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408" r:id="rId2"/>
    <p:sldId id="406" r:id="rId3"/>
    <p:sldId id="256" r:id="rId4"/>
    <p:sldId id="258" r:id="rId5"/>
    <p:sldId id="257" r:id="rId6"/>
    <p:sldId id="259" r:id="rId7"/>
    <p:sldId id="260" r:id="rId8"/>
    <p:sldId id="263" r:id="rId9"/>
    <p:sldId id="264" r:id="rId10"/>
    <p:sldId id="265" r:id="rId11"/>
    <p:sldId id="266" r:id="rId12"/>
    <p:sldId id="267" r:id="rId13"/>
    <p:sldId id="268" r:id="rId14"/>
    <p:sldId id="271" r:id="rId15"/>
    <p:sldId id="272" r:id="rId16"/>
    <p:sldId id="399" r:id="rId17"/>
    <p:sldId id="273" r:id="rId18"/>
    <p:sldId id="274" r:id="rId19"/>
    <p:sldId id="275" r:id="rId20"/>
    <p:sldId id="401" r:id="rId21"/>
    <p:sldId id="276" r:id="rId22"/>
    <p:sldId id="277" r:id="rId23"/>
    <p:sldId id="278" r:id="rId24"/>
    <p:sldId id="279" r:id="rId25"/>
    <p:sldId id="402" r:id="rId26"/>
    <p:sldId id="280" r:id="rId27"/>
    <p:sldId id="281" r:id="rId28"/>
    <p:sldId id="403" r:id="rId29"/>
    <p:sldId id="282" r:id="rId30"/>
    <p:sldId id="283" r:id="rId31"/>
    <p:sldId id="410" r:id="rId32"/>
    <p:sldId id="404" r:id="rId33"/>
    <p:sldId id="284" r:id="rId34"/>
    <p:sldId id="285" r:id="rId35"/>
    <p:sldId id="286" r:id="rId36"/>
    <p:sldId id="287" r:id="rId37"/>
    <p:sldId id="288" r:id="rId38"/>
    <p:sldId id="289" r:id="rId39"/>
    <p:sldId id="411" r:id="rId40"/>
    <p:sldId id="290" r:id="rId41"/>
    <p:sldId id="484" r:id="rId42"/>
    <p:sldId id="485" r:id="rId43"/>
    <p:sldId id="291" r:id="rId44"/>
    <p:sldId id="292" r:id="rId45"/>
    <p:sldId id="293" r:id="rId46"/>
    <p:sldId id="294" r:id="rId47"/>
    <p:sldId id="412" r:id="rId48"/>
    <p:sldId id="295" r:id="rId49"/>
    <p:sldId id="296" r:id="rId50"/>
    <p:sldId id="297" r:id="rId51"/>
    <p:sldId id="298" r:id="rId52"/>
    <p:sldId id="413" r:id="rId53"/>
    <p:sldId id="434" r:id="rId54"/>
    <p:sldId id="299" r:id="rId55"/>
    <p:sldId id="300" r:id="rId56"/>
    <p:sldId id="301" r:id="rId57"/>
    <p:sldId id="302" r:id="rId58"/>
    <p:sldId id="414" r:id="rId59"/>
    <p:sldId id="303" r:id="rId60"/>
    <p:sldId id="415" r:id="rId61"/>
    <p:sldId id="435" r:id="rId62"/>
    <p:sldId id="304" r:id="rId63"/>
    <p:sldId id="305" r:id="rId64"/>
    <p:sldId id="306" r:id="rId65"/>
    <p:sldId id="416" r:id="rId66"/>
    <p:sldId id="436" r:id="rId67"/>
    <p:sldId id="307" r:id="rId68"/>
    <p:sldId id="308" r:id="rId69"/>
    <p:sldId id="309" r:id="rId70"/>
    <p:sldId id="310" r:id="rId71"/>
    <p:sldId id="417" r:id="rId72"/>
    <p:sldId id="311" r:id="rId73"/>
    <p:sldId id="312" r:id="rId74"/>
    <p:sldId id="313" r:id="rId75"/>
    <p:sldId id="314" r:id="rId76"/>
    <p:sldId id="315" r:id="rId77"/>
    <p:sldId id="316" r:id="rId78"/>
    <p:sldId id="317" r:id="rId79"/>
    <p:sldId id="318" r:id="rId80"/>
    <p:sldId id="424" r:id="rId81"/>
    <p:sldId id="319" r:id="rId82"/>
    <p:sldId id="321" r:id="rId83"/>
    <p:sldId id="320" r:id="rId84"/>
    <p:sldId id="322" r:id="rId85"/>
    <p:sldId id="425" r:id="rId86"/>
    <p:sldId id="323" r:id="rId87"/>
    <p:sldId id="439" r:id="rId88"/>
    <p:sldId id="441" r:id="rId89"/>
    <p:sldId id="443" r:id="rId90"/>
    <p:sldId id="471" r:id="rId91"/>
    <p:sldId id="444" r:id="rId92"/>
    <p:sldId id="457" r:id="rId93"/>
    <p:sldId id="445" r:id="rId94"/>
    <p:sldId id="446" r:id="rId95"/>
    <p:sldId id="447" r:id="rId96"/>
    <p:sldId id="448" r:id="rId97"/>
    <p:sldId id="458" r:id="rId98"/>
    <p:sldId id="459" r:id="rId99"/>
    <p:sldId id="449" r:id="rId100"/>
    <p:sldId id="450" r:id="rId101"/>
    <p:sldId id="472" r:id="rId102"/>
    <p:sldId id="452" r:id="rId103"/>
    <p:sldId id="453" r:id="rId104"/>
    <p:sldId id="463" r:id="rId105"/>
    <p:sldId id="464" r:id="rId106"/>
    <p:sldId id="465" r:id="rId107"/>
    <p:sldId id="466" r:id="rId108"/>
    <p:sldId id="324" r:id="rId109"/>
    <p:sldId id="325" r:id="rId110"/>
    <p:sldId id="326" r:id="rId111"/>
    <p:sldId id="486" r:id="rId112"/>
    <p:sldId id="328" r:id="rId113"/>
    <p:sldId id="419" r:id="rId114"/>
    <p:sldId id="329" r:id="rId115"/>
    <p:sldId id="331" r:id="rId116"/>
    <p:sldId id="330" r:id="rId117"/>
    <p:sldId id="332" r:id="rId118"/>
    <p:sldId id="333" r:id="rId119"/>
    <p:sldId id="420" r:id="rId120"/>
    <p:sldId id="334" r:id="rId121"/>
    <p:sldId id="335" r:id="rId122"/>
    <p:sldId id="336" r:id="rId123"/>
    <p:sldId id="337" r:id="rId124"/>
    <p:sldId id="467" r:id="rId125"/>
    <p:sldId id="468" r:id="rId126"/>
    <p:sldId id="469" r:id="rId127"/>
    <p:sldId id="354" r:id="rId128"/>
    <p:sldId id="460" r:id="rId129"/>
    <p:sldId id="461" r:id="rId130"/>
    <p:sldId id="358" r:id="rId131"/>
    <p:sldId id="462" r:id="rId132"/>
    <p:sldId id="357" r:id="rId133"/>
    <p:sldId id="359" r:id="rId134"/>
    <p:sldId id="360" r:id="rId135"/>
    <p:sldId id="361" r:id="rId136"/>
    <p:sldId id="363" r:id="rId137"/>
    <p:sldId id="364" r:id="rId138"/>
    <p:sldId id="473" r:id="rId139"/>
    <p:sldId id="362" r:id="rId140"/>
    <p:sldId id="365" r:id="rId141"/>
    <p:sldId id="366" r:id="rId142"/>
    <p:sldId id="367" r:id="rId143"/>
    <p:sldId id="426" r:id="rId144"/>
    <p:sldId id="369" r:id="rId145"/>
    <p:sldId id="368" r:id="rId146"/>
    <p:sldId id="371" r:id="rId147"/>
    <p:sldId id="370" r:id="rId148"/>
    <p:sldId id="422" r:id="rId149"/>
    <p:sldId id="372" r:id="rId150"/>
    <p:sldId id="373" r:id="rId151"/>
    <p:sldId id="374" r:id="rId152"/>
    <p:sldId id="375" r:id="rId153"/>
    <p:sldId id="376" r:id="rId154"/>
    <p:sldId id="429" r:id="rId155"/>
    <p:sldId id="377" r:id="rId156"/>
    <p:sldId id="378" r:id="rId157"/>
    <p:sldId id="433" r:id="rId158"/>
    <p:sldId id="474" r:id="rId159"/>
    <p:sldId id="430" r:id="rId160"/>
    <p:sldId id="431" r:id="rId161"/>
    <p:sldId id="379" r:id="rId162"/>
    <p:sldId id="380" r:id="rId163"/>
    <p:sldId id="381" r:id="rId164"/>
    <p:sldId id="382" r:id="rId165"/>
    <p:sldId id="428" r:id="rId166"/>
    <p:sldId id="383" r:id="rId167"/>
    <p:sldId id="389" r:id="rId168"/>
    <p:sldId id="475" r:id="rId169"/>
    <p:sldId id="476" r:id="rId170"/>
    <p:sldId id="477" r:id="rId171"/>
    <p:sldId id="478" r:id="rId172"/>
    <p:sldId id="479" r:id="rId173"/>
    <p:sldId id="480" r:id="rId174"/>
    <p:sldId id="481" r:id="rId175"/>
    <p:sldId id="390" r:id="rId176"/>
    <p:sldId id="391" r:id="rId177"/>
    <p:sldId id="392" r:id="rId178"/>
    <p:sldId id="393" r:id="rId179"/>
    <p:sldId id="394" r:id="rId180"/>
    <p:sldId id="395" r:id="rId181"/>
    <p:sldId id="396" r:id="rId182"/>
    <p:sldId id="397" r:id="rId183"/>
    <p:sldId id="398" r:id="rId184"/>
    <p:sldId id="482" r:id="rId185"/>
    <p:sldId id="483" r:id="rId186"/>
    <p:sldId id="423" r:id="rId187"/>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6" autoAdjust="0"/>
    <p:restoredTop sz="94660"/>
  </p:normalViewPr>
  <p:slideViewPr>
    <p:cSldViewPr>
      <p:cViewPr varScale="1">
        <p:scale>
          <a:sx n="113" d="100"/>
          <a:sy n="113" d="100"/>
        </p:scale>
        <p:origin x="1602" y="10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fld id="{27E4BC92-63AE-4F16-98DF-C0724E78163D}" type="datetimeFigureOut">
              <a:rPr lang="ja-JP" altLang="en-US"/>
              <a:pPr>
                <a:defRPr/>
              </a:pPr>
              <a:t>2021/1/24</a:t>
            </a:fld>
            <a:endParaRPr lang="ja-JP" altLang="en-US"/>
          </a:p>
        </p:txBody>
      </p:sp>
      <p:sp>
        <p:nvSpPr>
          <p:cNvPr id="4" name="スライド イメージ プレースホルダ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ja-JP" altLang="en-US" noProof="0"/>
          </a:p>
        </p:txBody>
      </p:sp>
      <p:sp>
        <p:nvSpPr>
          <p:cNvPr id="5" name="ノート プレースホルダ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9B52B22-D9F5-4B9D-A8CE-8A29FE3A805A}" type="slidenum">
              <a:rPr lang="ja-JP" altLang="en-US"/>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1730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26CAE0B-4CE5-41B5-934A-2286D0D4F627}" type="slidenum">
              <a:rPr lang="ja-JP" altLang="en-US">
                <a:latin typeface="Calibri" panose="020F0502020204030204" pitchFamily="34" charset="0"/>
              </a:rPr>
              <a:pPr eaLnBrk="1" hangingPunct="1"/>
              <a:t>1</a:t>
            </a:fld>
            <a:endParaRPr lang="ja-JP"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43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6295F5B-58A8-4A81-BD06-A44F3A3229C8}" type="slidenum">
              <a:rPr lang="ja-JP" altLang="en-US">
                <a:latin typeface="Calibri" panose="020F0502020204030204" pitchFamily="34" charset="0"/>
              </a:rPr>
              <a:pPr eaLnBrk="1" hangingPunct="1"/>
              <a:t>10</a:t>
            </a:fld>
            <a:endParaRPr lang="ja-JP" altLang="en-US">
              <a:latin typeface="Calibri" panose="020F050202020403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51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97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8C85583-C4E8-4C5A-94C3-B1BEC6A95ABA}" type="slidenum">
              <a:rPr lang="ja-JP" altLang="en-US">
                <a:latin typeface="Calibri" panose="020F0502020204030204" pitchFamily="34" charset="0"/>
              </a:rPr>
              <a:pPr eaLnBrk="1" hangingPunct="1"/>
              <a:t>103</a:t>
            </a:fld>
            <a:endParaRPr lang="ja-JP" altLang="en-US">
              <a:latin typeface="Calibri" panose="020F0502020204030204" pitchFamily="34" charset="0"/>
            </a:endParaRPr>
          </a:p>
        </p:txBody>
      </p:sp>
    </p:spTree>
    <p:extLst>
      <p:ext uri="{BB962C8B-B14F-4D97-AF65-F5344CB8AC3E}">
        <p14:creationId xmlns:p14="http://schemas.microsoft.com/office/powerpoint/2010/main" val="4297934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49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278F379-7F5E-4CC4-AE04-5E022EF31611}" type="slidenum">
              <a:rPr lang="ja-JP" altLang="en-US">
                <a:latin typeface="Calibri" panose="020F0502020204030204" pitchFamily="34" charset="0"/>
              </a:rPr>
              <a:pPr eaLnBrk="1" hangingPunct="1"/>
              <a:t>104</a:t>
            </a:fld>
            <a:endParaRPr lang="ja-JP" altLang="en-US">
              <a:latin typeface="Calibri" panose="020F0502020204030204" pitchFamily="34" charset="0"/>
            </a:endParaRPr>
          </a:p>
        </p:txBody>
      </p:sp>
    </p:spTree>
    <p:extLst>
      <p:ext uri="{BB962C8B-B14F-4D97-AF65-F5344CB8AC3E}">
        <p14:creationId xmlns:p14="http://schemas.microsoft.com/office/powerpoint/2010/main" val="33507361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12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59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FBEB27-4EFE-45D5-B970-C78E985C3123}" type="slidenum">
              <a:rPr lang="ja-JP" altLang="en-US">
                <a:latin typeface="Calibri" panose="020F0502020204030204" pitchFamily="34" charset="0"/>
              </a:rPr>
              <a:pPr eaLnBrk="1" hangingPunct="1"/>
              <a:t>105</a:t>
            </a:fld>
            <a:endParaRPr lang="ja-JP" altLang="en-US">
              <a:latin typeface="Calibri" panose="020F0502020204030204" pitchFamily="34" charset="0"/>
            </a:endParaRPr>
          </a:p>
        </p:txBody>
      </p:sp>
    </p:spTree>
    <p:extLst>
      <p:ext uri="{BB962C8B-B14F-4D97-AF65-F5344CB8AC3E}">
        <p14:creationId xmlns:p14="http://schemas.microsoft.com/office/powerpoint/2010/main" val="24787357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90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2CCD75-EAC8-43D4-BA53-9CCDC5A3A4A4}" type="slidenum">
              <a:rPr lang="ja-JP" altLang="en-US">
                <a:latin typeface="Calibri" panose="020F0502020204030204" pitchFamily="34" charset="0"/>
              </a:rPr>
              <a:pPr eaLnBrk="1" hangingPunct="1"/>
              <a:t>108</a:t>
            </a:fld>
            <a:endParaRPr lang="ja-JP" altLang="en-US">
              <a:latin typeface="Calibri" panose="020F050202020403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54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01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BC21F9D-C18F-4E83-BD2E-3E92B04DB187}" type="slidenum">
              <a:rPr lang="ja-JP" altLang="en-US">
                <a:latin typeface="Calibri" panose="020F0502020204030204" pitchFamily="34" charset="0"/>
              </a:rPr>
              <a:pPr eaLnBrk="1" hangingPunct="1"/>
              <a:t>109</a:t>
            </a:fld>
            <a:endParaRPr lang="ja-JP" altLang="en-US">
              <a:latin typeface="Calibri" panose="020F050202020403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11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5F9DED5-756E-495D-A8D5-DD512B92534F}" type="slidenum">
              <a:rPr lang="ja-JP" altLang="en-US">
                <a:latin typeface="Calibri" panose="020F0502020204030204" pitchFamily="34" charset="0"/>
              </a:rPr>
              <a:pPr eaLnBrk="1" hangingPunct="1"/>
              <a:t>110</a:t>
            </a:fld>
            <a:endParaRPr lang="ja-JP" altLang="en-US">
              <a:latin typeface="Calibri" panose="020F050202020403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75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21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BC804F3-D727-42C4-88B7-861A147A78F8}" type="slidenum">
              <a:rPr lang="ja-JP" altLang="en-US">
                <a:latin typeface="Calibri" panose="020F0502020204030204" pitchFamily="34" charset="0"/>
              </a:rPr>
              <a:pPr eaLnBrk="1" hangingPunct="1"/>
              <a:t>111</a:t>
            </a:fld>
            <a:endParaRPr lang="ja-JP" altLang="en-US">
              <a:latin typeface="Calibri" panose="020F0502020204030204" pitchFamily="34" charset="0"/>
            </a:endParaRPr>
          </a:p>
        </p:txBody>
      </p:sp>
    </p:spTree>
    <p:extLst>
      <p:ext uri="{BB962C8B-B14F-4D97-AF65-F5344CB8AC3E}">
        <p14:creationId xmlns:p14="http://schemas.microsoft.com/office/powerpoint/2010/main" val="245864078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95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41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2A63F83-C8E5-4818-8FEE-CAD235F618A7}" type="slidenum">
              <a:rPr lang="ja-JP" altLang="en-US">
                <a:latin typeface="Calibri" panose="020F0502020204030204" pitchFamily="34" charset="0"/>
              </a:rPr>
              <a:pPr eaLnBrk="1" hangingPunct="1"/>
              <a:t>112</a:t>
            </a:fld>
            <a:endParaRPr lang="ja-JP" altLang="en-US">
              <a:latin typeface="Calibri" panose="020F050202020403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52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03C426B-156C-442C-9D49-57581F025AAE}" type="slidenum">
              <a:rPr lang="ja-JP" altLang="en-US">
                <a:latin typeface="Calibri" panose="020F0502020204030204" pitchFamily="34" charset="0"/>
              </a:rPr>
              <a:pPr eaLnBrk="1" hangingPunct="1"/>
              <a:t>113</a:t>
            </a:fld>
            <a:endParaRPr lang="ja-JP" altLang="en-US">
              <a:latin typeface="Calibri" panose="020F050202020403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2662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66088F8-FEDA-465E-B2A7-3CF39DF3C02D}" type="slidenum">
              <a:rPr lang="ja-JP" altLang="en-US">
                <a:latin typeface="Calibri" panose="020F0502020204030204" pitchFamily="34" charset="0"/>
              </a:rPr>
              <a:pPr eaLnBrk="1" hangingPunct="1"/>
              <a:t>114</a:t>
            </a:fld>
            <a:endParaRPr lang="ja-JP"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53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4A6F45E-15AF-4F35-81EE-2ED5A735AA1C}" type="slidenum">
              <a:rPr lang="ja-JP" altLang="en-US">
                <a:latin typeface="Calibri" panose="020F0502020204030204" pitchFamily="34" charset="0"/>
              </a:rPr>
              <a:pPr eaLnBrk="1" hangingPunct="1"/>
              <a:t>11</a:t>
            </a:fld>
            <a:endParaRPr lang="ja-JP" altLang="en-US">
              <a:latin typeface="Calibri" panose="020F0502020204030204"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26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72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655E3A5-3602-48CD-BB8A-5EA86A7AC468}" type="slidenum">
              <a:rPr lang="ja-JP" altLang="en-US">
                <a:latin typeface="Calibri" panose="020F0502020204030204" pitchFamily="34" charset="0"/>
              </a:rPr>
              <a:pPr eaLnBrk="1" hangingPunct="1"/>
              <a:t>115</a:t>
            </a:fld>
            <a:endParaRPr lang="ja-JP" altLang="en-US">
              <a:latin typeface="Calibri" panose="020F050202020403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36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2682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58C54F5-94BF-4905-B7E2-C7D7F9ADF435}" type="slidenum">
              <a:rPr lang="ja-JP" altLang="en-US">
                <a:latin typeface="Calibri" panose="020F0502020204030204" pitchFamily="34" charset="0"/>
              </a:rPr>
              <a:pPr eaLnBrk="1" hangingPunct="1"/>
              <a:t>116</a:t>
            </a:fld>
            <a:endParaRPr lang="ja-JP" altLang="en-US">
              <a:latin typeface="Calibri" panose="020F0502020204030204" pitchFamily="34"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693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6FB7332-6A40-4DD3-B43B-E93B52190F34}" type="slidenum">
              <a:rPr lang="ja-JP" altLang="en-US">
                <a:latin typeface="Calibri" panose="020F0502020204030204" pitchFamily="34" charset="0"/>
              </a:rPr>
              <a:pPr eaLnBrk="1" hangingPunct="1"/>
              <a:t>117</a:t>
            </a:fld>
            <a:endParaRPr lang="ja-JP" altLang="en-US">
              <a:latin typeface="Calibri" panose="020F0502020204030204" pitchFamily="34"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56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03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08877B3-0BD4-42C1-B8C9-85D8CEB50D3C}" type="slidenum">
              <a:rPr lang="ja-JP" altLang="en-US">
                <a:latin typeface="Calibri" panose="020F0502020204030204" pitchFamily="34" charset="0"/>
              </a:rPr>
              <a:pPr eaLnBrk="1" hangingPunct="1"/>
              <a:t>118</a:t>
            </a:fld>
            <a:endParaRPr lang="ja-JP" altLang="en-US">
              <a:latin typeface="Calibri" panose="020F0502020204030204" pitchFamily="34"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13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5A5D6E3-7A8E-4681-943B-C4D108B677CE}" type="slidenum">
              <a:rPr lang="ja-JP" altLang="en-US">
                <a:latin typeface="Calibri" panose="020F0502020204030204" pitchFamily="34" charset="0"/>
              </a:rPr>
              <a:pPr eaLnBrk="1" hangingPunct="1"/>
              <a:t>119</a:t>
            </a:fld>
            <a:endParaRPr lang="ja-JP" altLang="en-US">
              <a:latin typeface="Calibri" panose="020F0502020204030204" pitchFamily="34"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77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23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D7DF9F6-07B5-402C-9F24-C8E2052DB86B}" type="slidenum">
              <a:rPr lang="ja-JP" altLang="en-US">
                <a:latin typeface="Calibri" panose="020F0502020204030204" pitchFamily="34" charset="0"/>
              </a:rPr>
              <a:pPr eaLnBrk="1" hangingPunct="1"/>
              <a:t>120</a:t>
            </a:fld>
            <a:endParaRPr lang="ja-JP" altLang="en-US">
              <a:latin typeface="Calibri" panose="020F0502020204030204" pitchFamily="34"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87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34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6152D08-4BC9-4B5D-AAB2-10377315DC56}" type="slidenum">
              <a:rPr lang="ja-JP" altLang="en-US">
                <a:latin typeface="Calibri" panose="020F0502020204030204" pitchFamily="34" charset="0"/>
              </a:rPr>
              <a:pPr eaLnBrk="1" hangingPunct="1"/>
              <a:t>121</a:t>
            </a:fld>
            <a:endParaRPr lang="ja-JP" altLang="en-US">
              <a:latin typeface="Calibri" panose="020F0502020204030204" pitchFamily="34"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97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44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67406B4-DE3E-4EFC-9448-0C0C5FC868A2}" type="slidenum">
              <a:rPr lang="ja-JP" altLang="en-US">
                <a:latin typeface="Calibri" panose="020F0502020204030204" pitchFamily="34" charset="0"/>
              </a:rPr>
              <a:pPr eaLnBrk="1" hangingPunct="1"/>
              <a:t>122</a:t>
            </a:fld>
            <a:endParaRPr lang="ja-JP" altLang="en-US">
              <a:latin typeface="Calibri" panose="020F0502020204030204" pitchFamily="34"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08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54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D5F0CA4-4FE0-4C0B-BC2D-51EAB84B2607}" type="slidenum">
              <a:rPr lang="ja-JP" altLang="en-US">
                <a:latin typeface="Calibri" panose="020F0502020204030204" pitchFamily="34" charset="0"/>
              </a:rPr>
              <a:pPr eaLnBrk="1" hangingPunct="1"/>
              <a:t>123</a:t>
            </a:fld>
            <a:endParaRPr lang="ja-JP" altLang="en-US">
              <a:latin typeface="Calibri" panose="020F0502020204030204" pitchFamily="34"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92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38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5058284-DD0A-4639-8A69-048912DC423C}" type="slidenum">
              <a:rPr lang="ja-JP" altLang="en-US">
                <a:latin typeface="Calibri" panose="020F0502020204030204" pitchFamily="34" charset="0"/>
              </a:rPr>
              <a:pPr eaLnBrk="1" hangingPunct="1"/>
              <a:t>127</a:t>
            </a:fld>
            <a:endParaRPr lang="ja-JP"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63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A1AEC23-3735-46D7-A998-97838BFA267D}" type="slidenum">
              <a:rPr lang="ja-JP" altLang="en-US">
                <a:latin typeface="Calibri" panose="020F0502020204030204" pitchFamily="34" charset="0"/>
              </a:rPr>
              <a:pPr eaLnBrk="1" hangingPunct="1"/>
              <a:t>12</a:t>
            </a:fld>
            <a:endParaRPr lang="ja-JP" altLang="en-US">
              <a:latin typeface="Calibri" panose="020F0502020204030204" pitchFamily="34"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61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08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B0218E1-ADAE-46D6-942A-56A2988578DF}" type="slidenum">
              <a:rPr lang="ja-JP" altLang="en-US">
                <a:latin typeface="Calibri" panose="020F0502020204030204" pitchFamily="34" charset="0"/>
              </a:rPr>
              <a:pPr eaLnBrk="1" hangingPunct="1"/>
              <a:t>128</a:t>
            </a:fld>
            <a:endParaRPr lang="ja-JP" altLang="en-US">
              <a:latin typeface="Calibri" panose="020F0502020204030204" pitchFamily="34" charset="0"/>
            </a:endParaRPr>
          </a:p>
        </p:txBody>
      </p:sp>
    </p:spTree>
    <p:extLst>
      <p:ext uri="{BB962C8B-B14F-4D97-AF65-F5344CB8AC3E}">
        <p14:creationId xmlns:p14="http://schemas.microsoft.com/office/powerpoint/2010/main" val="408191196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18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0CA86A9-4EBE-487C-93F1-C1CFA62DF298}" type="slidenum">
              <a:rPr lang="ja-JP" altLang="en-US">
                <a:latin typeface="Calibri" panose="020F0502020204030204" pitchFamily="34" charset="0"/>
              </a:rPr>
              <a:pPr eaLnBrk="1" hangingPunct="1"/>
              <a:t>129</a:t>
            </a:fld>
            <a:endParaRPr lang="ja-JP" altLang="en-US">
              <a:latin typeface="Calibri" panose="020F0502020204030204" pitchFamily="34" charset="0"/>
            </a:endParaRPr>
          </a:p>
        </p:txBody>
      </p:sp>
    </p:spTree>
    <p:extLst>
      <p:ext uri="{BB962C8B-B14F-4D97-AF65-F5344CB8AC3E}">
        <p14:creationId xmlns:p14="http://schemas.microsoft.com/office/powerpoint/2010/main" val="42492460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33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79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E018D31-72AE-4C99-AC7A-0286E28DD4F4}" type="slidenum">
              <a:rPr lang="ja-JP" altLang="en-US">
                <a:latin typeface="Calibri" panose="020F0502020204030204" pitchFamily="34" charset="0"/>
              </a:rPr>
              <a:pPr eaLnBrk="1" hangingPunct="1"/>
              <a:t>130</a:t>
            </a:fld>
            <a:endParaRPr lang="ja-JP" altLang="en-US">
              <a:latin typeface="Calibri" panose="020F0502020204030204" pitchFamily="34"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28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4DB6FDC-BF58-4F87-B784-78D8BCC51169}" type="slidenum">
              <a:rPr lang="ja-JP" altLang="en-US">
                <a:latin typeface="Calibri" panose="020F0502020204030204" pitchFamily="34" charset="0"/>
              </a:rPr>
              <a:pPr eaLnBrk="1" hangingPunct="1"/>
              <a:t>131</a:t>
            </a:fld>
            <a:endParaRPr lang="ja-JP" altLang="en-US">
              <a:latin typeface="Calibri" panose="020F0502020204030204" pitchFamily="34" charset="0"/>
            </a:endParaRPr>
          </a:p>
        </p:txBody>
      </p:sp>
    </p:spTree>
    <p:extLst>
      <p:ext uri="{BB962C8B-B14F-4D97-AF65-F5344CB8AC3E}">
        <p14:creationId xmlns:p14="http://schemas.microsoft.com/office/powerpoint/2010/main" val="242134990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69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46CA93A-3812-484B-9429-D4D11F355710}" type="slidenum">
              <a:rPr lang="ja-JP" altLang="en-US">
                <a:latin typeface="Calibri" panose="020F0502020204030204" pitchFamily="34" charset="0"/>
              </a:rPr>
              <a:pPr eaLnBrk="1" hangingPunct="1"/>
              <a:t>132</a:t>
            </a:fld>
            <a:endParaRPr lang="ja-JP" altLang="en-US">
              <a:latin typeface="Calibri" panose="020F0502020204030204" pitchFamily="34"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990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09B18BF-26A8-4D67-9B65-58A3D357E0D9}" type="slidenum">
              <a:rPr lang="ja-JP" altLang="en-US">
                <a:latin typeface="Calibri" panose="020F0502020204030204" pitchFamily="34" charset="0"/>
              </a:rPr>
              <a:pPr eaLnBrk="1" hangingPunct="1"/>
              <a:t>133</a:t>
            </a:fld>
            <a:endParaRPr lang="ja-JP" altLang="en-US">
              <a:latin typeface="Calibri" panose="020F0502020204030204" pitchFamily="34"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53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00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C70F1BE-AF91-4AA2-9662-B0A9D6A56E26}" type="slidenum">
              <a:rPr lang="ja-JP" altLang="en-US">
                <a:latin typeface="Calibri" panose="020F0502020204030204" pitchFamily="34" charset="0"/>
              </a:rPr>
              <a:pPr eaLnBrk="1" hangingPunct="1"/>
              <a:t>134</a:t>
            </a:fld>
            <a:endParaRPr lang="ja-JP" altLang="en-US">
              <a:latin typeface="Calibri" panose="020F0502020204030204" pitchFamily="34"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10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25BC7E9-6EDF-4108-989D-31347D014B54}" type="slidenum">
              <a:rPr lang="ja-JP" altLang="en-US">
                <a:latin typeface="Calibri" panose="020F0502020204030204" pitchFamily="34" charset="0"/>
              </a:rPr>
              <a:pPr eaLnBrk="1" hangingPunct="1"/>
              <a:t>135</a:t>
            </a:fld>
            <a:endParaRPr lang="ja-JP" altLang="en-US">
              <a:latin typeface="Calibri" panose="020F0502020204030204" pitchFamily="34"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20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E46E473-E92E-4425-AAD3-7EF8A0F0FAE8}" type="slidenum">
              <a:rPr lang="ja-JP" altLang="en-US">
                <a:latin typeface="Calibri" panose="020F0502020204030204" pitchFamily="34" charset="0"/>
              </a:rPr>
              <a:pPr eaLnBrk="1" hangingPunct="1"/>
              <a:t>136</a:t>
            </a:fld>
            <a:endParaRPr lang="ja-JP" altLang="en-US">
              <a:latin typeface="Calibri" panose="020F0502020204030204" pitchFamily="34"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31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B23BEFB-74E1-440B-AA73-7C43130D85D1}" type="slidenum">
              <a:rPr lang="ja-JP" altLang="en-US">
                <a:latin typeface="Calibri" panose="020F0502020204030204" pitchFamily="34" charset="0"/>
              </a:rPr>
              <a:pPr eaLnBrk="1" hangingPunct="1"/>
              <a:t>137</a:t>
            </a:fld>
            <a:endParaRPr lang="ja-JP"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73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F160DC5-7E0B-46B2-8BCD-455595E324F2}" type="slidenum">
              <a:rPr lang="ja-JP" altLang="en-US">
                <a:latin typeface="Calibri" panose="020F0502020204030204" pitchFamily="34" charset="0"/>
              </a:rPr>
              <a:pPr eaLnBrk="1" hangingPunct="1"/>
              <a:t>13</a:t>
            </a:fld>
            <a:endParaRPr lang="ja-JP" altLang="en-US">
              <a:latin typeface="Calibri" panose="020F0502020204030204" pitchFamily="34"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94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41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18A88ED-84B8-4A34-A742-8EDD39AA20FC}" type="slidenum">
              <a:rPr lang="ja-JP" altLang="en-US">
                <a:latin typeface="Calibri" panose="020F0502020204030204" pitchFamily="34" charset="0"/>
              </a:rPr>
              <a:pPr eaLnBrk="1" hangingPunct="1"/>
              <a:t>139</a:t>
            </a:fld>
            <a:endParaRPr lang="ja-JP" altLang="en-US">
              <a:latin typeface="Calibri" panose="020F0502020204030204" pitchFamily="34"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51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A924844-3F57-4721-9662-64F1342788F0}" type="slidenum">
              <a:rPr lang="ja-JP" altLang="en-US">
                <a:latin typeface="Calibri" panose="020F0502020204030204" pitchFamily="34" charset="0"/>
              </a:rPr>
              <a:pPr eaLnBrk="1" hangingPunct="1"/>
              <a:t>140</a:t>
            </a:fld>
            <a:endParaRPr lang="ja-JP" altLang="en-US">
              <a:latin typeface="Calibri" panose="020F0502020204030204" pitchFamily="34"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15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61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6A5BEE8-13A4-4EB1-BBDC-936529C37CBD}" type="slidenum">
              <a:rPr lang="ja-JP" altLang="en-US">
                <a:latin typeface="Calibri" panose="020F0502020204030204" pitchFamily="34" charset="0"/>
              </a:rPr>
              <a:pPr eaLnBrk="1" hangingPunct="1"/>
              <a:t>141</a:t>
            </a:fld>
            <a:endParaRPr lang="ja-JP" altLang="en-US">
              <a:latin typeface="Calibri" panose="020F0502020204030204" pitchFamily="34"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25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72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9CBEB8F-BAE5-4C23-B2EF-D76E01A4586B}" type="slidenum">
              <a:rPr lang="ja-JP" altLang="en-US">
                <a:latin typeface="Calibri" panose="020F0502020204030204" pitchFamily="34" charset="0"/>
              </a:rPr>
              <a:pPr eaLnBrk="1" hangingPunct="1"/>
              <a:t>142</a:t>
            </a:fld>
            <a:endParaRPr lang="ja-JP" altLang="en-US">
              <a:latin typeface="Calibri" panose="020F0502020204030204" pitchFamily="34"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35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85D960F-2938-4510-97BD-09439265EE5C}" type="slidenum">
              <a:rPr lang="ja-JP" altLang="en-US">
                <a:latin typeface="Calibri" panose="020F0502020204030204" pitchFamily="34" charset="0"/>
              </a:rPr>
              <a:pPr eaLnBrk="1" hangingPunct="1"/>
              <a:t>143</a:t>
            </a:fld>
            <a:endParaRPr lang="ja-JP" altLang="en-US">
              <a:latin typeface="Calibri" panose="020F0502020204030204" pitchFamily="34"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46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82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9D9011B-A813-43DD-B1FF-8BBB2AF48C9B}" type="slidenum">
              <a:rPr lang="ja-JP" altLang="en-US">
                <a:latin typeface="Calibri" panose="020F0502020204030204" pitchFamily="34" charset="0"/>
              </a:rPr>
              <a:pPr eaLnBrk="1" hangingPunct="1"/>
              <a:t>144</a:t>
            </a:fld>
            <a:endParaRPr lang="ja-JP" altLang="en-US">
              <a:latin typeface="Calibri" panose="020F0502020204030204"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56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092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0823594-460A-4162-9645-FE674171182C}" type="slidenum">
              <a:rPr lang="ja-JP" altLang="en-US">
                <a:latin typeface="Calibri" panose="020F0502020204030204" pitchFamily="34" charset="0"/>
              </a:rPr>
              <a:pPr eaLnBrk="1" hangingPunct="1"/>
              <a:t>145</a:t>
            </a:fld>
            <a:endParaRPr lang="ja-JP" altLang="en-US">
              <a:latin typeface="Calibri" panose="020F0502020204030204" pitchFamily="34"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66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02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D922464-E9EB-4CD5-9BA1-C37E320EBADE}" type="slidenum">
              <a:rPr lang="ja-JP" altLang="en-US">
                <a:latin typeface="Calibri" panose="020F0502020204030204" pitchFamily="34" charset="0"/>
              </a:rPr>
              <a:pPr eaLnBrk="1" hangingPunct="1"/>
              <a:t>146</a:t>
            </a:fld>
            <a:endParaRPr lang="ja-JP" altLang="en-US">
              <a:latin typeface="Calibri" panose="020F0502020204030204" pitchFamily="34"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6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13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ED8BABC-44B2-4062-9CBA-78B29A93A1E4}" type="slidenum">
              <a:rPr lang="ja-JP" altLang="en-US">
                <a:latin typeface="Calibri" panose="020F0502020204030204" pitchFamily="34" charset="0"/>
              </a:rPr>
              <a:pPr eaLnBrk="1" hangingPunct="1"/>
              <a:t>147</a:t>
            </a:fld>
            <a:endParaRPr lang="ja-JP" altLang="en-US">
              <a:latin typeface="Calibri" panose="020F0502020204030204" pitchFamily="34"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87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23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55DE0A4-9328-4DE5-AD80-DAB5CD369935}" type="slidenum">
              <a:rPr lang="ja-JP" altLang="en-US">
                <a:latin typeface="Calibri" panose="020F0502020204030204" pitchFamily="34" charset="0"/>
              </a:rPr>
              <a:pPr eaLnBrk="1" hangingPunct="1"/>
              <a:t>148</a:t>
            </a:fld>
            <a:endParaRPr lang="ja-JP"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84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1441FFC-B2AD-4D81-BA16-D68A729020CC}" type="slidenum">
              <a:rPr lang="ja-JP" altLang="en-US">
                <a:latin typeface="Calibri" panose="020F0502020204030204" pitchFamily="34" charset="0"/>
              </a:rPr>
              <a:pPr eaLnBrk="1" hangingPunct="1"/>
              <a:t>14</a:t>
            </a:fld>
            <a:endParaRPr lang="ja-JP" altLang="en-US">
              <a:latin typeface="Calibri" panose="020F0502020204030204" pitchFamily="34"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97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33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54F0A9E-053C-4CEF-8939-6CD774CD9932}" type="slidenum">
              <a:rPr lang="ja-JP" altLang="en-US">
                <a:latin typeface="Calibri" panose="020F0502020204030204" pitchFamily="34" charset="0"/>
              </a:rPr>
              <a:pPr eaLnBrk="1" hangingPunct="1"/>
              <a:t>149</a:t>
            </a:fld>
            <a:endParaRPr lang="ja-JP" altLang="en-US">
              <a:latin typeface="Calibri" panose="020F0502020204030204" pitchFamily="34"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07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43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EBED9D7-D1F6-49E9-B78F-6F607DC0405E}" type="slidenum">
              <a:rPr lang="ja-JP" altLang="en-US">
                <a:latin typeface="Calibri" panose="020F0502020204030204" pitchFamily="34" charset="0"/>
              </a:rPr>
              <a:pPr eaLnBrk="1" hangingPunct="1"/>
              <a:t>150</a:t>
            </a:fld>
            <a:endParaRPr lang="ja-JP" altLang="en-US">
              <a:latin typeface="Calibri" panose="020F0502020204030204" pitchFamily="34"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17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3153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B873ACB-D7E3-492B-A8A1-09D6EFFE4C45}" type="slidenum">
              <a:rPr lang="ja-JP" altLang="en-US">
                <a:latin typeface="Calibri" panose="020F0502020204030204" pitchFamily="34" charset="0"/>
              </a:rPr>
              <a:pPr eaLnBrk="1" hangingPunct="1"/>
              <a:t>151</a:t>
            </a:fld>
            <a:endParaRPr lang="ja-JP" altLang="en-US">
              <a:latin typeface="Calibri" panose="020F0502020204030204" pitchFamily="34"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28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64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116C314-C997-497E-82E8-54B40CF57F39}" type="slidenum">
              <a:rPr lang="ja-JP" altLang="en-US">
                <a:latin typeface="Calibri" panose="020F0502020204030204" pitchFamily="34" charset="0"/>
              </a:rPr>
              <a:pPr eaLnBrk="1" hangingPunct="1"/>
              <a:t>152</a:t>
            </a:fld>
            <a:endParaRPr lang="ja-JP" altLang="en-US">
              <a:latin typeface="Calibri" panose="020F0502020204030204" pitchFamily="34"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38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74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BBFD79D-7EFC-4E5A-A00C-A4C307A7E461}" type="slidenum">
              <a:rPr lang="ja-JP" altLang="en-US">
                <a:latin typeface="Calibri" panose="020F0502020204030204" pitchFamily="34" charset="0"/>
              </a:rPr>
              <a:pPr eaLnBrk="1" hangingPunct="1"/>
              <a:t>153</a:t>
            </a:fld>
            <a:endParaRPr lang="ja-JP" altLang="en-US">
              <a:latin typeface="Calibri" panose="020F0502020204030204" pitchFamily="34"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48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72F8970-AC0F-48D3-BFE0-5852DE49EC3F}" type="slidenum">
              <a:rPr lang="ja-JP" altLang="en-US">
                <a:latin typeface="Calibri" panose="020F0502020204030204" pitchFamily="34" charset="0"/>
              </a:rPr>
              <a:pPr eaLnBrk="1" hangingPunct="1"/>
              <a:t>154</a:t>
            </a:fld>
            <a:endParaRPr lang="ja-JP" altLang="en-US">
              <a:latin typeface="Calibri" panose="020F0502020204030204" pitchFamily="34"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58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84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1713CB2-2231-4E38-A6FE-339CC06A19B8}" type="slidenum">
              <a:rPr lang="ja-JP" altLang="en-US">
                <a:latin typeface="Calibri" panose="020F0502020204030204" pitchFamily="34" charset="0"/>
              </a:rPr>
              <a:pPr eaLnBrk="1" hangingPunct="1"/>
              <a:t>155</a:t>
            </a:fld>
            <a:endParaRPr lang="ja-JP" altLang="en-US">
              <a:latin typeface="Calibri" panose="020F0502020204030204" pitchFamily="34"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94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64A8D79-6368-43B2-B217-2C6ED387316E}" type="slidenum">
              <a:rPr lang="ja-JP" altLang="en-US">
                <a:latin typeface="Calibri" panose="020F0502020204030204" pitchFamily="34" charset="0"/>
              </a:rPr>
              <a:pPr eaLnBrk="1" hangingPunct="1"/>
              <a:t>156</a:t>
            </a:fld>
            <a:endParaRPr lang="ja-JP" altLang="en-US">
              <a:latin typeface="Calibri" panose="020F0502020204030204" pitchFamily="34"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89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94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C2808E8-EBA5-4CF3-AD68-A385D2504D81}" type="slidenum">
              <a:rPr lang="ja-JP" altLang="en-US">
                <a:latin typeface="Calibri" panose="020F0502020204030204" pitchFamily="34" charset="0"/>
              </a:rPr>
              <a:pPr eaLnBrk="1" hangingPunct="1"/>
              <a:t>157</a:t>
            </a:fld>
            <a:endParaRPr lang="ja-JP" altLang="en-US">
              <a:latin typeface="Calibri" panose="020F0502020204030204" pitchFamily="34"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68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184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5615054-2C01-48FF-AE8F-EEA0D6426170}" type="slidenum">
              <a:rPr lang="ja-JP" altLang="en-US">
                <a:latin typeface="Calibri" panose="020F0502020204030204" pitchFamily="34" charset="0"/>
              </a:rPr>
              <a:pPr eaLnBrk="1" hangingPunct="1"/>
              <a:t>158</a:t>
            </a:fld>
            <a:endParaRPr lang="ja-JP" altLang="en-US">
              <a:latin typeface="Calibri" panose="020F0502020204030204" pitchFamily="34" charset="0"/>
            </a:endParaRPr>
          </a:p>
        </p:txBody>
      </p:sp>
    </p:spTree>
    <p:extLst>
      <p:ext uri="{BB962C8B-B14F-4D97-AF65-F5344CB8AC3E}">
        <p14:creationId xmlns:p14="http://schemas.microsoft.com/office/powerpoint/2010/main" val="3352124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94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0945633-FDF3-4CFD-A54C-14A450CE577A}" type="slidenum">
              <a:rPr lang="ja-JP" altLang="en-US">
                <a:latin typeface="Calibri" panose="020F0502020204030204" pitchFamily="34" charset="0"/>
              </a:rPr>
              <a:pPr eaLnBrk="1" hangingPunct="1"/>
              <a:t>15</a:t>
            </a:fld>
            <a:endParaRPr lang="ja-JP" altLang="en-US">
              <a:latin typeface="Calibri" panose="020F0502020204030204" pitchFamily="34"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99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409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935F4AE-0F7A-4D06-A059-02CAD537819F}" type="slidenum">
              <a:rPr lang="ja-JP" altLang="en-US">
                <a:latin typeface="Calibri" panose="020F0502020204030204" pitchFamily="34" charset="0"/>
              </a:rPr>
              <a:pPr eaLnBrk="1" hangingPunct="1"/>
              <a:t>159</a:t>
            </a:fld>
            <a:endParaRPr lang="ja-JP" altLang="en-US">
              <a:latin typeface="Calibri" panose="020F0502020204030204" pitchFamily="34"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409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E40ABFA-6B8A-4F70-9490-DEFA0FEB8BEE}" type="slidenum">
              <a:rPr lang="ja-JP" altLang="en-US">
                <a:latin typeface="Calibri" panose="020F0502020204030204" pitchFamily="34" charset="0"/>
              </a:rPr>
              <a:pPr eaLnBrk="1" hangingPunct="1"/>
              <a:t>160</a:t>
            </a:fld>
            <a:endParaRPr lang="ja-JP" altLang="en-US">
              <a:latin typeface="Calibri" panose="020F0502020204030204" pitchFamily="34" charset="0"/>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20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05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897E30E-1740-48C9-AD23-17A5F16526F6}" type="slidenum">
              <a:rPr lang="ja-JP" altLang="en-US">
                <a:latin typeface="Calibri" panose="020F0502020204030204" pitchFamily="34" charset="0"/>
              </a:rPr>
              <a:pPr eaLnBrk="1" hangingPunct="1"/>
              <a:t>161</a:t>
            </a:fld>
            <a:endParaRPr lang="ja-JP" altLang="en-US">
              <a:latin typeface="Calibri" panose="020F0502020204030204" pitchFamily="34"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30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15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C34D44C-F72C-49FF-A916-EB28B6CFD9C6}" type="slidenum">
              <a:rPr lang="ja-JP" altLang="en-US">
                <a:latin typeface="Calibri" panose="020F0502020204030204" pitchFamily="34" charset="0"/>
              </a:rPr>
              <a:pPr eaLnBrk="1" hangingPunct="1"/>
              <a:t>162</a:t>
            </a:fld>
            <a:endParaRPr lang="ja-JP" altLang="en-US">
              <a:latin typeface="Calibri" panose="020F0502020204030204" pitchFamily="34"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40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25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DBFAC30-37F1-4266-A119-332BD41958BD}" type="slidenum">
              <a:rPr lang="ja-JP" altLang="en-US">
                <a:latin typeface="Calibri" panose="020F0502020204030204" pitchFamily="34" charset="0"/>
              </a:rPr>
              <a:pPr eaLnBrk="1" hangingPunct="1"/>
              <a:t>163</a:t>
            </a:fld>
            <a:endParaRPr lang="ja-JP" altLang="en-US">
              <a:latin typeface="Calibri" panose="020F0502020204030204" pitchFamily="34"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50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35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FD9155C-78F0-4F65-BC0E-34CDB713BAA7}" type="slidenum">
              <a:rPr lang="ja-JP" altLang="en-US">
                <a:latin typeface="Calibri" panose="020F0502020204030204" pitchFamily="34" charset="0"/>
              </a:rPr>
              <a:pPr eaLnBrk="1" hangingPunct="1"/>
              <a:t>164</a:t>
            </a:fld>
            <a:endParaRPr lang="ja-JP" altLang="en-US">
              <a:latin typeface="Calibri" panose="020F0502020204030204" pitchFamily="34"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61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ja-JP" altLang="en-US"/>
          </a:p>
        </p:txBody>
      </p:sp>
      <p:sp>
        <p:nvSpPr>
          <p:cNvPr id="4" name="スライド番号プレースホルダ 3"/>
          <p:cNvSpPr>
            <a:spLocks noGrp="1"/>
          </p:cNvSpPr>
          <p:nvPr>
            <p:ph type="sldNum" sz="quarter" idx="5"/>
          </p:nvPr>
        </p:nvSpPr>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8617DCF-6764-4921-81AD-C933C69220C6}" type="slidenum">
              <a:rPr lang="ja-JP" altLang="en-US">
                <a:latin typeface="Calibri" panose="020F0502020204030204" pitchFamily="34" charset="0"/>
              </a:rPr>
              <a:pPr eaLnBrk="1" hangingPunct="1"/>
              <a:t>165</a:t>
            </a:fld>
            <a:endParaRPr lang="ja-JP" altLang="en-US">
              <a:latin typeface="Calibri" panose="020F0502020204030204" pitchFamily="34"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71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46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C96A5B2-4CC9-4FD7-BA4A-5140C9116A00}" type="slidenum">
              <a:rPr lang="ja-JP" altLang="en-US">
                <a:latin typeface="Calibri" panose="020F0502020204030204" pitchFamily="34" charset="0"/>
              </a:rPr>
              <a:pPr eaLnBrk="1" hangingPunct="1"/>
              <a:t>166</a:t>
            </a:fld>
            <a:endParaRPr lang="ja-JP" altLang="en-US">
              <a:latin typeface="Calibri" panose="020F0502020204030204" pitchFamily="34"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32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07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2AC9080-3150-4DE0-B52C-004A45744AE8}" type="slidenum">
              <a:rPr lang="ja-JP" altLang="en-US">
                <a:latin typeface="Calibri" panose="020F0502020204030204" pitchFamily="34" charset="0"/>
              </a:rPr>
              <a:pPr eaLnBrk="1" hangingPunct="1"/>
              <a:t>167</a:t>
            </a:fld>
            <a:endParaRPr lang="ja-JP" altLang="en-US">
              <a:latin typeface="Calibri" panose="020F0502020204030204" pitchFamily="34"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56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7BD80D6-1C99-43CE-9B45-3E5100C07901}" type="slidenum">
              <a:rPr lang="ja-JP" altLang="en-US">
                <a:latin typeface="Calibri" panose="020F0502020204030204" pitchFamily="34" charset="0"/>
              </a:rPr>
              <a:pPr eaLnBrk="1" hangingPunct="1"/>
              <a:t>168</a:t>
            </a:fld>
            <a:endParaRPr lang="ja-JP" altLang="en-US">
              <a:latin typeface="Calibri" panose="020F0502020204030204" pitchFamily="34" charset="0"/>
            </a:endParaRPr>
          </a:p>
        </p:txBody>
      </p:sp>
    </p:spTree>
    <p:extLst>
      <p:ext uri="{BB962C8B-B14F-4D97-AF65-F5344CB8AC3E}">
        <p14:creationId xmlns:p14="http://schemas.microsoft.com/office/powerpoint/2010/main" val="2929961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04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C68AD46-E6A3-40E8-B6A6-726224731C82}" type="slidenum">
              <a:rPr lang="ja-JP" altLang="en-US">
                <a:latin typeface="Calibri" panose="020F0502020204030204" pitchFamily="34" charset="0"/>
              </a:rPr>
              <a:pPr eaLnBrk="1" hangingPunct="1"/>
              <a:t>16</a:t>
            </a:fld>
            <a:endParaRPr lang="ja-JP" altLang="en-US">
              <a:latin typeface="Calibri" panose="020F0502020204030204" pitchFamily="34"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66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0E7D4AF-8A9A-4981-B859-1861C179E38F}" type="slidenum">
              <a:rPr lang="ja-JP" altLang="en-US">
                <a:latin typeface="Calibri" panose="020F0502020204030204" pitchFamily="34" charset="0"/>
              </a:rPr>
              <a:pPr eaLnBrk="1" hangingPunct="1"/>
              <a:t>170</a:t>
            </a:fld>
            <a:endParaRPr lang="ja-JP" altLang="en-US">
              <a:latin typeface="Calibri" panose="020F0502020204030204" pitchFamily="34" charset="0"/>
            </a:endParaRPr>
          </a:p>
        </p:txBody>
      </p:sp>
    </p:spTree>
    <p:extLst>
      <p:ext uri="{BB962C8B-B14F-4D97-AF65-F5344CB8AC3E}">
        <p14:creationId xmlns:p14="http://schemas.microsoft.com/office/powerpoint/2010/main" val="24142412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02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76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E9BB5C9-C532-4B9A-B4C1-9F72623C927B}" type="slidenum">
              <a:rPr lang="ja-JP" altLang="en-US">
                <a:latin typeface="Calibri" panose="020F0502020204030204" pitchFamily="34" charset="0"/>
              </a:rPr>
              <a:pPr eaLnBrk="1" hangingPunct="1"/>
              <a:t>172</a:t>
            </a:fld>
            <a:endParaRPr lang="ja-JP" altLang="en-US">
              <a:latin typeface="Calibri" panose="020F0502020204030204" pitchFamily="34" charset="0"/>
            </a:endParaRPr>
          </a:p>
        </p:txBody>
      </p:sp>
    </p:spTree>
    <p:extLst>
      <p:ext uri="{BB962C8B-B14F-4D97-AF65-F5344CB8AC3E}">
        <p14:creationId xmlns:p14="http://schemas.microsoft.com/office/powerpoint/2010/main" val="358618911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12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87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3FDAC4C-029F-4C53-8B96-1631C299F231}" type="slidenum">
              <a:rPr lang="ja-JP" altLang="en-US">
                <a:latin typeface="Calibri" panose="020F0502020204030204" pitchFamily="34" charset="0"/>
              </a:rPr>
              <a:pPr eaLnBrk="1" hangingPunct="1"/>
              <a:t>173</a:t>
            </a:fld>
            <a:endParaRPr lang="ja-JP" altLang="en-US">
              <a:latin typeface="Calibri" panose="020F0502020204030204" pitchFamily="34" charset="0"/>
            </a:endParaRPr>
          </a:p>
        </p:txBody>
      </p:sp>
    </p:spTree>
    <p:extLst>
      <p:ext uri="{BB962C8B-B14F-4D97-AF65-F5344CB8AC3E}">
        <p14:creationId xmlns:p14="http://schemas.microsoft.com/office/powerpoint/2010/main" val="69909971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22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297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D74578F-2F61-4AA8-BD22-495E0B2D1227}" type="slidenum">
              <a:rPr lang="ja-JP" altLang="en-US">
                <a:latin typeface="Calibri" panose="020F0502020204030204" pitchFamily="34" charset="0"/>
              </a:rPr>
              <a:pPr eaLnBrk="1" hangingPunct="1"/>
              <a:t>174</a:t>
            </a:fld>
            <a:endParaRPr lang="ja-JP" altLang="en-US">
              <a:latin typeface="Calibri" panose="020F0502020204030204" pitchFamily="34" charset="0"/>
            </a:endParaRPr>
          </a:p>
        </p:txBody>
      </p:sp>
    </p:spTree>
    <p:extLst>
      <p:ext uri="{BB962C8B-B14F-4D97-AF65-F5344CB8AC3E}">
        <p14:creationId xmlns:p14="http://schemas.microsoft.com/office/powerpoint/2010/main" val="59764607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43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17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ABEED29-9238-43CF-965B-7D853B3CA259}" type="slidenum">
              <a:rPr lang="ja-JP" altLang="en-US">
                <a:latin typeface="Calibri" panose="020F0502020204030204" pitchFamily="34" charset="0"/>
              </a:rPr>
              <a:pPr eaLnBrk="1" hangingPunct="1"/>
              <a:t>175</a:t>
            </a:fld>
            <a:endParaRPr lang="ja-JP" altLang="en-US">
              <a:latin typeface="Calibri" panose="020F0502020204030204" pitchFamily="34" charset="0"/>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53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28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1308F5E-35B6-4F1A-B31F-FC63F4E58862}" type="slidenum">
              <a:rPr lang="ja-JP" altLang="en-US">
                <a:latin typeface="Calibri" panose="020F0502020204030204" pitchFamily="34" charset="0"/>
              </a:rPr>
              <a:pPr eaLnBrk="1" hangingPunct="1"/>
              <a:t>176</a:t>
            </a:fld>
            <a:endParaRPr lang="ja-JP" altLang="en-US">
              <a:latin typeface="Calibri" panose="020F0502020204030204" pitchFamily="34" charset="0"/>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38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ED2DC7F-2D63-4995-8AA6-CC8BF292A15B}" type="slidenum">
              <a:rPr lang="ja-JP" altLang="en-US">
                <a:latin typeface="Calibri" panose="020F0502020204030204" pitchFamily="34" charset="0"/>
              </a:rPr>
              <a:pPr eaLnBrk="1" hangingPunct="1"/>
              <a:t>177</a:t>
            </a:fld>
            <a:endParaRPr lang="ja-JP" altLang="en-US">
              <a:latin typeface="Calibri" panose="020F0502020204030204" pitchFamily="34" charset="0"/>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73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48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5AF5146-733D-4ABD-B838-E2D25BD7DA80}" type="slidenum">
              <a:rPr lang="ja-JP" altLang="en-US">
                <a:latin typeface="Calibri" panose="020F0502020204030204" pitchFamily="34" charset="0"/>
              </a:rPr>
              <a:pPr eaLnBrk="1" hangingPunct="1"/>
              <a:t>178</a:t>
            </a:fld>
            <a:endParaRPr lang="ja-JP" altLang="en-US">
              <a:latin typeface="Calibri" panose="020F0502020204030204" pitchFamily="34" charset="0"/>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58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937587B-6D66-42F6-A52F-55FBDDDF053C}" type="slidenum">
              <a:rPr lang="ja-JP" altLang="en-US">
                <a:latin typeface="Calibri" panose="020F0502020204030204" pitchFamily="34" charset="0"/>
              </a:rPr>
              <a:pPr eaLnBrk="1" hangingPunct="1"/>
              <a:t>179</a:t>
            </a:fld>
            <a:endParaRPr lang="ja-JP" altLang="en-US">
              <a:latin typeface="Calibri" panose="020F0502020204030204" pitchFamily="34" charset="0"/>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94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69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2089E0A-18B7-4768-A1D2-1B6D4A3A5685}" type="slidenum">
              <a:rPr lang="ja-JP" altLang="en-US">
                <a:latin typeface="Calibri" panose="020F0502020204030204" pitchFamily="34" charset="0"/>
              </a:rPr>
              <a:pPr eaLnBrk="1" hangingPunct="1"/>
              <a:t>180</a:t>
            </a:fld>
            <a:endParaRPr lang="ja-JP"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14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E0DFE98-43D5-4B02-A89A-40B6FD68B7C3}" type="slidenum">
              <a:rPr lang="ja-JP" altLang="en-US">
                <a:latin typeface="Calibri" panose="020F0502020204030204" pitchFamily="34" charset="0"/>
              </a:rPr>
              <a:pPr eaLnBrk="1" hangingPunct="1"/>
              <a:t>17</a:t>
            </a:fld>
            <a:endParaRPr lang="ja-JP" altLang="en-US">
              <a:latin typeface="Calibri" panose="020F0502020204030204" pitchFamily="34" charset="0"/>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04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79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7223E35-66B1-4466-83F3-F1B28CA28893}" type="slidenum">
              <a:rPr lang="ja-JP" altLang="en-US">
                <a:latin typeface="Calibri" panose="020F0502020204030204" pitchFamily="34" charset="0"/>
              </a:rPr>
              <a:pPr eaLnBrk="1" hangingPunct="1"/>
              <a:t>181</a:t>
            </a:fld>
            <a:endParaRPr lang="ja-JP" altLang="en-US">
              <a:latin typeface="Calibri" panose="020F0502020204030204" pitchFamily="34" charset="0"/>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14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89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73A2B96-0A57-4335-A515-AAD5DAF3F4AF}" type="slidenum">
              <a:rPr lang="ja-JP" altLang="en-US">
                <a:latin typeface="Calibri" panose="020F0502020204030204" pitchFamily="34" charset="0"/>
              </a:rPr>
              <a:pPr eaLnBrk="1" hangingPunct="1"/>
              <a:t>182</a:t>
            </a:fld>
            <a:endParaRPr lang="ja-JP" altLang="en-US">
              <a:latin typeface="Calibri" panose="020F0502020204030204" pitchFamily="34" charset="0"/>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3399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1BE5C42-7834-49C8-870D-B54F14F070C2}" type="slidenum">
              <a:rPr lang="ja-JP" altLang="en-US">
                <a:latin typeface="Calibri" panose="020F0502020204030204" pitchFamily="34" charset="0"/>
              </a:rPr>
              <a:pPr eaLnBrk="1" hangingPunct="1"/>
              <a:t>183</a:t>
            </a:fld>
            <a:endParaRPr lang="ja-JP" altLang="en-US">
              <a:latin typeface="Calibri" panose="020F0502020204030204" pitchFamily="34" charset="0"/>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B52B22-D9F5-4B9D-A8CE-8A29FE3A805A}" type="slidenum">
              <a:rPr lang="ja-JP" altLang="en-US" smtClean="0"/>
              <a:pPr/>
              <a:t>184</a:t>
            </a:fld>
            <a:endParaRPr lang="ja-JP" altLang="en-US"/>
          </a:p>
        </p:txBody>
      </p:sp>
    </p:spTree>
    <p:extLst>
      <p:ext uri="{BB962C8B-B14F-4D97-AF65-F5344CB8AC3E}">
        <p14:creationId xmlns:p14="http://schemas.microsoft.com/office/powerpoint/2010/main" val="229483409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35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3409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0BF17A7-596E-43C5-A0F5-CF8BCB4B6BDD}" type="slidenum">
              <a:rPr lang="ja-JP" altLang="en-US">
                <a:latin typeface="Calibri" panose="020F0502020204030204" pitchFamily="34" charset="0"/>
              </a:rPr>
              <a:pPr eaLnBrk="1" hangingPunct="1"/>
              <a:t>186</a:t>
            </a:fld>
            <a:endParaRPr lang="ja-JP"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25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D0D3796-AA05-4DFF-8590-7D529256724D}" type="slidenum">
              <a:rPr lang="ja-JP" altLang="en-US">
                <a:latin typeface="Calibri" panose="020F0502020204030204" pitchFamily="34" charset="0"/>
              </a:rPr>
              <a:pPr eaLnBrk="1" hangingPunct="1"/>
              <a:t>18</a:t>
            </a:fld>
            <a:endParaRPr lang="ja-JP"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35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81E4693-F32C-4260-A137-C6975C415C03}" type="slidenum">
              <a:rPr lang="ja-JP" altLang="en-US">
                <a:latin typeface="Calibri" panose="020F0502020204030204" pitchFamily="34" charset="0"/>
              </a:rPr>
              <a:pPr eaLnBrk="1" hangingPunct="1"/>
              <a:t>19</a:t>
            </a:fld>
            <a:endParaRPr lang="ja-JP"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40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A566978-6B07-4F49-99B7-20BB1FA7A589}" type="slidenum">
              <a:rPr lang="ja-JP" altLang="en-US">
                <a:latin typeface="Calibri" panose="020F0502020204030204" pitchFamily="34" charset="0"/>
              </a:rPr>
              <a:pPr eaLnBrk="1" hangingPunct="1"/>
              <a:t>2</a:t>
            </a:fld>
            <a:endParaRPr lang="ja-JP"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45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EF55389-0C8D-45F4-A6E5-2ED422CD56F9}" type="slidenum">
              <a:rPr lang="ja-JP" altLang="en-US">
                <a:latin typeface="Calibri" panose="020F0502020204030204" pitchFamily="34" charset="0"/>
              </a:rPr>
              <a:pPr eaLnBrk="1" hangingPunct="1"/>
              <a:t>20</a:t>
            </a:fld>
            <a:endParaRPr lang="ja-JP"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55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C3CCA43-A39F-42FF-B5C3-92FAC743F847}" type="slidenum">
              <a:rPr lang="ja-JP" altLang="en-US">
                <a:latin typeface="Calibri" panose="020F0502020204030204" pitchFamily="34" charset="0"/>
              </a:rPr>
              <a:pPr eaLnBrk="1" hangingPunct="1"/>
              <a:t>21</a:t>
            </a:fld>
            <a:endParaRPr lang="ja-JP"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66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6DC848B-5874-4A5A-BE1F-0A63335F5C86}" type="slidenum">
              <a:rPr lang="ja-JP" altLang="en-US">
                <a:latin typeface="Calibri" panose="020F0502020204030204" pitchFamily="34" charset="0"/>
              </a:rPr>
              <a:pPr eaLnBrk="1" hangingPunct="1"/>
              <a:t>22</a:t>
            </a:fld>
            <a:endParaRPr lang="ja-JP"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76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A08B77A-5EDE-4CB4-8444-740D01726B5C}" type="slidenum">
              <a:rPr lang="ja-JP" altLang="en-US">
                <a:latin typeface="Calibri" panose="020F0502020204030204" pitchFamily="34" charset="0"/>
              </a:rPr>
              <a:pPr eaLnBrk="1" hangingPunct="1"/>
              <a:t>23</a:t>
            </a:fld>
            <a:endParaRPr lang="ja-JP"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86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1F6EE6E-F7AD-4A34-B069-A7B4589C1EE3}" type="slidenum">
              <a:rPr lang="ja-JP" altLang="en-US">
                <a:latin typeface="Calibri" panose="020F0502020204030204" pitchFamily="34" charset="0"/>
              </a:rPr>
              <a:pPr eaLnBrk="1" hangingPunct="1"/>
              <a:t>24</a:t>
            </a:fld>
            <a:endParaRPr lang="ja-JP"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996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8C2038E-10C9-438F-8B96-9E26A02C2364}" type="slidenum">
              <a:rPr lang="ja-JP" altLang="en-US">
                <a:latin typeface="Calibri" panose="020F0502020204030204" pitchFamily="34" charset="0"/>
              </a:rPr>
              <a:pPr eaLnBrk="1" hangingPunct="1"/>
              <a:t>25</a:t>
            </a:fld>
            <a:endParaRPr lang="ja-JP"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07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5D6D59E-CBF4-4F86-AF81-7222E8633B4D}" type="slidenum">
              <a:rPr lang="ja-JP" altLang="en-US">
                <a:latin typeface="Calibri" panose="020F0502020204030204" pitchFamily="34" charset="0"/>
              </a:rPr>
              <a:pPr eaLnBrk="1" hangingPunct="1"/>
              <a:t>26</a:t>
            </a:fld>
            <a:endParaRPr lang="ja-JP"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17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6ACBF4D-FABB-469F-A2BE-63F7CFCC71F5}" type="slidenum">
              <a:rPr lang="ja-JP" altLang="en-US">
                <a:latin typeface="Calibri" panose="020F0502020204030204" pitchFamily="34" charset="0"/>
              </a:rPr>
              <a:pPr eaLnBrk="1" hangingPunct="1"/>
              <a:t>27</a:t>
            </a:fld>
            <a:endParaRPr lang="ja-JP"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27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9DE8C90-A814-4943-87C7-29042619079A}" type="slidenum">
              <a:rPr lang="ja-JP" altLang="en-US">
                <a:latin typeface="Calibri" panose="020F0502020204030204" pitchFamily="34" charset="0"/>
              </a:rPr>
              <a:pPr eaLnBrk="1" hangingPunct="1"/>
              <a:t>28</a:t>
            </a:fld>
            <a:endParaRPr lang="ja-JP"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37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D3164B6-C108-411A-8BB8-1A483F661C3E}" type="slidenum">
              <a:rPr lang="ja-JP" altLang="en-US">
                <a:latin typeface="Calibri" panose="020F0502020204030204" pitchFamily="34" charset="0"/>
              </a:rPr>
              <a:pPr eaLnBrk="1" hangingPunct="1"/>
              <a:t>29</a:t>
            </a:fld>
            <a:endParaRPr lang="ja-JP"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51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89F53D1-8830-43D5-9EB5-5F619F95ECE0}" type="slidenum">
              <a:rPr lang="ja-JP" altLang="en-US">
                <a:latin typeface="Calibri" panose="020F0502020204030204" pitchFamily="34" charset="0"/>
              </a:rPr>
              <a:pPr eaLnBrk="1" hangingPunct="1"/>
              <a:t>3</a:t>
            </a:fld>
            <a:endParaRPr lang="ja-JP"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48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CAADFCB-3217-42AD-90FF-C83FE328C2E9}" type="slidenum">
              <a:rPr lang="ja-JP" altLang="en-US">
                <a:latin typeface="Calibri" panose="020F0502020204030204" pitchFamily="34" charset="0"/>
              </a:rPr>
              <a:pPr eaLnBrk="1" hangingPunct="1"/>
              <a:t>30</a:t>
            </a:fld>
            <a:endParaRPr lang="ja-JP"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58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36EC60E-D6DE-40EF-8613-41B26B226A5C}" type="slidenum">
              <a:rPr lang="ja-JP" altLang="en-US">
                <a:latin typeface="Calibri" panose="020F0502020204030204" pitchFamily="34" charset="0"/>
              </a:rPr>
              <a:pPr eaLnBrk="1" hangingPunct="1"/>
              <a:t>31</a:t>
            </a:fld>
            <a:endParaRPr lang="ja-JP"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68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05B53D6-4B68-4352-ABBC-5649514DC2A9}" type="slidenum">
              <a:rPr lang="ja-JP" altLang="en-US">
                <a:latin typeface="Calibri" panose="020F0502020204030204" pitchFamily="34" charset="0"/>
              </a:rPr>
              <a:pPr eaLnBrk="1" hangingPunct="1"/>
              <a:t>32</a:t>
            </a:fld>
            <a:endParaRPr lang="ja-JP"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78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E51F904-1AC6-4279-8D47-67F25A524E26}" type="slidenum">
              <a:rPr lang="ja-JP" altLang="en-US">
                <a:latin typeface="Calibri" panose="020F0502020204030204" pitchFamily="34" charset="0"/>
              </a:rPr>
              <a:pPr eaLnBrk="1" hangingPunct="1"/>
              <a:t>33</a:t>
            </a:fld>
            <a:endParaRPr lang="ja-JP"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089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34BD6974-D70C-4759-8C57-864362036F17}" type="slidenum">
              <a:rPr lang="ja-JP" altLang="en-US">
                <a:latin typeface="Calibri" panose="020F0502020204030204" pitchFamily="34" charset="0"/>
              </a:rPr>
              <a:pPr eaLnBrk="1" hangingPunct="1"/>
              <a:t>34</a:t>
            </a:fld>
            <a:endParaRPr lang="ja-JP"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09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B4C7D8A-4190-4EDD-AA51-BB4AAEDED2EA}" type="slidenum">
              <a:rPr lang="ja-JP" altLang="en-US">
                <a:latin typeface="Calibri" panose="020F0502020204030204" pitchFamily="34" charset="0"/>
              </a:rPr>
              <a:pPr eaLnBrk="1" hangingPunct="1"/>
              <a:t>35</a:t>
            </a:fld>
            <a:endParaRPr lang="ja-JP" altLang="en-US">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19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C4FF50C-CFF0-43FD-AC75-C50ED53AFC9F}" type="slidenum">
              <a:rPr lang="ja-JP" altLang="en-US">
                <a:latin typeface="Calibri" panose="020F0502020204030204" pitchFamily="34" charset="0"/>
              </a:rPr>
              <a:pPr eaLnBrk="1" hangingPunct="1"/>
              <a:t>36</a:t>
            </a:fld>
            <a:endParaRPr lang="ja-JP" altLang="en-US">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29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3AC6532-01D1-4A1F-B13E-DB21D50E740D}" type="slidenum">
              <a:rPr lang="ja-JP" altLang="en-US">
                <a:latin typeface="Calibri" panose="020F0502020204030204" pitchFamily="34" charset="0"/>
              </a:rPr>
              <a:pPr eaLnBrk="1" hangingPunct="1"/>
              <a:t>37</a:t>
            </a:fld>
            <a:endParaRPr lang="ja-JP" altLang="en-US">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40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FD93228-A324-493C-A69C-9E7D4A54AA25}" type="slidenum">
              <a:rPr lang="ja-JP" altLang="en-US">
                <a:latin typeface="Calibri" panose="020F0502020204030204" pitchFamily="34" charset="0"/>
              </a:rPr>
              <a:pPr eaLnBrk="1" hangingPunct="1"/>
              <a:t>38</a:t>
            </a:fld>
            <a:endParaRPr lang="ja-JP" altLang="en-US">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50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1BA9634-FC94-4772-AC1B-848DBB4DC905}" type="slidenum">
              <a:rPr lang="ja-JP" altLang="en-US">
                <a:latin typeface="Calibri" panose="020F0502020204030204" pitchFamily="34" charset="0"/>
              </a:rPr>
              <a:pPr eaLnBrk="1" hangingPunct="1"/>
              <a:t>39</a:t>
            </a:fld>
            <a:endParaRPr lang="ja-JP"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61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3409645-A6DB-4657-8B0D-FB0ABC19032B}" type="slidenum">
              <a:rPr lang="ja-JP" altLang="en-US">
                <a:latin typeface="Calibri" panose="020F0502020204030204" pitchFamily="34" charset="0"/>
              </a:rPr>
              <a:pPr eaLnBrk="1" hangingPunct="1"/>
              <a:t>4</a:t>
            </a:fld>
            <a:endParaRPr lang="ja-JP"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60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F682D72-4409-42B8-A84F-D9B249B94331}" type="slidenum">
              <a:rPr lang="ja-JP" altLang="en-US">
                <a:latin typeface="Calibri" panose="020F0502020204030204" pitchFamily="34" charset="0"/>
              </a:rPr>
              <a:pPr eaLnBrk="1" hangingPunct="1"/>
              <a:t>40</a:t>
            </a:fld>
            <a:endParaRPr lang="ja-JP" altLang="en-US">
              <a:latin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60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F682D72-4409-42B8-A84F-D9B249B94331}" type="slidenum">
              <a:rPr lang="ja-JP" altLang="en-US">
                <a:latin typeface="Calibri" panose="020F0502020204030204" pitchFamily="34" charset="0"/>
              </a:rPr>
              <a:pPr eaLnBrk="1" hangingPunct="1"/>
              <a:t>41</a:t>
            </a:fld>
            <a:endParaRPr lang="ja-JP" altLang="en-US">
              <a:latin typeface="Calibri" panose="020F0502020204030204" pitchFamily="34" charset="0"/>
            </a:endParaRPr>
          </a:p>
        </p:txBody>
      </p:sp>
    </p:spTree>
    <p:extLst>
      <p:ext uri="{BB962C8B-B14F-4D97-AF65-F5344CB8AC3E}">
        <p14:creationId xmlns:p14="http://schemas.microsoft.com/office/powerpoint/2010/main" val="10662770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60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F682D72-4409-42B8-A84F-D9B249B94331}" type="slidenum">
              <a:rPr lang="ja-JP" altLang="en-US">
                <a:latin typeface="Calibri" panose="020F0502020204030204" pitchFamily="34" charset="0"/>
              </a:rPr>
              <a:pPr eaLnBrk="1" hangingPunct="1"/>
              <a:t>42</a:t>
            </a:fld>
            <a:endParaRPr lang="ja-JP" altLang="en-US">
              <a:latin typeface="Calibri" panose="020F0502020204030204" pitchFamily="34" charset="0"/>
            </a:endParaRPr>
          </a:p>
        </p:txBody>
      </p:sp>
    </p:spTree>
    <p:extLst>
      <p:ext uri="{BB962C8B-B14F-4D97-AF65-F5344CB8AC3E}">
        <p14:creationId xmlns:p14="http://schemas.microsoft.com/office/powerpoint/2010/main" val="1467455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70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D18FE31-2E3D-4D19-901D-1FBD77895FAD}" type="slidenum">
              <a:rPr lang="ja-JP" altLang="en-US">
                <a:latin typeface="Calibri" panose="020F0502020204030204" pitchFamily="34" charset="0"/>
              </a:rPr>
              <a:pPr eaLnBrk="1" hangingPunct="1"/>
              <a:t>43</a:t>
            </a:fld>
            <a:endParaRPr lang="ja-JP" altLang="en-US">
              <a:latin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81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01CE572-3261-4E2B-BF6D-13AA76B6E461}" type="slidenum">
              <a:rPr lang="ja-JP" altLang="en-US">
                <a:latin typeface="Calibri" panose="020F0502020204030204" pitchFamily="34" charset="0"/>
              </a:rPr>
              <a:pPr eaLnBrk="1" hangingPunct="1"/>
              <a:t>44</a:t>
            </a:fld>
            <a:endParaRPr lang="ja-JP" altLang="en-US">
              <a:latin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191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52AFBF1-A47A-4AE2-B755-8E368E781075}" type="slidenum">
              <a:rPr lang="ja-JP" altLang="en-US">
                <a:latin typeface="Calibri" panose="020F0502020204030204" pitchFamily="34" charset="0"/>
              </a:rPr>
              <a:pPr eaLnBrk="1" hangingPunct="1"/>
              <a:t>45</a:t>
            </a:fld>
            <a:endParaRPr lang="ja-JP" altLang="en-US">
              <a:latin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01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AB01B9E-603F-490A-BD48-9A8F9747856B}" type="slidenum">
              <a:rPr lang="ja-JP" altLang="en-US">
                <a:latin typeface="Calibri" panose="020F0502020204030204" pitchFamily="34" charset="0"/>
              </a:rPr>
              <a:pPr eaLnBrk="1" hangingPunct="1"/>
              <a:t>46</a:t>
            </a:fld>
            <a:endParaRPr lang="ja-JP" altLang="en-US">
              <a:latin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11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17A7685-BB89-4632-B21D-31BC80C52BAB}" type="slidenum">
              <a:rPr lang="ja-JP" altLang="en-US">
                <a:latin typeface="Calibri" panose="020F0502020204030204" pitchFamily="34" charset="0"/>
              </a:rPr>
              <a:pPr eaLnBrk="1" hangingPunct="1"/>
              <a:t>47</a:t>
            </a:fld>
            <a:endParaRPr lang="ja-JP" altLang="en-US">
              <a:latin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22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87631E5-D2E5-4B7E-8FC4-09EA5F6CB245}" type="slidenum">
              <a:rPr lang="ja-JP" altLang="en-US">
                <a:latin typeface="Calibri" panose="020F0502020204030204" pitchFamily="34" charset="0"/>
              </a:rPr>
              <a:pPr eaLnBrk="1" hangingPunct="1"/>
              <a:t>48</a:t>
            </a:fld>
            <a:endParaRPr lang="ja-JP" altLang="en-US">
              <a:latin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32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D1F7A7D-A151-425F-8976-35FC9F5BCF58}" type="slidenum">
              <a:rPr lang="ja-JP" altLang="en-US">
                <a:latin typeface="Calibri" panose="020F0502020204030204" pitchFamily="34" charset="0"/>
              </a:rPr>
              <a:pPr eaLnBrk="1" hangingPunct="1"/>
              <a:t>49</a:t>
            </a:fld>
            <a:endParaRPr lang="ja-JP"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71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318F9B5-1D64-42D5-A517-F889282F9FDA}" type="slidenum">
              <a:rPr lang="ja-JP" altLang="en-US">
                <a:latin typeface="Calibri" panose="020F0502020204030204" pitchFamily="34" charset="0"/>
              </a:rPr>
              <a:pPr eaLnBrk="1" hangingPunct="1"/>
              <a:t>5</a:t>
            </a:fld>
            <a:endParaRPr lang="ja-JP" altLang="en-US">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42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B9B7050-2FFA-48D4-AEB8-BF975EB50006}" type="slidenum">
              <a:rPr lang="ja-JP" altLang="en-US">
                <a:latin typeface="Calibri" panose="020F0502020204030204" pitchFamily="34" charset="0"/>
              </a:rPr>
              <a:pPr eaLnBrk="1" hangingPunct="1"/>
              <a:t>50</a:t>
            </a:fld>
            <a:endParaRPr lang="ja-JP" altLang="en-US">
              <a:latin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52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99BF0D8-4FB8-4BCD-9799-631736ADAAED}" type="slidenum">
              <a:rPr lang="ja-JP" altLang="en-US">
                <a:latin typeface="Calibri" panose="020F0502020204030204" pitchFamily="34" charset="0"/>
              </a:rPr>
              <a:pPr eaLnBrk="1" hangingPunct="1"/>
              <a:t>51</a:t>
            </a:fld>
            <a:endParaRPr lang="ja-JP" altLang="en-US">
              <a:latin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63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893D15F-01E8-4282-9E69-C687AE47025D}" type="slidenum">
              <a:rPr lang="ja-JP" altLang="en-US">
                <a:latin typeface="Calibri" panose="020F0502020204030204" pitchFamily="34" charset="0"/>
              </a:rPr>
              <a:pPr eaLnBrk="1" hangingPunct="1"/>
              <a:t>52</a:t>
            </a:fld>
            <a:endParaRPr lang="ja-JP" altLang="en-US">
              <a:latin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63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E9408C1-D21C-4E01-9F44-9F010E037F16}" type="slidenum">
              <a:rPr lang="ja-JP" altLang="en-US">
                <a:latin typeface="Calibri" panose="020F0502020204030204" pitchFamily="34" charset="0"/>
              </a:rPr>
              <a:pPr eaLnBrk="1" hangingPunct="1"/>
              <a:t>53</a:t>
            </a:fld>
            <a:endParaRPr lang="ja-JP" altLang="en-US">
              <a:latin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73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E125C23-02CA-4908-8A8F-02233B3A330B}" type="slidenum">
              <a:rPr lang="ja-JP" altLang="en-US">
                <a:latin typeface="Calibri" panose="020F0502020204030204" pitchFamily="34" charset="0"/>
              </a:rPr>
              <a:pPr eaLnBrk="1" hangingPunct="1"/>
              <a:t>54</a:t>
            </a:fld>
            <a:endParaRPr lang="ja-JP" altLang="en-US">
              <a:latin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83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FD2CEA5-FE16-4442-AF67-E09EA2D2755B}" type="slidenum">
              <a:rPr lang="ja-JP" altLang="en-US">
                <a:latin typeface="Calibri" panose="020F0502020204030204" pitchFamily="34" charset="0"/>
              </a:rPr>
              <a:pPr eaLnBrk="1" hangingPunct="1"/>
              <a:t>55</a:t>
            </a:fld>
            <a:endParaRPr lang="ja-JP" altLang="en-US">
              <a:latin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293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73E8A08-6AF5-4AA6-8D85-8EB1C2702E56}" type="slidenum">
              <a:rPr lang="ja-JP" altLang="en-US">
                <a:latin typeface="Calibri" panose="020F0502020204030204" pitchFamily="34" charset="0"/>
              </a:rPr>
              <a:pPr eaLnBrk="1" hangingPunct="1"/>
              <a:t>56</a:t>
            </a:fld>
            <a:endParaRPr lang="ja-JP" altLang="en-US">
              <a:latin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04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2059A8A-D54C-4791-A870-2415DD197C03}" type="slidenum">
              <a:rPr lang="ja-JP" altLang="en-US">
                <a:latin typeface="Calibri" panose="020F0502020204030204" pitchFamily="34" charset="0"/>
              </a:rPr>
              <a:pPr eaLnBrk="1" hangingPunct="1"/>
              <a:t>57</a:t>
            </a:fld>
            <a:endParaRPr lang="ja-JP" altLang="en-US">
              <a:latin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14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F82591F-3759-4CB9-9757-D36E09A667D8}" type="slidenum">
              <a:rPr lang="ja-JP" altLang="en-US">
                <a:latin typeface="Calibri" panose="020F0502020204030204" pitchFamily="34" charset="0"/>
              </a:rPr>
              <a:pPr eaLnBrk="1" hangingPunct="1"/>
              <a:t>58</a:t>
            </a:fld>
            <a:endParaRPr lang="ja-JP" altLang="en-US">
              <a:latin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24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06C9984-B77B-4227-AB83-5C0E6C93B376}" type="slidenum">
              <a:rPr lang="ja-JP" altLang="en-US">
                <a:latin typeface="Calibri" panose="020F0502020204030204" pitchFamily="34" charset="0"/>
              </a:rPr>
              <a:pPr eaLnBrk="1" hangingPunct="1"/>
              <a:t>59</a:t>
            </a:fld>
            <a:endParaRPr lang="ja-JP"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81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E660638-940C-4B28-9FBB-CBFF75855882}" type="slidenum">
              <a:rPr lang="ja-JP" altLang="en-US">
                <a:latin typeface="Calibri" panose="020F0502020204030204" pitchFamily="34" charset="0"/>
              </a:rPr>
              <a:pPr eaLnBrk="1" hangingPunct="1"/>
              <a:t>6</a:t>
            </a:fld>
            <a:endParaRPr lang="ja-JP" altLang="en-US">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34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742C809-91F5-41BA-9735-BE3C314E447D}" type="slidenum">
              <a:rPr lang="ja-JP" altLang="en-US">
                <a:latin typeface="Calibri" panose="020F0502020204030204" pitchFamily="34" charset="0"/>
              </a:rPr>
              <a:pPr eaLnBrk="1" hangingPunct="1"/>
              <a:t>60</a:t>
            </a:fld>
            <a:endParaRPr lang="ja-JP" altLang="en-US">
              <a:latin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34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BCF075F-2228-4E1B-87DF-745F9B80042D}" type="slidenum">
              <a:rPr lang="ja-JP" altLang="en-US">
                <a:latin typeface="Calibri" panose="020F0502020204030204" pitchFamily="34" charset="0"/>
              </a:rPr>
              <a:pPr eaLnBrk="1" hangingPunct="1"/>
              <a:t>61</a:t>
            </a:fld>
            <a:endParaRPr lang="ja-JP" altLang="en-US">
              <a:latin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88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45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681B7A6-5011-4D2D-AA7E-46C1A4B8FE22}" type="slidenum">
              <a:rPr lang="ja-JP" altLang="en-US">
                <a:latin typeface="Calibri" panose="020F0502020204030204" pitchFamily="34" charset="0"/>
              </a:rPr>
              <a:pPr eaLnBrk="1" hangingPunct="1"/>
              <a:t>62</a:t>
            </a:fld>
            <a:endParaRPr lang="ja-JP" altLang="en-US">
              <a:latin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55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6AD9257-6C07-4977-8A63-DF9A04FB6E02}" type="slidenum">
              <a:rPr lang="ja-JP" altLang="en-US">
                <a:latin typeface="Calibri" panose="020F0502020204030204" pitchFamily="34" charset="0"/>
              </a:rPr>
              <a:pPr eaLnBrk="1" hangingPunct="1"/>
              <a:t>63</a:t>
            </a:fld>
            <a:endParaRPr lang="ja-JP" altLang="en-US">
              <a:latin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08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654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4829EB8-EACD-4F55-9026-EC2C7CF08DAF}" type="slidenum">
              <a:rPr lang="ja-JP" altLang="en-US">
                <a:latin typeface="Calibri" panose="020F0502020204030204" pitchFamily="34" charset="0"/>
              </a:rPr>
              <a:pPr eaLnBrk="1" hangingPunct="1"/>
              <a:t>64</a:t>
            </a:fld>
            <a:endParaRPr lang="ja-JP" altLang="en-US">
              <a:latin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75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D96FB3C-8C20-4C5A-AF81-1475675A30EB}" type="slidenum">
              <a:rPr lang="ja-JP" altLang="en-US">
                <a:latin typeface="Calibri" panose="020F0502020204030204" pitchFamily="34" charset="0"/>
              </a:rPr>
              <a:pPr eaLnBrk="1" hangingPunct="1"/>
              <a:t>65</a:t>
            </a:fld>
            <a:endParaRPr lang="ja-JP" altLang="en-US">
              <a:latin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75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B3A1170-0F20-436E-AD47-6F9E567AC330}" type="slidenum">
              <a:rPr lang="ja-JP" altLang="en-US">
                <a:latin typeface="Calibri" panose="020F0502020204030204" pitchFamily="34" charset="0"/>
              </a:rPr>
              <a:pPr eaLnBrk="1" hangingPunct="1"/>
              <a:t>66</a:t>
            </a:fld>
            <a:endParaRPr lang="ja-JP" altLang="en-US">
              <a:latin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859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E1BF0C5-13CE-46F7-AD9F-7D5B8E66F64C}" type="slidenum">
              <a:rPr lang="ja-JP" altLang="en-US">
                <a:latin typeface="Calibri" panose="020F0502020204030204" pitchFamily="34" charset="0"/>
              </a:rPr>
              <a:pPr eaLnBrk="1" hangingPunct="1"/>
              <a:t>67</a:t>
            </a:fld>
            <a:endParaRPr lang="ja-JP" altLang="en-US">
              <a:latin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3962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9E30839-1EB0-45BE-89CE-81B512C71601}" type="slidenum">
              <a:rPr lang="ja-JP" altLang="en-US">
                <a:latin typeface="Calibri" panose="020F0502020204030204" pitchFamily="34" charset="0"/>
              </a:rPr>
              <a:pPr eaLnBrk="1" hangingPunct="1"/>
              <a:t>68</a:t>
            </a:fld>
            <a:endParaRPr lang="ja-JP" altLang="en-US">
              <a:latin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064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C9B4F37-9D9B-44C8-865C-4982BC30F68E}" type="slidenum">
              <a:rPr lang="ja-JP" altLang="en-US">
                <a:latin typeface="Calibri" panose="020F0502020204030204" pitchFamily="34" charset="0"/>
              </a:rPr>
              <a:pPr eaLnBrk="1" hangingPunct="1"/>
              <a:t>69</a:t>
            </a:fld>
            <a:endParaRPr lang="ja-JP"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792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533BD1E-A974-4420-8A9C-15B59D39CC50}" type="slidenum">
              <a:rPr lang="ja-JP" altLang="en-US">
                <a:latin typeface="Calibri" panose="020F0502020204030204" pitchFamily="34" charset="0"/>
              </a:rPr>
              <a:pPr eaLnBrk="1" hangingPunct="1"/>
              <a:t>7</a:t>
            </a:fld>
            <a:endParaRPr lang="ja-JP" altLang="en-US">
              <a:latin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70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166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2DF2BA0-9874-490A-8A48-EC5B4E245D46}" type="slidenum">
              <a:rPr lang="ja-JP" altLang="en-US">
                <a:latin typeface="Calibri" panose="020F0502020204030204" pitchFamily="34" charset="0"/>
              </a:rPr>
              <a:pPr eaLnBrk="1" hangingPunct="1"/>
              <a:t>70</a:t>
            </a:fld>
            <a:endParaRPr lang="ja-JP" altLang="en-US">
              <a:latin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269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D878AD7F-CC74-47D1-B57D-7144EB83151D}" type="slidenum">
              <a:rPr lang="ja-JP" altLang="en-US">
                <a:latin typeface="Calibri" panose="020F0502020204030204" pitchFamily="34" charset="0"/>
              </a:rPr>
              <a:pPr eaLnBrk="1" hangingPunct="1"/>
              <a:t>71</a:t>
            </a:fld>
            <a:endParaRPr lang="ja-JP" altLang="en-US">
              <a:latin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90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371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4DA878B-4E63-4BDB-B08D-D4687D4D5B1B}" type="slidenum">
              <a:rPr lang="ja-JP" altLang="en-US">
                <a:latin typeface="Calibri" panose="020F0502020204030204" pitchFamily="34" charset="0"/>
              </a:rPr>
              <a:pPr eaLnBrk="1" hangingPunct="1"/>
              <a:t>72</a:t>
            </a:fld>
            <a:endParaRPr lang="ja-JP" altLang="en-US">
              <a:latin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474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46E53AA-956A-40E3-ADAF-4A3346B85CB0}" type="slidenum">
              <a:rPr lang="ja-JP" altLang="en-US">
                <a:latin typeface="Calibri" panose="020F0502020204030204" pitchFamily="34" charset="0"/>
              </a:rPr>
              <a:pPr eaLnBrk="1" hangingPunct="1"/>
              <a:t>73</a:t>
            </a:fld>
            <a:endParaRPr lang="ja-JP" altLang="en-US">
              <a:latin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11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576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25F37A7-1FEE-4710-80C5-CF3B1CF5EA9C}" type="slidenum">
              <a:rPr lang="ja-JP" altLang="en-US">
                <a:latin typeface="Calibri" panose="020F0502020204030204" pitchFamily="34" charset="0"/>
              </a:rPr>
              <a:pPr eaLnBrk="1" hangingPunct="1"/>
              <a:t>74</a:t>
            </a:fld>
            <a:endParaRPr lang="ja-JP" altLang="en-US">
              <a:latin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678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A3ABC3E-10C5-45C4-B6B0-2495FBE90C47}" type="slidenum">
              <a:rPr lang="ja-JP" altLang="en-US">
                <a:latin typeface="Calibri" panose="020F0502020204030204" pitchFamily="34" charset="0"/>
              </a:rPr>
              <a:pPr eaLnBrk="1" hangingPunct="1"/>
              <a:t>75</a:t>
            </a:fld>
            <a:endParaRPr lang="ja-JP" altLang="en-US">
              <a:latin typeface="Calibri" panose="020F050202020403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31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781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0DFEC24-39F1-4A33-962C-C8A03AA6D995}" type="slidenum">
              <a:rPr lang="ja-JP" altLang="en-US">
                <a:latin typeface="Calibri" panose="020F0502020204030204" pitchFamily="34" charset="0"/>
              </a:rPr>
              <a:pPr eaLnBrk="1" hangingPunct="1"/>
              <a:t>76</a:t>
            </a:fld>
            <a:endParaRPr lang="ja-JP" altLang="en-US">
              <a:latin typeface="Calibri" panose="020F050202020403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883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8CB5FF82-4C8D-4F95-AF55-8D59011D6115}" type="slidenum">
              <a:rPr lang="ja-JP" altLang="en-US">
                <a:latin typeface="Calibri" panose="020F0502020204030204" pitchFamily="34" charset="0"/>
              </a:rPr>
              <a:pPr eaLnBrk="1" hangingPunct="1"/>
              <a:t>77</a:t>
            </a:fld>
            <a:endParaRPr lang="ja-JP" altLang="en-US">
              <a:latin typeface="Calibri" panose="020F050202020403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52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4986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9562D702-2758-47E4-BF09-23BF8CF19C2D}" type="slidenum">
              <a:rPr lang="ja-JP" altLang="en-US">
                <a:latin typeface="Calibri" panose="020F0502020204030204" pitchFamily="34" charset="0"/>
              </a:rPr>
              <a:pPr eaLnBrk="1" hangingPunct="1"/>
              <a:t>78</a:t>
            </a:fld>
            <a:endParaRPr lang="ja-JP" altLang="en-US">
              <a:latin typeface="Calibri" panose="020F050202020403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088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0A70BBD0-48FB-4203-89A0-0AECD980667B}" type="slidenum">
              <a:rPr lang="ja-JP" altLang="en-US">
                <a:latin typeface="Calibri" panose="020F0502020204030204" pitchFamily="34" charset="0"/>
              </a:rPr>
              <a:pPr eaLnBrk="1" hangingPunct="1"/>
              <a:t>79</a:t>
            </a:fld>
            <a:endParaRPr lang="ja-JP"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22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7D013E0-85A3-4A90-9A73-22D966520C00}" type="slidenum">
              <a:rPr lang="ja-JP" altLang="en-US">
                <a:latin typeface="Calibri" panose="020F0502020204030204" pitchFamily="34" charset="0"/>
              </a:rPr>
              <a:pPr eaLnBrk="1" hangingPunct="1"/>
              <a:t>8</a:t>
            </a:fld>
            <a:endParaRPr lang="ja-JP" altLang="en-US">
              <a:latin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72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19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D7AB84D-6D44-45A7-8B02-4AC18639AE04}" type="slidenum">
              <a:rPr lang="ja-JP" altLang="en-US">
                <a:latin typeface="Calibri" panose="020F0502020204030204" pitchFamily="34" charset="0"/>
              </a:rPr>
              <a:pPr eaLnBrk="1" hangingPunct="1"/>
              <a:t>80</a:t>
            </a:fld>
            <a:endParaRPr lang="ja-JP" altLang="en-US">
              <a:latin typeface="Calibri" panose="020F050202020403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293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8F936BF-AEA8-4B7B-973D-DD6F468A5315}" type="slidenum">
              <a:rPr lang="ja-JP" altLang="en-US">
                <a:latin typeface="Calibri" panose="020F0502020204030204" pitchFamily="34" charset="0"/>
              </a:rPr>
              <a:pPr eaLnBrk="1" hangingPunct="1"/>
              <a:t>81</a:t>
            </a:fld>
            <a:endParaRPr lang="ja-JP" altLang="en-US">
              <a:latin typeface="Calibri" panose="020F050202020403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39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7FFB6C6C-A560-43EE-9D83-5B6C9399A6C6}" type="slidenum">
              <a:rPr lang="ja-JP" altLang="en-US">
                <a:latin typeface="Calibri" panose="020F0502020204030204" pitchFamily="34" charset="0"/>
              </a:rPr>
              <a:pPr eaLnBrk="1" hangingPunct="1"/>
              <a:t>82</a:t>
            </a:fld>
            <a:endParaRPr lang="ja-JP" altLang="en-US">
              <a:latin typeface="Calibri" panose="020F050202020403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49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AFC7650-4746-4B73-B574-C8005C215C54}" type="slidenum">
              <a:rPr lang="ja-JP" altLang="en-US">
                <a:latin typeface="Calibri" panose="020F0502020204030204" pitchFamily="34" charset="0"/>
              </a:rPr>
              <a:pPr eaLnBrk="1" hangingPunct="1"/>
              <a:t>83</a:t>
            </a:fld>
            <a:endParaRPr lang="ja-JP" altLang="en-US">
              <a:latin typeface="Calibri" panose="020F050202020403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13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60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15EAAD4-80BC-4070-A702-C448803354B1}" type="slidenum">
              <a:rPr lang="ja-JP" altLang="en-US">
                <a:latin typeface="Calibri" panose="020F0502020204030204" pitchFamily="34" charset="0"/>
              </a:rPr>
              <a:pPr eaLnBrk="1" hangingPunct="1"/>
              <a:t>84</a:t>
            </a:fld>
            <a:endParaRPr lang="ja-JP" altLang="en-US">
              <a:latin typeface="Calibri" panose="020F050202020403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70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32809D4-19DF-4618-8E0D-7F8F0EF17E6A}" type="slidenum">
              <a:rPr lang="ja-JP" altLang="en-US">
                <a:latin typeface="Calibri" panose="020F0502020204030204" pitchFamily="34" charset="0"/>
              </a:rPr>
              <a:pPr eaLnBrk="1" hangingPunct="1"/>
              <a:t>85</a:t>
            </a:fld>
            <a:endParaRPr lang="ja-JP" altLang="en-US">
              <a:latin typeface="Calibri" panose="020F050202020403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80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B4A02918-D765-46D0-B43F-117EC3AF934E}" type="slidenum">
              <a:rPr lang="ja-JP" altLang="en-US">
                <a:latin typeface="Calibri" panose="020F0502020204030204" pitchFamily="34" charset="0"/>
              </a:rPr>
              <a:pPr eaLnBrk="1" hangingPunct="1"/>
              <a:t>86</a:t>
            </a:fld>
            <a:endParaRPr lang="ja-JP" altLang="en-US">
              <a:latin typeface="Calibri" panose="020F050202020403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590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2CCD75-EAC8-43D4-BA53-9CCDC5A3A4A4}" type="slidenum">
              <a:rPr lang="ja-JP" altLang="en-US">
                <a:latin typeface="Calibri" panose="020F0502020204030204" pitchFamily="34" charset="0"/>
              </a:rPr>
              <a:pPr eaLnBrk="1" hangingPunct="1"/>
              <a:t>87</a:t>
            </a:fld>
            <a:endParaRPr lang="ja-JP" altLang="en-US">
              <a:latin typeface="Calibri" panose="020F0502020204030204" pitchFamily="34" charset="0"/>
            </a:endParaRPr>
          </a:p>
        </p:txBody>
      </p:sp>
    </p:spTree>
    <p:extLst>
      <p:ext uri="{BB962C8B-B14F-4D97-AF65-F5344CB8AC3E}">
        <p14:creationId xmlns:p14="http://schemas.microsoft.com/office/powerpoint/2010/main" val="85646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28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27750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CA451D55-DB56-4919-B3D2-583AEA761BFA}" type="slidenum">
              <a:rPr lang="ja-JP" altLang="en-US">
                <a:latin typeface="Calibri" panose="020F0502020204030204" pitchFamily="34" charset="0"/>
              </a:rPr>
              <a:pPr eaLnBrk="1" hangingPunct="1"/>
              <a:t>88</a:t>
            </a:fld>
            <a:endParaRPr lang="ja-JP" altLang="en-US">
              <a:latin typeface="Calibri" panose="020F0502020204030204" pitchFamily="34" charset="0"/>
            </a:endParaRPr>
          </a:p>
        </p:txBody>
      </p:sp>
    </p:spTree>
    <p:extLst>
      <p:ext uri="{BB962C8B-B14F-4D97-AF65-F5344CB8AC3E}">
        <p14:creationId xmlns:p14="http://schemas.microsoft.com/office/powerpoint/2010/main" val="395376199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49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7955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5E55BDAA-C1CC-4DB8-B2BD-F9F0D6E17F94}" type="slidenum">
              <a:rPr lang="ja-JP" altLang="en-US">
                <a:latin typeface="Calibri" panose="020F0502020204030204" pitchFamily="34" charset="0"/>
              </a:rPr>
              <a:pPr eaLnBrk="1" hangingPunct="1"/>
              <a:t>89</a:t>
            </a:fld>
            <a:endParaRPr lang="ja-JP" altLang="en-US">
              <a:latin typeface="Calibri" panose="020F0502020204030204" pitchFamily="34" charset="0"/>
            </a:endParaRPr>
          </a:p>
        </p:txBody>
      </p:sp>
    </p:spTree>
    <p:extLst>
      <p:ext uri="{BB962C8B-B14F-4D97-AF65-F5344CB8AC3E}">
        <p14:creationId xmlns:p14="http://schemas.microsoft.com/office/powerpoint/2010/main" val="994440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1833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E91B5014-73CD-4B2F-BB29-8244AB179CB2}" type="slidenum">
              <a:rPr lang="ja-JP" altLang="en-US">
                <a:latin typeface="Calibri" panose="020F0502020204030204" pitchFamily="34" charset="0"/>
              </a:rPr>
              <a:pPr eaLnBrk="1" hangingPunct="1"/>
              <a:t>9</a:t>
            </a:fld>
            <a:endParaRPr lang="ja-JP" altLang="en-US">
              <a:latin typeface="Calibri" panose="020F050202020403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59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058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C79600B-5F11-4389-B819-A99C6C023979}" type="slidenum">
              <a:rPr lang="ja-JP" altLang="en-US">
                <a:latin typeface="Calibri" panose="020F0502020204030204" pitchFamily="34" charset="0"/>
              </a:rPr>
              <a:pPr eaLnBrk="1" hangingPunct="1"/>
              <a:t>91</a:t>
            </a:fld>
            <a:endParaRPr lang="ja-JP" altLang="en-US">
              <a:latin typeface="Calibri" panose="020F0502020204030204" pitchFamily="34" charset="0"/>
            </a:endParaRPr>
          </a:p>
        </p:txBody>
      </p:sp>
    </p:spTree>
    <p:extLst>
      <p:ext uri="{BB962C8B-B14F-4D97-AF65-F5344CB8AC3E}">
        <p14:creationId xmlns:p14="http://schemas.microsoft.com/office/powerpoint/2010/main" val="133264744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160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F88C14A4-34CC-43CA-8AF2-3BC63869EE6C}" type="slidenum">
              <a:rPr lang="ja-JP" altLang="en-US">
                <a:latin typeface="Calibri" panose="020F0502020204030204" pitchFamily="34" charset="0"/>
              </a:rPr>
              <a:pPr eaLnBrk="1" hangingPunct="1"/>
              <a:t>93</a:t>
            </a:fld>
            <a:endParaRPr lang="ja-JP" altLang="en-US">
              <a:latin typeface="Calibri" panose="020F0502020204030204" pitchFamily="34" charset="0"/>
            </a:endParaRPr>
          </a:p>
        </p:txBody>
      </p:sp>
    </p:spTree>
    <p:extLst>
      <p:ext uri="{BB962C8B-B14F-4D97-AF65-F5344CB8AC3E}">
        <p14:creationId xmlns:p14="http://schemas.microsoft.com/office/powerpoint/2010/main" val="241988830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98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2628"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2C3AD213-542D-43BF-B793-AB6C5C24AF55}" type="slidenum">
              <a:rPr lang="ja-JP" altLang="en-US">
                <a:latin typeface="Calibri" panose="020F0502020204030204" pitchFamily="34" charset="0"/>
              </a:rPr>
              <a:pPr eaLnBrk="1" hangingPunct="1"/>
              <a:t>94</a:t>
            </a:fld>
            <a:endParaRPr lang="ja-JP" altLang="en-US">
              <a:latin typeface="Calibri" panose="020F0502020204030204" pitchFamily="34" charset="0"/>
            </a:endParaRPr>
          </a:p>
        </p:txBody>
      </p:sp>
    </p:spTree>
    <p:extLst>
      <p:ext uri="{BB962C8B-B14F-4D97-AF65-F5344CB8AC3E}">
        <p14:creationId xmlns:p14="http://schemas.microsoft.com/office/powerpoint/2010/main" val="37329940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365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BA22522-3E4B-43C7-B6A7-09DF14F4433A}" type="slidenum">
              <a:rPr lang="ja-JP" altLang="en-US">
                <a:latin typeface="Calibri" panose="020F0502020204030204" pitchFamily="34" charset="0"/>
              </a:rPr>
              <a:pPr eaLnBrk="1" hangingPunct="1"/>
              <a:t>95</a:t>
            </a:fld>
            <a:endParaRPr lang="ja-JP" altLang="en-US">
              <a:latin typeface="Calibri" panose="020F0502020204030204" pitchFamily="34" charset="0"/>
            </a:endParaRPr>
          </a:p>
        </p:txBody>
      </p:sp>
    </p:spTree>
    <p:extLst>
      <p:ext uri="{BB962C8B-B14F-4D97-AF65-F5344CB8AC3E}">
        <p14:creationId xmlns:p14="http://schemas.microsoft.com/office/powerpoint/2010/main" val="16353872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4676"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6B0DC2EB-290F-4256-85A8-F07107617FC2}" type="slidenum">
              <a:rPr lang="ja-JP" altLang="en-US">
                <a:latin typeface="Calibri" panose="020F0502020204030204" pitchFamily="34" charset="0"/>
              </a:rPr>
              <a:pPr eaLnBrk="1" hangingPunct="1"/>
              <a:t>96</a:t>
            </a:fld>
            <a:endParaRPr lang="ja-JP" altLang="en-US">
              <a:latin typeface="Calibri" panose="020F0502020204030204" pitchFamily="34" charset="0"/>
            </a:endParaRPr>
          </a:p>
        </p:txBody>
      </p:sp>
    </p:spTree>
    <p:extLst>
      <p:ext uri="{BB962C8B-B14F-4D97-AF65-F5344CB8AC3E}">
        <p14:creationId xmlns:p14="http://schemas.microsoft.com/office/powerpoint/2010/main" val="368729155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B52B22-D9F5-4B9D-A8CE-8A29FE3A805A}" type="slidenum">
              <a:rPr lang="ja-JP" altLang="en-US" smtClean="0"/>
              <a:pPr/>
              <a:t>97</a:t>
            </a:fld>
            <a:endParaRPr lang="ja-JP" altLang="en-US"/>
          </a:p>
        </p:txBody>
      </p:sp>
    </p:spTree>
    <p:extLst>
      <p:ext uri="{BB962C8B-B14F-4D97-AF65-F5344CB8AC3E}">
        <p14:creationId xmlns:p14="http://schemas.microsoft.com/office/powerpoint/2010/main" val="195340515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5700"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46F74A19-A3F6-42F0-9E61-9E41B19BE72F}" type="slidenum">
              <a:rPr lang="ja-JP" altLang="en-US">
                <a:latin typeface="Calibri" panose="020F0502020204030204" pitchFamily="34" charset="0"/>
              </a:rPr>
              <a:pPr eaLnBrk="1" hangingPunct="1"/>
              <a:t>99</a:t>
            </a:fld>
            <a:endParaRPr lang="ja-JP" altLang="en-US">
              <a:latin typeface="Calibri" panose="020F0502020204030204" pitchFamily="34" charset="0"/>
            </a:endParaRPr>
          </a:p>
        </p:txBody>
      </p:sp>
    </p:spTree>
    <p:extLst>
      <p:ext uri="{BB962C8B-B14F-4D97-AF65-F5344CB8AC3E}">
        <p14:creationId xmlns:p14="http://schemas.microsoft.com/office/powerpoint/2010/main" val="9065877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2867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3BEF4C4-72CE-4384-9633-A6626EBC9B7E}" type="slidenum">
              <a:rPr lang="ja-JP" altLang="en-US">
                <a:latin typeface="Calibri" panose="020F0502020204030204" pitchFamily="34" charset="0"/>
              </a:rPr>
              <a:pPr eaLnBrk="1" hangingPunct="1"/>
              <a:t>100</a:t>
            </a:fld>
            <a:endParaRPr lang="ja-JP" altLang="en-US">
              <a:latin typeface="Calibri" panose="020F0502020204030204" pitchFamily="34" charset="0"/>
            </a:endParaRPr>
          </a:p>
        </p:txBody>
      </p:sp>
    </p:spTree>
    <p:extLst>
      <p:ext uri="{BB962C8B-B14F-4D97-AF65-F5344CB8AC3E}">
        <p14:creationId xmlns:p14="http://schemas.microsoft.com/office/powerpoint/2010/main" val="42332458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dirty="0"/>
          </a:p>
        </p:txBody>
      </p:sp>
      <p:sp>
        <p:nvSpPr>
          <p:cNvPr id="286724"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13BEF4C4-72CE-4384-9633-A6626EBC9B7E}" type="slidenum">
              <a:rPr lang="ja-JP" altLang="en-US">
                <a:latin typeface="Calibri" panose="020F0502020204030204" pitchFamily="34" charset="0"/>
              </a:rPr>
              <a:pPr eaLnBrk="1" hangingPunct="1"/>
              <a:t>101</a:t>
            </a:fld>
            <a:endParaRPr lang="ja-JP" altLang="en-US">
              <a:latin typeface="Calibri" panose="020F0502020204030204" pitchFamily="34" charset="0"/>
            </a:endParaRPr>
          </a:p>
        </p:txBody>
      </p:sp>
    </p:spTree>
    <p:extLst>
      <p:ext uri="{BB962C8B-B14F-4D97-AF65-F5344CB8AC3E}">
        <p14:creationId xmlns:p14="http://schemas.microsoft.com/office/powerpoint/2010/main" val="9738077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a:p>
        </p:txBody>
      </p:sp>
      <p:sp>
        <p:nvSpPr>
          <p:cNvPr id="288772" name="スライド番号プレースホルダ 3"/>
          <p:cNvSpPr>
            <a:spLocks noGrp="1"/>
          </p:cNvSpPr>
          <p:nvPr>
            <p:ph type="sldNum" sz="quarter" idx="5"/>
          </p:nvPr>
        </p:nvSpPr>
        <p:spPr bwMode="auto">
          <a:ln>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fld id="{A8E520B8-69DA-4EF9-B284-FC5E78E258A4}" type="slidenum">
              <a:rPr lang="ja-JP" altLang="en-US">
                <a:latin typeface="Calibri" panose="020F0502020204030204" pitchFamily="34" charset="0"/>
              </a:rPr>
              <a:pPr eaLnBrk="1" hangingPunct="1"/>
              <a:t>102</a:t>
            </a:fld>
            <a:endParaRPr lang="ja-JP" altLang="en-US">
              <a:latin typeface="Calibri" panose="020F0502020204030204" pitchFamily="34" charset="0"/>
            </a:endParaRPr>
          </a:p>
        </p:txBody>
      </p:sp>
    </p:spTree>
    <p:extLst>
      <p:ext uri="{BB962C8B-B14F-4D97-AF65-F5344CB8AC3E}">
        <p14:creationId xmlns:p14="http://schemas.microsoft.com/office/powerpoint/2010/main" val="374526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fld id="{35BE241A-4127-4AA6-A4CB-EF38F245F7BB}"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25595E53-2706-4657-9ECB-1730C5D2761F}" type="slidenum">
              <a:rPr lang="ja-JP" altLang="en-US"/>
              <a:pPr/>
              <a:t>‹#›</a:t>
            </a:fld>
            <a:endParaRPr lang="ja-JP" altLang="en-US"/>
          </a:p>
        </p:txBody>
      </p:sp>
    </p:spTree>
    <p:extLst>
      <p:ext uri="{BB962C8B-B14F-4D97-AF65-F5344CB8AC3E}">
        <p14:creationId xmlns:p14="http://schemas.microsoft.com/office/powerpoint/2010/main" val="105252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1EC6A6F5-0555-4DE4-932C-27EED7F49B29}"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945071F7-39C8-421A-9CF2-A73011229965}" type="slidenum">
              <a:rPr lang="ja-JP" altLang="en-US"/>
              <a:pPr/>
              <a:t>‹#›</a:t>
            </a:fld>
            <a:endParaRPr lang="ja-JP" altLang="en-US"/>
          </a:p>
        </p:txBody>
      </p:sp>
    </p:spTree>
    <p:extLst>
      <p:ext uri="{BB962C8B-B14F-4D97-AF65-F5344CB8AC3E}">
        <p14:creationId xmlns:p14="http://schemas.microsoft.com/office/powerpoint/2010/main" val="326831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8D7A1630-666A-49C2-83B1-B55F887EC00F}"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40660BC6-475C-4727-AD4F-0DF642A19885}" type="slidenum">
              <a:rPr lang="ja-JP" altLang="en-US"/>
              <a:pPr/>
              <a:t>‹#›</a:t>
            </a:fld>
            <a:endParaRPr lang="ja-JP" altLang="en-US"/>
          </a:p>
        </p:txBody>
      </p:sp>
    </p:spTree>
    <p:extLst>
      <p:ext uri="{BB962C8B-B14F-4D97-AF65-F5344CB8AC3E}">
        <p14:creationId xmlns:p14="http://schemas.microsoft.com/office/powerpoint/2010/main" val="610096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p:cNvSpPr/>
          <p:nvPr userDrawn="1"/>
        </p:nvSpPr>
        <p:spPr>
          <a:xfrm>
            <a:off x="428625" y="1000125"/>
            <a:ext cx="8429625" cy="7143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fontAlgn="auto">
              <a:spcBef>
                <a:spcPts val="0"/>
              </a:spcBef>
              <a:spcAft>
                <a:spcPts val="0"/>
              </a:spcAft>
              <a:defRPr/>
            </a:pPr>
            <a:endParaRPr lang="ja-JP" altLang="en-US"/>
          </a:p>
        </p:txBody>
      </p:sp>
      <p:sp>
        <p:nvSpPr>
          <p:cNvPr id="2" name="タイトル 1"/>
          <p:cNvSpPr>
            <a:spLocks noGrp="1"/>
          </p:cNvSpPr>
          <p:nvPr>
            <p:ph type="title"/>
          </p:nvPr>
        </p:nvSpPr>
        <p:spPr>
          <a:xfrm>
            <a:off x="457200" y="274638"/>
            <a:ext cx="8229600" cy="725470"/>
          </a:xfrm>
        </p:spPr>
        <p:txBody>
          <a:bodyPr>
            <a:normAutofit/>
          </a:bodyPr>
          <a:lstStyle>
            <a:lvl1pPr>
              <a:defRPr sz="3600"/>
            </a:lvl1pPr>
          </a:lstStyle>
          <a:p>
            <a:r>
              <a:rPr lang="ja-JP" altLang="en-US"/>
              <a:t>マスタ タイトルの書式設定</a:t>
            </a:r>
          </a:p>
        </p:txBody>
      </p:sp>
      <p:sp>
        <p:nvSpPr>
          <p:cNvPr id="3" name="コンテンツ プレースホルダ 2"/>
          <p:cNvSpPr>
            <a:spLocks noGrp="1"/>
          </p:cNvSpPr>
          <p:nvPr>
            <p:ph idx="1"/>
          </p:nvPr>
        </p:nvSpPr>
        <p:spPr>
          <a:xfrm>
            <a:off x="457200" y="1214422"/>
            <a:ext cx="8229600" cy="5000660"/>
          </a:xfrm>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日付プレースホルダ 3"/>
          <p:cNvSpPr>
            <a:spLocks noGrp="1"/>
          </p:cNvSpPr>
          <p:nvPr>
            <p:ph type="dt" sz="half" idx="10"/>
          </p:nvPr>
        </p:nvSpPr>
        <p:spPr/>
        <p:txBody>
          <a:bodyPr/>
          <a:lstStyle>
            <a:lvl1pPr>
              <a:defRPr/>
            </a:lvl1pPr>
          </a:lstStyle>
          <a:p>
            <a:pPr>
              <a:defRPr/>
            </a:pPr>
            <a:fld id="{BC8EB38E-5CC3-4D0A-9AE3-DC05C84C2085}"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F9134F74-3BB4-4ADE-A554-892E3A208E77}" type="slidenum">
              <a:rPr lang="ja-JP" altLang="en-US"/>
              <a:pPr/>
              <a:t>‹#›</a:t>
            </a:fld>
            <a:endParaRPr lang="ja-JP" altLang="en-US"/>
          </a:p>
        </p:txBody>
      </p:sp>
    </p:spTree>
    <p:extLst>
      <p:ext uri="{BB962C8B-B14F-4D97-AF65-F5344CB8AC3E}">
        <p14:creationId xmlns:p14="http://schemas.microsoft.com/office/powerpoint/2010/main" val="3417806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C1565107-8E70-468F-B1B4-5495761AA367}" type="datetimeFigureOut">
              <a:rPr lang="ja-JP" altLang="en-US"/>
              <a:pPr>
                <a:defRPr/>
              </a:pPr>
              <a:t>2021/1/24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fld id="{A2CA4416-B4C0-4B3A-9581-C6588EE7A4C0}" type="slidenum">
              <a:rPr lang="ja-JP" altLang="en-US"/>
              <a:pPr/>
              <a:t>‹#›</a:t>
            </a:fld>
            <a:endParaRPr lang="ja-JP" altLang="en-US"/>
          </a:p>
        </p:txBody>
      </p:sp>
    </p:spTree>
    <p:extLst>
      <p:ext uri="{BB962C8B-B14F-4D97-AF65-F5344CB8AC3E}">
        <p14:creationId xmlns:p14="http://schemas.microsoft.com/office/powerpoint/2010/main" val="268458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CA4C4F18-EF28-466C-A112-1877719A2309}"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2CB2972C-7B1E-4588-80C2-C41E69692076}" type="slidenum">
              <a:rPr lang="ja-JP" altLang="en-US"/>
              <a:pPr/>
              <a:t>‹#›</a:t>
            </a:fld>
            <a:endParaRPr lang="ja-JP" altLang="en-US"/>
          </a:p>
        </p:txBody>
      </p:sp>
    </p:spTree>
    <p:extLst>
      <p:ext uri="{BB962C8B-B14F-4D97-AF65-F5344CB8AC3E}">
        <p14:creationId xmlns:p14="http://schemas.microsoft.com/office/powerpoint/2010/main" val="48752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fld id="{27111C82-AFE6-43A1-BC5E-EB336F1D12CF}" type="datetimeFigureOut">
              <a:rPr lang="ja-JP" altLang="en-US"/>
              <a:pPr>
                <a:defRPr/>
              </a:pPr>
              <a:t>2021/1/24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fld id="{9DC25020-14DC-4DAF-A4DE-9DD8A879678E}" type="slidenum">
              <a:rPr lang="ja-JP" altLang="en-US"/>
              <a:pPr/>
              <a:t>‹#›</a:t>
            </a:fld>
            <a:endParaRPr lang="ja-JP" altLang="en-US"/>
          </a:p>
        </p:txBody>
      </p:sp>
    </p:spTree>
    <p:extLst>
      <p:ext uri="{BB962C8B-B14F-4D97-AF65-F5344CB8AC3E}">
        <p14:creationId xmlns:p14="http://schemas.microsoft.com/office/powerpoint/2010/main" val="54194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3"/>
          <p:cNvSpPr>
            <a:spLocks noGrp="1"/>
          </p:cNvSpPr>
          <p:nvPr>
            <p:ph type="dt" sz="half" idx="10"/>
          </p:nvPr>
        </p:nvSpPr>
        <p:spPr/>
        <p:txBody>
          <a:bodyPr/>
          <a:lstStyle>
            <a:lvl1pPr>
              <a:defRPr/>
            </a:lvl1pPr>
          </a:lstStyle>
          <a:p>
            <a:pPr>
              <a:defRPr/>
            </a:pPr>
            <a:fld id="{F1AEFE18-A493-4B45-B133-AFACDAE5F638}" type="datetimeFigureOut">
              <a:rPr lang="ja-JP" altLang="en-US"/>
              <a:pPr>
                <a:defRPr/>
              </a:pPr>
              <a:t>2021/1/24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fld id="{B6B4BDEB-350B-439F-934C-76E39E7879A4}" type="slidenum">
              <a:rPr lang="ja-JP" altLang="en-US"/>
              <a:pPr/>
              <a:t>‹#›</a:t>
            </a:fld>
            <a:endParaRPr lang="ja-JP" altLang="en-US"/>
          </a:p>
        </p:txBody>
      </p:sp>
    </p:spTree>
    <p:extLst>
      <p:ext uri="{BB962C8B-B14F-4D97-AF65-F5344CB8AC3E}">
        <p14:creationId xmlns:p14="http://schemas.microsoft.com/office/powerpoint/2010/main" val="346039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6F3C7429-BCFD-4A00-B947-25A128C53203}" type="datetimeFigureOut">
              <a:rPr lang="ja-JP" altLang="en-US"/>
              <a:pPr>
                <a:defRPr/>
              </a:pPr>
              <a:t>2021/1/24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fld id="{E53711EE-40CC-470B-9A05-6B9BB9FCE5D2}" type="slidenum">
              <a:rPr lang="ja-JP" altLang="en-US"/>
              <a:pPr/>
              <a:t>‹#›</a:t>
            </a:fld>
            <a:endParaRPr lang="ja-JP" altLang="en-US"/>
          </a:p>
        </p:txBody>
      </p:sp>
    </p:spTree>
    <p:extLst>
      <p:ext uri="{BB962C8B-B14F-4D97-AF65-F5344CB8AC3E}">
        <p14:creationId xmlns:p14="http://schemas.microsoft.com/office/powerpoint/2010/main" val="89975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912EF2C4-B2E7-438F-A142-0655860CC410}"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E03BE934-1866-45CA-86C9-434007DEB12E}" type="slidenum">
              <a:rPr lang="ja-JP" altLang="en-US"/>
              <a:pPr/>
              <a:t>‹#›</a:t>
            </a:fld>
            <a:endParaRPr lang="ja-JP" altLang="en-US"/>
          </a:p>
        </p:txBody>
      </p:sp>
    </p:spTree>
    <p:extLst>
      <p:ext uri="{BB962C8B-B14F-4D97-AF65-F5344CB8AC3E}">
        <p14:creationId xmlns:p14="http://schemas.microsoft.com/office/powerpoint/2010/main" val="399516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92750113-C903-447F-9419-6FBAA19E0A3E}" type="datetimeFigureOut">
              <a:rPr lang="ja-JP" altLang="en-US"/>
              <a:pPr>
                <a:defRPr/>
              </a:pPr>
              <a:t>2021/1/24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fld id="{B3C94C9E-01E1-42AB-A90B-71906AF7033F}" type="slidenum">
              <a:rPr lang="ja-JP" altLang="en-US"/>
              <a:pPr/>
              <a:t>‹#›</a:t>
            </a:fld>
            <a:endParaRPr lang="ja-JP" altLang="en-US"/>
          </a:p>
        </p:txBody>
      </p:sp>
    </p:spTree>
    <p:extLst>
      <p:ext uri="{BB962C8B-B14F-4D97-AF65-F5344CB8AC3E}">
        <p14:creationId xmlns:p14="http://schemas.microsoft.com/office/powerpoint/2010/main" val="398801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BD0C134-B33E-4B16-A091-03658CC7DEAE}" type="datetimeFigureOut">
              <a:rPr lang="ja-JP" altLang="en-US"/>
              <a:pPr>
                <a:defRPr/>
              </a:pPr>
              <a:t>2021/1/24</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Lucida Console" panose="020B0609040504020204" pitchFamily="49" charset="0"/>
                <a:ea typeface="HG丸ｺﾞｼｯｸM-PRO" panose="020F0600000000000000" pitchFamily="50" charset="-128"/>
              </a:defRPr>
            </a:lvl1pPr>
          </a:lstStyle>
          <a:p>
            <a:fld id="{3C5B8480-8C68-4570-A9C0-92FD85F6E720}" type="slidenum">
              <a:rPr lang="ja-JP" altLang="en-US"/>
              <a:pPr/>
              <a:t>‹#›</a:t>
            </a:fld>
            <a:endParaRPr lang="ja-JP" altLang="en-US"/>
          </a:p>
        </p:txBody>
      </p:sp>
    </p:spTree>
  </p:cSld>
  <p:clrMap bg1="lt1" tx1="dk1" bg2="lt2" tx2="dk2" accent1="accent1" accent2="accent2" accent3="accent3" accent4="accent4" accent5="accent5" accent6="accent6" hlink="hlink" folHlink="folHlink"/>
  <p:sldLayoutIdLst>
    <p:sldLayoutId id="2147483853" r:id="rId1"/>
    <p:sldLayoutId id="214748386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ctr" rtl="0" eaLnBrk="0" fontAlgn="base" hangingPunct="0">
        <a:spcBef>
          <a:spcPct val="0"/>
        </a:spcBef>
        <a:spcAft>
          <a:spcPct val="0"/>
        </a:spcAft>
        <a:defRPr kumimoji="1" sz="4400" kern="1200">
          <a:solidFill>
            <a:schemeClr val="tx1"/>
          </a:solidFill>
          <a:latin typeface="+mn-ea"/>
          <a:ea typeface="+mn-ea"/>
          <a:cs typeface="+mj-cs"/>
        </a:defRPr>
      </a:lvl1pPr>
      <a:lvl2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2pPr>
      <a:lvl3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3pPr>
      <a:lvl4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4pPr>
      <a:lvl5pPr algn="ctr" rtl="0" eaLnBrk="0" fontAlgn="base" hangingPunct="0">
        <a:spcBef>
          <a:spcPct val="0"/>
        </a:spcBef>
        <a:spcAft>
          <a:spcPct val="0"/>
        </a:spcAft>
        <a:defRPr kumimoji="1" sz="4400">
          <a:solidFill>
            <a:schemeClr val="tx1"/>
          </a:solidFill>
          <a:latin typeface="Lucida Console" pitchFamily="49" charset="0"/>
          <a:ea typeface="HG丸ｺﾞｼｯｸM-PRO" pitchFamily="50" charset="-128"/>
        </a:defRPr>
      </a:lvl5pPr>
      <a:lvl6pPr marL="457200" algn="ctr" rtl="0" fontAlgn="base">
        <a:spcBef>
          <a:spcPct val="0"/>
        </a:spcBef>
        <a:spcAft>
          <a:spcPct val="0"/>
        </a:spcAft>
        <a:defRPr kumimoji="1" sz="4400">
          <a:solidFill>
            <a:schemeClr val="tx1"/>
          </a:solidFill>
          <a:latin typeface="Lucida Console" pitchFamily="49" charset="0"/>
          <a:ea typeface="HG丸ｺﾞｼｯｸM-PRO" pitchFamily="50" charset="-128"/>
        </a:defRPr>
      </a:lvl6pPr>
      <a:lvl7pPr marL="914400" algn="ctr" rtl="0" fontAlgn="base">
        <a:spcBef>
          <a:spcPct val="0"/>
        </a:spcBef>
        <a:spcAft>
          <a:spcPct val="0"/>
        </a:spcAft>
        <a:defRPr kumimoji="1" sz="4400">
          <a:solidFill>
            <a:schemeClr val="tx1"/>
          </a:solidFill>
          <a:latin typeface="Lucida Console" pitchFamily="49" charset="0"/>
          <a:ea typeface="HG丸ｺﾞｼｯｸM-PRO" pitchFamily="50" charset="-128"/>
        </a:defRPr>
      </a:lvl7pPr>
      <a:lvl8pPr marL="1371600" algn="ctr" rtl="0" fontAlgn="base">
        <a:spcBef>
          <a:spcPct val="0"/>
        </a:spcBef>
        <a:spcAft>
          <a:spcPct val="0"/>
        </a:spcAft>
        <a:defRPr kumimoji="1" sz="4400">
          <a:solidFill>
            <a:schemeClr val="tx1"/>
          </a:solidFill>
          <a:latin typeface="Lucida Console" pitchFamily="49" charset="0"/>
          <a:ea typeface="HG丸ｺﾞｼｯｸM-PRO" pitchFamily="50" charset="-128"/>
        </a:defRPr>
      </a:lvl8pPr>
      <a:lvl9pPr marL="1828800" algn="ctr" rtl="0" fontAlgn="base">
        <a:spcBef>
          <a:spcPct val="0"/>
        </a:spcBef>
        <a:spcAft>
          <a:spcPct val="0"/>
        </a:spcAft>
        <a:defRPr kumimoji="1" sz="4400">
          <a:solidFill>
            <a:schemeClr val="tx1"/>
          </a:solidFill>
          <a:latin typeface="Lucida Console" pitchFamily="49" charset="0"/>
          <a:ea typeface="HG丸ｺﾞｼｯｸM-PRO" pitchFamily="50"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bin"/></Relationships>
</file>

<file path=ppt/slides/_rels/slide1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p:nvPr>
        </p:nvSpPr>
        <p:spPr/>
        <p:txBody>
          <a:bodyPr/>
          <a:lstStyle/>
          <a:p>
            <a:pPr eaLnBrk="1" hangingPunct="1"/>
            <a:r>
              <a:rPr lang="en-US" altLang="ja-JP" b="1" dirty="0"/>
              <a:t>Java</a:t>
            </a:r>
            <a:r>
              <a:rPr lang="ja-JP" altLang="en-US" b="1" dirty="0"/>
              <a:t> 学習教材</a:t>
            </a:r>
          </a:p>
        </p:txBody>
      </p:sp>
      <p:sp>
        <p:nvSpPr>
          <p:cNvPr id="3" name="サブタイトル 2"/>
          <p:cNvSpPr>
            <a:spLocks noGrp="1"/>
          </p:cNvSpPr>
          <p:nvPr>
            <p:ph type="subTitle" idx="1"/>
          </p:nvPr>
        </p:nvSpPr>
        <p:spPr>
          <a:xfrm>
            <a:off x="1371600" y="4429125"/>
            <a:ext cx="6400800" cy="638175"/>
          </a:xfrm>
        </p:spPr>
        <p:txBody>
          <a:bodyPr rtlCol="0">
            <a:normAutofit fontScale="55000" lnSpcReduction="20000"/>
          </a:bodyPr>
          <a:lstStyle/>
          <a:p>
            <a:pPr eaLnBrk="1" fontAlgn="auto" hangingPunct="1">
              <a:spcAft>
                <a:spcPts val="0"/>
              </a:spcAft>
              <a:defRPr/>
            </a:pPr>
            <a:r>
              <a:rPr lang="ja-JP" altLang="en-US" dirty="0">
                <a:latin typeface="+mn-ea"/>
              </a:rPr>
              <a:t>筑波大学 システム情報系 三谷純</a:t>
            </a:r>
            <a:endParaRPr lang="en-US" altLang="ja-JP" dirty="0">
              <a:latin typeface="+mn-ea"/>
            </a:endParaRPr>
          </a:p>
          <a:p>
            <a:pPr eaLnBrk="1" fontAlgn="auto" hangingPunct="1">
              <a:spcAft>
                <a:spcPts val="0"/>
              </a:spcAft>
              <a:defRPr/>
            </a:pPr>
            <a:r>
              <a:rPr lang="ja-JP" altLang="en-US" dirty="0">
                <a:latin typeface="+mn-ea"/>
              </a:rPr>
              <a:t>最終更新日 </a:t>
            </a:r>
            <a:r>
              <a:rPr lang="en-US" altLang="ja-JP" dirty="0">
                <a:latin typeface="+mn-ea"/>
              </a:rPr>
              <a:t>2021/1/24</a:t>
            </a:r>
            <a:endParaRPr lang="ja-JP" altLang="en-US" dirty="0">
              <a:latin typeface="+mn-ea"/>
            </a:endParaRPr>
          </a:p>
        </p:txBody>
      </p:sp>
      <p:sp>
        <p:nvSpPr>
          <p:cNvPr id="351233" name="Rectangle 1"/>
          <p:cNvSpPr>
            <a:spLocks noChangeArrowheads="1"/>
          </p:cNvSpPr>
          <p:nvPr/>
        </p:nvSpPr>
        <p:spPr bwMode="auto">
          <a:xfrm>
            <a:off x="-452773" y="6453336"/>
            <a:ext cx="10049546" cy="338554"/>
          </a:xfrm>
          <a:prstGeom prst="rect">
            <a:avLst/>
          </a:prstGeom>
          <a:noFill/>
          <a:ln w="9525">
            <a:noFill/>
            <a:miter lim="800000"/>
            <a:headEnd/>
            <a:tailEnd/>
          </a:ln>
          <a:effectLst/>
        </p:spPr>
        <p:txBody>
          <a:bodyPr wrap="none" anchor="ctr">
            <a:spAutoFit/>
          </a:bodyPr>
          <a:lstStyle/>
          <a:p>
            <a:pPr>
              <a:defRPr/>
            </a:pPr>
            <a:r>
              <a:rPr lang="ja-JP" sz="1600" dirty="0">
                <a:latin typeface="+mn-ea"/>
                <a:ea typeface="+mn-ea"/>
                <a:cs typeface="ＭＳ Ｐゴシック" pitchFamily="50" charset="-128"/>
              </a:rPr>
              <a:t>　　　</a:t>
            </a:r>
            <a:r>
              <a:rPr lang="ja-JP" altLang="ja-JP" sz="1600" dirty="0">
                <a:latin typeface="+mn-ea"/>
                <a:ea typeface="+mn-ea"/>
                <a:cs typeface="ＭＳ Ｐゴシック" pitchFamily="50" charset="-128"/>
              </a:rPr>
              <a:t>(C) 20</a:t>
            </a:r>
            <a:r>
              <a:rPr lang="en-US" altLang="ja-JP" sz="1600" dirty="0">
                <a:latin typeface="+mn-ea"/>
                <a:ea typeface="+mn-ea"/>
                <a:cs typeface="ＭＳ Ｐゴシック" pitchFamily="50" charset="-128"/>
              </a:rPr>
              <a:t>21</a:t>
            </a:r>
            <a:r>
              <a:rPr lang="ja-JP" altLang="ja-JP" sz="1600" dirty="0">
                <a:latin typeface="+mn-ea"/>
                <a:ea typeface="+mn-ea"/>
                <a:cs typeface="ＭＳ Ｐゴシック" pitchFamily="50" charset="-128"/>
              </a:rPr>
              <a:t> Jun Mitani </a:t>
            </a:r>
            <a:r>
              <a:rPr lang="ja-JP" sz="1600" dirty="0">
                <a:latin typeface="+mn-ea"/>
                <a:ea typeface="+mn-ea"/>
                <a:cs typeface="ＭＳ Ｐゴシック" pitchFamily="50" charset="-128"/>
              </a:rPr>
              <a:t>　　図表出典：三谷純著</a:t>
            </a:r>
            <a:r>
              <a:rPr lang="ja-JP" altLang="ja-JP" sz="1600" dirty="0">
                <a:latin typeface="+mn-ea"/>
                <a:ea typeface="+mn-ea"/>
                <a:cs typeface="ＭＳ Ｐゴシック" pitchFamily="50" charset="-128"/>
              </a:rPr>
              <a:t>『</a:t>
            </a:r>
            <a:r>
              <a:rPr lang="ja-JP" sz="1600" dirty="0">
                <a:latin typeface="+mn-ea"/>
                <a:ea typeface="+mn-ea"/>
                <a:cs typeface="ＭＳ Ｐゴシック" pitchFamily="50" charset="-128"/>
              </a:rPr>
              <a:t>プログラミング学習シリーズ </a:t>
            </a:r>
            <a:r>
              <a:rPr lang="ja-JP" altLang="ja-JP" sz="1600" dirty="0">
                <a:latin typeface="+mn-ea"/>
                <a:ea typeface="+mn-ea"/>
                <a:cs typeface="ＭＳ Ｐゴシック" pitchFamily="50" charset="-128"/>
              </a:rPr>
              <a:t>Java』</a:t>
            </a:r>
            <a:r>
              <a:rPr lang="ja-JP" sz="1600" dirty="0">
                <a:latin typeface="+mn-ea"/>
                <a:ea typeface="+mn-ea"/>
                <a:cs typeface="ＭＳ Ｐゴシック" pitchFamily="50" charset="-128"/>
              </a:rPr>
              <a:t>（翔泳社 刊）</a:t>
            </a:r>
            <a:r>
              <a:rPr lang="ja-JP" sz="1050" dirty="0">
                <a:latin typeface="+mn-ea"/>
                <a:ea typeface="+mn-ea"/>
                <a:cs typeface="ＭＳ Ｐゴシック" pitchFamily="50" charset="-128"/>
              </a:rPr>
              <a:t> </a:t>
            </a:r>
            <a:endParaRPr lang="ja-JP" sz="3600" dirty="0">
              <a:latin typeface="+mn-ea"/>
              <a:ea typeface="+mn-ea"/>
              <a:cs typeface="ＭＳ Ｐゴシック"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title"/>
          </p:nvPr>
        </p:nvSpPr>
        <p:spPr>
          <a:xfrm>
            <a:off x="457200" y="274638"/>
            <a:ext cx="8229600" cy="725487"/>
          </a:xfrm>
        </p:spPr>
        <p:txBody>
          <a:bodyPr/>
          <a:lstStyle/>
          <a:p>
            <a:pPr eaLnBrk="1" hangingPunct="1"/>
            <a:r>
              <a:rPr lang="ja-JP" altLang="en-US"/>
              <a:t>ブロックとインデント</a:t>
            </a:r>
          </a:p>
        </p:txBody>
      </p:sp>
      <p:sp>
        <p:nvSpPr>
          <p:cNvPr id="3" name="コンテンツ プレースホルダ 2"/>
          <p:cNvSpPr>
            <a:spLocks noGrp="1"/>
          </p:cNvSpPr>
          <p:nvPr>
            <p:ph idx="1"/>
          </p:nvPr>
        </p:nvSpPr>
        <p:spPr>
          <a:xfrm>
            <a:off x="457200" y="3714750"/>
            <a:ext cx="8579296" cy="2500313"/>
          </a:xfrm>
        </p:spPr>
        <p:txBody>
          <a:bodyPr rtlCol="0">
            <a:normAutofit/>
          </a:bodyPr>
          <a:lstStyle/>
          <a:p>
            <a:pPr eaLnBrk="1" fontAlgn="auto" hangingPunct="1">
              <a:spcAft>
                <a:spcPts val="0"/>
              </a:spcAft>
              <a:defRPr/>
            </a:pPr>
            <a:r>
              <a:rPr lang="en-US" altLang="ja-JP" sz="2800" dirty="0"/>
              <a:t>{ </a:t>
            </a:r>
            <a:r>
              <a:rPr lang="ja-JP" altLang="en-US" sz="2800" dirty="0"/>
              <a:t>と </a:t>
            </a:r>
            <a:r>
              <a:rPr lang="en-US" altLang="ja-JP" sz="2800" dirty="0"/>
              <a:t>} </a:t>
            </a:r>
            <a:r>
              <a:rPr lang="ja-JP" altLang="en-US" sz="2800" dirty="0"/>
              <a:t>は必ず</a:t>
            </a:r>
            <a:r>
              <a:rPr lang="en-US" altLang="ja-JP" sz="2800" dirty="0"/>
              <a:t>1</a:t>
            </a:r>
            <a:r>
              <a:rPr lang="ja-JP" altLang="en-US" sz="2800" dirty="0"/>
              <a:t>対</a:t>
            </a:r>
            <a:r>
              <a:rPr lang="en-US" altLang="ja-JP" sz="2800" dirty="0"/>
              <a:t>1</a:t>
            </a:r>
            <a:r>
              <a:rPr lang="ja-JP" altLang="en-US" sz="2800" dirty="0"/>
              <a:t>の対応を持っている</a:t>
            </a:r>
            <a:endParaRPr lang="en-US" altLang="ja-JP" sz="2800" dirty="0"/>
          </a:p>
          <a:p>
            <a:pPr eaLnBrk="1" fontAlgn="auto" hangingPunct="1">
              <a:spcAft>
                <a:spcPts val="0"/>
              </a:spcAft>
              <a:defRPr/>
            </a:pPr>
            <a:r>
              <a:rPr lang="en-US" altLang="ja-JP" sz="2800" dirty="0"/>
              <a:t>{ } </a:t>
            </a:r>
            <a:r>
              <a:rPr lang="ja-JP" altLang="en-US" sz="2800" dirty="0"/>
              <a:t>で囲まれた範囲を「ブロック」と呼ぶ</a:t>
            </a:r>
            <a:endParaRPr lang="en-US" altLang="ja-JP" sz="2800" dirty="0"/>
          </a:p>
          <a:p>
            <a:pPr eaLnBrk="1" fontAlgn="auto" hangingPunct="1">
              <a:spcAft>
                <a:spcPts val="0"/>
              </a:spcAft>
              <a:defRPr/>
            </a:pPr>
            <a:r>
              <a:rPr lang="ja-JP" altLang="en-US" sz="2800" dirty="0"/>
              <a:t>プログラムコードを見やすくするための先頭の空白を「インデント」と呼ぶ</a:t>
            </a:r>
          </a:p>
        </p:txBody>
      </p:sp>
      <p:sp>
        <p:nvSpPr>
          <p:cNvPr id="14340" name="正方形/長方形 4"/>
          <p:cNvSpPr>
            <a:spLocks noChangeArrowheads="1"/>
          </p:cNvSpPr>
          <p:nvPr/>
        </p:nvSpPr>
        <p:spPr bwMode="auto">
          <a:xfrm>
            <a:off x="285750" y="1357313"/>
            <a:ext cx="87153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public class </a:t>
            </a:r>
            <a:r>
              <a:rPr lang="en-US" altLang="ja-JP" sz="2400" dirty="0" err="1">
                <a:latin typeface="Lucida Console" panose="020B0609040504020204" pitchFamily="49" charset="0"/>
                <a:ea typeface="HG丸ｺﾞｼｯｸM-PRO" panose="020F0600000000000000" pitchFamily="50" charset="-128"/>
              </a:rPr>
              <a:t>FirstExample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ja-JP" altLang="en-US" sz="2400" dirty="0">
                <a:latin typeface="Lucida Console" panose="020B0609040504020204" pitchFamily="49" charset="0"/>
                <a:ea typeface="HG丸ｺﾞｼｯｸM-PRO" panose="020F0600000000000000" pitchFamily="50" charset="-128"/>
              </a:rPr>
              <a:t>こんにちは</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
        <p:nvSpPr>
          <p:cNvPr id="6" name="円/楕円 5"/>
          <p:cNvSpPr/>
          <p:nvPr/>
        </p:nvSpPr>
        <p:spPr>
          <a:xfrm>
            <a:off x="5008612" y="1357313"/>
            <a:ext cx="571500" cy="50006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円/楕円 6"/>
          <p:cNvSpPr/>
          <p:nvPr/>
        </p:nvSpPr>
        <p:spPr>
          <a:xfrm>
            <a:off x="214313" y="2786063"/>
            <a:ext cx="571500" cy="500062"/>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8286750" y="1714500"/>
            <a:ext cx="571500" cy="5000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円/楕円 8"/>
          <p:cNvSpPr/>
          <p:nvPr/>
        </p:nvSpPr>
        <p:spPr>
          <a:xfrm>
            <a:off x="1143000" y="2428875"/>
            <a:ext cx="571500" cy="5000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テキスト ボックス 9"/>
          <p:cNvSpPr txBox="1"/>
          <p:nvPr/>
        </p:nvSpPr>
        <p:spPr>
          <a:xfrm>
            <a:off x="857250" y="2214563"/>
            <a:ext cx="1171575" cy="261937"/>
          </a:xfrm>
          <a:prstGeom prst="rect">
            <a:avLst/>
          </a:prstGeom>
          <a:noFill/>
        </p:spPr>
        <p:txBody>
          <a:bodyPr wrap="none">
            <a:spAutoFit/>
          </a:bodyPr>
          <a:lstStyle/>
          <a:p>
            <a:pPr fontAlgn="auto">
              <a:spcBef>
                <a:spcPts val="0"/>
              </a:spcBef>
              <a:spcAft>
                <a:spcPts val="0"/>
              </a:spcAft>
              <a:defRPr/>
            </a:pPr>
            <a:r>
              <a:rPr lang="ja-JP" altLang="en-US" sz="1050" dirty="0">
                <a:latin typeface="+mn-lt"/>
                <a:ea typeface="+mn-ea"/>
              </a:rPr>
              <a:t>（インデント）</a:t>
            </a:r>
          </a:p>
        </p:txBody>
      </p:sp>
      <p:sp>
        <p:nvSpPr>
          <p:cNvPr id="11" name="テキスト ボックス 10"/>
          <p:cNvSpPr txBox="1"/>
          <p:nvPr/>
        </p:nvSpPr>
        <p:spPr>
          <a:xfrm>
            <a:off x="285750" y="1857375"/>
            <a:ext cx="1171575" cy="261938"/>
          </a:xfrm>
          <a:prstGeom prst="rect">
            <a:avLst/>
          </a:prstGeom>
          <a:noFill/>
        </p:spPr>
        <p:txBody>
          <a:bodyPr wrap="none">
            <a:spAutoFit/>
          </a:bodyPr>
          <a:lstStyle/>
          <a:p>
            <a:pPr fontAlgn="auto">
              <a:spcBef>
                <a:spcPts val="0"/>
              </a:spcBef>
              <a:spcAft>
                <a:spcPts val="0"/>
              </a:spcAft>
              <a:defRPr/>
            </a:pPr>
            <a:r>
              <a:rPr lang="ja-JP" altLang="en-US" sz="1050" dirty="0">
                <a:latin typeface="+mn-lt"/>
                <a:ea typeface="+mn-ea"/>
              </a:rPr>
              <a:t>（インデント）</a:t>
            </a:r>
          </a:p>
        </p:txBody>
      </p:sp>
      <p:sp>
        <p:nvSpPr>
          <p:cNvPr id="12" name="テキスト ボックス 11"/>
          <p:cNvSpPr txBox="1"/>
          <p:nvPr/>
        </p:nvSpPr>
        <p:spPr>
          <a:xfrm>
            <a:off x="285750" y="2571750"/>
            <a:ext cx="1171575" cy="261938"/>
          </a:xfrm>
          <a:prstGeom prst="rect">
            <a:avLst/>
          </a:prstGeom>
          <a:noFill/>
        </p:spPr>
        <p:txBody>
          <a:bodyPr wrap="none">
            <a:spAutoFit/>
          </a:bodyPr>
          <a:lstStyle/>
          <a:p>
            <a:pPr fontAlgn="auto">
              <a:spcBef>
                <a:spcPts val="0"/>
              </a:spcBef>
              <a:spcAft>
                <a:spcPts val="0"/>
              </a:spcAft>
              <a:defRPr/>
            </a:pPr>
            <a:r>
              <a:rPr lang="ja-JP" altLang="en-US" sz="1050" dirty="0">
                <a:latin typeface="+mn-lt"/>
                <a:ea typeface="+mn-ea"/>
              </a:rPr>
              <a:t>（インデント）</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タイトル 1"/>
          <p:cNvSpPr>
            <a:spLocks noGrp="1"/>
          </p:cNvSpPr>
          <p:nvPr>
            <p:ph type="title"/>
          </p:nvPr>
        </p:nvSpPr>
        <p:spPr>
          <a:xfrm>
            <a:off x="457200" y="274638"/>
            <a:ext cx="8229600" cy="725487"/>
          </a:xfrm>
        </p:spPr>
        <p:txBody>
          <a:bodyPr/>
          <a:lstStyle/>
          <a:p>
            <a:pPr eaLnBrk="1" hangingPunct="1"/>
            <a:r>
              <a:rPr lang="ja-JP" altLang="en-US" dirty="0"/>
              <a:t>戻り値のあるメソッドの例１</a:t>
            </a:r>
          </a:p>
        </p:txBody>
      </p:sp>
      <p:sp>
        <p:nvSpPr>
          <p:cNvPr id="119811" name="コンテンツ プレースホルダ 2"/>
          <p:cNvSpPr>
            <a:spLocks noGrp="1"/>
          </p:cNvSpPr>
          <p:nvPr>
            <p:ph idx="1"/>
          </p:nvPr>
        </p:nvSpPr>
        <p:spPr>
          <a:xfrm>
            <a:off x="457200" y="1214438"/>
            <a:ext cx="8229600" cy="1143000"/>
          </a:xfrm>
        </p:spPr>
        <p:txBody>
          <a:bodyPr/>
          <a:lstStyle/>
          <a:p>
            <a:pPr eaLnBrk="1" hangingPunct="1"/>
            <a:r>
              <a:rPr lang="en-US" altLang="ja-JP" sz="2400" dirty="0"/>
              <a:t>return </a:t>
            </a:r>
            <a:r>
              <a:rPr lang="ja-JP" altLang="en-US" sz="2400" dirty="0"/>
              <a:t>を使って値を戻すようにする</a:t>
            </a:r>
            <a:endParaRPr lang="en-US" altLang="ja-JP" sz="2400" dirty="0"/>
          </a:p>
          <a:p>
            <a:pPr eaLnBrk="1" hangingPunct="1"/>
            <a:r>
              <a:rPr lang="ja-JP" altLang="en-US" sz="2400" dirty="0"/>
              <a:t>戻り値は</a:t>
            </a:r>
            <a:r>
              <a:rPr lang="en-US" altLang="ja-JP" sz="2400" dirty="0"/>
              <a:t>1</a:t>
            </a:r>
            <a:r>
              <a:rPr lang="ja-JP" altLang="en-US" sz="2400" dirty="0"/>
              <a:t>つだ</a:t>
            </a:r>
            <a:r>
              <a:rPr lang="ja-JP" altLang="en-US" sz="2400" dirty="0" err="1"/>
              <a:t>け</a:t>
            </a:r>
            <a:endParaRPr lang="en-US" altLang="ja-JP" sz="2400" dirty="0"/>
          </a:p>
          <a:p>
            <a:pPr eaLnBrk="1" hangingPunct="1"/>
            <a:r>
              <a:rPr lang="ja-JP" altLang="en-US" sz="2400" dirty="0"/>
              <a:t>戻り値の型をメソッド名の前に記す</a:t>
            </a:r>
            <a:endParaRPr lang="en-US" altLang="ja-JP" sz="2400" dirty="0"/>
          </a:p>
        </p:txBody>
      </p:sp>
      <p:sp>
        <p:nvSpPr>
          <p:cNvPr id="119812" name="正方形/長方形 3"/>
          <p:cNvSpPr>
            <a:spLocks noChangeArrowheads="1"/>
          </p:cNvSpPr>
          <p:nvPr/>
        </p:nvSpPr>
        <p:spPr bwMode="auto">
          <a:xfrm>
            <a:off x="88650" y="2913325"/>
            <a:ext cx="8982522" cy="3323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100" dirty="0">
                <a:latin typeface="Lucida Console" panose="020B0609040504020204" pitchFamily="49" charset="0"/>
                <a:ea typeface="HG丸ｺﾞｼｯｸM-PRO" panose="020F0600000000000000" pitchFamily="50" charset="-128"/>
              </a:rPr>
              <a:t>class Example {</a:t>
            </a:r>
          </a:p>
          <a:p>
            <a:pPr eaLnBrk="1" hangingPunct="1"/>
            <a:r>
              <a:rPr lang="en-US" altLang="ja-JP" sz="2100" dirty="0">
                <a:latin typeface="Lucida Console" panose="020B0609040504020204" pitchFamily="49" charset="0"/>
                <a:ea typeface="HG丸ｺﾞｼｯｸM-PRO" panose="020F0600000000000000" pitchFamily="50" charset="-128"/>
              </a:rPr>
              <a:t> public static </a:t>
            </a:r>
            <a:r>
              <a:rPr lang="en-US" altLang="ja-JP" sz="2100" dirty="0">
                <a:solidFill>
                  <a:srgbClr val="FF0000"/>
                </a:solidFill>
                <a:latin typeface="Lucida Console" panose="020B0609040504020204" pitchFamily="49" charset="0"/>
                <a:ea typeface="HG丸ｺﾞｼｯｸM-PRO" panose="020F0600000000000000" pitchFamily="50" charset="-128"/>
              </a:rPr>
              <a:t>double</a:t>
            </a:r>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getAreaOfCircle</a:t>
            </a:r>
            <a:r>
              <a:rPr lang="en-US" altLang="ja-JP" sz="2100" dirty="0">
                <a:latin typeface="Lucida Console" panose="020B0609040504020204" pitchFamily="49" charset="0"/>
                <a:ea typeface="HG丸ｺﾞｼｯｸM-PRO" panose="020F0600000000000000" pitchFamily="50" charset="-128"/>
              </a:rPr>
              <a:t>(double radius) {</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a:solidFill>
                  <a:srgbClr val="FF0000"/>
                </a:solidFill>
                <a:latin typeface="Lucida Console" panose="020B0609040504020204" pitchFamily="49" charset="0"/>
                <a:ea typeface="HG丸ｺﾞｼｯｸM-PRO" panose="020F0600000000000000" pitchFamily="50" charset="-128"/>
              </a:rPr>
              <a:t>return</a:t>
            </a:r>
            <a:r>
              <a:rPr lang="en-US" altLang="ja-JP" sz="2100" dirty="0">
                <a:latin typeface="Lucida Console" panose="020B0609040504020204" pitchFamily="49" charset="0"/>
                <a:ea typeface="HG丸ｺﾞｼｯｸM-PRO" panose="020F0600000000000000" pitchFamily="50" charset="-128"/>
              </a:rPr>
              <a:t> </a:t>
            </a:r>
            <a:r>
              <a:rPr lang="en-US" altLang="ja-JP" sz="2100" dirty="0">
                <a:solidFill>
                  <a:srgbClr val="FF0000"/>
                </a:solidFill>
                <a:latin typeface="Lucida Console" panose="020B0609040504020204" pitchFamily="49" charset="0"/>
                <a:ea typeface="HG丸ｺﾞｼｯｸM-PRO" panose="020F0600000000000000" pitchFamily="50" charset="-128"/>
              </a:rPr>
              <a:t>radius * radius * 3.14;</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public static void main(String[] </a:t>
            </a:r>
            <a:r>
              <a:rPr lang="en-US" altLang="ja-JP" sz="2100" dirty="0" err="1">
                <a:latin typeface="Lucida Console" panose="020B0609040504020204" pitchFamily="49" charset="0"/>
                <a:ea typeface="HG丸ｺﾞｼｯｸM-PRO" panose="020F0600000000000000" pitchFamily="50" charset="-128"/>
              </a:rPr>
              <a:t>args</a:t>
            </a:r>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double </a:t>
            </a:r>
            <a:r>
              <a:rPr lang="en-US" altLang="ja-JP" sz="2100" dirty="0" err="1">
                <a:latin typeface="Lucida Console" panose="020B0609040504020204" pitchFamily="49" charset="0"/>
                <a:ea typeface="HG丸ｺﾞｼｯｸM-PRO" panose="020F0600000000000000" pitchFamily="50" charset="-128"/>
              </a:rPr>
              <a:t>circleArea</a:t>
            </a:r>
            <a:r>
              <a:rPr lang="en-US" altLang="ja-JP" sz="2100" dirty="0">
                <a:latin typeface="Lucida Console" panose="020B0609040504020204" pitchFamily="49" charset="0"/>
                <a:ea typeface="HG丸ｺﾞｼｯｸM-PRO" panose="020F0600000000000000" pitchFamily="50" charset="-128"/>
              </a:rPr>
              <a:t> = </a:t>
            </a:r>
            <a:r>
              <a:rPr lang="en-US" altLang="ja-JP" sz="2100" dirty="0" err="1">
                <a:latin typeface="Lucida Console" panose="020B0609040504020204" pitchFamily="49" charset="0"/>
                <a:ea typeface="HG丸ｺﾞｼｯｸM-PRO" panose="020F0600000000000000" pitchFamily="50" charset="-128"/>
              </a:rPr>
              <a:t>getAreaOfCircle</a:t>
            </a:r>
            <a:r>
              <a:rPr lang="en-US" altLang="ja-JP" sz="2100" dirty="0">
                <a:latin typeface="Lucida Console" panose="020B0609040504020204" pitchFamily="49" charset="0"/>
                <a:ea typeface="HG丸ｺﾞｼｯｸM-PRO" panose="020F0600000000000000" pitchFamily="50" charset="-128"/>
              </a:rPr>
              <a:t>(2.5);</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System.out.println</a:t>
            </a:r>
            <a:r>
              <a:rPr lang="en-US" altLang="ja-JP" sz="2100" dirty="0">
                <a:latin typeface="Lucida Console" panose="020B0609040504020204" pitchFamily="49" charset="0"/>
                <a:ea typeface="HG丸ｺﾞｼｯｸM-PRO" panose="020F0600000000000000" pitchFamily="50" charset="-128"/>
              </a:rPr>
              <a:t>("</a:t>
            </a:r>
            <a:r>
              <a:rPr lang="ja-JP" altLang="en-US" sz="2100" dirty="0">
                <a:latin typeface="Lucida Console" panose="020B0609040504020204" pitchFamily="49" charset="0"/>
                <a:ea typeface="HG丸ｺﾞｼｯｸM-PRO" panose="020F0600000000000000" pitchFamily="50" charset="-128"/>
              </a:rPr>
              <a:t>半径</a:t>
            </a:r>
            <a:r>
              <a:rPr lang="en-US" altLang="ja-JP" sz="2100" dirty="0">
                <a:latin typeface="Lucida Console" panose="020B0609040504020204" pitchFamily="49" charset="0"/>
                <a:ea typeface="HG丸ｺﾞｼｯｸM-PRO" panose="020F0600000000000000" pitchFamily="50" charset="-128"/>
              </a:rPr>
              <a:t>2.5</a:t>
            </a:r>
            <a:r>
              <a:rPr lang="ja-JP" altLang="en-US" sz="2100" dirty="0">
                <a:latin typeface="Lucida Console" panose="020B0609040504020204" pitchFamily="49" charset="0"/>
                <a:ea typeface="HG丸ｺﾞｼｯｸM-PRO" panose="020F0600000000000000" pitchFamily="50" charset="-128"/>
              </a:rPr>
              <a:t>の円の面積は</a:t>
            </a:r>
            <a:r>
              <a:rPr lang="en-US" altLang="ja-JP" sz="2100" dirty="0">
                <a:latin typeface="Lucida Console" panose="020B0609040504020204" pitchFamily="49" charset="0"/>
                <a:ea typeface="HG丸ｺﾞｼｯｸM-PRO" panose="020F0600000000000000" pitchFamily="50" charset="-128"/>
              </a:rPr>
              <a:t>" + </a:t>
            </a:r>
            <a:r>
              <a:rPr lang="en-US" altLang="ja-JP" sz="2100" dirty="0" err="1">
                <a:latin typeface="Lucida Console" panose="020B0609040504020204" pitchFamily="49" charset="0"/>
                <a:ea typeface="HG丸ｺﾞｼｯｸM-PRO" panose="020F0600000000000000" pitchFamily="50" charset="-128"/>
              </a:rPr>
              <a:t>circleArea</a:t>
            </a:r>
            <a:r>
              <a:rPr lang="en-US" altLang="ja-JP" sz="2100" dirty="0">
                <a:latin typeface="Lucida Console" panose="020B0609040504020204" pitchFamily="49" charset="0"/>
                <a:ea typeface="HG丸ｺﾞｼｯｸM-PRO" panose="020F0600000000000000" pitchFamily="50" charset="-128"/>
              </a:rPr>
              <a:t>);</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37984473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タイトル 1"/>
          <p:cNvSpPr>
            <a:spLocks noGrp="1"/>
          </p:cNvSpPr>
          <p:nvPr>
            <p:ph type="title"/>
          </p:nvPr>
        </p:nvSpPr>
        <p:spPr>
          <a:xfrm>
            <a:off x="457200" y="274638"/>
            <a:ext cx="8229600" cy="725487"/>
          </a:xfrm>
        </p:spPr>
        <p:txBody>
          <a:bodyPr/>
          <a:lstStyle/>
          <a:p>
            <a:pPr eaLnBrk="1" hangingPunct="1"/>
            <a:r>
              <a:rPr lang="ja-JP" altLang="en-US" dirty="0"/>
              <a:t>戻り値のあるメソッドの例</a:t>
            </a:r>
            <a:r>
              <a:rPr lang="en-US" altLang="ja-JP" dirty="0"/>
              <a:t>2</a:t>
            </a:r>
            <a:endParaRPr lang="ja-JP" altLang="en-US" dirty="0"/>
          </a:p>
        </p:txBody>
      </p:sp>
      <p:sp>
        <p:nvSpPr>
          <p:cNvPr id="119812" name="正方形/長方形 3"/>
          <p:cNvSpPr>
            <a:spLocks noChangeArrowheads="1"/>
          </p:cNvSpPr>
          <p:nvPr/>
        </p:nvSpPr>
        <p:spPr bwMode="auto">
          <a:xfrm>
            <a:off x="72828" y="1189569"/>
            <a:ext cx="8982522" cy="55861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100" dirty="0">
                <a:latin typeface="Lucida Console" panose="020B0609040504020204" pitchFamily="49" charset="0"/>
                <a:ea typeface="HG丸ｺﾞｼｯｸM-PRO" panose="020F0600000000000000" pitchFamily="50" charset="-128"/>
              </a:rPr>
              <a:t>class Example {</a:t>
            </a:r>
          </a:p>
          <a:p>
            <a:pPr eaLnBrk="1" hangingPunct="1"/>
            <a:r>
              <a:rPr lang="en-US" altLang="ja-JP" sz="2100" dirty="0">
                <a:latin typeface="Lucida Console" panose="020B0609040504020204" pitchFamily="49" charset="0"/>
                <a:ea typeface="HG丸ｺﾞｼｯｸM-PRO" panose="020F0600000000000000" pitchFamily="50" charset="-128"/>
              </a:rPr>
              <a:t>  public static </a:t>
            </a:r>
            <a:r>
              <a:rPr lang="en-US" altLang="ja-JP" sz="2100" dirty="0" err="1">
                <a:solidFill>
                  <a:srgbClr val="FF0000"/>
                </a:solidFill>
                <a:latin typeface="Lucida Console" panose="020B0609040504020204" pitchFamily="49" charset="0"/>
                <a:ea typeface="HG丸ｺﾞｼｯｸM-PRO" panose="020F0600000000000000" pitchFamily="50" charset="-128"/>
              </a:rPr>
              <a:t>boolean</a:t>
            </a:r>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isPositiveNumber</a:t>
            </a:r>
            <a:r>
              <a:rPr lang="en-US" altLang="ja-JP" sz="2100" dirty="0">
                <a:latin typeface="Lucida Console" panose="020B0609040504020204" pitchFamily="49" charset="0"/>
                <a:ea typeface="HG丸ｺﾞｼｯｸM-PRO" panose="020F0600000000000000" pitchFamily="50" charset="-128"/>
              </a:rPr>
              <a:t>(</a:t>
            </a:r>
            <a:r>
              <a:rPr lang="en-US" altLang="ja-JP" sz="2100" dirty="0" err="1">
                <a:latin typeface="Lucida Console" panose="020B0609040504020204" pitchFamily="49" charset="0"/>
                <a:ea typeface="HG丸ｺﾞｼｯｸM-PRO" panose="020F0600000000000000" pitchFamily="50" charset="-128"/>
              </a:rPr>
              <a:t>int</a:t>
            </a:r>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i</a:t>
            </a:r>
            <a:r>
              <a:rPr lang="en-US" altLang="ja-JP" sz="2100" dirty="0">
                <a:latin typeface="Lucida Console" panose="020B0609040504020204" pitchFamily="49" charset="0"/>
                <a:ea typeface="HG丸ｺﾞｼｯｸM-PRO" panose="020F0600000000000000" pitchFamily="50" charset="-128"/>
              </a:rPr>
              <a:t>){</a:t>
            </a:r>
          </a:p>
          <a:p>
            <a:pPr eaLnBrk="1" hangingPunct="1"/>
            <a:r>
              <a:rPr lang="en-US" altLang="ja-JP" sz="2100" dirty="0">
                <a:latin typeface="Lucida Console" panose="020B0609040504020204" pitchFamily="49" charset="0"/>
                <a:ea typeface="HG丸ｺﾞｼｯｸM-PRO" panose="020F0600000000000000" pitchFamily="50" charset="-128"/>
              </a:rPr>
              <a:t>    if(</a:t>
            </a:r>
            <a:r>
              <a:rPr lang="en-US" altLang="ja-JP" sz="2100" dirty="0" err="1">
                <a:latin typeface="Lucida Console" panose="020B0609040504020204" pitchFamily="49" charset="0"/>
                <a:ea typeface="HG丸ｺﾞｼｯｸM-PRO" panose="020F0600000000000000" pitchFamily="50" charset="-128"/>
              </a:rPr>
              <a:t>i</a:t>
            </a:r>
            <a:r>
              <a:rPr lang="en-US" altLang="ja-JP" sz="2100" dirty="0">
                <a:latin typeface="Lucida Console" panose="020B0609040504020204" pitchFamily="49" charset="0"/>
                <a:ea typeface="HG丸ｺﾞｼｯｸM-PRO" panose="020F0600000000000000" pitchFamily="50" charset="-128"/>
              </a:rPr>
              <a:t> &gt; 0) {</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a:solidFill>
                  <a:srgbClr val="FF0000"/>
                </a:solidFill>
                <a:latin typeface="Lucida Console" panose="020B0609040504020204" pitchFamily="49" charset="0"/>
                <a:ea typeface="HG丸ｺﾞｼｯｸM-PRO" panose="020F0600000000000000" pitchFamily="50" charset="-128"/>
              </a:rPr>
              <a:t>return</a:t>
            </a:r>
            <a:r>
              <a:rPr lang="en-US" altLang="ja-JP" sz="2100" dirty="0">
                <a:latin typeface="Lucida Console" panose="020B0609040504020204" pitchFamily="49" charset="0"/>
                <a:ea typeface="HG丸ｺﾞｼｯｸM-PRO" panose="020F0600000000000000" pitchFamily="50" charset="-128"/>
              </a:rPr>
              <a:t> </a:t>
            </a:r>
            <a:r>
              <a:rPr lang="en-US" altLang="ja-JP" sz="2100" dirty="0">
                <a:solidFill>
                  <a:srgbClr val="FF0000"/>
                </a:solidFill>
                <a:latin typeface="Lucida Console" panose="020B0609040504020204" pitchFamily="49" charset="0"/>
                <a:ea typeface="HG丸ｺﾞｼｯｸM-PRO" panose="020F0600000000000000" pitchFamily="50" charset="-128"/>
              </a:rPr>
              <a:t>true;</a:t>
            </a:r>
          </a:p>
          <a:p>
            <a:pPr eaLnBrk="1" hangingPunct="1"/>
            <a:r>
              <a:rPr lang="en-US" altLang="ja-JP" sz="2100" dirty="0">
                <a:solidFill>
                  <a:srgbClr val="FF0000"/>
                </a:solidFill>
                <a:latin typeface="Lucida Console" panose="020B0609040504020204" pitchFamily="49" charset="0"/>
                <a:ea typeface="HG丸ｺﾞｼｯｸM-PRO" panose="020F0600000000000000" pitchFamily="50" charset="-128"/>
              </a:rPr>
              <a:t>    </a:t>
            </a:r>
            <a:r>
              <a:rPr lang="en-US" altLang="ja-JP" sz="2100" dirty="0">
                <a:latin typeface="Lucida Console" panose="020B0609040504020204" pitchFamily="49" charset="0"/>
                <a:ea typeface="HG丸ｺﾞｼｯｸM-PRO" panose="020F0600000000000000" pitchFamily="50" charset="-128"/>
              </a:rPr>
              <a:t>}</a:t>
            </a:r>
            <a:r>
              <a:rPr lang="en-US" altLang="ja-JP" sz="2100" dirty="0">
                <a:solidFill>
                  <a:srgbClr val="FF0000"/>
                </a:solidFill>
                <a:latin typeface="Lucida Console" panose="020B0609040504020204" pitchFamily="49" charset="0"/>
                <a:ea typeface="HG丸ｺﾞｼｯｸM-PRO" panose="020F0600000000000000" pitchFamily="50" charset="-128"/>
              </a:rPr>
              <a:t> </a:t>
            </a:r>
            <a:r>
              <a:rPr lang="en-US" altLang="ja-JP" sz="2100" dirty="0">
                <a:latin typeface="Lucida Console" panose="020B0609040504020204" pitchFamily="49" charset="0"/>
                <a:ea typeface="HG丸ｺﾞｼｯｸM-PRO" panose="020F0600000000000000" pitchFamily="50" charset="-128"/>
              </a:rPr>
              <a:t>else {</a:t>
            </a:r>
            <a:endParaRPr lang="en-US" altLang="ja-JP" sz="2100" dirty="0">
              <a:solidFill>
                <a:srgbClr val="FF0000"/>
              </a:solidFill>
              <a:latin typeface="Lucida Console" panose="020B0609040504020204" pitchFamily="49" charset="0"/>
              <a:ea typeface="HG丸ｺﾞｼｯｸM-PRO" panose="020F0600000000000000" pitchFamily="50" charset="-128"/>
            </a:endParaRPr>
          </a:p>
          <a:p>
            <a:pPr eaLnBrk="1" hangingPunct="1"/>
            <a:r>
              <a:rPr lang="en-US" altLang="ja-JP" sz="2100" dirty="0">
                <a:solidFill>
                  <a:srgbClr val="FF0000"/>
                </a:solidFill>
                <a:latin typeface="Lucida Console" panose="020B0609040504020204" pitchFamily="49" charset="0"/>
                <a:ea typeface="HG丸ｺﾞｼｯｸM-PRO" panose="020F0600000000000000" pitchFamily="50" charset="-128"/>
              </a:rPr>
              <a:t>      return false;</a:t>
            </a:r>
          </a:p>
          <a:p>
            <a:pPr eaLnBrk="1" hangingPunct="1"/>
            <a:r>
              <a:rPr lang="en-US" altLang="ja-JP" sz="2100" dirty="0">
                <a:solidFill>
                  <a:srgbClr val="FF0000"/>
                </a:solidFill>
                <a:latin typeface="Lucida Console" panose="020B0609040504020204" pitchFamily="49" charset="0"/>
                <a:ea typeface="HG丸ｺﾞｼｯｸM-PRO" panose="020F0600000000000000" pitchFamily="50" charset="-128"/>
              </a:rPr>
              <a:t>    </a:t>
            </a:r>
            <a:r>
              <a:rPr lang="en-US" altLang="ja-JP" sz="2100" dirty="0">
                <a:latin typeface="Lucida Console" panose="020B0609040504020204" pitchFamily="49" charset="0"/>
                <a:ea typeface="HG丸ｺﾞｼｯｸM-PRO" panose="020F0600000000000000" pitchFamily="50" charset="-128"/>
              </a:rPr>
              <a:t>}</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public static void main(String[] </a:t>
            </a:r>
            <a:r>
              <a:rPr lang="en-US" altLang="ja-JP" sz="2100" dirty="0" err="1">
                <a:latin typeface="Lucida Console" panose="020B0609040504020204" pitchFamily="49" charset="0"/>
                <a:ea typeface="HG丸ｺﾞｼｯｸM-PRO" panose="020F0600000000000000" pitchFamily="50" charset="-128"/>
              </a:rPr>
              <a:t>args</a:t>
            </a:r>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int</a:t>
            </a:r>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i</a:t>
            </a:r>
            <a:r>
              <a:rPr lang="en-US" altLang="ja-JP" sz="2100" dirty="0">
                <a:latin typeface="Lucida Console" panose="020B0609040504020204" pitchFamily="49" charset="0"/>
                <a:ea typeface="HG丸ｺﾞｼｯｸM-PRO" panose="020F0600000000000000" pitchFamily="50" charset="-128"/>
              </a:rPr>
              <a:t> = -10;</a:t>
            </a:r>
          </a:p>
          <a:p>
            <a:pPr eaLnBrk="1" hangingPunct="1"/>
            <a:r>
              <a:rPr lang="en-US" altLang="ja-JP" sz="2100" dirty="0">
                <a:latin typeface="Lucida Console" panose="020B0609040504020204" pitchFamily="49" charset="0"/>
                <a:ea typeface="HG丸ｺﾞｼｯｸM-PRO" panose="020F0600000000000000" pitchFamily="50" charset="-128"/>
              </a:rPr>
              <a:t>    if(</a:t>
            </a:r>
            <a:r>
              <a:rPr lang="en-US" altLang="ja-JP" sz="2100" dirty="0" err="1">
                <a:latin typeface="Lucida Console" panose="020B0609040504020204" pitchFamily="49" charset="0"/>
                <a:ea typeface="HG丸ｺﾞｼｯｸM-PRO" panose="020F0600000000000000" pitchFamily="50" charset="-128"/>
              </a:rPr>
              <a:t>isPositiveNumber</a:t>
            </a:r>
            <a:r>
              <a:rPr lang="en-US" altLang="ja-JP" sz="2100" dirty="0">
                <a:latin typeface="Lucida Console" panose="020B0609040504020204" pitchFamily="49" charset="0"/>
                <a:ea typeface="HG丸ｺﾞｼｯｸM-PRO" panose="020F0600000000000000" pitchFamily="50" charset="-128"/>
              </a:rPr>
              <a:t>(</a:t>
            </a:r>
            <a:r>
              <a:rPr lang="en-US" altLang="ja-JP" sz="2100" dirty="0" err="1">
                <a:latin typeface="Lucida Console" panose="020B0609040504020204" pitchFamily="49" charset="0"/>
                <a:ea typeface="HG丸ｺﾞｼｯｸM-PRO" panose="020F0600000000000000" pitchFamily="50" charset="-128"/>
              </a:rPr>
              <a:t>i</a:t>
            </a:r>
            <a:r>
              <a:rPr lang="en-US" altLang="ja-JP" sz="2100" dirty="0">
                <a:latin typeface="Lucida Console" panose="020B0609040504020204" pitchFamily="49" charset="0"/>
                <a:ea typeface="HG丸ｺﾞｼｯｸM-PRO" panose="020F0600000000000000" pitchFamily="50" charset="-128"/>
              </a:rPr>
              <a:t>) == true){</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System.out.println</a:t>
            </a:r>
            <a:r>
              <a:rPr lang="en-US" altLang="ja-JP" sz="2100" dirty="0">
                <a:latin typeface="Lucida Console" panose="020B0609040504020204" pitchFamily="49" charset="0"/>
                <a:ea typeface="HG丸ｺﾞｼｯｸM-PRO" panose="020F0600000000000000" pitchFamily="50" charset="-128"/>
              </a:rPr>
              <a:t>(“</a:t>
            </a:r>
            <a:r>
              <a:rPr lang="en-US" altLang="ja-JP" sz="2100" dirty="0" err="1">
                <a:latin typeface="Lucida Console" panose="020B0609040504020204" pitchFamily="49" charset="0"/>
                <a:ea typeface="HG丸ｺﾞｼｯｸM-PRO" panose="020F0600000000000000" pitchFamily="50" charset="-128"/>
              </a:rPr>
              <a:t>i</a:t>
            </a:r>
            <a:r>
              <a:rPr lang="ja-JP" altLang="en-US" sz="2100" dirty="0">
                <a:latin typeface="Lucida Console" panose="020B0609040504020204" pitchFamily="49" charset="0"/>
                <a:ea typeface="HG丸ｺﾞｼｯｸM-PRO" panose="020F0600000000000000" pitchFamily="50" charset="-128"/>
              </a:rPr>
              <a:t>の値は正です</a:t>
            </a:r>
            <a:r>
              <a:rPr lang="en-US" altLang="ja-JP" sz="2100" dirty="0">
                <a:latin typeface="Lucida Console" panose="020B0609040504020204" pitchFamily="49" charset="0"/>
                <a:ea typeface="HG丸ｺﾞｼｯｸM-PRO" panose="020F0600000000000000" pitchFamily="50" charset="-128"/>
              </a:rPr>
              <a:t>”);</a:t>
            </a:r>
          </a:p>
          <a:p>
            <a:pPr eaLnBrk="1" hangingPunct="1"/>
            <a:r>
              <a:rPr lang="en-US" altLang="ja-JP" sz="2100" dirty="0">
                <a:latin typeface="Lucida Console" panose="020B0609040504020204" pitchFamily="49" charset="0"/>
                <a:ea typeface="HG丸ｺﾞｼｯｸM-PRO" panose="020F0600000000000000" pitchFamily="50" charset="-128"/>
              </a:rPr>
              <a:t>    } else {</a:t>
            </a:r>
          </a:p>
          <a:p>
            <a:pPr eaLnBrk="1" hangingPunct="1"/>
            <a:r>
              <a:rPr lang="en-US" altLang="ja-JP" sz="2100" dirty="0">
                <a:latin typeface="Lucida Console" panose="020B0609040504020204" pitchFamily="49" charset="0"/>
                <a:ea typeface="HG丸ｺﾞｼｯｸM-PRO" panose="020F0600000000000000" pitchFamily="50" charset="-128"/>
              </a:rPr>
              <a:t>      </a:t>
            </a:r>
            <a:r>
              <a:rPr lang="en-US" altLang="ja-JP" sz="2100" dirty="0" err="1">
                <a:latin typeface="Lucida Console" panose="020B0609040504020204" pitchFamily="49" charset="0"/>
                <a:ea typeface="HG丸ｺﾞｼｯｸM-PRO" panose="020F0600000000000000" pitchFamily="50" charset="-128"/>
              </a:rPr>
              <a:t>System.out.println</a:t>
            </a:r>
            <a:r>
              <a:rPr lang="en-US" altLang="ja-JP" sz="2100" dirty="0">
                <a:latin typeface="Lucida Console" panose="020B0609040504020204" pitchFamily="49" charset="0"/>
                <a:ea typeface="HG丸ｺﾞｼｯｸM-PRO" panose="020F0600000000000000" pitchFamily="50" charset="-128"/>
              </a:rPr>
              <a:t>(“</a:t>
            </a:r>
            <a:r>
              <a:rPr lang="en-US" altLang="ja-JP" sz="2100" dirty="0" err="1">
                <a:latin typeface="Lucida Console" panose="020B0609040504020204" pitchFamily="49" charset="0"/>
                <a:ea typeface="HG丸ｺﾞｼｯｸM-PRO" panose="020F0600000000000000" pitchFamily="50" charset="-128"/>
              </a:rPr>
              <a:t>i</a:t>
            </a:r>
            <a:r>
              <a:rPr lang="ja-JP" altLang="en-US" sz="2100" dirty="0">
                <a:latin typeface="Lucida Console" panose="020B0609040504020204" pitchFamily="49" charset="0"/>
                <a:ea typeface="HG丸ｺﾞｼｯｸM-PRO" panose="020F0600000000000000" pitchFamily="50" charset="-128"/>
              </a:rPr>
              <a:t>の値は負またはゼロです</a:t>
            </a:r>
            <a:r>
              <a:rPr lang="en-US" altLang="ja-JP" sz="2100" dirty="0">
                <a:latin typeface="Lucida Console" panose="020B0609040504020204" pitchFamily="49" charset="0"/>
                <a:ea typeface="HG丸ｺﾞｼｯｸM-PRO" panose="020F0600000000000000" pitchFamily="50" charset="-128"/>
              </a:rPr>
              <a:t>”);</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  }</a:t>
            </a:r>
          </a:p>
          <a:p>
            <a:pPr eaLnBrk="1" hangingPunct="1"/>
            <a:r>
              <a:rPr lang="en-US" altLang="ja-JP" sz="21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24784963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タイトル 1"/>
          <p:cNvSpPr>
            <a:spLocks noGrp="1"/>
          </p:cNvSpPr>
          <p:nvPr>
            <p:ph type="title"/>
          </p:nvPr>
        </p:nvSpPr>
        <p:spPr>
          <a:xfrm>
            <a:off x="457200" y="274638"/>
            <a:ext cx="8229600" cy="725487"/>
          </a:xfrm>
        </p:spPr>
        <p:txBody>
          <a:bodyPr/>
          <a:lstStyle/>
          <a:p>
            <a:pPr eaLnBrk="1" hangingPunct="1"/>
            <a:r>
              <a:rPr lang="ja-JP" altLang="en-US"/>
              <a:t>メソッドのまとめ</a:t>
            </a:r>
          </a:p>
        </p:txBody>
      </p:sp>
      <p:sp>
        <p:nvSpPr>
          <p:cNvPr id="3" name="コンテンツ プレースホルダ 2"/>
          <p:cNvSpPr>
            <a:spLocks noGrp="1"/>
          </p:cNvSpPr>
          <p:nvPr>
            <p:ph idx="1"/>
          </p:nvPr>
        </p:nvSpPr>
        <p:spPr>
          <a:xfrm>
            <a:off x="457200" y="1214438"/>
            <a:ext cx="8229600" cy="428625"/>
          </a:xfrm>
        </p:spPr>
        <p:txBody>
          <a:bodyPr rtlCol="0">
            <a:normAutofit lnSpcReduction="10000"/>
          </a:bodyPr>
          <a:lstStyle/>
          <a:p>
            <a:pPr marL="0" indent="0" eaLnBrk="1" fontAlgn="auto" hangingPunct="1">
              <a:spcAft>
                <a:spcPts val="0"/>
              </a:spcAft>
              <a:buNone/>
              <a:defRPr/>
            </a:pPr>
            <a:r>
              <a:rPr lang="ja-JP" altLang="en-US" sz="2400" dirty="0"/>
              <a:t>引数なし、戻り値なし</a:t>
            </a:r>
          </a:p>
        </p:txBody>
      </p:sp>
      <p:sp>
        <p:nvSpPr>
          <p:cNvPr id="121860" name="正方形/長方形 3"/>
          <p:cNvSpPr>
            <a:spLocks noChangeArrowheads="1"/>
          </p:cNvSpPr>
          <p:nvPr/>
        </p:nvSpPr>
        <p:spPr bwMode="auto">
          <a:xfrm>
            <a:off x="785813" y="1643063"/>
            <a:ext cx="7929562"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void </a:t>
            </a:r>
            <a:r>
              <a:rPr lang="ja-JP" altLang="en-US" sz="2000">
                <a:latin typeface="Lucida Console" panose="020B0609040504020204" pitchFamily="49" charset="0"/>
                <a:ea typeface="HG丸ｺﾞｼｯｸM-PRO" panose="020F0600000000000000" pitchFamily="50" charset="-128"/>
              </a:rPr>
              <a:t>メソッド名</a:t>
            </a:r>
            <a:r>
              <a:rPr lang="en-US" altLang="ja-JP" sz="2000">
                <a:latin typeface="Lucida Console" panose="020B0609040504020204" pitchFamily="49" charset="0"/>
                <a:ea typeface="HG丸ｺﾞｼｯｸM-PRO" panose="020F0600000000000000" pitchFamily="50" charset="-128"/>
              </a:rPr>
              <a:t>()</a:t>
            </a:r>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命令文</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a:t>
            </a:r>
          </a:p>
        </p:txBody>
      </p:sp>
      <p:sp>
        <p:nvSpPr>
          <p:cNvPr id="5" name="コンテンツ プレースホルダ 2"/>
          <p:cNvSpPr txBox="1">
            <a:spLocks/>
          </p:cNvSpPr>
          <p:nvPr/>
        </p:nvSpPr>
        <p:spPr>
          <a:xfrm>
            <a:off x="457200" y="2714625"/>
            <a:ext cx="8229600" cy="428625"/>
          </a:xfrm>
          <a:prstGeom prst="rect">
            <a:avLst/>
          </a:prstGeom>
        </p:spPr>
        <p:txBody>
          <a:bodyPr>
            <a:normAutofit lnSpcReduction="10000"/>
          </a:bodyPr>
          <a:lstStyle/>
          <a:p>
            <a:pPr fontAlgn="auto">
              <a:spcBef>
                <a:spcPct val="20000"/>
              </a:spcBef>
              <a:spcAft>
                <a:spcPts val="0"/>
              </a:spcAft>
              <a:defRPr/>
            </a:pPr>
            <a:r>
              <a:rPr lang="ja-JP" altLang="en-US" sz="2400" dirty="0">
                <a:latin typeface="+mn-lt"/>
                <a:ea typeface="+mn-ea"/>
              </a:rPr>
              <a:t>引数あり、戻り値なし</a:t>
            </a:r>
          </a:p>
        </p:txBody>
      </p:sp>
      <p:sp>
        <p:nvSpPr>
          <p:cNvPr id="121862" name="正方形/長方形 5"/>
          <p:cNvSpPr>
            <a:spLocks noChangeArrowheads="1"/>
          </p:cNvSpPr>
          <p:nvPr/>
        </p:nvSpPr>
        <p:spPr bwMode="auto">
          <a:xfrm>
            <a:off x="785813" y="3143250"/>
            <a:ext cx="7929562"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void </a:t>
            </a:r>
            <a:r>
              <a:rPr lang="ja-JP" altLang="en-US" sz="2000">
                <a:latin typeface="Lucida Console" panose="020B0609040504020204" pitchFamily="49" charset="0"/>
                <a:ea typeface="HG丸ｺﾞｼｯｸM-PRO" panose="020F0600000000000000" pitchFamily="50" charset="-128"/>
              </a:rPr>
              <a:t>メソッド名</a:t>
            </a:r>
            <a:r>
              <a:rPr lang="en-US" altLang="ja-JP" sz="2000">
                <a:latin typeface="Lucida Console" panose="020B0609040504020204" pitchFamily="49" charset="0"/>
                <a:ea typeface="HG丸ｺﾞｼｯｸM-PRO" panose="020F0600000000000000" pitchFamily="50" charset="-128"/>
              </a:rPr>
              <a:t>(</a:t>
            </a:r>
            <a:r>
              <a:rPr lang="ja-JP" altLang="en-US" sz="2000">
                <a:latin typeface="Lucida Console" panose="020B0609040504020204" pitchFamily="49" charset="0"/>
                <a:ea typeface="HG丸ｺﾞｼｯｸM-PRO" panose="020F0600000000000000" pitchFamily="50" charset="-128"/>
              </a:rPr>
              <a:t>型 変数名</a:t>
            </a:r>
            <a:r>
              <a:rPr lang="en-US" altLang="ja-JP" sz="2000">
                <a:latin typeface="Lucida Console" panose="020B0609040504020204" pitchFamily="49" charset="0"/>
                <a:ea typeface="HG丸ｺﾞｼｯｸM-PRO" panose="020F0600000000000000" pitchFamily="50" charset="-128"/>
              </a:rPr>
              <a:t>)</a:t>
            </a:r>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命令文</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a:t>
            </a:r>
          </a:p>
        </p:txBody>
      </p:sp>
      <p:sp>
        <p:nvSpPr>
          <p:cNvPr id="7" name="コンテンツ プレースホルダ 2"/>
          <p:cNvSpPr txBox="1">
            <a:spLocks/>
          </p:cNvSpPr>
          <p:nvPr/>
        </p:nvSpPr>
        <p:spPr>
          <a:xfrm>
            <a:off x="485775" y="4286250"/>
            <a:ext cx="8229600" cy="428625"/>
          </a:xfrm>
          <a:prstGeom prst="rect">
            <a:avLst/>
          </a:prstGeom>
        </p:spPr>
        <p:txBody>
          <a:bodyPr>
            <a:normAutofit lnSpcReduction="10000"/>
          </a:bodyPr>
          <a:lstStyle/>
          <a:p>
            <a:pPr fontAlgn="auto">
              <a:spcBef>
                <a:spcPct val="20000"/>
              </a:spcBef>
              <a:spcAft>
                <a:spcPts val="0"/>
              </a:spcAft>
              <a:defRPr/>
            </a:pPr>
            <a:r>
              <a:rPr lang="ja-JP" altLang="en-US" sz="2400" dirty="0">
                <a:latin typeface="+mn-lt"/>
                <a:ea typeface="+mn-ea"/>
              </a:rPr>
              <a:t>引数あり、戻り値あり</a:t>
            </a:r>
          </a:p>
        </p:txBody>
      </p:sp>
      <p:sp>
        <p:nvSpPr>
          <p:cNvPr id="121864" name="正方形/長方形 7"/>
          <p:cNvSpPr>
            <a:spLocks noChangeArrowheads="1"/>
          </p:cNvSpPr>
          <p:nvPr/>
        </p:nvSpPr>
        <p:spPr bwMode="auto">
          <a:xfrm>
            <a:off x="714375" y="4714875"/>
            <a:ext cx="7929563"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Lucida Console" panose="020B0609040504020204" pitchFamily="49" charset="0"/>
                <a:ea typeface="HG丸ｺﾞｼｯｸM-PRO" panose="020F0600000000000000" pitchFamily="50" charset="-128"/>
              </a:rPr>
              <a:t>戻り値の型</a:t>
            </a:r>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メソッド名</a:t>
            </a:r>
            <a:r>
              <a:rPr lang="en-US" altLang="ja-JP" sz="2000">
                <a:latin typeface="Lucida Console" panose="020B0609040504020204" pitchFamily="49" charset="0"/>
                <a:ea typeface="HG丸ｺﾞｼｯｸM-PRO" panose="020F0600000000000000" pitchFamily="50" charset="-128"/>
              </a:rPr>
              <a:t>(</a:t>
            </a:r>
            <a:r>
              <a:rPr lang="ja-JP" altLang="en-US" sz="2000">
                <a:latin typeface="Lucida Console" panose="020B0609040504020204" pitchFamily="49" charset="0"/>
                <a:ea typeface="HG丸ｺﾞｼｯｸM-PRO" panose="020F0600000000000000" pitchFamily="50" charset="-128"/>
              </a:rPr>
              <a:t>型 変数名</a:t>
            </a:r>
            <a:r>
              <a:rPr lang="en-US" altLang="ja-JP" sz="2000">
                <a:latin typeface="Lucida Console" panose="020B0609040504020204" pitchFamily="49" charset="0"/>
                <a:ea typeface="HG丸ｺﾞｼｯｸM-PRO" panose="020F0600000000000000" pitchFamily="50" charset="-128"/>
              </a:rPr>
              <a:t>)</a:t>
            </a:r>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命令文</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	return </a:t>
            </a:r>
            <a:r>
              <a:rPr lang="ja-JP" altLang="en-US" sz="2000">
                <a:latin typeface="Lucida Console" panose="020B0609040504020204" pitchFamily="49" charset="0"/>
                <a:ea typeface="HG丸ｺﾞｼｯｸM-PRO" panose="020F0600000000000000" pitchFamily="50" charset="-128"/>
              </a:rPr>
              <a:t>戻り値</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37572542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a:bodyPr>
          <a:lstStyle/>
          <a:p>
            <a:pPr eaLnBrk="1" fontAlgn="auto" hangingPunct="1">
              <a:spcAft>
                <a:spcPts val="0"/>
              </a:spcAft>
              <a:defRPr/>
            </a:pPr>
            <a:r>
              <a:rPr lang="ja-JP" altLang="en-US" dirty="0"/>
              <a:t>ワン・モア・ステップ 論理演算式の値</a:t>
            </a:r>
          </a:p>
        </p:txBody>
      </p:sp>
      <p:sp>
        <p:nvSpPr>
          <p:cNvPr id="122883" name="正方形/長方形 3"/>
          <p:cNvSpPr>
            <a:spLocks noChangeArrowheads="1"/>
          </p:cNvSpPr>
          <p:nvPr/>
        </p:nvSpPr>
        <p:spPr bwMode="auto">
          <a:xfrm>
            <a:off x="785813" y="1214438"/>
            <a:ext cx="7929562"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if(</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&gt; 0) {</a:t>
            </a:r>
          </a:p>
          <a:p>
            <a:pPr eaLnBrk="1" hangingPunct="1"/>
            <a:r>
              <a:rPr lang="en-US" altLang="ja-JP" sz="2000" dirty="0">
                <a:latin typeface="Lucida Console" panose="020B0609040504020204" pitchFamily="49" charset="0"/>
                <a:ea typeface="HG丸ｺﾞｼｯｸM-PRO" panose="020F0600000000000000" pitchFamily="50" charset="-128"/>
              </a:rPr>
              <a:t>  return true;</a:t>
            </a:r>
          </a:p>
          <a:p>
            <a:pPr eaLnBrk="1" hangingPunct="1"/>
            <a:r>
              <a:rPr lang="en-US" altLang="ja-JP" sz="2000" dirty="0">
                <a:latin typeface="Lucida Console" panose="020B0609040504020204" pitchFamily="49" charset="0"/>
                <a:ea typeface="HG丸ｺﾞｼｯｸM-PRO" panose="020F0600000000000000" pitchFamily="50" charset="-128"/>
              </a:rPr>
              <a:t>} else {</a:t>
            </a:r>
          </a:p>
          <a:p>
            <a:pPr eaLnBrk="1" hangingPunct="1"/>
            <a:r>
              <a:rPr lang="en-US" altLang="ja-JP" sz="2000" dirty="0">
                <a:latin typeface="Lucida Console" panose="020B0609040504020204" pitchFamily="49" charset="0"/>
                <a:ea typeface="HG丸ｺﾞｼｯｸM-PRO" panose="020F0600000000000000" pitchFamily="50" charset="-128"/>
              </a:rPr>
              <a:t>  return false;</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122884" name="正方形/長方形 4"/>
          <p:cNvSpPr>
            <a:spLocks noChangeArrowheads="1"/>
          </p:cNvSpPr>
          <p:nvPr/>
        </p:nvSpPr>
        <p:spPr bwMode="auto">
          <a:xfrm>
            <a:off x="785813" y="3529013"/>
            <a:ext cx="79295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return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&gt; 0);</a:t>
            </a:r>
          </a:p>
        </p:txBody>
      </p:sp>
      <p:sp>
        <p:nvSpPr>
          <p:cNvPr id="122885" name="正方形/長方形 5"/>
          <p:cNvSpPr>
            <a:spLocks noChangeArrowheads="1"/>
          </p:cNvSpPr>
          <p:nvPr/>
        </p:nvSpPr>
        <p:spPr bwMode="auto">
          <a:xfrm>
            <a:off x="785813" y="4743450"/>
            <a:ext cx="79295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if(</a:t>
            </a:r>
            <a:r>
              <a:rPr lang="en-US" altLang="ja-JP" sz="2000" dirty="0" err="1">
                <a:latin typeface="Lucida Console" panose="020B0609040504020204" pitchFamily="49" charset="0"/>
                <a:ea typeface="HG丸ｺﾞｼｯｸM-PRO" panose="020F0600000000000000" pitchFamily="50" charset="-128"/>
              </a:rPr>
              <a:t>isPositiveNumber</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 true) { </a:t>
            </a:r>
            <a:r>
              <a:rPr lang="ja-JP" altLang="en-US" sz="2000" dirty="0">
                <a:latin typeface="Lucida Console" panose="020B0609040504020204" pitchFamily="49" charset="0"/>
                <a:ea typeface="HG丸ｺﾞｼｯｸM-PRO" panose="020F0600000000000000" pitchFamily="50" charset="-128"/>
              </a:rPr>
              <a:t>命令文</a:t>
            </a:r>
            <a:r>
              <a:rPr lang="en-US" altLang="ja-JP" sz="2000" dirty="0">
                <a:latin typeface="Lucida Console" panose="020B0609040504020204" pitchFamily="49" charset="0"/>
                <a:ea typeface="HG丸ｺﾞｼｯｸM-PRO" panose="020F0600000000000000" pitchFamily="50" charset="-128"/>
              </a:rPr>
              <a:t> }</a:t>
            </a:r>
          </a:p>
        </p:txBody>
      </p:sp>
      <p:sp>
        <p:nvSpPr>
          <p:cNvPr id="122886" name="正方形/長方形 6"/>
          <p:cNvSpPr>
            <a:spLocks noChangeArrowheads="1"/>
          </p:cNvSpPr>
          <p:nvPr/>
        </p:nvSpPr>
        <p:spPr bwMode="auto">
          <a:xfrm>
            <a:off x="785813" y="5886450"/>
            <a:ext cx="7929562"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if(</a:t>
            </a:r>
            <a:r>
              <a:rPr lang="en-US" altLang="ja-JP" sz="2000" dirty="0" err="1">
                <a:latin typeface="Lucida Console" panose="020B0609040504020204" pitchFamily="49" charset="0"/>
                <a:ea typeface="HG丸ｺﾞｼｯｸM-PRO" panose="020F0600000000000000" pitchFamily="50" charset="-128"/>
              </a:rPr>
              <a:t>isPositiveNumber</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命令文</a:t>
            </a:r>
            <a:r>
              <a:rPr lang="en-US" altLang="ja-JP" sz="2000" dirty="0">
                <a:latin typeface="Lucida Console" panose="020B0609040504020204" pitchFamily="49" charset="0"/>
                <a:ea typeface="HG丸ｺﾞｼｯｸM-PRO" panose="020F0600000000000000" pitchFamily="50" charset="-128"/>
              </a:rPr>
              <a:t> }</a:t>
            </a:r>
          </a:p>
        </p:txBody>
      </p:sp>
      <p:sp>
        <p:nvSpPr>
          <p:cNvPr id="8" name="等号 7"/>
          <p:cNvSpPr/>
          <p:nvPr/>
        </p:nvSpPr>
        <p:spPr>
          <a:xfrm rot="5400000">
            <a:off x="3936207" y="5136356"/>
            <a:ext cx="628650" cy="785813"/>
          </a:xfrm>
          <a:prstGeom prst="mathEqual">
            <a:avLst>
              <a:gd name="adj1" fmla="val 17550"/>
              <a:gd name="adj2" fmla="val 20715"/>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solidFill>
                <a:schemeClr val="tx1"/>
              </a:solidFill>
            </a:endParaRPr>
          </a:p>
        </p:txBody>
      </p:sp>
      <p:sp>
        <p:nvSpPr>
          <p:cNvPr id="9" name="等号 8"/>
          <p:cNvSpPr/>
          <p:nvPr/>
        </p:nvSpPr>
        <p:spPr>
          <a:xfrm rot="5400000">
            <a:off x="3936207" y="2778918"/>
            <a:ext cx="628650" cy="785813"/>
          </a:xfrm>
          <a:prstGeom prst="mathEqual">
            <a:avLst>
              <a:gd name="adj1" fmla="val 17550"/>
              <a:gd name="adj2" fmla="val 20715"/>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solidFill>
                <a:schemeClr val="tx1"/>
              </a:solidFill>
            </a:endParaRPr>
          </a:p>
        </p:txBody>
      </p:sp>
    </p:spTree>
    <p:extLst>
      <p:ext uri="{BB962C8B-B14F-4D97-AF65-F5344CB8AC3E}">
        <p14:creationId xmlns:p14="http://schemas.microsoft.com/office/powerpoint/2010/main" val="5269276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タイトル 1"/>
          <p:cNvSpPr>
            <a:spLocks noGrp="1"/>
          </p:cNvSpPr>
          <p:nvPr>
            <p:ph type="title"/>
          </p:nvPr>
        </p:nvSpPr>
        <p:spPr>
          <a:xfrm>
            <a:off x="457200" y="274638"/>
            <a:ext cx="8229600" cy="725487"/>
          </a:xfrm>
        </p:spPr>
        <p:txBody>
          <a:bodyPr/>
          <a:lstStyle/>
          <a:p>
            <a:pPr eaLnBrk="1" hangingPunct="1"/>
            <a:r>
              <a:rPr lang="ja-JP" altLang="en-US"/>
              <a:t>オーバーロード</a:t>
            </a:r>
          </a:p>
        </p:txBody>
      </p:sp>
      <p:sp>
        <p:nvSpPr>
          <p:cNvPr id="128003"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オーバーロードとは</a:t>
            </a:r>
            <a:br>
              <a:rPr lang="en-US" altLang="ja-JP" sz="2800" dirty="0"/>
            </a:br>
            <a:r>
              <a:rPr lang="ja-JP" altLang="en-US" sz="2800" dirty="0"/>
              <a:t>同じ名前のメソッドを複数宣言すること</a:t>
            </a:r>
            <a:br>
              <a:rPr lang="en-US" altLang="ja-JP" sz="2800" dirty="0"/>
            </a:br>
            <a:r>
              <a:rPr lang="ja-JP" altLang="en-US" sz="2800" dirty="0"/>
              <a:t>（ただし、引数は異なる必要がある）</a:t>
            </a:r>
            <a:br>
              <a:rPr lang="en-US" altLang="ja-JP" sz="2800" dirty="0"/>
            </a:br>
            <a:endParaRPr lang="en-US" altLang="ja-JP" sz="2800" dirty="0"/>
          </a:p>
          <a:p>
            <a:pPr eaLnBrk="1" hangingPunct="1"/>
            <a:r>
              <a:rPr lang="ja-JP" altLang="en-US" sz="2800" dirty="0"/>
              <a:t>同じ名前でも大丈夫？</a:t>
            </a:r>
            <a:br>
              <a:rPr lang="en-US" altLang="ja-JP" sz="2800" dirty="0"/>
            </a:br>
            <a:r>
              <a:rPr lang="ja-JP" altLang="en-US" sz="2800" dirty="0"/>
              <a:t>呼び出し時に指定される引数のタイプによって実行されるメソッドまたはコンストラクタが区別される</a:t>
            </a:r>
          </a:p>
        </p:txBody>
      </p:sp>
    </p:spTree>
    <p:extLst>
      <p:ext uri="{BB962C8B-B14F-4D97-AF65-F5344CB8AC3E}">
        <p14:creationId xmlns:p14="http://schemas.microsoft.com/office/powerpoint/2010/main" val="4495711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タイトル 1"/>
          <p:cNvSpPr>
            <a:spLocks noGrp="1"/>
          </p:cNvSpPr>
          <p:nvPr>
            <p:ph type="title"/>
          </p:nvPr>
        </p:nvSpPr>
        <p:spPr>
          <a:xfrm>
            <a:off x="457200" y="274638"/>
            <a:ext cx="8229600" cy="725487"/>
          </a:xfrm>
        </p:spPr>
        <p:txBody>
          <a:bodyPr/>
          <a:lstStyle/>
          <a:p>
            <a:pPr eaLnBrk="1" hangingPunct="1"/>
            <a:r>
              <a:rPr lang="ja-JP" altLang="en-US"/>
              <a:t>メソッドのオーバーロードの例</a:t>
            </a:r>
          </a:p>
        </p:txBody>
      </p:sp>
      <p:sp>
        <p:nvSpPr>
          <p:cNvPr id="129027" name="正方形/長方形 3"/>
          <p:cNvSpPr>
            <a:spLocks noChangeArrowheads="1"/>
          </p:cNvSpPr>
          <p:nvPr/>
        </p:nvSpPr>
        <p:spPr bwMode="auto">
          <a:xfrm>
            <a:off x="161193" y="1124744"/>
            <a:ext cx="8821613" cy="566308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Example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t>
            </a:r>
            <a:r>
              <a:rPr lang="ja-JP" altLang="en-US" dirty="0">
                <a:latin typeface="Lucida Console" panose="020B0609040504020204" pitchFamily="49" charset="0"/>
                <a:ea typeface="HG丸ｺﾞｼｯｸM-PRO" panose="020F0600000000000000" pitchFamily="50" charset="-128"/>
              </a:rPr>
              <a:t>引数はありません</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t>
            </a:r>
            <a:r>
              <a:rPr lang="en-US" altLang="ja-JP" dirty="0" err="1">
                <a:latin typeface="Lucida Console" panose="020B0609040504020204" pitchFamily="49" charset="0"/>
                <a:ea typeface="HG丸ｺﾞｼｯｸM-PRO" panose="020F0600000000000000" pitchFamily="50" charset="-128"/>
              </a:rPr>
              <a:t>int</a:t>
            </a:r>
            <a:r>
              <a:rPr lang="ja-JP" altLang="en-US" dirty="0">
                <a:latin typeface="Lucida Console" panose="020B0609040504020204" pitchFamily="49" charset="0"/>
                <a:ea typeface="HG丸ｺﾞｼｯｸM-PRO" panose="020F0600000000000000" pitchFamily="50" charset="-128"/>
              </a:rPr>
              <a:t>型の値</a:t>
            </a:r>
            <a:r>
              <a:rPr lang="en-US" altLang="ja-JP" dirty="0">
                <a:latin typeface="Lucida Console" panose="020B0609040504020204" pitchFamily="49" charset="0"/>
                <a:ea typeface="HG丸ｺﾞｼｯｸM-PRO" panose="020F0600000000000000" pitchFamily="50" charset="-128"/>
              </a:rPr>
              <a:t>" + </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 + "</a:t>
            </a:r>
            <a:r>
              <a:rPr lang="ja-JP" altLang="en-US" dirty="0">
                <a:latin typeface="Lucida Console" panose="020B0609040504020204" pitchFamily="49" charset="0"/>
                <a:ea typeface="HG丸ｺﾞｼｯｸM-PRO" panose="020F0600000000000000" pitchFamily="50" charset="-128"/>
              </a:rPr>
              <a:t>を受け取りました</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(double d)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("double</a:t>
            </a:r>
            <a:r>
              <a:rPr lang="ja-JP" altLang="en-US" dirty="0">
                <a:latin typeface="Lucida Console" panose="020B0609040504020204" pitchFamily="49" charset="0"/>
                <a:ea typeface="HG丸ｺﾞｼｯｸM-PRO" panose="020F0600000000000000" pitchFamily="50" charset="-128"/>
              </a:rPr>
              <a:t>型の値</a:t>
            </a:r>
            <a:r>
              <a:rPr lang="en-US" altLang="ja-JP" dirty="0">
                <a:latin typeface="Lucida Console" panose="020B0609040504020204" pitchFamily="49" charset="0"/>
                <a:ea typeface="HG丸ｺﾞｼｯｸM-PRO" panose="020F0600000000000000" pitchFamily="50" charset="-128"/>
              </a:rPr>
              <a:t>" + d + "</a:t>
            </a:r>
            <a:r>
              <a:rPr lang="ja-JP" altLang="en-US" dirty="0">
                <a:latin typeface="Lucida Console" panose="020B0609040504020204" pitchFamily="49" charset="0"/>
                <a:ea typeface="HG丸ｺﾞｼｯｸM-PRO" panose="020F0600000000000000" pitchFamily="50" charset="-128"/>
              </a:rPr>
              <a:t>を受け取りました</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(String s)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t>
            </a:r>
            <a:r>
              <a:rPr lang="ja-JP" altLang="en-US" dirty="0">
                <a:latin typeface="Lucida Console" panose="020B0609040504020204" pitchFamily="49" charset="0"/>
                <a:ea typeface="HG丸ｺﾞｼｯｸM-PRO" panose="020F0600000000000000" pitchFamily="50" charset="-128"/>
              </a:rPr>
              <a:t>文字列</a:t>
            </a:r>
            <a:r>
              <a:rPr lang="en-US" altLang="ja-JP" dirty="0">
                <a:latin typeface="Lucida Console" panose="020B0609040504020204" pitchFamily="49" charset="0"/>
                <a:ea typeface="HG丸ｺﾞｼｯｸM-PRO" panose="020F0600000000000000" pitchFamily="50" charset="-128"/>
              </a:rPr>
              <a:t>" + s + "</a:t>
            </a:r>
            <a:r>
              <a:rPr lang="ja-JP" altLang="en-US" dirty="0">
                <a:latin typeface="Lucida Console" panose="020B0609040504020204" pitchFamily="49" charset="0"/>
                <a:ea typeface="HG丸ｺﾞｼｯｸM-PRO" panose="020F0600000000000000" pitchFamily="50" charset="-128"/>
              </a:rPr>
              <a:t>を受け取りました</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main(String[] </a:t>
            </a:r>
            <a:r>
              <a:rPr lang="en-US" altLang="ja-JP" dirty="0" err="1">
                <a:latin typeface="Lucida Console" panose="020B0609040504020204" pitchFamily="49" charset="0"/>
                <a:ea typeface="HG丸ｺﾞｼｯｸM-PRO" panose="020F0600000000000000" pitchFamily="50" charset="-128"/>
              </a:rPr>
              <a:t>args</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(1);</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(0.1);</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methodA</a:t>
            </a:r>
            <a:r>
              <a:rPr lang="en-US" altLang="ja-JP" dirty="0">
                <a:latin typeface="Lucida Console" panose="020B0609040504020204" pitchFamily="49" charset="0"/>
                <a:ea typeface="HG丸ｺﾞｼｯｸM-PRO" panose="020F0600000000000000" pitchFamily="50" charset="-128"/>
              </a:rPr>
              <a:t>(“Hello”);</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sz="2000" dirty="0">
              <a:latin typeface="Lucida Console" panose="020B0609040504020204" pitchFamily="49" charset="0"/>
              <a:ea typeface="HG丸ｺﾞｼｯｸM-PRO" panose="020F0600000000000000" pitchFamily="50" charset="-128"/>
            </a:endParaRPr>
          </a:p>
        </p:txBody>
      </p:sp>
    </p:spTree>
    <p:extLst>
      <p:ext uri="{BB962C8B-B14F-4D97-AF65-F5344CB8AC3E}">
        <p14:creationId xmlns:p14="http://schemas.microsoft.com/office/powerpoint/2010/main" val="308197653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オーバーロードができない場合</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a:t>変数の名前が異なるだけではオーバーロードできない</a:t>
            </a:r>
            <a:endParaRPr kumimoji="1" lang="en-US" altLang="ja-JP" sz="2800" dirty="0"/>
          </a:p>
          <a:p>
            <a:endParaRPr lang="en-US" altLang="ja-JP" sz="2800" dirty="0"/>
          </a:p>
          <a:p>
            <a:endParaRPr kumimoji="1" lang="en-US" altLang="ja-JP" sz="2800" dirty="0"/>
          </a:p>
          <a:p>
            <a:pPr marL="0" indent="0">
              <a:buNone/>
            </a:pPr>
            <a:endParaRPr lang="en-US" altLang="ja-JP" sz="2800" dirty="0"/>
          </a:p>
          <a:p>
            <a:pPr marL="0" indent="0">
              <a:buNone/>
            </a:pPr>
            <a:r>
              <a:rPr lang="ja-JP" altLang="en-US" sz="2800" dirty="0"/>
              <a:t>戻り値の型が異なるだけではオーバーロードできない</a:t>
            </a:r>
            <a:endParaRPr kumimoji="1" lang="ja-JP" altLang="en-US" sz="2800" dirty="0"/>
          </a:p>
        </p:txBody>
      </p:sp>
      <p:sp>
        <p:nvSpPr>
          <p:cNvPr id="5" name="正方形/長方形 4"/>
          <p:cNvSpPr>
            <a:spLocks noChangeArrowheads="1"/>
          </p:cNvSpPr>
          <p:nvPr/>
        </p:nvSpPr>
        <p:spPr bwMode="auto">
          <a:xfrm>
            <a:off x="1691680" y="2420888"/>
            <a:ext cx="6192688"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public static void </a:t>
            </a:r>
            <a:r>
              <a:rPr lang="en-US" altLang="ja-JP" sz="2000" dirty="0" err="1">
                <a:latin typeface="Lucida Console" panose="020B0609040504020204" pitchFamily="49" charset="0"/>
                <a:ea typeface="HG丸ｺﾞｼｯｸM-PRO" panose="020F0600000000000000" pitchFamily="50" charset="-128"/>
              </a:rPr>
              <a:t>methodA</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略</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Public static void </a:t>
            </a:r>
            <a:r>
              <a:rPr lang="en-US" altLang="ja-JP" sz="2000" dirty="0" err="1">
                <a:latin typeface="Lucida Console" panose="020B0609040504020204" pitchFamily="49" charset="0"/>
                <a:ea typeface="HG丸ｺﾞｼｯｸM-PRO" panose="020F0600000000000000" pitchFamily="50" charset="-128"/>
              </a:rPr>
              <a:t>methodA</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j) {</a:t>
            </a:r>
            <a:r>
              <a:rPr lang="ja-JP" altLang="en-US" sz="2000" dirty="0">
                <a:latin typeface="Lucida Console" panose="020B0609040504020204" pitchFamily="49" charset="0"/>
                <a:ea typeface="HG丸ｺﾞｼｯｸM-PRO" panose="020F0600000000000000" pitchFamily="50" charset="-128"/>
              </a:rPr>
              <a:t>略</a:t>
            </a:r>
            <a:r>
              <a:rPr lang="en-US" altLang="ja-JP" sz="2000" dirty="0">
                <a:latin typeface="Lucida Console" panose="020B0609040504020204" pitchFamily="49" charset="0"/>
                <a:ea typeface="HG丸ｺﾞｼｯｸM-PRO" panose="020F0600000000000000" pitchFamily="50" charset="-128"/>
              </a:rPr>
              <a:t>}</a:t>
            </a:r>
          </a:p>
        </p:txBody>
      </p:sp>
      <p:sp>
        <p:nvSpPr>
          <p:cNvPr id="6" name="正方形/長方形 5"/>
          <p:cNvSpPr>
            <a:spLocks noChangeArrowheads="1"/>
          </p:cNvSpPr>
          <p:nvPr/>
        </p:nvSpPr>
        <p:spPr bwMode="auto">
          <a:xfrm>
            <a:off x="1694614" y="4653136"/>
            <a:ext cx="6192688"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public static void </a:t>
            </a:r>
            <a:r>
              <a:rPr lang="en-US" altLang="ja-JP" sz="2000" dirty="0" err="1">
                <a:latin typeface="Lucida Console" panose="020B0609040504020204" pitchFamily="49" charset="0"/>
                <a:ea typeface="HG丸ｺﾞｼｯｸM-PRO" panose="020F0600000000000000" pitchFamily="50" charset="-128"/>
              </a:rPr>
              <a:t>methodA</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略</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Public static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methodA</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i) {</a:t>
            </a:r>
            <a:r>
              <a:rPr lang="ja-JP" altLang="en-US" sz="2000" dirty="0">
                <a:latin typeface="Lucida Console" panose="020B0609040504020204" pitchFamily="49" charset="0"/>
                <a:ea typeface="HG丸ｺﾞｼｯｸM-PRO" panose="020F0600000000000000" pitchFamily="50" charset="-128"/>
              </a:rPr>
              <a:t>略</a:t>
            </a:r>
            <a:r>
              <a:rPr lang="en-US" altLang="ja-JP" sz="2000" dirty="0">
                <a:latin typeface="Lucida Console" panose="020B0609040504020204" pitchFamily="49" charset="0"/>
                <a:ea typeface="HG丸ｺﾞｼｯｸM-PRO" panose="020F0600000000000000" pitchFamily="50" charset="-128"/>
              </a:rPr>
              <a:t>}</a:t>
            </a:r>
          </a:p>
        </p:txBody>
      </p:sp>
      <p:sp>
        <p:nvSpPr>
          <p:cNvPr id="4" name="テキスト ボックス 3">
            <a:extLst>
              <a:ext uri="{FF2B5EF4-FFF2-40B4-BE49-F238E27FC236}">
                <a16:creationId xmlns:a16="http://schemas.microsoft.com/office/drawing/2014/main" id="{4D847D8A-0CDC-40BA-9955-08BAFAB9AA0A}"/>
              </a:ext>
            </a:extLst>
          </p:cNvPr>
          <p:cNvSpPr txBox="1"/>
          <p:nvPr/>
        </p:nvSpPr>
        <p:spPr>
          <a:xfrm>
            <a:off x="1120530" y="2276872"/>
            <a:ext cx="596638" cy="584775"/>
          </a:xfrm>
          <a:prstGeom prst="rect">
            <a:avLst/>
          </a:prstGeom>
          <a:noFill/>
        </p:spPr>
        <p:txBody>
          <a:bodyPr wrap="none" rtlCol="0">
            <a:spAutoFit/>
          </a:bodyPr>
          <a:lstStyle/>
          <a:p>
            <a:r>
              <a:rPr kumimoji="1" lang="en-US" altLang="ja-JP" sz="3200" b="1" dirty="0">
                <a:solidFill>
                  <a:srgbClr val="C00000"/>
                </a:solidFill>
              </a:rPr>
              <a:t>×</a:t>
            </a:r>
            <a:endParaRPr kumimoji="1" lang="ja-JP" altLang="en-US" sz="3200" b="1" dirty="0">
              <a:solidFill>
                <a:srgbClr val="C00000"/>
              </a:solidFill>
            </a:endParaRPr>
          </a:p>
        </p:txBody>
      </p:sp>
      <p:sp>
        <p:nvSpPr>
          <p:cNvPr id="7" name="テキスト ボックス 6">
            <a:extLst>
              <a:ext uri="{FF2B5EF4-FFF2-40B4-BE49-F238E27FC236}">
                <a16:creationId xmlns:a16="http://schemas.microsoft.com/office/drawing/2014/main" id="{4894C81E-FAED-4E53-BCC5-29212210B066}"/>
              </a:ext>
            </a:extLst>
          </p:cNvPr>
          <p:cNvSpPr txBox="1"/>
          <p:nvPr/>
        </p:nvSpPr>
        <p:spPr>
          <a:xfrm>
            <a:off x="1133986" y="4642073"/>
            <a:ext cx="596638" cy="584775"/>
          </a:xfrm>
          <a:prstGeom prst="rect">
            <a:avLst/>
          </a:prstGeom>
          <a:noFill/>
        </p:spPr>
        <p:txBody>
          <a:bodyPr wrap="none" rtlCol="0">
            <a:spAutoFit/>
          </a:bodyPr>
          <a:lstStyle/>
          <a:p>
            <a:r>
              <a:rPr kumimoji="1" lang="en-US" altLang="ja-JP" sz="3200" b="1" dirty="0">
                <a:solidFill>
                  <a:srgbClr val="C00000"/>
                </a:solidFill>
              </a:rPr>
              <a:t>×</a:t>
            </a:r>
            <a:endParaRPr kumimoji="1" lang="ja-JP" altLang="en-US" sz="3200" b="1" dirty="0">
              <a:solidFill>
                <a:srgbClr val="C00000"/>
              </a:solidFill>
            </a:endParaRPr>
          </a:p>
        </p:txBody>
      </p:sp>
    </p:spTree>
    <p:extLst>
      <p:ext uri="{BB962C8B-B14F-4D97-AF65-F5344CB8AC3E}">
        <p14:creationId xmlns:p14="http://schemas.microsoft.com/office/powerpoint/2010/main" val="18140490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シグネチャ</a:t>
            </a:r>
            <a:endParaRPr kumimoji="1" lang="ja-JP" altLang="en-US" dirty="0"/>
          </a:p>
        </p:txBody>
      </p:sp>
      <p:sp>
        <p:nvSpPr>
          <p:cNvPr id="3" name="コンテンツ プレースホルダー 2"/>
          <p:cNvSpPr>
            <a:spLocks noGrp="1"/>
          </p:cNvSpPr>
          <p:nvPr>
            <p:ph idx="1"/>
          </p:nvPr>
        </p:nvSpPr>
        <p:spPr>
          <a:xfrm>
            <a:off x="457200" y="1214422"/>
            <a:ext cx="8435280" cy="5000660"/>
          </a:xfrm>
        </p:spPr>
        <p:txBody>
          <a:bodyPr/>
          <a:lstStyle/>
          <a:p>
            <a:r>
              <a:rPr lang="ja-JP" altLang="en-US" dirty="0"/>
              <a:t>「メソッド名」「引数の型」「引数の数」の</a:t>
            </a:r>
            <a:r>
              <a:rPr lang="en-US" altLang="ja-JP" dirty="0"/>
              <a:t>3</a:t>
            </a:r>
            <a:r>
              <a:rPr lang="ja-JP" altLang="en-US" dirty="0" err="1"/>
              <a:t>つの</a:t>
            </a:r>
            <a:r>
              <a:rPr lang="ja-JP" altLang="en-US" dirty="0"/>
              <a:t>要素をシグネチャと呼ぶ</a:t>
            </a:r>
            <a:endParaRPr lang="en-US" altLang="ja-JP" dirty="0"/>
          </a:p>
          <a:p>
            <a:endParaRPr lang="en-US" altLang="ja-JP" dirty="0"/>
          </a:p>
          <a:p>
            <a:r>
              <a:rPr lang="ja-JP" altLang="en-US" dirty="0"/>
              <a:t>シグネチャが同じメソッドを宣言することはできない</a:t>
            </a:r>
            <a:endParaRPr lang="en-US" altLang="ja-JP" dirty="0"/>
          </a:p>
        </p:txBody>
      </p:sp>
    </p:spTree>
    <p:extLst>
      <p:ext uri="{BB962C8B-B14F-4D97-AF65-F5344CB8AC3E}">
        <p14:creationId xmlns:p14="http://schemas.microsoft.com/office/powerpoint/2010/main" val="28524307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タイトル 3"/>
          <p:cNvSpPr>
            <a:spLocks noGrp="1"/>
          </p:cNvSpPr>
          <p:nvPr>
            <p:ph type="ctrTitle"/>
          </p:nvPr>
        </p:nvSpPr>
        <p:spPr/>
        <p:txBody>
          <a:bodyPr/>
          <a:lstStyle/>
          <a:p>
            <a:pPr eaLnBrk="1" hangingPunct="1"/>
            <a:r>
              <a:rPr lang="ja-JP" altLang="en-US" dirty="0"/>
              <a:t>第</a:t>
            </a:r>
            <a:r>
              <a:rPr lang="en-US" altLang="ja-JP" dirty="0"/>
              <a:t>5</a:t>
            </a:r>
            <a:r>
              <a:rPr lang="ja-JP" altLang="en-US" dirty="0"/>
              <a:t>章 クラスの基本</a:t>
            </a:r>
          </a:p>
        </p:txBody>
      </p:sp>
      <p:sp>
        <p:nvSpPr>
          <p:cNvPr id="5" name="サブタイトル 4"/>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タイトル 1"/>
          <p:cNvSpPr>
            <a:spLocks noGrp="1"/>
          </p:cNvSpPr>
          <p:nvPr>
            <p:ph type="title"/>
          </p:nvPr>
        </p:nvSpPr>
        <p:spPr>
          <a:xfrm>
            <a:off x="457200" y="274638"/>
            <a:ext cx="8229600" cy="725487"/>
          </a:xfrm>
        </p:spPr>
        <p:txBody>
          <a:bodyPr/>
          <a:lstStyle/>
          <a:p>
            <a:pPr eaLnBrk="1" hangingPunct="1"/>
            <a:r>
              <a:rPr lang="ja-JP" altLang="en-US"/>
              <a:t>オブジェクト指向とは</a:t>
            </a:r>
          </a:p>
        </p:txBody>
      </p:sp>
      <p:sp>
        <p:nvSpPr>
          <p:cNvPr id="93187"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プログラム部品を組み合わせることでプログラム全体を作成する</a:t>
            </a:r>
            <a:endParaRPr lang="en-US" altLang="ja-JP" sz="2800" dirty="0"/>
          </a:p>
          <a:p>
            <a:pPr eaLnBrk="1" hangingPunct="1"/>
            <a:endParaRPr lang="en-US" altLang="ja-JP" sz="2800" dirty="0"/>
          </a:p>
          <a:p>
            <a:pPr eaLnBrk="1" hangingPunct="1"/>
            <a:r>
              <a:rPr lang="ja-JP" altLang="en-US" sz="2800" dirty="0"/>
              <a:t>プログラムを自動車に例えると・・</a:t>
            </a:r>
            <a:endParaRPr lang="en-US" altLang="ja-JP" sz="2800" dirty="0"/>
          </a:p>
          <a:p>
            <a:pPr lvl="1" eaLnBrk="1" hangingPunct="1"/>
            <a:r>
              <a:rPr lang="ja-JP" altLang="en-US" sz="2400" dirty="0"/>
              <a:t>自動車は様々な部品から構成される</a:t>
            </a:r>
            <a:br>
              <a:rPr lang="en-US" altLang="ja-JP" sz="2400" dirty="0"/>
            </a:br>
            <a:r>
              <a:rPr lang="ja-JP" altLang="en-US" sz="2400" dirty="0"/>
              <a:t>車体・エンジン・タイヤ・ヘッドライト</a:t>
            </a:r>
            <a:endParaRPr lang="en-US" altLang="ja-JP" sz="2400" dirty="0"/>
          </a:p>
          <a:p>
            <a:pPr lvl="1" eaLnBrk="1" hangingPunct="1"/>
            <a:r>
              <a:rPr lang="ja-JP" altLang="en-US" sz="2400" dirty="0"/>
              <a:t>最終製品は部品の組み合わせ</a:t>
            </a:r>
            <a:endParaRPr lang="en-US" altLang="ja-JP" sz="2400" dirty="0"/>
          </a:p>
          <a:p>
            <a:pPr lvl="1" eaLnBrk="1" hangingPunct="1"/>
            <a:r>
              <a:rPr lang="ja-JP" altLang="en-US" sz="2400" dirty="0"/>
              <a:t>それぞれの部品の内部構造を知らなくても、組み合わせ方（使い方）がわかればよい</a:t>
            </a:r>
            <a:endParaRPr lang="en-US" altLang="ja-JP" sz="2400" dirty="0"/>
          </a:p>
          <a:p>
            <a:pPr lvl="1" eaLnBrk="1" hangingPunct="1"/>
            <a:r>
              <a:rPr lang="ja-JP" altLang="en-US" sz="2400" dirty="0"/>
              <a:t>部品単位でアップデートできる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1"/>
          <p:cNvSpPr>
            <a:spLocks noGrp="1"/>
          </p:cNvSpPr>
          <p:nvPr>
            <p:ph type="title"/>
          </p:nvPr>
        </p:nvSpPr>
        <p:spPr>
          <a:xfrm>
            <a:off x="457200" y="274638"/>
            <a:ext cx="8229600" cy="725487"/>
          </a:xfrm>
        </p:spPr>
        <p:txBody>
          <a:bodyPr/>
          <a:lstStyle/>
          <a:p>
            <a:pPr eaLnBrk="1" hangingPunct="1"/>
            <a:r>
              <a:rPr lang="ja-JP" altLang="en-US"/>
              <a:t>コメント文</a:t>
            </a:r>
          </a:p>
        </p:txBody>
      </p:sp>
      <p:sp>
        <p:nvSpPr>
          <p:cNvPr id="15363" name="コンテンツ プレースホルダ 2"/>
          <p:cNvSpPr>
            <a:spLocks noGrp="1"/>
          </p:cNvSpPr>
          <p:nvPr>
            <p:ph idx="1"/>
          </p:nvPr>
        </p:nvSpPr>
        <p:spPr>
          <a:xfrm>
            <a:off x="457200" y="5143500"/>
            <a:ext cx="8329613" cy="1428750"/>
          </a:xfrm>
        </p:spPr>
        <p:txBody>
          <a:bodyPr/>
          <a:lstStyle/>
          <a:p>
            <a:pPr eaLnBrk="1" hangingPunct="1"/>
            <a:r>
              <a:rPr lang="ja-JP" altLang="en-US" sz="2400"/>
              <a:t>プログラムコードの中のメモ書きを「コメント」と呼ぶ</a:t>
            </a:r>
            <a:endParaRPr lang="en-US" altLang="ja-JP" sz="2400"/>
          </a:p>
          <a:p>
            <a:pPr eaLnBrk="1" hangingPunct="1"/>
            <a:r>
              <a:rPr lang="ja-JP" altLang="en-US" sz="2400"/>
              <a:t>方法</a:t>
            </a:r>
            <a:r>
              <a:rPr lang="en-US" altLang="ja-JP" sz="2400"/>
              <a:t>1</a:t>
            </a:r>
            <a:r>
              <a:rPr lang="ja-JP" altLang="en-US" sz="2400"/>
              <a:t> </a:t>
            </a:r>
            <a:r>
              <a:rPr lang="en-US" altLang="ja-JP" sz="2400"/>
              <a:t>/* </a:t>
            </a:r>
            <a:r>
              <a:rPr lang="ja-JP" altLang="en-US" sz="2400"/>
              <a:t>と </a:t>
            </a:r>
            <a:r>
              <a:rPr lang="en-US" altLang="ja-JP" sz="2400"/>
              <a:t>*/</a:t>
            </a:r>
            <a:r>
              <a:rPr lang="ja-JP" altLang="en-US" sz="2400"/>
              <a:t> で囲んだ範囲をコメントにする</a:t>
            </a:r>
            <a:endParaRPr lang="en-US" altLang="ja-JP" sz="2400"/>
          </a:p>
          <a:p>
            <a:pPr eaLnBrk="1" hangingPunct="1"/>
            <a:r>
              <a:rPr lang="ja-JP" altLang="en-US" sz="2400"/>
              <a:t>方法</a:t>
            </a:r>
            <a:r>
              <a:rPr lang="en-US" altLang="ja-JP" sz="2400"/>
              <a:t>2</a:t>
            </a:r>
            <a:r>
              <a:rPr lang="ja-JP" altLang="en-US" sz="2400"/>
              <a:t> </a:t>
            </a:r>
            <a:r>
              <a:rPr lang="en-US" altLang="ja-JP" sz="2400"/>
              <a:t>// </a:t>
            </a:r>
            <a:r>
              <a:rPr lang="ja-JP" altLang="en-US" sz="2400"/>
              <a:t>をつけて、</a:t>
            </a:r>
            <a:r>
              <a:rPr lang="en-US" altLang="ja-JP" sz="2400"/>
              <a:t>1</a:t>
            </a:r>
            <a:r>
              <a:rPr lang="ja-JP" altLang="en-US" sz="2400"/>
              <a:t>行だけコメントにする</a:t>
            </a:r>
          </a:p>
        </p:txBody>
      </p:sp>
      <p:sp>
        <p:nvSpPr>
          <p:cNvPr id="15364" name="正方形/長方形 3"/>
          <p:cNvSpPr>
            <a:spLocks noChangeArrowheads="1"/>
          </p:cNvSpPr>
          <p:nvPr/>
        </p:nvSpPr>
        <p:spPr bwMode="auto">
          <a:xfrm>
            <a:off x="285750" y="1214438"/>
            <a:ext cx="8715375" cy="3786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 </a:t>
            </a:r>
          </a:p>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    </a:t>
            </a:r>
            <a:r>
              <a:rPr lang="ja-JP" altLang="en-US" sz="2400" dirty="0">
                <a:solidFill>
                  <a:srgbClr val="008000"/>
                </a:solidFill>
                <a:latin typeface="Lucida Console" panose="020B0609040504020204" pitchFamily="49" charset="0"/>
                <a:ea typeface="HG丸ｺﾞｼｯｸM-PRO" panose="020F0600000000000000" pitchFamily="50" charset="-128"/>
              </a:rPr>
              <a:t>こんにちはという文字を画面に表示するプログラム</a:t>
            </a:r>
            <a:endParaRPr lang="en-US" altLang="ja-JP" sz="2400" dirty="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    </a:t>
            </a:r>
            <a:r>
              <a:rPr lang="ja-JP" altLang="en-US" sz="2400" dirty="0">
                <a:solidFill>
                  <a:srgbClr val="008000"/>
                </a:solidFill>
                <a:latin typeface="Lucida Console" panose="020B0609040504020204" pitchFamily="49" charset="0"/>
                <a:ea typeface="HG丸ｺﾞｼｯｸM-PRO" panose="020F0600000000000000" pitchFamily="50" charset="-128"/>
              </a:rPr>
              <a:t>作成日：</a:t>
            </a:r>
            <a:r>
              <a:rPr lang="en-US" altLang="ja-JP" sz="2400" dirty="0">
                <a:solidFill>
                  <a:srgbClr val="008000"/>
                </a:solidFill>
                <a:latin typeface="Lucida Console" panose="020B0609040504020204" pitchFamily="49" charset="0"/>
                <a:ea typeface="HG丸ｺﾞｼｯｸM-PRO" panose="020F0600000000000000" pitchFamily="50" charset="-128"/>
              </a:rPr>
              <a:t>2017</a:t>
            </a:r>
            <a:r>
              <a:rPr lang="ja-JP" altLang="en-US" sz="2400" dirty="0">
                <a:solidFill>
                  <a:srgbClr val="008000"/>
                </a:solidFill>
                <a:latin typeface="Lucida Console" panose="020B0609040504020204" pitchFamily="49" charset="0"/>
                <a:ea typeface="HG丸ｺﾞｼｯｸM-PRO" panose="020F0600000000000000" pitchFamily="50" charset="-128"/>
              </a:rPr>
              <a:t>年</a:t>
            </a:r>
            <a:r>
              <a:rPr lang="en-US" altLang="ja-JP" sz="2400" dirty="0">
                <a:solidFill>
                  <a:srgbClr val="008000"/>
                </a:solidFill>
                <a:latin typeface="Lucida Console" panose="020B0609040504020204" pitchFamily="49" charset="0"/>
                <a:ea typeface="HG丸ｺﾞｼｯｸM-PRO" panose="020F0600000000000000" pitchFamily="50" charset="-128"/>
              </a:rPr>
              <a:t>1</a:t>
            </a:r>
            <a:r>
              <a:rPr lang="ja-JP" altLang="en-US" sz="2400" dirty="0">
                <a:solidFill>
                  <a:srgbClr val="008000"/>
                </a:solidFill>
                <a:latin typeface="Lucida Console" panose="020B0609040504020204" pitchFamily="49" charset="0"/>
                <a:ea typeface="HG丸ｺﾞｼｯｸM-PRO" panose="020F0600000000000000" pitchFamily="50" charset="-128"/>
              </a:rPr>
              <a:t>月</a:t>
            </a:r>
            <a:r>
              <a:rPr lang="en-US" altLang="ja-JP" sz="2400" dirty="0">
                <a:solidFill>
                  <a:srgbClr val="008000"/>
                </a:solidFill>
                <a:latin typeface="Lucida Console" panose="020B0609040504020204" pitchFamily="49" charset="0"/>
                <a:ea typeface="HG丸ｺﾞｼｯｸM-PRO" panose="020F0600000000000000" pitchFamily="50" charset="-128"/>
              </a:rPr>
              <a:t>1</a:t>
            </a:r>
            <a:r>
              <a:rPr lang="ja-JP" altLang="en-US" sz="2400" dirty="0">
                <a:solidFill>
                  <a:srgbClr val="008000"/>
                </a:solidFill>
                <a:latin typeface="Lucida Console" panose="020B0609040504020204" pitchFamily="49" charset="0"/>
                <a:ea typeface="HG丸ｺﾞｼｯｸM-PRO" panose="020F0600000000000000" pitchFamily="50" charset="-128"/>
              </a:rPr>
              <a:t>日</a:t>
            </a:r>
            <a:endParaRPr lang="en-US" altLang="ja-JP" sz="2400" dirty="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class </a:t>
            </a:r>
            <a:r>
              <a:rPr lang="en-US" altLang="ja-JP" sz="2400" dirty="0" err="1">
                <a:latin typeface="Lucida Console" panose="020B0609040504020204" pitchFamily="49" charset="0"/>
                <a:ea typeface="HG丸ｺﾞｼｯｸM-PRO" panose="020F0600000000000000" pitchFamily="50" charset="-128"/>
              </a:rPr>
              <a:t>FirstExample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solidFill>
                  <a:srgbClr val="008000"/>
                </a:solidFill>
                <a:latin typeface="Lucida Console" panose="020B0609040504020204" pitchFamily="49" charset="0"/>
                <a:ea typeface="HG丸ｺﾞｼｯｸM-PRO" panose="020F0600000000000000" pitchFamily="50" charset="-128"/>
              </a:rPr>
              <a:t>    // </a:t>
            </a:r>
            <a:r>
              <a:rPr lang="ja-JP" altLang="en-US" sz="2400" dirty="0">
                <a:solidFill>
                  <a:srgbClr val="008000"/>
                </a:solidFill>
                <a:latin typeface="Lucida Console" panose="020B0609040504020204" pitchFamily="49" charset="0"/>
                <a:ea typeface="HG丸ｺﾞｼｯｸM-PRO" panose="020F0600000000000000" pitchFamily="50" charset="-128"/>
              </a:rPr>
              <a:t>画面に文字を表示する</a:t>
            </a:r>
            <a:br>
              <a:rPr lang="en-US" altLang="ja-JP" sz="2400" dirty="0">
                <a:latin typeface="Lucida Console" panose="020B0609040504020204" pitchFamily="49" charset="0"/>
                <a:ea typeface="HG丸ｺﾞｼｯｸM-PRO" panose="020F0600000000000000" pitchFamily="50" charset="-128"/>
              </a:rPr>
            </a:b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ja-JP" altLang="en-US" sz="2400" dirty="0">
                <a:latin typeface="Lucida Console" panose="020B0609040504020204" pitchFamily="49" charset="0"/>
                <a:ea typeface="HG丸ｺﾞｼｯｸM-PRO" panose="020F0600000000000000" pitchFamily="50" charset="-128"/>
              </a:rPr>
              <a:t>こんにちは</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タイトル 1"/>
          <p:cNvSpPr>
            <a:spLocks noGrp="1"/>
          </p:cNvSpPr>
          <p:nvPr>
            <p:ph type="title"/>
          </p:nvPr>
        </p:nvSpPr>
        <p:spPr>
          <a:xfrm>
            <a:off x="457200" y="274638"/>
            <a:ext cx="8229600" cy="725487"/>
          </a:xfrm>
        </p:spPr>
        <p:txBody>
          <a:bodyPr/>
          <a:lstStyle/>
          <a:p>
            <a:pPr eaLnBrk="1" hangingPunct="1"/>
            <a:r>
              <a:rPr lang="ja-JP" altLang="en-US"/>
              <a:t>オブジェクト指向とクラス</a:t>
            </a:r>
          </a:p>
        </p:txBody>
      </p:sp>
      <p:sp>
        <p:nvSpPr>
          <p:cNvPr id="94211" name="コンテンツ プレースホルダ 2"/>
          <p:cNvSpPr>
            <a:spLocks noGrp="1"/>
          </p:cNvSpPr>
          <p:nvPr>
            <p:ph idx="1"/>
          </p:nvPr>
        </p:nvSpPr>
        <p:spPr>
          <a:xfrm>
            <a:off x="214313" y="1214438"/>
            <a:ext cx="8715375" cy="5000625"/>
          </a:xfrm>
        </p:spPr>
        <p:txBody>
          <a:bodyPr/>
          <a:lstStyle/>
          <a:p>
            <a:pPr eaLnBrk="1" hangingPunct="1"/>
            <a:r>
              <a:rPr lang="ja-JP" altLang="en-US" sz="2800" dirty="0"/>
              <a:t>プログラムの部品＝オブジェクト と考える</a:t>
            </a:r>
            <a:endParaRPr lang="en-US" altLang="ja-JP" sz="2800" dirty="0"/>
          </a:p>
          <a:p>
            <a:pPr eaLnBrk="1" hangingPunct="1"/>
            <a:r>
              <a:rPr lang="ja-JP" altLang="en-US" sz="2800" dirty="0"/>
              <a:t>オブジェクトがどのようなものか記述したものが「</a:t>
            </a:r>
            <a:r>
              <a:rPr lang="ja-JP" altLang="en-US" sz="2800" dirty="0">
                <a:solidFill>
                  <a:srgbClr val="C00000"/>
                </a:solidFill>
              </a:rPr>
              <a:t>クラス（</a:t>
            </a:r>
            <a:r>
              <a:rPr lang="en-US" altLang="ja-JP" sz="2800" dirty="0">
                <a:solidFill>
                  <a:srgbClr val="C00000"/>
                </a:solidFill>
              </a:rPr>
              <a:t>class</a:t>
            </a:r>
            <a:r>
              <a:rPr lang="ja-JP" altLang="en-US" sz="2800" dirty="0">
                <a:solidFill>
                  <a:srgbClr val="C00000"/>
                </a:solidFill>
              </a:rPr>
              <a:t>）</a:t>
            </a:r>
            <a:r>
              <a:rPr lang="ja-JP" altLang="en-US" sz="2800" dirty="0"/>
              <a:t>」</a:t>
            </a:r>
            <a:endParaRPr lang="en-US" altLang="ja-JP" sz="2800" dirty="0"/>
          </a:p>
          <a:p>
            <a:pPr eaLnBrk="1" hangingPunct="1"/>
            <a:r>
              <a:rPr lang="en-US" altLang="ja-JP" sz="2800" dirty="0"/>
              <a:t>Java</a:t>
            </a:r>
            <a:r>
              <a:rPr lang="ja-JP" altLang="en-US" sz="2800" dirty="0"/>
              <a:t>によるプログラミング</a:t>
            </a:r>
            <a:br>
              <a:rPr lang="en-US" altLang="ja-JP" sz="2800" dirty="0"/>
            </a:br>
            <a:r>
              <a:rPr lang="ja-JP" altLang="en-US" sz="2800" dirty="0"/>
              <a:t>＝</a:t>
            </a:r>
            <a:r>
              <a:rPr lang="en-US" altLang="ja-JP" sz="2800" dirty="0"/>
              <a:t>class</a:t>
            </a:r>
            <a:r>
              <a:rPr lang="ja-JP" altLang="en-US" sz="2800" dirty="0"/>
              <a:t>を定義すること</a:t>
            </a:r>
          </a:p>
        </p:txBody>
      </p:sp>
      <p:pic>
        <p:nvPicPr>
          <p:cNvPr id="94212" name="Picture 2" descr="C:\_jun\work\2010misc\00misc\Java図表画面データ\1巻\4章\図4-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8643" y="3371057"/>
            <a:ext cx="44672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テキスト ボックス 4"/>
          <p:cNvSpPr txBox="1">
            <a:spLocks noChangeArrowheads="1"/>
          </p:cNvSpPr>
          <p:nvPr/>
        </p:nvSpPr>
        <p:spPr bwMode="auto">
          <a:xfrm>
            <a:off x="714375" y="5786438"/>
            <a:ext cx="3416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mn-ea"/>
                <a:ea typeface="+mn-ea"/>
              </a:rPr>
              <a:t>複雑なプログラムは多くの</a:t>
            </a:r>
            <a:endParaRPr lang="en-US" altLang="ja-JP">
              <a:latin typeface="+mn-ea"/>
              <a:ea typeface="+mn-ea"/>
            </a:endParaRPr>
          </a:p>
          <a:p>
            <a:pPr eaLnBrk="1" hangingPunct="1"/>
            <a:r>
              <a:rPr lang="ja-JP" altLang="en-US">
                <a:latin typeface="+mn-ea"/>
                <a:ea typeface="+mn-ea"/>
              </a:rPr>
              <a:t>プログラム部品から構成される</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タイトル 1"/>
          <p:cNvSpPr>
            <a:spLocks noGrp="1"/>
          </p:cNvSpPr>
          <p:nvPr>
            <p:ph type="title"/>
          </p:nvPr>
        </p:nvSpPr>
        <p:spPr>
          <a:xfrm>
            <a:off x="457200" y="274638"/>
            <a:ext cx="8229600" cy="725487"/>
          </a:xfrm>
        </p:spPr>
        <p:txBody>
          <a:bodyPr/>
          <a:lstStyle/>
          <a:p>
            <a:pPr eaLnBrk="1" hangingPunct="1"/>
            <a:r>
              <a:rPr lang="ja-JP" altLang="en-US"/>
              <a:t>クラスとインスタンス</a:t>
            </a:r>
          </a:p>
        </p:txBody>
      </p:sp>
      <p:sp>
        <p:nvSpPr>
          <p:cNvPr id="3" name="コンテンツ プレースホルダ 2"/>
          <p:cNvSpPr>
            <a:spLocks noGrp="1"/>
          </p:cNvSpPr>
          <p:nvPr>
            <p:ph idx="1"/>
          </p:nvPr>
        </p:nvSpPr>
        <p:spPr>
          <a:xfrm>
            <a:off x="457200" y="1214438"/>
            <a:ext cx="8507288" cy="2071687"/>
          </a:xfrm>
        </p:spPr>
        <p:txBody>
          <a:bodyPr rtlCol="0">
            <a:normAutofit fontScale="92500"/>
          </a:bodyPr>
          <a:lstStyle/>
          <a:p>
            <a:pPr eaLnBrk="1" fontAlgn="auto" hangingPunct="1">
              <a:spcAft>
                <a:spcPts val="0"/>
              </a:spcAft>
              <a:defRPr/>
            </a:pPr>
            <a:r>
              <a:rPr lang="ja-JP" altLang="en-US" sz="2800" dirty="0"/>
              <a:t>クラス</a:t>
            </a:r>
            <a:endParaRPr lang="en-US" altLang="ja-JP" sz="2800" dirty="0"/>
          </a:p>
          <a:p>
            <a:pPr marL="457200" lvl="1" indent="0" eaLnBrk="1" fontAlgn="auto" hangingPunct="1">
              <a:spcAft>
                <a:spcPts val="0"/>
              </a:spcAft>
              <a:buNone/>
              <a:defRPr/>
            </a:pPr>
            <a:r>
              <a:rPr lang="ja-JP" altLang="en-US" sz="2400" dirty="0"/>
              <a:t>オブジェクトに共通する属性（情報・機能）を抽象化したもの</a:t>
            </a:r>
            <a:endParaRPr lang="en-US" altLang="ja-JP" sz="2400" dirty="0"/>
          </a:p>
          <a:p>
            <a:pPr eaLnBrk="1" fontAlgn="auto" hangingPunct="1">
              <a:spcAft>
                <a:spcPts val="0"/>
              </a:spcAft>
              <a:defRPr/>
            </a:pPr>
            <a:r>
              <a:rPr lang="ja-JP" altLang="en-US" sz="2800" dirty="0"/>
              <a:t>インスタンス</a:t>
            </a:r>
            <a:endParaRPr lang="en-US" altLang="ja-JP" sz="2800" dirty="0"/>
          </a:p>
          <a:p>
            <a:pPr marL="457200" lvl="1" indent="0" eaLnBrk="1" fontAlgn="auto" hangingPunct="1">
              <a:spcAft>
                <a:spcPts val="0"/>
              </a:spcAft>
              <a:buNone/>
              <a:defRPr/>
            </a:pPr>
            <a:r>
              <a:rPr lang="ja-JP" altLang="en-US" sz="2400" dirty="0"/>
              <a:t>具体的な個々のオブジェクト</a:t>
            </a:r>
            <a:endParaRPr lang="en-US" altLang="ja-JP" sz="2400" dirty="0"/>
          </a:p>
          <a:p>
            <a:pPr eaLnBrk="1" fontAlgn="auto" hangingPunct="1">
              <a:spcAft>
                <a:spcPts val="0"/>
              </a:spcAft>
              <a:defRPr/>
            </a:pPr>
            <a:endParaRPr lang="ja-JP" altLang="en-US" sz="2800" dirty="0"/>
          </a:p>
        </p:txBody>
      </p:sp>
      <p:graphicFrame>
        <p:nvGraphicFramePr>
          <p:cNvPr id="4" name="表 3"/>
          <p:cNvGraphicFramePr>
            <a:graphicFrameLocks noGrp="1"/>
          </p:cNvGraphicFramePr>
          <p:nvPr>
            <p:extLst>
              <p:ext uri="{D42A27DB-BD31-4B8C-83A1-F6EECF244321}">
                <p14:modId xmlns:p14="http://schemas.microsoft.com/office/powerpoint/2010/main" val="1523630866"/>
              </p:ext>
            </p:extLst>
          </p:nvPr>
        </p:nvGraphicFramePr>
        <p:xfrm>
          <a:off x="232060" y="3429000"/>
          <a:ext cx="8679879" cy="3278981"/>
        </p:xfrm>
        <a:graphic>
          <a:graphicData uri="http://schemas.openxmlformats.org/drawingml/2006/table">
            <a:tbl>
              <a:tblPr firstRow="1" bandRow="1">
                <a:tableStyleId>{073A0DAA-6AF3-43AB-8588-CEC1D06C72B9}</a:tableStyleId>
              </a:tblPr>
              <a:tblGrid>
                <a:gridCol w="2213660">
                  <a:extLst>
                    <a:ext uri="{9D8B030D-6E8A-4147-A177-3AD203B41FA5}">
                      <a16:colId xmlns:a16="http://schemas.microsoft.com/office/drawing/2014/main" val="2697288054"/>
                    </a:ext>
                  </a:extLst>
                </a:gridCol>
                <a:gridCol w="2213660">
                  <a:extLst>
                    <a:ext uri="{9D8B030D-6E8A-4147-A177-3AD203B41FA5}">
                      <a16:colId xmlns:a16="http://schemas.microsoft.com/office/drawing/2014/main" val="20000"/>
                    </a:ext>
                  </a:extLst>
                </a:gridCol>
                <a:gridCol w="4252559">
                  <a:extLst>
                    <a:ext uri="{9D8B030D-6E8A-4147-A177-3AD203B41FA5}">
                      <a16:colId xmlns:a16="http://schemas.microsoft.com/office/drawing/2014/main" val="20001"/>
                    </a:ext>
                  </a:extLst>
                </a:gridCol>
              </a:tblGrid>
              <a:tr h="535781">
                <a:tc>
                  <a:txBody>
                    <a:bodyPr/>
                    <a:lstStyle/>
                    <a:p>
                      <a:pPr algn="ctr"/>
                      <a:r>
                        <a:rPr kumimoji="1" lang="ja-JP" altLang="en-US" sz="1800" dirty="0"/>
                        <a:t>アプリの例</a:t>
                      </a:r>
                    </a:p>
                  </a:txBody>
                  <a:tcPr marL="91439" marR="91439" anchor="ctr" anchorCtr="1"/>
                </a:tc>
                <a:tc>
                  <a:txBody>
                    <a:bodyPr/>
                    <a:lstStyle/>
                    <a:p>
                      <a:pPr algn="ctr"/>
                      <a:r>
                        <a:rPr kumimoji="1" lang="ja-JP" altLang="en-US" sz="1800" dirty="0"/>
                        <a:t>クラス</a:t>
                      </a:r>
                    </a:p>
                  </a:txBody>
                  <a:tcPr marL="91439" marR="91439" anchor="ctr" anchorCtr="1"/>
                </a:tc>
                <a:tc>
                  <a:txBody>
                    <a:bodyPr/>
                    <a:lstStyle/>
                    <a:p>
                      <a:pPr algn="ctr"/>
                      <a:r>
                        <a:rPr kumimoji="1" lang="ja-JP" altLang="en-US" sz="1800" dirty="0"/>
                        <a:t>インスタンス</a:t>
                      </a:r>
                    </a:p>
                  </a:txBody>
                  <a:tcPr marL="91439" marR="91439" anchor="ctr" anchorCtr="1"/>
                </a:tc>
                <a:extLst>
                  <a:ext uri="{0D108BD9-81ED-4DB2-BD59-A6C34878D82A}">
                    <a16:rowId xmlns:a16="http://schemas.microsoft.com/office/drawing/2014/main" val="10000"/>
                  </a:ext>
                </a:extLst>
              </a:tr>
              <a:tr h="535781">
                <a:tc>
                  <a:txBody>
                    <a:bodyPr/>
                    <a:lstStyle/>
                    <a:p>
                      <a:pPr algn="l"/>
                      <a:r>
                        <a:rPr kumimoji="1" lang="ja-JP" altLang="en-US" sz="1600" dirty="0"/>
                        <a:t>学生情報管理ツール</a:t>
                      </a:r>
                    </a:p>
                  </a:txBody>
                  <a:tcPr marL="91439" marR="91439" anchor="ctr" anchorCtr="1"/>
                </a:tc>
                <a:tc>
                  <a:txBody>
                    <a:bodyPr/>
                    <a:lstStyle/>
                    <a:p>
                      <a:pPr algn="l"/>
                      <a:r>
                        <a:rPr kumimoji="1" lang="ja-JP" altLang="en-US" sz="1800" dirty="0"/>
                        <a:t>どのような項目を管理するか定めたもの</a:t>
                      </a:r>
                    </a:p>
                  </a:txBody>
                  <a:tcPr marL="91439" marR="91439" anchor="ctr" anchorCtr="1"/>
                </a:tc>
                <a:tc>
                  <a:txBody>
                    <a:bodyPr/>
                    <a:lstStyle/>
                    <a:p>
                      <a:pPr algn="l"/>
                      <a:r>
                        <a:rPr kumimoji="1" lang="ja-JP" altLang="en-US" sz="1800" dirty="0"/>
                        <a:t>学生</a:t>
                      </a:r>
                      <a:r>
                        <a:rPr kumimoji="1" lang="en-US" altLang="ja-JP" sz="1800" dirty="0"/>
                        <a:t>A</a:t>
                      </a:r>
                      <a:r>
                        <a:rPr kumimoji="1" lang="ja-JP" altLang="en-US" sz="1800" dirty="0"/>
                        <a:t>の情報、学生</a:t>
                      </a:r>
                      <a:r>
                        <a:rPr kumimoji="1" lang="en-US" altLang="ja-JP" sz="1800" dirty="0"/>
                        <a:t>B</a:t>
                      </a:r>
                      <a:r>
                        <a:rPr kumimoji="1" lang="ja-JP" altLang="en-US" sz="1800" dirty="0"/>
                        <a:t>の情報、</a:t>
                      </a:r>
                      <a:br>
                        <a:rPr kumimoji="1" lang="en-US" altLang="ja-JP" sz="1800" dirty="0"/>
                      </a:br>
                      <a:r>
                        <a:rPr kumimoji="1" lang="ja-JP" altLang="en-US" sz="1800" dirty="0"/>
                        <a:t>学生</a:t>
                      </a:r>
                      <a:r>
                        <a:rPr kumimoji="1" lang="en-US" altLang="ja-JP" sz="1800" dirty="0"/>
                        <a:t>C</a:t>
                      </a:r>
                      <a:r>
                        <a:rPr kumimoji="1" lang="ja-JP" altLang="en-US" sz="1800" dirty="0"/>
                        <a:t>の情報、・・・</a:t>
                      </a:r>
                    </a:p>
                  </a:txBody>
                  <a:tcPr marL="91439" marR="91439" anchor="ctr" anchorCtr="1"/>
                </a:tc>
                <a:extLst>
                  <a:ext uri="{0D108BD9-81ED-4DB2-BD59-A6C34878D82A}">
                    <a16:rowId xmlns:a16="http://schemas.microsoft.com/office/drawing/2014/main" val="10001"/>
                  </a:ext>
                </a:extLst>
              </a:tr>
              <a:tr h="535781">
                <a:tc>
                  <a:txBody>
                    <a:bodyPr/>
                    <a:lstStyle/>
                    <a:p>
                      <a:pPr algn="l"/>
                      <a:r>
                        <a:rPr kumimoji="1" lang="en-US" altLang="ja-JP" sz="1800" dirty="0"/>
                        <a:t>RPG</a:t>
                      </a:r>
                      <a:r>
                        <a:rPr kumimoji="1" lang="ja-JP" altLang="en-US" sz="1800" dirty="0"/>
                        <a:t>ゲーム</a:t>
                      </a:r>
                    </a:p>
                  </a:txBody>
                  <a:tcPr marL="91439" marR="91439" anchor="ctr" anchorCtr="1"/>
                </a:tc>
                <a:tc>
                  <a:txBody>
                    <a:bodyPr/>
                    <a:lstStyle/>
                    <a:p>
                      <a:pPr algn="l"/>
                      <a:r>
                        <a:rPr kumimoji="1" lang="ja-JP" altLang="en-US" sz="1800" dirty="0"/>
                        <a:t>モンスターが持つ情報や動作を定めたもの</a:t>
                      </a:r>
                    </a:p>
                  </a:txBody>
                  <a:tcPr marL="91439" marR="91439" anchor="ctr" anchorCtr="1"/>
                </a:tc>
                <a:tc>
                  <a:txBody>
                    <a:bodyPr/>
                    <a:lstStyle/>
                    <a:p>
                      <a:pPr algn="l"/>
                      <a:r>
                        <a:rPr kumimoji="1" lang="ja-JP" altLang="en-US" sz="1800" dirty="0"/>
                        <a:t>モンスター</a:t>
                      </a:r>
                      <a:r>
                        <a:rPr kumimoji="1" lang="en-US" altLang="ja-JP" sz="1800" dirty="0"/>
                        <a:t>A</a:t>
                      </a:r>
                      <a:r>
                        <a:rPr kumimoji="1" lang="ja-JP" altLang="en-US" sz="1800" dirty="0" err="1"/>
                        <a:t>、</a:t>
                      </a:r>
                      <a:r>
                        <a:rPr kumimoji="1" lang="ja-JP" altLang="en-US" sz="1800" dirty="0"/>
                        <a:t>モンスター</a:t>
                      </a:r>
                      <a:r>
                        <a:rPr kumimoji="1" lang="en-US" altLang="ja-JP" sz="1800" dirty="0"/>
                        <a:t>B</a:t>
                      </a:r>
                      <a:r>
                        <a:rPr kumimoji="1" lang="ja-JP" altLang="en-US" sz="1800" dirty="0" err="1"/>
                        <a:t>、</a:t>
                      </a:r>
                      <a:br>
                        <a:rPr kumimoji="1" lang="en-US" altLang="ja-JP" sz="1800" dirty="0"/>
                      </a:br>
                      <a:r>
                        <a:rPr kumimoji="1" lang="ja-JP" altLang="en-US" sz="1800" dirty="0"/>
                        <a:t>モンスター</a:t>
                      </a:r>
                      <a:r>
                        <a:rPr kumimoji="1" lang="en-US" altLang="ja-JP" sz="1800" dirty="0"/>
                        <a:t>C</a:t>
                      </a:r>
                      <a:r>
                        <a:rPr kumimoji="1" lang="ja-JP" altLang="en-US" sz="1800" dirty="0" err="1"/>
                        <a:t>、</a:t>
                      </a:r>
                      <a:r>
                        <a:rPr kumimoji="1" lang="ja-JP" altLang="en-US" sz="1800" dirty="0"/>
                        <a:t>・・・</a:t>
                      </a:r>
                    </a:p>
                  </a:txBody>
                  <a:tcPr marL="91439" marR="91439" anchor="ctr" anchorCtr="1"/>
                </a:tc>
                <a:extLst>
                  <a:ext uri="{0D108BD9-81ED-4DB2-BD59-A6C34878D82A}">
                    <a16:rowId xmlns:a16="http://schemas.microsoft.com/office/drawing/2014/main" val="10002"/>
                  </a:ext>
                </a:extLst>
              </a:tr>
              <a:tr h="535781">
                <a:tc>
                  <a:txBody>
                    <a:bodyPr/>
                    <a:lstStyle/>
                    <a:p>
                      <a:pPr algn="l"/>
                      <a:r>
                        <a:rPr kumimoji="1" lang="ja-JP" altLang="en-US" sz="1800" dirty="0"/>
                        <a:t>サッカーゲーム</a:t>
                      </a:r>
                    </a:p>
                  </a:txBody>
                  <a:tcPr marL="91439" marR="91439" anchor="ctr" anchorCtr="1"/>
                </a:tc>
                <a:tc>
                  <a:txBody>
                    <a:bodyPr/>
                    <a:lstStyle/>
                    <a:p>
                      <a:pPr algn="l"/>
                      <a:r>
                        <a:rPr kumimoji="1" lang="ja-JP" altLang="en-US" sz="1800" dirty="0"/>
                        <a:t>サッカー選手が持つ情報や動作を定めたもの</a:t>
                      </a:r>
                    </a:p>
                  </a:txBody>
                  <a:tcPr marL="91439" marR="91439" anchor="ctr" anchorCtr="1"/>
                </a:tc>
                <a:tc>
                  <a:txBody>
                    <a:bodyPr/>
                    <a:lstStyle/>
                    <a:p>
                      <a:pPr algn="l"/>
                      <a:r>
                        <a:rPr kumimoji="1" lang="ja-JP" altLang="en-US" sz="1800" dirty="0"/>
                        <a:t>選手１，選手２，選手３、・・・</a:t>
                      </a:r>
                    </a:p>
                  </a:txBody>
                  <a:tcPr marL="91439" marR="91439" anchor="ctr" anchorCtr="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9826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ja-JP" altLang="en-US" dirty="0"/>
              <a:t>簡単なクラスの宣言とインスタンスの生成</a:t>
            </a:r>
          </a:p>
        </p:txBody>
      </p:sp>
      <p:sp>
        <p:nvSpPr>
          <p:cNvPr id="3" name="コンテンツ プレースホルダ 2"/>
          <p:cNvSpPr>
            <a:spLocks noGrp="1"/>
          </p:cNvSpPr>
          <p:nvPr>
            <p:ph idx="1"/>
          </p:nvPr>
        </p:nvSpPr>
        <p:spPr>
          <a:xfrm>
            <a:off x="323529" y="1214438"/>
            <a:ext cx="8640960" cy="1285875"/>
          </a:xfrm>
        </p:spPr>
        <p:txBody>
          <a:bodyPr rtlCol="0">
            <a:normAutofit/>
          </a:bodyPr>
          <a:lstStyle/>
          <a:p>
            <a:pPr marL="0" indent="0" eaLnBrk="1" fontAlgn="auto" hangingPunct="1">
              <a:spcAft>
                <a:spcPts val="0"/>
              </a:spcAft>
              <a:buNone/>
              <a:defRPr/>
            </a:pPr>
            <a:r>
              <a:rPr lang="ja-JP" altLang="en-US" sz="2800" dirty="0"/>
              <a:t>例として学籍番号</a:t>
            </a:r>
            <a:r>
              <a:rPr lang="en-US" altLang="ja-JP" sz="2800" dirty="0"/>
              <a:t>(id)</a:t>
            </a:r>
            <a:r>
              <a:rPr lang="ja-JP" altLang="en-US" sz="2800" dirty="0"/>
              <a:t>と氏名</a:t>
            </a:r>
            <a:r>
              <a:rPr lang="en-US" altLang="ja-JP" sz="2800" dirty="0"/>
              <a:t>(name)</a:t>
            </a:r>
            <a:r>
              <a:rPr lang="ja-JP" altLang="en-US" sz="2800" dirty="0"/>
              <a:t>を持つ学生証を扱うためのクラスは、次のように宣言する</a:t>
            </a:r>
          </a:p>
        </p:txBody>
      </p:sp>
      <p:sp>
        <p:nvSpPr>
          <p:cNvPr id="97284" name="テキスト ボックス 3"/>
          <p:cNvSpPr txBox="1">
            <a:spLocks noChangeArrowheads="1"/>
          </p:cNvSpPr>
          <p:nvPr/>
        </p:nvSpPr>
        <p:spPr bwMode="auto">
          <a:xfrm>
            <a:off x="642938" y="2359025"/>
            <a:ext cx="8215312"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a:t>
            </a:r>
            <a:r>
              <a:rPr lang="en-US" altLang="ja-JP" sz="2400" dirty="0" err="1">
                <a:latin typeface="Lucida Console" panose="020B0609040504020204" pitchFamily="49" charset="0"/>
                <a:ea typeface="HG丸ｺﾞｼｯｸM-PRO" panose="020F0600000000000000" pitchFamily="50" charset="-128"/>
              </a:rPr>
              <a:t>StudentCard</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id;</a:t>
            </a:r>
          </a:p>
          <a:p>
            <a:pPr eaLnBrk="1" hangingPunct="1"/>
            <a:r>
              <a:rPr lang="en-US" altLang="ja-JP" sz="2400" dirty="0">
                <a:latin typeface="Lucida Console" panose="020B0609040504020204" pitchFamily="49" charset="0"/>
                <a:ea typeface="HG丸ｺﾞｼｯｸM-PRO" panose="020F0600000000000000" pitchFamily="50" charset="-128"/>
              </a:rPr>
              <a:t>  String name;</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
        <p:nvSpPr>
          <p:cNvPr id="5" name="コンテンツ プレースホルダ 2"/>
          <p:cNvSpPr txBox="1">
            <a:spLocks/>
          </p:cNvSpPr>
          <p:nvPr/>
        </p:nvSpPr>
        <p:spPr>
          <a:xfrm>
            <a:off x="428624" y="4214813"/>
            <a:ext cx="8429625" cy="2357437"/>
          </a:xfrm>
          <a:prstGeom prst="rect">
            <a:avLst/>
          </a:prstGeom>
        </p:spPr>
        <p:txBody>
          <a:bodyPr>
            <a:normAutofit fontScale="85000" lnSpcReduction="10000"/>
          </a:bodyPr>
          <a:lstStyle/>
          <a:p>
            <a:pPr marL="342900" indent="-342900" fontAlgn="auto">
              <a:spcBef>
                <a:spcPct val="20000"/>
              </a:spcBef>
              <a:spcAft>
                <a:spcPts val="0"/>
              </a:spcAft>
              <a:buFont typeface="Arial" pitchFamily="34" charset="0"/>
              <a:buChar char="•"/>
              <a:defRPr/>
            </a:pPr>
            <a:r>
              <a:rPr lang="ja-JP" altLang="en-US" sz="3200" dirty="0">
                <a:latin typeface="+mn-lt"/>
                <a:ea typeface="+mn-ea"/>
              </a:rPr>
              <a:t>クラスの名前は自由に決められる。今回は</a:t>
            </a:r>
            <a:r>
              <a:rPr lang="en-US" altLang="ja-JP" sz="3200" dirty="0" err="1">
                <a:latin typeface="+mn-lt"/>
                <a:ea typeface="+mn-ea"/>
              </a:rPr>
              <a:t>StudentCard</a:t>
            </a:r>
            <a:r>
              <a:rPr lang="ja-JP" altLang="en-US" sz="3200" dirty="0">
                <a:latin typeface="+mn-lt"/>
                <a:ea typeface="+mn-ea"/>
              </a:rPr>
              <a:t>とした</a:t>
            </a:r>
            <a:endParaRPr lang="en-US" altLang="ja-JP" sz="3200" dirty="0">
              <a:latin typeface="+mn-lt"/>
              <a:ea typeface="+mn-ea"/>
            </a:endParaRPr>
          </a:p>
          <a:p>
            <a:pPr marL="342900" indent="-342900" fontAlgn="auto">
              <a:spcBef>
                <a:spcPct val="20000"/>
              </a:spcBef>
              <a:spcAft>
                <a:spcPts val="0"/>
              </a:spcAft>
              <a:buFont typeface="Arial" pitchFamily="34" charset="0"/>
              <a:buChar char="•"/>
              <a:defRPr/>
            </a:pPr>
            <a:r>
              <a:rPr lang="en-US" altLang="ja-JP" sz="3200" dirty="0">
                <a:latin typeface="+mn-lt"/>
                <a:ea typeface="+mn-ea"/>
              </a:rPr>
              <a:t>id</a:t>
            </a:r>
            <a:r>
              <a:rPr lang="ja-JP" altLang="en-US" sz="3200" dirty="0">
                <a:latin typeface="+mn-lt"/>
                <a:ea typeface="+mn-ea"/>
              </a:rPr>
              <a:t>と</a:t>
            </a:r>
            <a:r>
              <a:rPr lang="en-US" altLang="ja-JP" sz="3200" dirty="0">
                <a:latin typeface="+mn-lt"/>
                <a:ea typeface="+mn-ea"/>
              </a:rPr>
              <a:t>name</a:t>
            </a:r>
            <a:r>
              <a:rPr lang="ja-JP" altLang="en-US" sz="3200" dirty="0">
                <a:latin typeface="+mn-lt"/>
                <a:ea typeface="+mn-ea"/>
              </a:rPr>
              <a:t>という名前の</a:t>
            </a:r>
            <a:r>
              <a:rPr lang="en-US" altLang="ja-JP" sz="3200" dirty="0" err="1">
                <a:latin typeface="+mn-lt"/>
                <a:ea typeface="+mn-ea"/>
              </a:rPr>
              <a:t>int</a:t>
            </a:r>
            <a:r>
              <a:rPr lang="ja-JP" altLang="en-US" sz="3200" dirty="0">
                <a:latin typeface="+mn-lt"/>
                <a:ea typeface="+mn-ea"/>
              </a:rPr>
              <a:t>型と</a:t>
            </a:r>
            <a:r>
              <a:rPr lang="en-US" altLang="ja-JP" sz="3200" dirty="0">
                <a:latin typeface="+mn-lt"/>
                <a:ea typeface="+mn-ea"/>
              </a:rPr>
              <a:t>String</a:t>
            </a:r>
            <a:r>
              <a:rPr lang="ja-JP" altLang="en-US" sz="3200" dirty="0">
                <a:latin typeface="+mn-lt"/>
                <a:ea typeface="+mn-ea"/>
              </a:rPr>
              <a:t>型の変数をクラスの中に定義した。これをフィールドと呼ぶ</a:t>
            </a:r>
            <a:endParaRPr lang="en-US" altLang="ja-JP" sz="3200" dirty="0">
              <a:latin typeface="+mn-lt"/>
              <a:ea typeface="+mn-ea"/>
            </a:endParaRPr>
          </a:p>
          <a:p>
            <a:pPr marL="342900" indent="-342900" fontAlgn="auto">
              <a:spcBef>
                <a:spcPct val="20000"/>
              </a:spcBef>
              <a:spcAft>
                <a:spcPts val="0"/>
              </a:spcAft>
              <a:buFont typeface="Arial" pitchFamily="34" charset="0"/>
              <a:buChar char="•"/>
              <a:defRPr/>
            </a:pPr>
            <a:r>
              <a:rPr lang="en-US" altLang="ja-JP" sz="3200" dirty="0">
                <a:latin typeface="+mn-lt"/>
                <a:ea typeface="+mn-ea"/>
              </a:rPr>
              <a:t>id</a:t>
            </a:r>
            <a:r>
              <a:rPr lang="ja-JP" altLang="en-US" sz="3200" dirty="0">
                <a:latin typeface="+mn-lt"/>
                <a:ea typeface="+mn-ea"/>
              </a:rPr>
              <a:t>と</a:t>
            </a:r>
            <a:r>
              <a:rPr lang="en-US" altLang="ja-JP" sz="3200" dirty="0">
                <a:latin typeface="+mn-lt"/>
                <a:ea typeface="+mn-ea"/>
              </a:rPr>
              <a:t>name</a:t>
            </a:r>
            <a:r>
              <a:rPr lang="ja-JP" altLang="en-US" sz="3200" dirty="0">
                <a:latin typeface="+mn-lt"/>
                <a:ea typeface="+mn-ea"/>
              </a:rPr>
              <a:t>という</a:t>
            </a:r>
            <a:r>
              <a:rPr lang="en-US" altLang="ja-JP" sz="3200" dirty="0">
                <a:latin typeface="+mn-lt"/>
                <a:ea typeface="+mn-ea"/>
              </a:rPr>
              <a:t>2</a:t>
            </a:r>
            <a:r>
              <a:rPr lang="ja-JP" altLang="en-US" sz="3200" dirty="0" err="1">
                <a:latin typeface="+mn-lt"/>
                <a:ea typeface="+mn-ea"/>
              </a:rPr>
              <a:t>つの</a:t>
            </a:r>
            <a:r>
              <a:rPr lang="ja-JP" altLang="en-US" sz="3200" dirty="0">
                <a:latin typeface="+mn-lt"/>
                <a:ea typeface="+mn-ea"/>
              </a:rPr>
              <a:t>値をセットにして扱える</a:t>
            </a:r>
          </a:p>
        </p:txBody>
      </p:sp>
      <p:sp>
        <p:nvSpPr>
          <p:cNvPr id="97286" name="テキスト ボックス 5"/>
          <p:cNvSpPr txBox="1">
            <a:spLocks noChangeArrowheads="1"/>
          </p:cNvSpPr>
          <p:nvPr/>
        </p:nvSpPr>
        <p:spPr bwMode="auto">
          <a:xfrm>
            <a:off x="3554287" y="2923880"/>
            <a:ext cx="52661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solidFill>
                  <a:srgbClr val="008000"/>
                </a:solidFill>
                <a:latin typeface="Lucida Console" panose="020B0609040504020204" pitchFamily="49" charset="0"/>
                <a:ea typeface="HG丸ｺﾞｼｯｸM-PRO" panose="020F0600000000000000" pitchFamily="50" charset="-128"/>
              </a:rPr>
              <a:t>フィールド（</a:t>
            </a:r>
            <a:r>
              <a:rPr lang="en-US" altLang="ja-JP" sz="1600" dirty="0" err="1">
                <a:solidFill>
                  <a:srgbClr val="008000"/>
                </a:solidFill>
                <a:latin typeface="Lucida Console" panose="020B0609040504020204" pitchFamily="49" charset="0"/>
                <a:ea typeface="HG丸ｺﾞｼｯｸM-PRO" panose="020F0600000000000000" pitchFamily="50" charset="-128"/>
              </a:rPr>
              <a:t>StudenCard</a:t>
            </a:r>
            <a:r>
              <a:rPr lang="ja-JP" altLang="en-US" sz="2000" dirty="0">
                <a:solidFill>
                  <a:srgbClr val="008000"/>
                </a:solidFill>
                <a:latin typeface="Lucida Console" panose="020B0609040504020204" pitchFamily="49" charset="0"/>
                <a:ea typeface="HG丸ｺﾞｼｯｸM-PRO" panose="020F0600000000000000" pitchFamily="50" charset="-128"/>
              </a:rPr>
              <a:t>クラスがもつ情報）</a:t>
            </a:r>
          </a:p>
        </p:txBody>
      </p:sp>
      <p:sp>
        <p:nvSpPr>
          <p:cNvPr id="7" name="右中かっこ 6"/>
          <p:cNvSpPr/>
          <p:nvPr/>
        </p:nvSpPr>
        <p:spPr>
          <a:xfrm>
            <a:off x="3347864" y="2782945"/>
            <a:ext cx="214312" cy="714375"/>
          </a:xfrm>
          <a:prstGeom prst="rightBrace">
            <a:avLst/>
          </a:prstGeom>
          <a:ln>
            <a:solidFill>
              <a:srgbClr val="008000"/>
            </a:solidFill>
          </a:ln>
        </p:spPr>
        <p:style>
          <a:lnRef idx="2">
            <a:schemeClr val="accent2"/>
          </a:lnRef>
          <a:fillRef idx="0">
            <a:schemeClr val="accent2"/>
          </a:fillRef>
          <a:effectRef idx="1">
            <a:schemeClr val="accent2"/>
          </a:effectRef>
          <a:fontRef idx="minor">
            <a:schemeClr val="tx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98307" name="正方形/長方形 5"/>
          <p:cNvSpPr>
            <a:spLocks noChangeArrowheads="1"/>
          </p:cNvSpPr>
          <p:nvPr/>
        </p:nvSpPr>
        <p:spPr bwMode="auto">
          <a:xfrm>
            <a:off x="428625" y="1285875"/>
            <a:ext cx="82867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日常を見まわして、クラスの定義をしてみよう。日本語を使ってかまいません。</a:t>
            </a:r>
            <a:endParaRPr lang="en-US" altLang="ja-JP" sz="2400" dirty="0">
              <a:latin typeface="+mn-ea"/>
              <a:ea typeface="+mn-ea"/>
            </a:endParaRPr>
          </a:p>
          <a:p>
            <a:pPr eaLnBrk="1" hangingPunct="1"/>
            <a:endParaRPr lang="en-US" altLang="ja-JP" sz="2400" dirty="0">
              <a:latin typeface="+mn-ea"/>
              <a:ea typeface="+mn-ea"/>
            </a:endParaRPr>
          </a:p>
          <a:p>
            <a:pPr eaLnBrk="1" hangingPunct="1"/>
            <a:r>
              <a:rPr lang="ja-JP" altLang="en-US" sz="2400" dirty="0">
                <a:latin typeface="+mn-ea"/>
                <a:ea typeface="+mn-ea"/>
              </a:rPr>
              <a:t>例：</a:t>
            </a:r>
            <a:endParaRPr lang="en-US" altLang="ja-JP" sz="2400" dirty="0">
              <a:latin typeface="+mn-ea"/>
              <a:ea typeface="+mn-ea"/>
            </a:endParaRPr>
          </a:p>
          <a:p>
            <a:pPr eaLnBrk="1" hangingPunct="1"/>
            <a:r>
              <a:rPr lang="en-US" altLang="ja-JP" dirty="0">
                <a:latin typeface="Lucida Console" panose="020B0609040504020204" pitchFamily="49" charset="0"/>
                <a:ea typeface="HG丸ｺﾞｼｯｸM-PRO" panose="020F0600000000000000" pitchFamily="50" charset="-128"/>
              </a:rPr>
              <a:t>	class </a:t>
            </a:r>
            <a:r>
              <a:rPr lang="ja-JP" altLang="en-US" dirty="0">
                <a:latin typeface="Lucida Console" panose="020B0609040504020204" pitchFamily="49" charset="0"/>
                <a:ea typeface="HG丸ｺﾞｼｯｸM-PRO" panose="020F0600000000000000" pitchFamily="50" charset="-128"/>
              </a:rPr>
              <a:t>本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タイトル</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著者</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出版社</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class </a:t>
            </a:r>
            <a:r>
              <a:rPr lang="ja-JP" altLang="en-US" dirty="0">
                <a:latin typeface="Lucida Console" panose="020B0609040504020204" pitchFamily="49" charset="0"/>
                <a:ea typeface="HG丸ｺﾞｼｯｸM-PRO" panose="020F0600000000000000" pitchFamily="50" charset="-128"/>
              </a:rPr>
              <a:t>賃貸ルーム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  広さ</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家賃</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住所</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タイトル 1"/>
          <p:cNvSpPr>
            <a:spLocks noGrp="1"/>
          </p:cNvSpPr>
          <p:nvPr>
            <p:ph type="title"/>
          </p:nvPr>
        </p:nvSpPr>
        <p:spPr>
          <a:xfrm>
            <a:off x="457200" y="274638"/>
            <a:ext cx="8229600" cy="725487"/>
          </a:xfrm>
        </p:spPr>
        <p:txBody>
          <a:bodyPr/>
          <a:lstStyle/>
          <a:p>
            <a:pPr eaLnBrk="1" hangingPunct="1"/>
            <a:r>
              <a:rPr lang="ja-JP" altLang="en-US"/>
              <a:t>インスタンスの生成</a:t>
            </a:r>
          </a:p>
        </p:txBody>
      </p:sp>
      <p:sp>
        <p:nvSpPr>
          <p:cNvPr id="99331" name="コンテンツ プレースホルダ 2"/>
          <p:cNvSpPr>
            <a:spLocks noGrp="1"/>
          </p:cNvSpPr>
          <p:nvPr>
            <p:ph idx="1"/>
          </p:nvPr>
        </p:nvSpPr>
        <p:spPr>
          <a:xfrm>
            <a:off x="457200" y="1214438"/>
            <a:ext cx="8229600" cy="571500"/>
          </a:xfrm>
        </p:spPr>
        <p:txBody>
          <a:bodyPr/>
          <a:lstStyle/>
          <a:p>
            <a:pPr marL="0" indent="0" eaLnBrk="1" hangingPunct="1">
              <a:buNone/>
            </a:pPr>
            <a:r>
              <a:rPr lang="ja-JP" altLang="en-US" sz="2800" dirty="0"/>
              <a:t>インスタンスを生成するには</a:t>
            </a:r>
            <a:r>
              <a:rPr lang="en-US" altLang="ja-JP" sz="2800" dirty="0">
                <a:solidFill>
                  <a:srgbClr val="C00000"/>
                </a:solidFill>
                <a:latin typeface="Lucida Console" panose="020B0609040504020204" pitchFamily="49" charset="0"/>
              </a:rPr>
              <a:t>new</a:t>
            </a:r>
            <a:r>
              <a:rPr lang="ja-JP" altLang="en-US" sz="2800" dirty="0"/>
              <a:t>を使用する。</a:t>
            </a:r>
          </a:p>
        </p:txBody>
      </p:sp>
      <p:sp>
        <p:nvSpPr>
          <p:cNvPr id="99333" name="テキスト ボックス 4"/>
          <p:cNvSpPr txBox="1">
            <a:spLocks noChangeArrowheads="1"/>
          </p:cNvSpPr>
          <p:nvPr/>
        </p:nvSpPr>
        <p:spPr bwMode="auto">
          <a:xfrm>
            <a:off x="395536" y="1988840"/>
            <a:ext cx="3500437"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new </a:t>
            </a:r>
            <a:r>
              <a:rPr lang="en-US" altLang="ja-JP" sz="2400" dirty="0" err="1">
                <a:latin typeface="Lucida Console" panose="020B0609040504020204" pitchFamily="49" charset="0"/>
                <a:ea typeface="HG丸ｺﾞｼｯｸM-PRO" panose="020F0600000000000000" pitchFamily="50" charset="-128"/>
              </a:rPr>
              <a:t>StudentCard</a:t>
            </a:r>
            <a:r>
              <a:rPr lang="en-US" altLang="ja-JP" sz="2400" dirty="0">
                <a:latin typeface="Lucida Console" panose="020B0609040504020204" pitchFamily="49" charset="0"/>
                <a:ea typeface="HG丸ｺﾞｼｯｸM-PRO" panose="020F0600000000000000" pitchFamily="50" charset="-128"/>
              </a:rPr>
              <a:t>();</a:t>
            </a:r>
          </a:p>
        </p:txBody>
      </p:sp>
      <p:sp>
        <p:nvSpPr>
          <p:cNvPr id="6" name="コンテンツ プレースホルダ 2"/>
          <p:cNvSpPr txBox="1">
            <a:spLocks/>
          </p:cNvSpPr>
          <p:nvPr/>
        </p:nvSpPr>
        <p:spPr>
          <a:xfrm>
            <a:off x="261444" y="3170329"/>
            <a:ext cx="3746475" cy="1477982"/>
          </a:xfrm>
          <a:prstGeom prst="rect">
            <a:avLst/>
          </a:prstGeom>
        </p:spPr>
        <p:txBody>
          <a:bodyPr>
            <a:normAutofit/>
          </a:bodyPr>
          <a:lstStyle/>
          <a:p>
            <a:pPr fontAlgn="auto">
              <a:spcBef>
                <a:spcPct val="20000"/>
              </a:spcBef>
              <a:spcAft>
                <a:spcPts val="0"/>
              </a:spcAft>
              <a:defRPr/>
            </a:pPr>
            <a:r>
              <a:rPr lang="ja-JP" altLang="en-US" sz="2800" dirty="0">
                <a:latin typeface="+mn-lt"/>
                <a:ea typeface="+mn-ea"/>
              </a:rPr>
              <a:t>生成したインスタンスを変数</a:t>
            </a:r>
            <a:r>
              <a:rPr lang="en-US" altLang="ja-JP" sz="2800" dirty="0">
                <a:latin typeface="+mn-lt"/>
                <a:ea typeface="+mn-ea"/>
              </a:rPr>
              <a:t>a</a:t>
            </a:r>
            <a:r>
              <a:rPr lang="ja-JP" altLang="en-US" sz="2800" dirty="0">
                <a:latin typeface="+mn-lt"/>
                <a:ea typeface="+mn-ea"/>
              </a:rPr>
              <a:t>に代入できる。</a:t>
            </a:r>
          </a:p>
        </p:txBody>
      </p:sp>
      <p:sp>
        <p:nvSpPr>
          <p:cNvPr id="7" name="テキスト ボックス 6"/>
          <p:cNvSpPr txBox="1"/>
          <p:nvPr/>
        </p:nvSpPr>
        <p:spPr>
          <a:xfrm>
            <a:off x="707536" y="4246012"/>
            <a:ext cx="6600767" cy="461665"/>
          </a:xfrm>
          <a:prstGeom prst="rect">
            <a:avLst/>
          </a:prstGeom>
          <a:noFill/>
          <a:ln>
            <a:solidFill>
              <a:schemeClr val="tx1"/>
            </a:solidFill>
          </a:ln>
        </p:spPr>
        <p:txBody>
          <a:bodyPr wrap="square">
            <a:spAutoFit/>
          </a:bodyPr>
          <a:lstStyle/>
          <a:p>
            <a:pPr fontAlgn="auto">
              <a:spcBef>
                <a:spcPts val="0"/>
              </a:spcBef>
              <a:spcAft>
                <a:spcPts val="0"/>
              </a:spcAft>
              <a:defRPr/>
            </a:pPr>
            <a:r>
              <a:rPr lang="en-US" altLang="ja-JP" sz="2400" dirty="0" err="1">
                <a:latin typeface="Lucida Console" panose="020B0609040504020204" pitchFamily="49" charset="0"/>
                <a:ea typeface="+mn-ea"/>
              </a:rPr>
              <a:t>StudentCard</a:t>
            </a:r>
            <a:r>
              <a:rPr lang="en-US" altLang="ja-JP" sz="2400" dirty="0">
                <a:latin typeface="Lucida Console" panose="020B0609040504020204" pitchFamily="49" charset="0"/>
                <a:ea typeface="+mn-ea"/>
              </a:rPr>
              <a:t> a = new </a:t>
            </a:r>
            <a:r>
              <a:rPr lang="en-US" altLang="ja-JP" sz="2400" dirty="0" err="1">
                <a:latin typeface="Lucida Console" panose="020B0609040504020204" pitchFamily="49" charset="0"/>
                <a:ea typeface="+mn-ea"/>
              </a:rPr>
              <a:t>StudentCard</a:t>
            </a:r>
            <a:r>
              <a:rPr lang="en-US" altLang="ja-JP" sz="2400" dirty="0">
                <a:latin typeface="Lucida Console" panose="020B0609040504020204" pitchFamily="49" charset="0"/>
                <a:ea typeface="+mn-ea"/>
              </a:rPr>
              <a:t>();</a:t>
            </a:r>
          </a:p>
        </p:txBody>
      </p:sp>
      <p:sp>
        <p:nvSpPr>
          <p:cNvPr id="8" name="角丸四角形吹き出し 7"/>
          <p:cNvSpPr/>
          <p:nvPr/>
        </p:nvSpPr>
        <p:spPr>
          <a:xfrm>
            <a:off x="971600" y="4762852"/>
            <a:ext cx="1500187" cy="255094"/>
          </a:xfrm>
          <a:prstGeom prst="wedgeRoundRectCallout">
            <a:avLst>
              <a:gd name="adj1" fmla="val -16284"/>
              <a:gd name="adj2" fmla="val -97500"/>
              <a:gd name="adj3" fmla="val 16667"/>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ja-JP" altLang="en-US" dirty="0"/>
              <a:t>クラス名</a:t>
            </a:r>
          </a:p>
        </p:txBody>
      </p:sp>
      <p:sp>
        <p:nvSpPr>
          <p:cNvPr id="99337" name="コンテンツ プレースホルダ 2"/>
          <p:cNvSpPr txBox="1">
            <a:spLocks/>
          </p:cNvSpPr>
          <p:nvPr/>
        </p:nvSpPr>
        <p:spPr bwMode="auto">
          <a:xfrm>
            <a:off x="462925" y="5085184"/>
            <a:ext cx="839184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インスタンスが持つ変数に値を代入できる</a:t>
            </a:r>
            <a:endParaRPr lang="ja-JP" altLang="en-US" sz="2800" dirty="0">
              <a:latin typeface="Lucida Console" panose="020B0609040504020204" pitchFamily="49" charset="0"/>
              <a:ea typeface="HG丸ｺﾞｼｯｸM-PRO" panose="020F0600000000000000" pitchFamily="50" charset="-128"/>
            </a:endParaRPr>
          </a:p>
        </p:txBody>
      </p:sp>
      <p:sp>
        <p:nvSpPr>
          <p:cNvPr id="99338" name="テキスト ボックス 9"/>
          <p:cNvSpPr txBox="1">
            <a:spLocks noChangeArrowheads="1"/>
          </p:cNvSpPr>
          <p:nvPr/>
        </p:nvSpPr>
        <p:spPr bwMode="auto">
          <a:xfrm>
            <a:off x="1515313" y="5579813"/>
            <a:ext cx="5816104"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err="1"/>
              <a:t>StudentCard</a:t>
            </a:r>
            <a:r>
              <a:rPr lang="en-US" altLang="ja-JP" sz="2400" dirty="0"/>
              <a:t> a = new </a:t>
            </a:r>
            <a:r>
              <a:rPr lang="en-US" altLang="ja-JP" sz="2400" dirty="0" err="1"/>
              <a:t>StudentCard</a:t>
            </a:r>
            <a:r>
              <a:rPr lang="en-US" altLang="ja-JP" sz="2400" dirty="0"/>
              <a:t>();</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a.id = 1234;</a:t>
            </a:r>
          </a:p>
          <a:p>
            <a:pPr eaLnBrk="1" hangingPunct="1"/>
            <a:r>
              <a:rPr lang="en-US" altLang="ja-JP" sz="2400" dirty="0">
                <a:latin typeface="Lucida Console" panose="020B0609040504020204" pitchFamily="49" charset="0"/>
                <a:ea typeface="HG丸ｺﾞｼｯｸM-PRO" panose="020F0600000000000000" pitchFamily="50" charset="-128"/>
              </a:rPr>
              <a:t>a.name = "</a:t>
            </a:r>
            <a:r>
              <a:rPr lang="ja-JP" altLang="en-US" sz="2400" dirty="0">
                <a:latin typeface="Lucida Console" panose="020B0609040504020204" pitchFamily="49" charset="0"/>
                <a:ea typeface="HG丸ｺﾞｼｯｸM-PRO" panose="020F0600000000000000" pitchFamily="50" charset="-128"/>
              </a:rPr>
              <a:t>鈴木太郎</a:t>
            </a:r>
            <a:r>
              <a:rPr lang="en-US" altLang="ja-JP" sz="2400" dirty="0">
                <a:latin typeface="Lucida Console" panose="020B0609040504020204" pitchFamily="49" charset="0"/>
                <a:ea typeface="HG丸ｺﾞｼｯｸM-PRO" panose="020F0600000000000000" pitchFamily="50" charset="-128"/>
              </a:rPr>
              <a:t>";</a:t>
            </a:r>
          </a:p>
        </p:txBody>
      </p:sp>
      <p:pic>
        <p:nvPicPr>
          <p:cNvPr id="2" name="図 1"/>
          <p:cNvPicPr>
            <a:picLocks noChangeAspect="1"/>
          </p:cNvPicPr>
          <p:nvPr/>
        </p:nvPicPr>
        <p:blipFill rotWithShape="1">
          <a:blip r:embed="rId3"/>
          <a:srcRect b="22541"/>
          <a:stretch/>
        </p:blipFill>
        <p:spPr>
          <a:xfrm>
            <a:off x="4024509" y="1962156"/>
            <a:ext cx="5047091" cy="1947164"/>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タイトル 1"/>
          <p:cNvSpPr>
            <a:spLocks noGrp="1"/>
          </p:cNvSpPr>
          <p:nvPr>
            <p:ph type="title"/>
          </p:nvPr>
        </p:nvSpPr>
        <p:spPr>
          <a:xfrm>
            <a:off x="457200" y="274638"/>
            <a:ext cx="8229600" cy="725487"/>
          </a:xfrm>
        </p:spPr>
        <p:txBody>
          <a:bodyPr/>
          <a:lstStyle/>
          <a:p>
            <a:pPr eaLnBrk="1" hangingPunct="1"/>
            <a:r>
              <a:rPr lang="ja-JP" altLang="en-US"/>
              <a:t>インスタンス変数へのアクセス</a:t>
            </a:r>
          </a:p>
        </p:txBody>
      </p:sp>
      <p:sp>
        <p:nvSpPr>
          <p:cNvPr id="3" name="コンテンツ プレースホルダ 2"/>
          <p:cNvSpPr>
            <a:spLocks noGrp="1"/>
          </p:cNvSpPr>
          <p:nvPr>
            <p:ph idx="1"/>
          </p:nvPr>
        </p:nvSpPr>
        <p:spPr>
          <a:xfrm>
            <a:off x="457200" y="1214438"/>
            <a:ext cx="8686800" cy="5429250"/>
          </a:xfrm>
        </p:spPr>
        <p:txBody>
          <a:bodyPr rtlCol="0">
            <a:normAutofit fontScale="92500" lnSpcReduction="10000"/>
          </a:bodyPr>
          <a:lstStyle/>
          <a:p>
            <a:pPr eaLnBrk="1" fontAlgn="auto" hangingPunct="1">
              <a:spcAft>
                <a:spcPts val="0"/>
              </a:spcAft>
              <a:defRPr/>
            </a:pPr>
            <a:r>
              <a:rPr lang="ja-JP" altLang="en-US" sz="2800" dirty="0"/>
              <a:t>インスタンスが持つ変数（クラスのフィールドに定義された変数）のことを「インスタンス変数」と呼ぶ</a:t>
            </a:r>
            <a:endParaRPr lang="en-US" altLang="ja-JP" sz="2800" dirty="0"/>
          </a:p>
          <a:p>
            <a:pPr eaLnBrk="1" fontAlgn="auto" hangingPunct="1">
              <a:spcAft>
                <a:spcPts val="0"/>
              </a:spcAft>
              <a:defRPr/>
            </a:pPr>
            <a:r>
              <a:rPr lang="en-US" altLang="ja-JP" sz="2800" dirty="0" err="1"/>
              <a:t>StudentCard</a:t>
            </a:r>
            <a:r>
              <a:rPr lang="ja-JP" altLang="en-US" sz="2800" dirty="0"/>
              <a:t>クラスでは変数</a:t>
            </a:r>
            <a:r>
              <a:rPr lang="en-US" altLang="ja-JP" sz="2800" dirty="0"/>
              <a:t>id</a:t>
            </a:r>
            <a:r>
              <a:rPr lang="ja-JP" altLang="en-US" sz="2800" dirty="0"/>
              <a:t>と</a:t>
            </a:r>
            <a:r>
              <a:rPr lang="en-US" altLang="ja-JP" sz="2800" dirty="0"/>
              <a:t>name</a:t>
            </a:r>
            <a:r>
              <a:rPr lang="ja-JP" altLang="en-US" sz="2800" dirty="0"/>
              <a:t>がインスタンス変数</a:t>
            </a:r>
            <a:endParaRPr lang="en-US" altLang="ja-JP" sz="2800" dirty="0"/>
          </a:p>
          <a:p>
            <a:pPr eaLnBrk="1" fontAlgn="auto" hangingPunct="1">
              <a:spcAft>
                <a:spcPts val="0"/>
              </a:spcAft>
              <a:defRPr/>
            </a:pPr>
            <a:r>
              <a:rPr lang="ja-JP" altLang="en-US" sz="2800" dirty="0"/>
              <a:t>インスタンス変数にアクセスするには</a:t>
            </a:r>
            <a:br>
              <a:rPr lang="en-US" altLang="ja-JP" sz="2800" dirty="0"/>
            </a:br>
            <a:r>
              <a:rPr lang="ja-JP" altLang="en-US" sz="2800" dirty="0">
                <a:solidFill>
                  <a:srgbClr val="C00000"/>
                </a:solidFill>
              </a:rPr>
              <a:t>「インスタンスを代入した変数名＋ドット＋インスタンス変数名」</a:t>
            </a:r>
            <a:br>
              <a:rPr lang="en-US" altLang="ja-JP" sz="2800" dirty="0">
                <a:solidFill>
                  <a:schemeClr val="accent2">
                    <a:lumMod val="75000"/>
                  </a:schemeClr>
                </a:solidFill>
              </a:rPr>
            </a:br>
            <a:r>
              <a:rPr lang="ja-JP" altLang="en-US" sz="2800" dirty="0"/>
              <a:t>とする</a:t>
            </a:r>
            <a:br>
              <a:rPr lang="en-US" altLang="ja-JP" sz="2800" dirty="0"/>
            </a:br>
            <a:endParaRPr lang="en-US" altLang="ja-JP" sz="2800" dirty="0"/>
          </a:p>
          <a:p>
            <a:pPr marL="0" indent="0" eaLnBrk="1" fontAlgn="auto" hangingPunct="1">
              <a:spcAft>
                <a:spcPts val="0"/>
              </a:spcAft>
              <a:buNone/>
              <a:defRPr/>
            </a:pPr>
            <a:r>
              <a:rPr lang="ja-JP" altLang="en-US" sz="2800" dirty="0"/>
              <a:t> 例：  </a:t>
            </a:r>
            <a:r>
              <a:rPr lang="en-US" altLang="ja-JP" sz="2200" dirty="0" err="1">
                <a:latin typeface="Lucida Console" panose="020B0609040504020204" pitchFamily="49" charset="0"/>
              </a:rPr>
              <a:t>StudentCard</a:t>
            </a:r>
            <a:r>
              <a:rPr lang="en-US" altLang="ja-JP" sz="2200" dirty="0">
                <a:latin typeface="Lucida Console" panose="020B0609040504020204" pitchFamily="49" charset="0"/>
              </a:rPr>
              <a:t> a = new </a:t>
            </a:r>
            <a:r>
              <a:rPr lang="en-US" altLang="ja-JP" sz="2200" dirty="0" err="1">
                <a:latin typeface="Lucida Console" panose="020B0609040504020204" pitchFamily="49" charset="0"/>
              </a:rPr>
              <a:t>StudentCard</a:t>
            </a:r>
            <a:r>
              <a:rPr lang="en-US" altLang="ja-JP" sz="2200" dirty="0">
                <a:latin typeface="Lucida Console" panose="020B0609040504020204" pitchFamily="49" charset="0"/>
              </a:rPr>
              <a:t>();</a:t>
            </a:r>
            <a:br>
              <a:rPr lang="en-US" altLang="ja-JP" sz="2200" dirty="0">
                <a:latin typeface="Lucida Console" panose="020B0609040504020204" pitchFamily="49" charset="0"/>
              </a:rPr>
            </a:br>
            <a:r>
              <a:rPr lang="en-US" altLang="ja-JP" sz="2200" dirty="0">
                <a:latin typeface="Lucida Console" panose="020B0609040504020204" pitchFamily="49" charset="0"/>
              </a:rPr>
              <a:t>      a.id = 10;</a:t>
            </a:r>
          </a:p>
          <a:p>
            <a:pPr marL="0" indent="0" eaLnBrk="1" fontAlgn="auto" hangingPunct="1">
              <a:spcAft>
                <a:spcPts val="0"/>
              </a:spcAft>
              <a:buNone/>
              <a:defRPr/>
            </a:pPr>
            <a:r>
              <a:rPr lang="en-US" altLang="ja-JP" sz="2200" dirty="0">
                <a:latin typeface="Lucida Console" panose="020B0609040504020204" pitchFamily="49" charset="0"/>
              </a:rPr>
              <a:t>      </a:t>
            </a:r>
            <a:r>
              <a:rPr lang="en-US" altLang="ja-JP" sz="2200" dirty="0" err="1">
                <a:latin typeface="Lucida Console" panose="020B0609040504020204" pitchFamily="49" charset="0"/>
              </a:rPr>
              <a:t>System.out.println</a:t>
            </a:r>
            <a:r>
              <a:rPr lang="en-US" altLang="ja-JP" sz="2200" dirty="0">
                <a:latin typeface="Lucida Console" panose="020B0609040504020204" pitchFamily="49" charset="0"/>
              </a:rPr>
              <a:t>(</a:t>
            </a:r>
            <a:r>
              <a:rPr lang="en-US" altLang="ja-JP" sz="2400" dirty="0">
                <a:latin typeface="Lucida Console" panose="020B0609040504020204" pitchFamily="49" charset="0"/>
                <a:ea typeface="HG丸ｺﾞｼｯｸM-PRO" panose="020F0600000000000000" pitchFamily="50" charset="-128"/>
              </a:rPr>
              <a:t>"a</a:t>
            </a:r>
            <a:r>
              <a:rPr lang="ja-JP" altLang="en-US" sz="2400" dirty="0">
                <a:latin typeface="Lucida Console" panose="020B0609040504020204" pitchFamily="49" charset="0"/>
                <a:ea typeface="HG丸ｺﾞｼｯｸM-PRO" panose="020F0600000000000000" pitchFamily="50" charset="-128"/>
              </a:rPr>
              <a:t>の</a:t>
            </a:r>
            <a:r>
              <a:rPr lang="en-US" altLang="ja-JP" sz="2400" dirty="0">
                <a:latin typeface="Lucida Console" panose="020B0609040504020204" pitchFamily="49" charset="0"/>
                <a:ea typeface="HG丸ｺﾞｼｯｸM-PRO" panose="020F0600000000000000" pitchFamily="50" charset="-128"/>
              </a:rPr>
              <a:t>id</a:t>
            </a:r>
            <a:r>
              <a:rPr lang="ja-JP" altLang="en-US" sz="2400" dirty="0">
                <a:latin typeface="Lucida Console" panose="020B0609040504020204" pitchFamily="49" charset="0"/>
                <a:ea typeface="HG丸ｺﾞｼｯｸM-PRO" panose="020F0600000000000000" pitchFamily="50" charset="-128"/>
              </a:rPr>
              <a:t>は</a:t>
            </a:r>
            <a:r>
              <a:rPr lang="en-US" altLang="ja-JP" sz="2400" dirty="0">
                <a:latin typeface="Lucida Console" panose="020B0609040504020204" pitchFamily="49" charset="0"/>
                <a:ea typeface="HG丸ｺﾞｼｯｸM-PRO" panose="020F0600000000000000" pitchFamily="50" charset="-128"/>
              </a:rPr>
              <a:t>"</a:t>
            </a:r>
            <a:r>
              <a:rPr lang="en-US" altLang="ja-JP" sz="2200" dirty="0">
                <a:latin typeface="Lucida Console" panose="020B0609040504020204" pitchFamily="49" charset="0"/>
              </a:rPr>
              <a:t> + a.id);</a:t>
            </a:r>
          </a:p>
          <a:p>
            <a:pPr marL="0" indent="0" eaLnBrk="1" fontAlgn="auto" hangingPunct="1">
              <a:spcAft>
                <a:spcPts val="0"/>
              </a:spcAft>
              <a:buNone/>
              <a:defRPr/>
            </a:pPr>
            <a:br>
              <a:rPr lang="en-US" altLang="ja-JP" sz="2800" dirty="0"/>
            </a:br>
            <a:r>
              <a:rPr lang="ja-JP" altLang="en-US" sz="2000" dirty="0"/>
              <a:t>（ドットを「の」に置き換えて</a:t>
            </a:r>
            <a:r>
              <a:rPr lang="ja-JP" altLang="en-US" sz="2000" dirty="0">
                <a:solidFill>
                  <a:srgbClr val="C00000"/>
                </a:solidFill>
              </a:rPr>
              <a:t>「</a:t>
            </a:r>
            <a:r>
              <a:rPr lang="en-US" altLang="ja-JP" sz="2000" dirty="0">
                <a:solidFill>
                  <a:srgbClr val="C00000"/>
                </a:solidFill>
              </a:rPr>
              <a:t>a</a:t>
            </a:r>
            <a:r>
              <a:rPr lang="ja-JP" altLang="en-US" sz="2000" dirty="0">
                <a:solidFill>
                  <a:srgbClr val="C00000"/>
                </a:solidFill>
              </a:rPr>
              <a:t>の</a:t>
            </a:r>
            <a:r>
              <a:rPr lang="en-US" altLang="ja-JP" sz="2000" dirty="0">
                <a:solidFill>
                  <a:srgbClr val="C00000"/>
                </a:solidFill>
              </a:rPr>
              <a:t>x</a:t>
            </a:r>
            <a:r>
              <a:rPr lang="ja-JP" altLang="en-US" sz="2000" dirty="0">
                <a:solidFill>
                  <a:srgbClr val="C00000"/>
                </a:solidFill>
              </a:rPr>
              <a:t>」</a:t>
            </a:r>
            <a:r>
              <a:rPr lang="ja-JP" altLang="en-US" sz="2000" dirty="0"/>
              <a:t>と読むとわかりやすい）</a:t>
            </a:r>
            <a:endParaRPr lang="en-US" altLang="ja-JP"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タイトル 1"/>
          <p:cNvSpPr>
            <a:spLocks noGrp="1"/>
          </p:cNvSpPr>
          <p:nvPr>
            <p:ph type="title"/>
          </p:nvPr>
        </p:nvSpPr>
        <p:spPr>
          <a:xfrm>
            <a:off x="457200" y="274638"/>
            <a:ext cx="8229600" cy="725487"/>
          </a:xfrm>
        </p:spPr>
        <p:txBody>
          <a:bodyPr/>
          <a:lstStyle/>
          <a:p>
            <a:pPr eaLnBrk="1" hangingPunct="1"/>
            <a:r>
              <a:rPr lang="en-US" altLang="ja-JP" dirty="0" err="1"/>
              <a:t>StudentCard</a:t>
            </a:r>
            <a:r>
              <a:rPr lang="ja-JP" altLang="en-US" dirty="0"/>
              <a:t>クラスの使用例</a:t>
            </a:r>
          </a:p>
        </p:txBody>
      </p:sp>
      <p:sp>
        <p:nvSpPr>
          <p:cNvPr id="101381" name="正方形/長方形 3"/>
          <p:cNvSpPr>
            <a:spLocks noChangeArrowheads="1"/>
          </p:cNvSpPr>
          <p:nvPr/>
        </p:nvSpPr>
        <p:spPr bwMode="auto">
          <a:xfrm>
            <a:off x="71438" y="1092200"/>
            <a:ext cx="6372770" cy="563231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id; // </a:t>
            </a:r>
            <a:r>
              <a:rPr lang="ja-JP" altLang="en-US" dirty="0">
                <a:latin typeface="Lucida Console" panose="020B0609040504020204" pitchFamily="49" charset="0"/>
                <a:ea typeface="HG丸ｺﾞｼｯｸM-PRO" panose="020F0600000000000000" pitchFamily="50" charset="-128"/>
              </a:rPr>
              <a:t>学籍番号</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String name; // </a:t>
            </a:r>
            <a:r>
              <a:rPr lang="ja-JP" altLang="en-US" dirty="0">
                <a:latin typeface="Lucida Console" panose="020B0609040504020204" pitchFamily="49" charset="0"/>
                <a:ea typeface="HG丸ｺﾞｼｯｸM-PRO" panose="020F0600000000000000" pitchFamily="50" charset="-128"/>
              </a:rPr>
              <a:t>氏名</a:t>
            </a:r>
          </a:p>
          <a:p>
            <a:pPr eaLnBrk="1" hangingPunct="1"/>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Public class Example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public static void main(String[] </a:t>
            </a:r>
            <a:r>
              <a:rPr lang="en-US" altLang="ja-JP" dirty="0" err="1">
                <a:latin typeface="Lucida Console" panose="020B0609040504020204" pitchFamily="49" charset="0"/>
                <a:ea typeface="HG丸ｺﾞｼｯｸM-PRO" panose="020F0600000000000000" pitchFamily="50" charset="-128"/>
              </a:rPr>
              <a:t>args</a:t>
            </a:r>
            <a:r>
              <a:rPr lang="en-US" altLang="ja-JP" dirty="0">
                <a:latin typeface="Lucida Console" panose="020B0609040504020204" pitchFamily="49" charset="0"/>
                <a:ea typeface="HG丸ｺﾞｼｯｸM-PRO" panose="020F0600000000000000" pitchFamily="50" charset="-128"/>
              </a:rPr>
              <a:t>)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StudentCard</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new</a:t>
            </a:r>
            <a:r>
              <a:rPr lang="ja-JP" altLang="en-US"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a.id = 1234;</a:t>
            </a:r>
          </a:p>
          <a:p>
            <a:pPr eaLnBrk="1" hangingPunct="1"/>
            <a:r>
              <a:rPr lang="en-US" altLang="ja-JP" dirty="0">
                <a:latin typeface="Lucida Console" panose="020B0609040504020204" pitchFamily="49" charset="0"/>
                <a:ea typeface="HG丸ｺﾞｼｯｸM-PRO" panose="020F0600000000000000" pitchFamily="50" charset="-128"/>
              </a:rPr>
              <a:t>    a.name = "</a:t>
            </a:r>
            <a:r>
              <a:rPr lang="ja-JP" altLang="en-US" dirty="0">
                <a:latin typeface="Lucida Console" panose="020B0609040504020204" pitchFamily="49" charset="0"/>
                <a:ea typeface="HG丸ｺﾞｼｯｸM-PRO" panose="020F0600000000000000" pitchFamily="50" charset="-128"/>
              </a:rPr>
              <a:t>鈴木太郎</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b = new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b.id = 1235;</a:t>
            </a:r>
          </a:p>
          <a:p>
            <a:pPr eaLnBrk="1" hangingPunct="1"/>
            <a:r>
              <a:rPr lang="en-US" altLang="ja-JP" dirty="0">
                <a:latin typeface="Lucida Console" panose="020B0609040504020204" pitchFamily="49" charset="0"/>
                <a:ea typeface="HG丸ｺﾞｼｯｸM-PRO" panose="020F0600000000000000" pitchFamily="50" charset="-128"/>
              </a:rPr>
              <a:t>    b.name = "</a:t>
            </a:r>
            <a:r>
              <a:rPr lang="ja-JP" altLang="en-US" dirty="0">
                <a:latin typeface="Lucida Console" panose="020B0609040504020204" pitchFamily="49" charset="0"/>
                <a:ea typeface="HG丸ｺﾞｼｯｸM-PRO" panose="020F0600000000000000" pitchFamily="50" charset="-128"/>
              </a:rPr>
              <a:t>佐藤花子</a:t>
            </a:r>
            <a:r>
              <a:rPr lang="en-US" altLang="ja-JP" dirty="0">
                <a:latin typeface="Lucida Console" panose="020B0609040504020204" pitchFamily="49" charset="0"/>
                <a:ea typeface="HG丸ｺﾞｼｯｸM-PRO" panose="020F0600000000000000" pitchFamily="50" charset="-128"/>
              </a:rPr>
              <a:t>";</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a:t>
            </a:r>
            <a:r>
              <a:rPr lang="ja-JP" altLang="en-US" dirty="0">
                <a:latin typeface="Lucida Console" panose="020B0609040504020204" pitchFamily="49" charset="0"/>
                <a:ea typeface="HG丸ｺﾞｼｯｸM-PRO" panose="020F0600000000000000" pitchFamily="50" charset="-128"/>
              </a:rPr>
              <a:t>の</a:t>
            </a:r>
            <a:r>
              <a:rPr lang="en-US" altLang="ja-JP" dirty="0">
                <a:latin typeface="Lucida Console" panose="020B0609040504020204" pitchFamily="49" charset="0"/>
                <a:ea typeface="HG丸ｺﾞｼｯｸM-PRO" panose="020F0600000000000000" pitchFamily="50" charset="-128"/>
              </a:rPr>
              <a:t>id</a:t>
            </a:r>
            <a:r>
              <a:rPr lang="ja-JP" altLang="en-US" dirty="0">
                <a:latin typeface="Lucida Console" panose="020B0609040504020204" pitchFamily="49" charset="0"/>
                <a:ea typeface="HG丸ｺﾞｼｯｸM-PRO" panose="020F0600000000000000" pitchFamily="50" charset="-128"/>
              </a:rPr>
              <a:t>は</a:t>
            </a:r>
            <a:r>
              <a:rPr lang="en-US" altLang="ja-JP" dirty="0">
                <a:latin typeface="Lucida Console" panose="020B0609040504020204" pitchFamily="49" charset="0"/>
                <a:ea typeface="HG丸ｺﾞｼｯｸM-PRO" panose="020F0600000000000000" pitchFamily="50" charset="-128"/>
              </a:rPr>
              <a:t>" + b.id);</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a:t>
            </a:r>
            <a:r>
              <a:rPr lang="ja-JP" altLang="en-US" dirty="0">
                <a:latin typeface="Lucida Console" panose="020B0609040504020204" pitchFamily="49" charset="0"/>
                <a:ea typeface="HG丸ｺﾞｼｯｸM-PRO" panose="020F0600000000000000" pitchFamily="50" charset="-128"/>
              </a:rPr>
              <a:t>の</a:t>
            </a:r>
            <a:r>
              <a:rPr lang="en-US" altLang="ja-JP" dirty="0">
                <a:latin typeface="Lucida Console" panose="020B0609040504020204" pitchFamily="49" charset="0"/>
                <a:ea typeface="HG丸ｺﾞｼｯｸM-PRO" panose="020F0600000000000000" pitchFamily="50" charset="-128"/>
              </a:rPr>
              <a:t>name</a:t>
            </a:r>
            <a:r>
              <a:rPr lang="ja-JP" altLang="en-US" dirty="0">
                <a:latin typeface="Lucida Console" panose="020B0609040504020204" pitchFamily="49" charset="0"/>
                <a:ea typeface="HG丸ｺﾞｼｯｸM-PRO" panose="020F0600000000000000" pitchFamily="50" charset="-128"/>
              </a:rPr>
              <a:t>は</a:t>
            </a:r>
            <a:r>
              <a:rPr lang="en-US" altLang="ja-JP" dirty="0">
                <a:latin typeface="Lucida Console" panose="020B0609040504020204" pitchFamily="49" charset="0"/>
                <a:ea typeface="HG丸ｺﾞｼｯｸM-PRO" panose="020F0600000000000000" pitchFamily="50" charset="-128"/>
              </a:rPr>
              <a:t>" + b.name);</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("b</a:t>
            </a:r>
            <a:r>
              <a:rPr lang="ja-JP" altLang="en-US" dirty="0">
                <a:latin typeface="Lucida Console" panose="020B0609040504020204" pitchFamily="49" charset="0"/>
                <a:ea typeface="HG丸ｺﾞｼｯｸM-PRO" panose="020F0600000000000000" pitchFamily="50" charset="-128"/>
              </a:rPr>
              <a:t>の</a:t>
            </a:r>
            <a:r>
              <a:rPr lang="en-US" altLang="ja-JP" dirty="0">
                <a:latin typeface="Lucida Console" panose="020B0609040504020204" pitchFamily="49" charset="0"/>
                <a:ea typeface="HG丸ｺﾞｼｯｸM-PRO" panose="020F0600000000000000" pitchFamily="50" charset="-128"/>
              </a:rPr>
              <a:t>id</a:t>
            </a:r>
            <a:r>
              <a:rPr lang="ja-JP" altLang="en-US" dirty="0">
                <a:latin typeface="Lucida Console" panose="020B0609040504020204" pitchFamily="49" charset="0"/>
                <a:ea typeface="HG丸ｺﾞｼｯｸM-PRO" panose="020F0600000000000000" pitchFamily="50" charset="-128"/>
              </a:rPr>
              <a:t>は</a:t>
            </a:r>
            <a:r>
              <a:rPr lang="en-US" altLang="ja-JP" dirty="0">
                <a:latin typeface="Lucida Console" panose="020B0609040504020204" pitchFamily="49" charset="0"/>
                <a:ea typeface="HG丸ｺﾞｼｯｸM-PRO" panose="020F0600000000000000" pitchFamily="50" charset="-128"/>
              </a:rPr>
              <a:t>" + b.id);</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("b</a:t>
            </a:r>
            <a:r>
              <a:rPr lang="ja-JP" altLang="en-US" dirty="0">
                <a:latin typeface="Lucida Console" panose="020B0609040504020204" pitchFamily="49" charset="0"/>
                <a:ea typeface="HG丸ｺﾞｼｯｸM-PRO" panose="020F0600000000000000" pitchFamily="50" charset="-128"/>
              </a:rPr>
              <a:t>の</a:t>
            </a:r>
            <a:r>
              <a:rPr lang="en-US" altLang="ja-JP" dirty="0">
                <a:latin typeface="Lucida Console" panose="020B0609040504020204" pitchFamily="49" charset="0"/>
                <a:ea typeface="HG丸ｺﾞｼｯｸM-PRO" panose="020F0600000000000000" pitchFamily="50" charset="-128"/>
              </a:rPr>
              <a:t>name</a:t>
            </a:r>
            <a:r>
              <a:rPr lang="ja-JP" altLang="en-US" dirty="0">
                <a:latin typeface="Lucida Console" panose="020B0609040504020204" pitchFamily="49" charset="0"/>
                <a:ea typeface="HG丸ｺﾞｼｯｸM-PRO" panose="020F0600000000000000" pitchFamily="50" charset="-128"/>
              </a:rPr>
              <a:t>は</a:t>
            </a:r>
            <a:r>
              <a:rPr lang="en-US" altLang="ja-JP" dirty="0">
                <a:latin typeface="Lucida Console" panose="020B0609040504020204" pitchFamily="49" charset="0"/>
                <a:ea typeface="HG丸ｺﾞｼｯｸM-PRO" panose="020F0600000000000000" pitchFamily="50" charset="-128"/>
              </a:rPr>
              <a:t>" + b.name);</a:t>
            </a:r>
          </a:p>
          <a:p>
            <a:pPr eaLnBrk="1" hangingPunct="1"/>
            <a:r>
              <a:rPr lang="en-US" altLang="ja-JP" dirty="0">
                <a:latin typeface="Lucida Console" panose="020B0609040504020204" pitchFamily="49" charset="0"/>
                <a:ea typeface="HG丸ｺﾞｼｯｸM-PRO" panose="020F0600000000000000" pitchFamily="50" charset="-128"/>
              </a:rPr>
              <a:t>  }	</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3142725685"/>
              </p:ext>
            </p:extLst>
          </p:nvPr>
        </p:nvGraphicFramePr>
        <p:xfrm>
          <a:off x="6626960" y="1340768"/>
          <a:ext cx="2192132" cy="2185222"/>
        </p:xfrm>
        <a:graphic>
          <a:graphicData uri="http://schemas.openxmlformats.org/presentationml/2006/ole">
            <mc:AlternateContent xmlns:mc="http://schemas.openxmlformats.org/markup-compatibility/2006">
              <mc:Choice xmlns:v="urn:schemas-microsoft-com:vml" Requires="v">
                <p:oleObj spid="_x0000_s76902" name="ビットマップ イメージ" r:id="rId4" imgW="2013840" imgH="2008440" progId="Paint.Picture">
                  <p:embed/>
                </p:oleObj>
              </mc:Choice>
              <mc:Fallback>
                <p:oleObj name="ビットマップ イメージ" r:id="rId4" imgW="2013840" imgH="2008440" progId="Paint.Picture">
                  <p:embed/>
                  <p:pic>
                    <p:nvPicPr>
                      <p:cNvPr id="0" name=""/>
                      <p:cNvPicPr/>
                      <p:nvPr/>
                    </p:nvPicPr>
                    <p:blipFill>
                      <a:blip r:embed="rId5"/>
                      <a:stretch>
                        <a:fillRect/>
                      </a:stretch>
                    </p:blipFill>
                    <p:spPr>
                      <a:xfrm>
                        <a:off x="6626960" y="1340768"/>
                        <a:ext cx="2192132" cy="2185222"/>
                      </a:xfrm>
                      <a:prstGeom prst="rect">
                        <a:avLst/>
                      </a:prstGeom>
                    </p:spPr>
                  </p:pic>
                </p:oleObj>
              </mc:Fallback>
            </mc:AlternateContent>
          </a:graphicData>
        </a:graphic>
      </p:graphicFrame>
      <p:pic>
        <p:nvPicPr>
          <p:cNvPr id="3" name="図 2"/>
          <p:cNvPicPr>
            <a:picLocks noChangeAspect="1"/>
          </p:cNvPicPr>
          <p:nvPr/>
        </p:nvPicPr>
        <p:blipFill>
          <a:blip r:embed="rId6"/>
          <a:stretch>
            <a:fillRect/>
          </a:stretch>
        </p:blipFill>
        <p:spPr>
          <a:xfrm>
            <a:off x="6626960" y="3645024"/>
            <a:ext cx="2250012" cy="2232248"/>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タイトル 1"/>
          <p:cNvSpPr>
            <a:spLocks noGrp="1"/>
          </p:cNvSpPr>
          <p:nvPr>
            <p:ph type="title"/>
          </p:nvPr>
        </p:nvSpPr>
        <p:spPr>
          <a:xfrm>
            <a:off x="457200" y="274638"/>
            <a:ext cx="8229600" cy="725487"/>
          </a:xfrm>
        </p:spPr>
        <p:txBody>
          <a:bodyPr/>
          <a:lstStyle/>
          <a:p>
            <a:pPr eaLnBrk="1" hangingPunct="1"/>
            <a:r>
              <a:rPr lang="ja-JP" altLang="en-US"/>
              <a:t>参照型</a:t>
            </a:r>
          </a:p>
        </p:txBody>
      </p:sp>
      <p:sp>
        <p:nvSpPr>
          <p:cNvPr id="102403" name="コンテンツ プレースホルダ 2"/>
          <p:cNvSpPr>
            <a:spLocks noGrp="1"/>
          </p:cNvSpPr>
          <p:nvPr>
            <p:ph idx="1"/>
          </p:nvPr>
        </p:nvSpPr>
        <p:spPr>
          <a:xfrm>
            <a:off x="457200" y="1214438"/>
            <a:ext cx="8229600" cy="5000625"/>
          </a:xfrm>
        </p:spPr>
        <p:txBody>
          <a:bodyPr/>
          <a:lstStyle/>
          <a:p>
            <a:pPr eaLnBrk="1" hangingPunct="1"/>
            <a:r>
              <a:rPr lang="en-US" altLang="ja-JP" dirty="0"/>
              <a:t>Java</a:t>
            </a:r>
            <a:r>
              <a:rPr lang="ja-JP" altLang="en-US" dirty="0"/>
              <a:t>で使用できる変数の型</a:t>
            </a:r>
            <a:endParaRPr lang="en-US" altLang="ja-JP" dirty="0"/>
          </a:p>
          <a:p>
            <a:pPr marL="457200" lvl="1" indent="0" eaLnBrk="1" hangingPunct="1">
              <a:buNone/>
            </a:pPr>
            <a:r>
              <a:rPr lang="ja-JP" altLang="en-US" dirty="0"/>
              <a:t>基本型（</a:t>
            </a:r>
            <a:r>
              <a:rPr lang="en-US" altLang="ja-JP" dirty="0" err="1"/>
              <a:t>int</a:t>
            </a:r>
            <a:r>
              <a:rPr lang="en-US" altLang="ja-JP" dirty="0"/>
              <a:t>, double, </a:t>
            </a:r>
            <a:r>
              <a:rPr lang="en-US" altLang="ja-JP" dirty="0" err="1"/>
              <a:t>boolean</a:t>
            </a:r>
            <a:r>
              <a:rPr lang="en-US" altLang="ja-JP" dirty="0"/>
              <a:t> </a:t>
            </a:r>
            <a:r>
              <a:rPr lang="ja-JP" altLang="en-US" dirty="0"/>
              <a:t>など）</a:t>
            </a:r>
            <a:endParaRPr lang="en-US" altLang="ja-JP" dirty="0"/>
          </a:p>
          <a:p>
            <a:pPr marL="457200" lvl="1" indent="0" eaLnBrk="1" hangingPunct="1">
              <a:buNone/>
            </a:pPr>
            <a:r>
              <a:rPr lang="ja-JP" altLang="en-US" dirty="0"/>
              <a:t>参照型（インスタンスへの参照）</a:t>
            </a:r>
            <a:endParaRPr lang="en-US" altLang="ja-JP" dirty="0"/>
          </a:p>
          <a:p>
            <a:pPr eaLnBrk="1" hangingPunct="1"/>
            <a:r>
              <a:rPr lang="ja-JP" altLang="en-US" dirty="0"/>
              <a:t>変数にインスタンスそのものは代入されない。</a:t>
            </a:r>
          </a:p>
        </p:txBody>
      </p:sp>
      <p:pic>
        <p:nvPicPr>
          <p:cNvPr id="2" name="図 1"/>
          <p:cNvPicPr>
            <a:picLocks noChangeAspect="1"/>
          </p:cNvPicPr>
          <p:nvPr/>
        </p:nvPicPr>
        <p:blipFill>
          <a:blip r:embed="rId3"/>
          <a:stretch>
            <a:fillRect/>
          </a:stretch>
        </p:blipFill>
        <p:spPr>
          <a:xfrm>
            <a:off x="3131840" y="3717032"/>
            <a:ext cx="2780505" cy="2996952"/>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タイトル 1"/>
          <p:cNvSpPr>
            <a:spLocks noGrp="1"/>
          </p:cNvSpPr>
          <p:nvPr>
            <p:ph type="title"/>
          </p:nvPr>
        </p:nvSpPr>
        <p:spPr>
          <a:xfrm>
            <a:off x="457200" y="274638"/>
            <a:ext cx="8229600" cy="725487"/>
          </a:xfrm>
        </p:spPr>
        <p:txBody>
          <a:bodyPr/>
          <a:lstStyle/>
          <a:p>
            <a:pPr eaLnBrk="1" hangingPunct="1"/>
            <a:r>
              <a:rPr lang="ja-JP" altLang="en-US"/>
              <a:t>参照の代入</a:t>
            </a:r>
          </a:p>
        </p:txBody>
      </p:sp>
      <p:sp>
        <p:nvSpPr>
          <p:cNvPr id="103427" name="コンテンツ プレースホルダ 2"/>
          <p:cNvSpPr>
            <a:spLocks noGrp="1"/>
          </p:cNvSpPr>
          <p:nvPr>
            <p:ph idx="1"/>
          </p:nvPr>
        </p:nvSpPr>
        <p:spPr>
          <a:xfrm>
            <a:off x="457200" y="1214438"/>
            <a:ext cx="8507288" cy="1785937"/>
          </a:xfrm>
        </p:spPr>
        <p:txBody>
          <a:bodyPr/>
          <a:lstStyle/>
          <a:p>
            <a:pPr marL="0" indent="0" eaLnBrk="1" hangingPunct="1">
              <a:buNone/>
            </a:pPr>
            <a:r>
              <a:rPr lang="en-US" altLang="ja-JP" sz="3000" dirty="0" err="1">
                <a:latin typeface="Lucida Console" panose="020B0609040504020204" pitchFamily="49" charset="0"/>
              </a:rPr>
              <a:t>StudentCard</a:t>
            </a:r>
            <a:r>
              <a:rPr lang="en-US" altLang="ja-JP" sz="3000" dirty="0">
                <a:latin typeface="Lucida Console" panose="020B0609040504020204" pitchFamily="49" charset="0"/>
              </a:rPr>
              <a:t> a = new </a:t>
            </a:r>
            <a:r>
              <a:rPr lang="en-US" altLang="ja-JP" sz="3000" dirty="0" err="1">
                <a:latin typeface="Lucida Console" panose="020B0609040504020204" pitchFamily="49" charset="0"/>
              </a:rPr>
              <a:t>StudentCard</a:t>
            </a:r>
            <a:r>
              <a:rPr lang="en-US" altLang="ja-JP" sz="3000" dirty="0">
                <a:latin typeface="Lucida Console" panose="020B0609040504020204" pitchFamily="49" charset="0"/>
              </a:rPr>
              <a:t>();</a:t>
            </a:r>
            <a:br>
              <a:rPr lang="en-US" altLang="ja-JP" sz="3000" dirty="0">
                <a:latin typeface="Lucida Console" panose="020B0609040504020204" pitchFamily="49" charset="0"/>
              </a:rPr>
            </a:br>
            <a:r>
              <a:rPr lang="ja-JP" altLang="en-US" sz="3000" dirty="0"/>
              <a:t>としたとき、変数</a:t>
            </a:r>
            <a:r>
              <a:rPr lang="en-US" altLang="ja-JP" sz="3000" dirty="0"/>
              <a:t>a</a:t>
            </a:r>
            <a:r>
              <a:rPr lang="ja-JP" altLang="en-US" sz="3000" dirty="0" err="1"/>
              <a:t>には</a:t>
            </a:r>
            <a:r>
              <a:rPr lang="en-US" altLang="ja-JP" sz="3000" dirty="0" err="1"/>
              <a:t>StudentCard</a:t>
            </a:r>
            <a:r>
              <a:rPr lang="ja-JP" altLang="en-US" sz="3000" dirty="0"/>
              <a:t>クラスのインスタンスの参照が代入される</a:t>
            </a:r>
          </a:p>
        </p:txBody>
      </p:sp>
      <p:pic>
        <p:nvPicPr>
          <p:cNvPr id="2" name="図 1"/>
          <p:cNvPicPr>
            <a:picLocks noChangeAspect="1"/>
          </p:cNvPicPr>
          <p:nvPr/>
        </p:nvPicPr>
        <p:blipFill>
          <a:blip r:embed="rId3"/>
          <a:stretch>
            <a:fillRect/>
          </a:stretch>
        </p:blipFill>
        <p:spPr>
          <a:xfrm>
            <a:off x="2699792" y="2852936"/>
            <a:ext cx="3888432" cy="381899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04451" name="正方形/長方形 5"/>
          <p:cNvSpPr>
            <a:spLocks noChangeArrowheads="1"/>
          </p:cNvSpPr>
          <p:nvPr/>
        </p:nvSpPr>
        <p:spPr bwMode="auto">
          <a:xfrm>
            <a:off x="428625" y="1285875"/>
            <a:ext cx="8286750"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mn-ea"/>
                <a:ea typeface="+mn-ea"/>
              </a:rPr>
              <a:t>次のプログラムコードの意味を考えてみよう</a:t>
            </a:r>
            <a:endParaRPr lang="en-US" altLang="ja-JP" sz="2000" dirty="0">
              <a:latin typeface="+mn-ea"/>
              <a:ea typeface="+mn-ea"/>
            </a:endParaRPr>
          </a:p>
          <a:p>
            <a:pPr eaLnBrk="1" hangingPunct="1"/>
            <a:r>
              <a:rPr lang="en-US" altLang="ja-JP" sz="2000" dirty="0">
                <a:latin typeface="Lucida Console" panose="020B0609040504020204" pitchFamily="49" charset="0"/>
                <a:ea typeface="HG丸ｺﾞｼｯｸM-PRO" panose="020F0600000000000000" pitchFamily="50" charset="-128"/>
              </a:rPr>
              <a:t>class Dog</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String name;</a:t>
            </a:r>
          </a:p>
          <a:p>
            <a:pPr eaLnBrk="1" hangingPunct="1"/>
            <a:r>
              <a:rPr lang="en-US" altLang="ja-JP" sz="2000" dirty="0">
                <a:latin typeface="Lucida Console" panose="020B0609040504020204" pitchFamily="49" charset="0"/>
                <a:ea typeface="HG丸ｺﾞｼｯｸM-PRO" panose="020F0600000000000000" pitchFamily="50" charset="-128"/>
              </a:rPr>
              <a:t>}</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public class Example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public static void main(String[]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Dog dog1 = new Dog();</a:t>
            </a:r>
          </a:p>
          <a:p>
            <a:pPr eaLnBrk="1" hangingPunct="1"/>
            <a:r>
              <a:rPr lang="en-US" altLang="ja-JP" sz="2000" dirty="0">
                <a:latin typeface="Lucida Console" panose="020B0609040504020204" pitchFamily="49" charset="0"/>
                <a:ea typeface="HG丸ｺﾞｼｯｸM-PRO" panose="020F0600000000000000" pitchFamily="50" charset="-128"/>
              </a:rPr>
              <a:t>    dog1.name = "Taro";</a:t>
            </a:r>
          </a:p>
          <a:p>
            <a:pPr eaLnBrk="1" hangingPunct="1"/>
            <a:r>
              <a:rPr lang="en-US" altLang="ja-JP" sz="2000" dirty="0">
                <a:latin typeface="Lucida Console" panose="020B0609040504020204" pitchFamily="49" charset="0"/>
                <a:ea typeface="HG丸ｺﾞｼｯｸM-PRO" panose="020F0600000000000000" pitchFamily="50" charset="-128"/>
              </a:rPr>
              <a:t>    Dog dog2 = new Dog();</a:t>
            </a:r>
          </a:p>
          <a:p>
            <a:pPr eaLnBrk="1" hangingPunct="1"/>
            <a:r>
              <a:rPr lang="en-US" altLang="ja-JP" sz="2000" dirty="0">
                <a:latin typeface="Lucida Console" panose="020B0609040504020204" pitchFamily="49" charset="0"/>
                <a:ea typeface="HG丸ｺﾞｼｯｸM-PRO" panose="020F0600000000000000" pitchFamily="50" charset="-128"/>
              </a:rPr>
              <a:t>    dog2.name = "</a:t>
            </a:r>
            <a:r>
              <a:rPr lang="en-US" altLang="ja-JP" sz="2000" dirty="0" err="1">
                <a:latin typeface="Lucida Console" panose="020B0609040504020204" pitchFamily="49" charset="0"/>
                <a:ea typeface="HG丸ｺﾞｼｯｸM-PRO" panose="020F0600000000000000" pitchFamily="50" charset="-128"/>
              </a:rPr>
              <a:t>Pochi</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Dog dog3 = dog2;</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(dog3.name);</a:t>
            </a:r>
          </a:p>
          <a:p>
            <a:pPr eaLnBrk="1" hangingPunct="1"/>
            <a:r>
              <a:rPr lang="en-US" altLang="ja-JP" sz="2000" dirty="0">
                <a:latin typeface="Lucida Console" panose="020B0609040504020204" pitchFamily="49" charset="0"/>
                <a:ea typeface="HG丸ｺﾞｼｯｸM-PRO" panose="020F0600000000000000" pitchFamily="50" charset="-128"/>
              </a:rPr>
              <a:t>    dog3.name = "Jiro";</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(dog2.name);</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p:cNvSpPr>
            <a:spLocks noGrp="1"/>
          </p:cNvSpPr>
          <p:nvPr>
            <p:ph type="title"/>
          </p:nvPr>
        </p:nvSpPr>
        <p:spPr>
          <a:xfrm>
            <a:off x="457200" y="274638"/>
            <a:ext cx="8229600" cy="725487"/>
          </a:xfrm>
        </p:spPr>
        <p:txBody>
          <a:bodyPr/>
          <a:lstStyle/>
          <a:p>
            <a:pPr eaLnBrk="1" hangingPunct="1"/>
            <a:r>
              <a:rPr lang="ja-JP" altLang="en-US"/>
              <a:t>プログラムの作成</a:t>
            </a:r>
          </a:p>
        </p:txBody>
      </p:sp>
      <p:sp>
        <p:nvSpPr>
          <p:cNvPr id="16387" name="コンテンツ プレースホルダ 2"/>
          <p:cNvSpPr>
            <a:spLocks noGrp="1"/>
          </p:cNvSpPr>
          <p:nvPr>
            <p:ph idx="1"/>
          </p:nvPr>
        </p:nvSpPr>
        <p:spPr>
          <a:xfrm>
            <a:off x="242888" y="1214438"/>
            <a:ext cx="5257800" cy="5000625"/>
          </a:xfrm>
        </p:spPr>
        <p:txBody>
          <a:bodyPr/>
          <a:lstStyle/>
          <a:p>
            <a:pPr marL="0" indent="0" eaLnBrk="1" hangingPunct="1">
              <a:buNone/>
            </a:pPr>
            <a:r>
              <a:rPr lang="en-US" altLang="ja-JP" sz="2800" dirty="0"/>
              <a:t>【</a:t>
            </a:r>
            <a:r>
              <a:rPr lang="ja-JP" altLang="en-US" sz="2800" dirty="0"/>
              <a:t>方法</a:t>
            </a:r>
            <a:r>
              <a:rPr lang="en-US" altLang="ja-JP" sz="2800" dirty="0"/>
              <a:t>1】 </a:t>
            </a:r>
            <a:br>
              <a:rPr lang="en-US" altLang="ja-JP" sz="2800" dirty="0"/>
            </a:br>
            <a:r>
              <a:rPr lang="ja-JP" altLang="en-US" sz="2800" dirty="0"/>
              <a:t> コマンドラインでコンパイルして実行する</a:t>
            </a:r>
            <a:endParaRPr lang="en-US" altLang="ja-JP" sz="2800" dirty="0"/>
          </a:p>
          <a:p>
            <a:pPr eaLnBrk="1" hangingPunct="1"/>
            <a:endParaRPr lang="en-US" altLang="ja-JP" sz="2800" dirty="0"/>
          </a:p>
          <a:p>
            <a:pPr eaLnBrk="1" hangingPunct="1"/>
            <a:endParaRPr lang="en-US" altLang="ja-JP" sz="2800" dirty="0"/>
          </a:p>
          <a:p>
            <a:pPr marL="0" indent="0" eaLnBrk="1" hangingPunct="1">
              <a:buNone/>
            </a:pPr>
            <a:endParaRPr lang="en-US" altLang="ja-JP" sz="2800" dirty="0"/>
          </a:p>
          <a:p>
            <a:pPr marL="0" indent="0" eaLnBrk="1" hangingPunct="1">
              <a:buNone/>
            </a:pPr>
            <a:endParaRPr lang="en-US" altLang="ja-JP" sz="2800" dirty="0"/>
          </a:p>
          <a:p>
            <a:pPr marL="0" indent="0" eaLnBrk="1" hangingPunct="1">
              <a:buNone/>
            </a:pPr>
            <a:r>
              <a:rPr lang="en-US" altLang="ja-JP" sz="2800" dirty="0"/>
              <a:t>【</a:t>
            </a:r>
            <a:r>
              <a:rPr lang="ja-JP" altLang="en-US" sz="2800" dirty="0"/>
              <a:t>方法</a:t>
            </a:r>
            <a:r>
              <a:rPr lang="en-US" altLang="ja-JP" sz="2800" dirty="0"/>
              <a:t>2】</a:t>
            </a:r>
            <a:br>
              <a:rPr lang="en-US" altLang="ja-JP" sz="2800" dirty="0"/>
            </a:br>
            <a:r>
              <a:rPr lang="ja-JP" altLang="en-US" sz="2800" dirty="0"/>
              <a:t> </a:t>
            </a:r>
            <a:r>
              <a:rPr lang="en-US" altLang="ja-JP" sz="2800" dirty="0"/>
              <a:t>Eclipse</a:t>
            </a:r>
            <a:r>
              <a:rPr lang="ja-JP" altLang="en-US" sz="2800" dirty="0"/>
              <a:t>などの統合開発環境を使用する</a:t>
            </a:r>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1071563"/>
            <a:ext cx="28575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コンテンツ プレースホルダ 2"/>
          <p:cNvSpPr txBox="1">
            <a:spLocks/>
          </p:cNvSpPr>
          <p:nvPr/>
        </p:nvSpPr>
        <p:spPr bwMode="auto">
          <a:xfrm>
            <a:off x="142875" y="2786063"/>
            <a:ext cx="5941293"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Arial" panose="020B0604020202020204" pitchFamily="34" charset="0"/>
              <a:buNone/>
            </a:pPr>
            <a:r>
              <a:rPr lang="en-US" altLang="ja-JP" sz="2000" dirty="0">
                <a:latin typeface="Lucida Console" panose="020B0609040504020204" pitchFamily="49" charset="0"/>
                <a:ea typeface="HG丸ｺﾞｼｯｸM-PRO" panose="020F0600000000000000" pitchFamily="50" charset="-128"/>
              </a:rPr>
              <a:t>&gt; </a:t>
            </a:r>
            <a:r>
              <a:rPr lang="en-US" altLang="ja-JP" sz="2000" dirty="0" err="1">
                <a:latin typeface="Lucida Console" panose="020B0609040504020204" pitchFamily="49" charset="0"/>
                <a:ea typeface="HG丸ｺﾞｼｯｸM-PRO" panose="020F0600000000000000" pitchFamily="50" charset="-128"/>
              </a:rPr>
              <a:t>javac</a:t>
            </a:r>
            <a:r>
              <a:rPr lang="en-US" altLang="ja-JP" sz="2000" dirty="0">
                <a:latin typeface="Lucida Console" panose="020B0609040504020204" pitchFamily="49" charset="0"/>
                <a:ea typeface="HG丸ｺﾞｼｯｸM-PRO" panose="020F0600000000000000" pitchFamily="50" charset="-128"/>
              </a:rPr>
              <a:t> FirstExample.java  </a:t>
            </a:r>
            <a:r>
              <a:rPr lang="ja-JP" altLang="en-US" sz="2000" dirty="0">
                <a:solidFill>
                  <a:srgbClr val="008000"/>
                </a:solidFill>
                <a:latin typeface="Lucida Console" panose="020B0609040504020204" pitchFamily="49" charset="0"/>
                <a:ea typeface="HG丸ｺﾞｼｯｸM-PRO" panose="020F0600000000000000" pitchFamily="50" charset="-128"/>
              </a:rPr>
              <a:t>←コンパイル</a:t>
            </a:r>
            <a:endParaRPr lang="en-US" altLang="ja-JP" sz="2000" dirty="0">
              <a:solidFill>
                <a:srgbClr val="008000"/>
              </a:solidFill>
              <a:latin typeface="Lucida Console" panose="020B0609040504020204" pitchFamily="49" charset="0"/>
              <a:ea typeface="HG丸ｺﾞｼｯｸM-PRO" panose="020F0600000000000000" pitchFamily="50" charset="-128"/>
            </a:endParaRPr>
          </a:p>
          <a:p>
            <a:pPr eaLnBrk="1" hangingPunct="1">
              <a:spcBef>
                <a:spcPct val="20000"/>
              </a:spcBef>
              <a:buFont typeface="Arial" panose="020B0604020202020204" pitchFamily="34" charset="0"/>
              <a:buNone/>
            </a:pPr>
            <a:r>
              <a:rPr lang="en-US" altLang="ja-JP" sz="2000" dirty="0">
                <a:latin typeface="Lucida Console" panose="020B0609040504020204" pitchFamily="49" charset="0"/>
                <a:ea typeface="HG丸ｺﾞｼｯｸM-PRO" panose="020F0600000000000000" pitchFamily="50" charset="-128"/>
              </a:rPr>
              <a:t>&gt; java </a:t>
            </a:r>
            <a:r>
              <a:rPr lang="en-US" altLang="ja-JP" sz="2000" dirty="0" err="1">
                <a:latin typeface="Lucida Console" panose="020B0609040504020204" pitchFamily="49" charset="0"/>
                <a:ea typeface="HG丸ｺﾞｼｯｸM-PRO" panose="020F0600000000000000" pitchFamily="50" charset="-128"/>
              </a:rPr>
              <a:t>FirstExample</a:t>
            </a:r>
            <a:r>
              <a:rPr lang="ja-JP" altLang="en-US" sz="2000" dirty="0">
                <a:latin typeface="Lucida Console" panose="020B0609040504020204" pitchFamily="49" charset="0"/>
                <a:ea typeface="HG丸ｺﾞｼｯｸM-PRO" panose="020F0600000000000000" pitchFamily="50" charset="-128"/>
              </a:rPr>
              <a:t>       </a:t>
            </a:r>
            <a:r>
              <a:rPr lang="ja-JP" altLang="en-US" sz="2000" dirty="0">
                <a:solidFill>
                  <a:srgbClr val="008000"/>
                </a:solidFill>
                <a:latin typeface="Lucida Console" panose="020B0609040504020204" pitchFamily="49" charset="0"/>
                <a:ea typeface="HG丸ｺﾞｼｯｸM-PRO" panose="020F0600000000000000" pitchFamily="50" charset="-128"/>
              </a:rPr>
              <a:t> ←実行</a:t>
            </a:r>
            <a:br>
              <a:rPr lang="en-US" altLang="ja-JP" sz="2000" dirty="0">
                <a:latin typeface="Lucida Console" panose="020B0609040504020204" pitchFamily="49" charset="0"/>
                <a:ea typeface="HG丸ｺﾞｼｯｸM-PRO" panose="020F0600000000000000" pitchFamily="50" charset="-128"/>
              </a:rPr>
            </a:br>
            <a:r>
              <a:rPr lang="ja-JP" altLang="en-US" sz="2000" dirty="0">
                <a:latin typeface="Lucida Console" panose="020B0609040504020204" pitchFamily="49" charset="0"/>
                <a:ea typeface="HG丸ｺﾞｼｯｸM-PRO" panose="020F0600000000000000" pitchFamily="50" charset="-128"/>
              </a:rPr>
              <a:t>こんにちは             </a:t>
            </a:r>
            <a:r>
              <a:rPr lang="en-US" altLang="ja-JP" sz="2000" dirty="0">
                <a:latin typeface="Lucida Console" panose="020B0609040504020204" pitchFamily="49" charset="0"/>
                <a:ea typeface="HG丸ｺﾞｼｯｸM-PRO" panose="020F0600000000000000" pitchFamily="50" charset="-128"/>
              </a:rPr>
              <a:t>	   </a:t>
            </a:r>
            <a:r>
              <a:rPr lang="ja-JP" altLang="en-US" sz="2000" dirty="0">
                <a:solidFill>
                  <a:srgbClr val="008000"/>
                </a:solidFill>
                <a:latin typeface="Lucida Console" panose="020B0609040504020204" pitchFamily="49" charset="0"/>
                <a:ea typeface="HG丸ｺﾞｼｯｸM-PRO" panose="020F0600000000000000" pitchFamily="50" charset="-128"/>
              </a:rPr>
              <a:t>←実行結果</a:t>
            </a:r>
          </a:p>
        </p:txBody>
      </p:sp>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4071938"/>
            <a:ext cx="3357563"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タイトル 1"/>
          <p:cNvSpPr>
            <a:spLocks noGrp="1"/>
          </p:cNvSpPr>
          <p:nvPr>
            <p:ph type="title"/>
          </p:nvPr>
        </p:nvSpPr>
        <p:spPr>
          <a:xfrm>
            <a:off x="457200" y="274638"/>
            <a:ext cx="8229600" cy="725487"/>
          </a:xfrm>
        </p:spPr>
        <p:txBody>
          <a:bodyPr/>
          <a:lstStyle/>
          <a:p>
            <a:pPr eaLnBrk="1" hangingPunct="1"/>
            <a:r>
              <a:rPr lang="ja-JP" altLang="en-US"/>
              <a:t>参照の例</a:t>
            </a:r>
          </a:p>
        </p:txBody>
      </p:sp>
      <p:sp>
        <p:nvSpPr>
          <p:cNvPr id="105475" name="正方形/長方形 3"/>
          <p:cNvSpPr>
            <a:spLocks noChangeArrowheads="1"/>
          </p:cNvSpPr>
          <p:nvPr/>
        </p:nvSpPr>
        <p:spPr bwMode="auto">
          <a:xfrm>
            <a:off x="1927100" y="1214438"/>
            <a:ext cx="5453212"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a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b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solidFill>
                  <a:srgbClr val="C00000"/>
                </a:solidFill>
                <a:latin typeface="Lucida Console" panose="020B0609040504020204" pitchFamily="49" charset="0"/>
                <a:ea typeface="HG丸ｺﾞｼｯｸM-PRO" panose="020F0600000000000000" pitchFamily="50" charset="-128"/>
              </a:rPr>
              <a:t> c = b;</a:t>
            </a:r>
          </a:p>
          <a:p>
            <a:pPr eaLnBrk="1" hangingPunct="1"/>
            <a:r>
              <a:rPr lang="en-US" altLang="ja-JP" sz="2000" dirty="0">
                <a:latin typeface="Lucida Console" panose="020B0609040504020204" pitchFamily="49" charset="0"/>
                <a:ea typeface="HG丸ｺﾞｼｯｸM-PRO" panose="020F0600000000000000" pitchFamily="50" charset="-128"/>
              </a:rPr>
              <a:t>a.id = 1234; </a:t>
            </a:r>
          </a:p>
          <a:p>
            <a:pPr eaLnBrk="1" hangingPunct="1"/>
            <a:r>
              <a:rPr lang="en-US" altLang="ja-JP" sz="2000" dirty="0">
                <a:latin typeface="Lucida Console" panose="020B0609040504020204" pitchFamily="49" charset="0"/>
                <a:ea typeface="HG丸ｺﾞｼｯｸM-PRO" panose="020F0600000000000000" pitchFamily="50" charset="-128"/>
              </a:rPr>
              <a:t>a.name = "</a:t>
            </a:r>
            <a:r>
              <a:rPr lang="ja-JP" altLang="en-US" sz="2000" dirty="0">
                <a:latin typeface="Lucida Console" panose="020B0609040504020204" pitchFamily="49" charset="0"/>
                <a:ea typeface="HG丸ｺﾞｼｯｸM-PRO" panose="020F0600000000000000" pitchFamily="50" charset="-128"/>
              </a:rPr>
              <a:t>鈴木太郎</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b.id = 1235; </a:t>
            </a:r>
          </a:p>
          <a:p>
            <a:pPr eaLnBrk="1" hangingPunct="1"/>
            <a:r>
              <a:rPr lang="en-US" altLang="ja-JP" sz="2000" dirty="0">
                <a:latin typeface="Lucida Console" panose="020B0609040504020204" pitchFamily="49" charset="0"/>
                <a:ea typeface="HG丸ｺﾞｼｯｸM-PRO" panose="020F0600000000000000" pitchFamily="50" charset="-128"/>
              </a:rPr>
              <a:t>b.name = "</a:t>
            </a:r>
            <a:r>
              <a:rPr lang="ja-JP" altLang="en-US" sz="2000" dirty="0">
                <a:latin typeface="Lucida Console" panose="020B0609040504020204" pitchFamily="49" charset="0"/>
                <a:ea typeface="HG丸ｺﾞｼｯｸM-PRO" panose="020F0600000000000000" pitchFamily="50" charset="-128"/>
              </a:rPr>
              <a:t>佐藤花子</a:t>
            </a:r>
            <a:r>
              <a:rPr lang="en-US" altLang="ja-JP" sz="2000" dirty="0">
                <a:latin typeface="Lucida Console" panose="020B0609040504020204" pitchFamily="49" charset="0"/>
                <a:ea typeface="HG丸ｺﾞｼｯｸM-PRO" panose="020F0600000000000000" pitchFamily="50" charset="-128"/>
              </a:rPr>
              <a:t>";</a:t>
            </a:r>
          </a:p>
        </p:txBody>
      </p:sp>
      <p:pic>
        <p:nvPicPr>
          <p:cNvPr id="2" name="図 1"/>
          <p:cNvPicPr>
            <a:picLocks noChangeAspect="1"/>
          </p:cNvPicPr>
          <p:nvPr/>
        </p:nvPicPr>
        <p:blipFill>
          <a:blip r:embed="rId3"/>
          <a:stretch>
            <a:fillRect/>
          </a:stretch>
        </p:blipFill>
        <p:spPr>
          <a:xfrm>
            <a:off x="2267744" y="3573016"/>
            <a:ext cx="4896544" cy="3184846"/>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タイトル 1"/>
          <p:cNvSpPr>
            <a:spLocks noGrp="1"/>
          </p:cNvSpPr>
          <p:nvPr>
            <p:ph type="title"/>
          </p:nvPr>
        </p:nvSpPr>
        <p:spPr>
          <a:xfrm>
            <a:off x="457200" y="274638"/>
            <a:ext cx="8229600" cy="725487"/>
          </a:xfrm>
        </p:spPr>
        <p:txBody>
          <a:bodyPr/>
          <a:lstStyle/>
          <a:p>
            <a:pPr eaLnBrk="1" hangingPunct="1"/>
            <a:r>
              <a:rPr lang="ja-JP" altLang="en-US"/>
              <a:t>参照の配列</a:t>
            </a:r>
          </a:p>
        </p:txBody>
      </p:sp>
      <p:sp>
        <p:nvSpPr>
          <p:cNvPr id="106500" name="コンテンツ プレースホルダ 2"/>
          <p:cNvSpPr>
            <a:spLocks noGrp="1"/>
          </p:cNvSpPr>
          <p:nvPr>
            <p:ph idx="1"/>
          </p:nvPr>
        </p:nvSpPr>
        <p:spPr>
          <a:xfrm>
            <a:off x="457200" y="1214438"/>
            <a:ext cx="8229600" cy="1285875"/>
          </a:xfrm>
        </p:spPr>
        <p:txBody>
          <a:bodyPr/>
          <a:lstStyle/>
          <a:p>
            <a:pPr marL="0" indent="0" eaLnBrk="1" hangingPunct="1">
              <a:buNone/>
            </a:pPr>
            <a:r>
              <a:rPr lang="ja-JP" altLang="en-US" sz="2800" dirty="0"/>
              <a:t>基本型の配列と同じように、参照の配列も作成できる</a:t>
            </a:r>
          </a:p>
        </p:txBody>
      </p:sp>
      <p:sp>
        <p:nvSpPr>
          <p:cNvPr id="106501" name="正方形/長方形 3"/>
          <p:cNvSpPr>
            <a:spLocks noChangeArrowheads="1"/>
          </p:cNvSpPr>
          <p:nvPr/>
        </p:nvSpPr>
        <p:spPr bwMode="auto">
          <a:xfrm>
            <a:off x="129473" y="2347133"/>
            <a:ext cx="6519639" cy="31700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cards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[3];</a:t>
            </a:r>
          </a:p>
          <a:p>
            <a:pPr eaLnBrk="1" hangingPunct="1"/>
            <a:r>
              <a:rPr lang="en-US" altLang="ja-JP" sz="2000" dirty="0">
                <a:latin typeface="Lucida Console" panose="020B0609040504020204" pitchFamily="49" charset="0"/>
                <a:ea typeface="HG丸ｺﾞｼｯｸM-PRO" panose="020F0600000000000000" pitchFamily="50" charset="-128"/>
              </a:rPr>
              <a:t>cards[0]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cards[1]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cards[2]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r>
              <a:rPr lang="en-US" altLang="ja-JP" sz="2000" dirty="0">
                <a:latin typeface="Lucida Console" panose="020B0609040504020204" pitchFamily="49" charset="0"/>
              </a:rPr>
              <a:t>cards[0].id = 1234;</a:t>
            </a:r>
          </a:p>
          <a:p>
            <a:r>
              <a:rPr lang="en-US" altLang="ja-JP" sz="2000" dirty="0">
                <a:latin typeface="Lucida Console" panose="020B0609040504020204" pitchFamily="49" charset="0"/>
              </a:rPr>
              <a:t>cards[0].name = "</a:t>
            </a:r>
            <a:r>
              <a:rPr lang="ja-JP" altLang="en-US" sz="2000" dirty="0">
                <a:latin typeface="Lucida Console" panose="020B0609040504020204" pitchFamily="49" charset="0"/>
              </a:rPr>
              <a:t>鈴木太郎</a:t>
            </a:r>
            <a:r>
              <a:rPr lang="en-US" altLang="ja-JP" sz="2000" dirty="0">
                <a:latin typeface="Lucida Console" panose="020B0609040504020204" pitchFamily="49" charset="0"/>
              </a:rPr>
              <a:t>";</a:t>
            </a:r>
          </a:p>
          <a:p>
            <a:r>
              <a:rPr lang="en-US" altLang="ja-JP" sz="2000" dirty="0">
                <a:latin typeface="Lucida Console" panose="020B0609040504020204" pitchFamily="49" charset="0"/>
              </a:rPr>
              <a:t>cards[1].id = 1235;</a:t>
            </a:r>
          </a:p>
          <a:p>
            <a:r>
              <a:rPr lang="en-US" altLang="ja-JP" sz="2000" dirty="0">
                <a:latin typeface="Lucida Console" panose="020B0609040504020204" pitchFamily="49" charset="0"/>
              </a:rPr>
              <a:t>cards[1].name = "</a:t>
            </a:r>
            <a:r>
              <a:rPr lang="ja-JP" altLang="en-US" sz="2000" dirty="0">
                <a:latin typeface="Lucida Console" panose="020B0609040504020204" pitchFamily="49" charset="0"/>
              </a:rPr>
              <a:t>佐藤花子</a:t>
            </a:r>
            <a:r>
              <a:rPr lang="en-US" altLang="ja-JP" sz="2000" dirty="0">
                <a:latin typeface="Lucida Console" panose="020B0609040504020204" pitchFamily="49" charset="0"/>
              </a:rPr>
              <a:t>";</a:t>
            </a:r>
          </a:p>
          <a:p>
            <a:r>
              <a:rPr lang="en-US" altLang="ja-JP" sz="2000" dirty="0">
                <a:latin typeface="Lucida Console" panose="020B0609040504020204" pitchFamily="49" charset="0"/>
              </a:rPr>
              <a:t>cards[2].id = 1236;</a:t>
            </a:r>
          </a:p>
          <a:p>
            <a:r>
              <a:rPr lang="en-US" altLang="ja-JP" sz="2000" dirty="0">
                <a:latin typeface="Lucida Console" panose="020B0609040504020204" pitchFamily="49" charset="0"/>
              </a:rPr>
              <a:t>cards[2].name = "</a:t>
            </a:r>
            <a:r>
              <a:rPr lang="ja-JP" altLang="en-US" sz="2000" dirty="0">
                <a:latin typeface="Lucida Console" panose="020B0609040504020204" pitchFamily="49" charset="0"/>
              </a:rPr>
              <a:t>山田二郎</a:t>
            </a:r>
            <a:r>
              <a:rPr lang="en-US" altLang="ja-JP" sz="2000" dirty="0">
                <a:latin typeface="Lucida Console" panose="020B0609040504020204" pitchFamily="49" charset="0"/>
              </a:rPr>
              <a:t>";</a:t>
            </a:r>
            <a:endParaRPr lang="en-US" altLang="ja-JP" sz="2400" dirty="0">
              <a:latin typeface="Lucida Console" panose="020B0609040504020204" pitchFamily="49" charset="0"/>
              <a:ea typeface="HG丸ｺﾞｼｯｸM-PRO" panose="020F0600000000000000" pitchFamily="50" charset="-128"/>
            </a:endParaRPr>
          </a:p>
        </p:txBody>
      </p:sp>
      <p:sp>
        <p:nvSpPr>
          <p:cNvPr id="6" name="四角形吹き出し 5"/>
          <p:cNvSpPr/>
          <p:nvPr/>
        </p:nvSpPr>
        <p:spPr>
          <a:xfrm>
            <a:off x="6865180" y="2420888"/>
            <a:ext cx="2016224" cy="357188"/>
          </a:xfrm>
          <a:prstGeom prst="wedgeRectCallout">
            <a:avLst>
              <a:gd name="adj1" fmla="val -66963"/>
              <a:gd name="adj2" fmla="val -10096"/>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ja-JP" altLang="en-US" dirty="0"/>
              <a:t>配列を生成</a:t>
            </a:r>
          </a:p>
        </p:txBody>
      </p:sp>
      <p:pic>
        <p:nvPicPr>
          <p:cNvPr id="2" name="図 1"/>
          <p:cNvPicPr>
            <a:picLocks noChangeAspect="1"/>
          </p:cNvPicPr>
          <p:nvPr/>
        </p:nvPicPr>
        <p:blipFill>
          <a:blip r:embed="rId3"/>
          <a:stretch>
            <a:fillRect/>
          </a:stretch>
        </p:blipFill>
        <p:spPr>
          <a:xfrm>
            <a:off x="4283968" y="3917743"/>
            <a:ext cx="4813505" cy="2665881"/>
          </a:xfrm>
          <a:prstGeom prst="rect">
            <a:avLst/>
          </a:prstGeom>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正方形/長方形 4"/>
          <p:cNvSpPr>
            <a:spLocks noChangeArrowheads="1"/>
          </p:cNvSpPr>
          <p:nvPr/>
        </p:nvSpPr>
        <p:spPr bwMode="auto">
          <a:xfrm>
            <a:off x="428625" y="2357438"/>
            <a:ext cx="6447631"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cards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[3];</a:t>
            </a:r>
          </a:p>
          <a:p>
            <a:pPr eaLnBrk="1" hangingPunct="1"/>
            <a:r>
              <a:rPr lang="en-US" altLang="ja-JP" sz="2000" dirty="0">
                <a:latin typeface="Lucida Console" panose="020B0609040504020204" pitchFamily="49" charset="0"/>
                <a:ea typeface="HG丸ｺﾞｼｯｸM-PRO" panose="020F0600000000000000" pitchFamily="50" charset="-128"/>
              </a:rPr>
              <a:t>cards[1] = new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cards[1].id = 1235;</a:t>
            </a:r>
          </a:p>
          <a:p>
            <a:pPr eaLnBrk="1" hangingPunct="1"/>
            <a:r>
              <a:rPr lang="en-US" altLang="ja-JP" sz="2000" dirty="0">
                <a:latin typeface="Lucida Console" panose="020B0609040504020204" pitchFamily="49" charset="0"/>
                <a:ea typeface="HG丸ｺﾞｼｯｸM-PRO" panose="020F0600000000000000" pitchFamily="50" charset="-128"/>
              </a:rPr>
              <a:t>Cards[1].name = "</a:t>
            </a:r>
            <a:r>
              <a:rPr lang="ja-JP" altLang="en-US" sz="2000" dirty="0">
                <a:latin typeface="Lucida Console" panose="020B0609040504020204" pitchFamily="49" charset="0"/>
                <a:ea typeface="HG丸ｺﾞｼｯｸM-PRO" panose="020F0600000000000000" pitchFamily="50" charset="-128"/>
              </a:rPr>
              <a:t>佐藤花子</a:t>
            </a:r>
            <a:r>
              <a:rPr lang="en-US" altLang="ja-JP" sz="2000" dirty="0">
                <a:latin typeface="Lucida Console" panose="020B0609040504020204" pitchFamily="49" charset="0"/>
                <a:ea typeface="HG丸ｺﾞｼｯｸM-PRO" panose="020F0600000000000000" pitchFamily="50" charset="-128"/>
              </a:rPr>
              <a:t>"</a:t>
            </a:r>
          </a:p>
        </p:txBody>
      </p:sp>
      <p:pic>
        <p:nvPicPr>
          <p:cNvPr id="2" name="図 1"/>
          <p:cNvPicPr>
            <a:picLocks noChangeAspect="1"/>
          </p:cNvPicPr>
          <p:nvPr/>
        </p:nvPicPr>
        <p:blipFill>
          <a:blip r:embed="rId3"/>
          <a:stretch>
            <a:fillRect/>
          </a:stretch>
        </p:blipFill>
        <p:spPr>
          <a:xfrm>
            <a:off x="4427984" y="3049098"/>
            <a:ext cx="4560708" cy="3549557"/>
          </a:xfrm>
          <a:prstGeom prst="rect">
            <a:avLst/>
          </a:prstGeom>
        </p:spPr>
      </p:pic>
      <p:sp>
        <p:nvSpPr>
          <p:cNvPr id="107522" name="タイトル 1"/>
          <p:cNvSpPr>
            <a:spLocks noGrp="1"/>
          </p:cNvSpPr>
          <p:nvPr>
            <p:ph type="title"/>
          </p:nvPr>
        </p:nvSpPr>
        <p:spPr>
          <a:xfrm>
            <a:off x="457200" y="274638"/>
            <a:ext cx="8229600" cy="725487"/>
          </a:xfrm>
        </p:spPr>
        <p:txBody>
          <a:bodyPr/>
          <a:lstStyle/>
          <a:p>
            <a:pPr eaLnBrk="1" hangingPunct="1"/>
            <a:r>
              <a:rPr lang="ja-JP" altLang="en-US"/>
              <a:t>何も参照しないことを表す</a:t>
            </a:r>
            <a:r>
              <a:rPr lang="en-US" altLang="ja-JP"/>
              <a:t>null</a:t>
            </a:r>
            <a:endParaRPr lang="ja-JP" altLang="en-US"/>
          </a:p>
        </p:txBody>
      </p:sp>
      <p:sp>
        <p:nvSpPr>
          <p:cNvPr id="107523"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参照型の変数に、何も参照が入っていない状態を</a:t>
            </a:r>
            <a:r>
              <a:rPr lang="en-US" altLang="ja-JP" sz="2800" dirty="0"/>
              <a:t>null</a:t>
            </a:r>
            <a:r>
              <a:rPr lang="ja-JP" altLang="en-US" sz="2800" dirty="0"/>
              <a:t>という</a:t>
            </a:r>
          </a:p>
        </p:txBody>
      </p:sp>
      <p:sp>
        <p:nvSpPr>
          <p:cNvPr id="6" name="フローチャート: 処理 5"/>
          <p:cNvSpPr/>
          <p:nvPr/>
        </p:nvSpPr>
        <p:spPr>
          <a:xfrm>
            <a:off x="5225207" y="5429249"/>
            <a:ext cx="642937" cy="428625"/>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t>h</a:t>
            </a:r>
            <a:endParaRPr lang="ja-JP" altLang="en-US" dirty="0"/>
          </a:p>
        </p:txBody>
      </p:sp>
      <p:sp>
        <p:nvSpPr>
          <p:cNvPr id="7" name="フローチャート: 処理 6"/>
          <p:cNvSpPr/>
          <p:nvPr/>
        </p:nvSpPr>
        <p:spPr>
          <a:xfrm>
            <a:off x="7817494" y="5429248"/>
            <a:ext cx="642938" cy="428625"/>
          </a:xfrm>
          <a:prstGeom prst="flowChartProcess">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タイトル 1"/>
          <p:cNvSpPr>
            <a:spLocks noGrp="1"/>
          </p:cNvSpPr>
          <p:nvPr>
            <p:ph type="title"/>
          </p:nvPr>
        </p:nvSpPr>
        <p:spPr>
          <a:xfrm>
            <a:off x="457200" y="274638"/>
            <a:ext cx="8229600" cy="725487"/>
          </a:xfrm>
        </p:spPr>
        <p:txBody>
          <a:bodyPr/>
          <a:lstStyle/>
          <a:p>
            <a:pPr eaLnBrk="1" hangingPunct="1"/>
            <a:r>
              <a:rPr lang="en-US" altLang="ja-JP"/>
              <a:t>null</a:t>
            </a:r>
            <a:r>
              <a:rPr lang="ja-JP" altLang="en-US"/>
              <a:t>は参照型の値</a:t>
            </a:r>
          </a:p>
        </p:txBody>
      </p:sp>
      <p:sp>
        <p:nvSpPr>
          <p:cNvPr id="108547" name="コンテンツ プレースホルダ 2"/>
          <p:cNvSpPr>
            <a:spLocks noGrp="1"/>
          </p:cNvSpPr>
          <p:nvPr>
            <p:ph idx="1"/>
          </p:nvPr>
        </p:nvSpPr>
        <p:spPr>
          <a:xfrm>
            <a:off x="457200" y="1214438"/>
            <a:ext cx="8229600" cy="714375"/>
          </a:xfrm>
        </p:spPr>
        <p:txBody>
          <a:bodyPr/>
          <a:lstStyle/>
          <a:p>
            <a:pPr marL="0" indent="0" eaLnBrk="1" hangingPunct="1">
              <a:buNone/>
            </a:pPr>
            <a:r>
              <a:rPr lang="en-US" altLang="ja-JP" sz="2800" dirty="0"/>
              <a:t>null</a:t>
            </a:r>
            <a:r>
              <a:rPr lang="ja-JP" altLang="en-US" sz="2800" dirty="0"/>
              <a:t>は、参照型の変数に代入できる</a:t>
            </a:r>
          </a:p>
        </p:txBody>
      </p:sp>
      <p:sp>
        <p:nvSpPr>
          <p:cNvPr id="108548" name="正方形/長方形 3"/>
          <p:cNvSpPr>
            <a:spLocks noChangeArrowheads="1"/>
          </p:cNvSpPr>
          <p:nvPr/>
        </p:nvSpPr>
        <p:spPr bwMode="auto">
          <a:xfrm>
            <a:off x="785813" y="1928813"/>
            <a:ext cx="4786312"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 a;</a:t>
            </a:r>
          </a:p>
          <a:p>
            <a:pPr eaLnBrk="1" hangingPunct="1"/>
            <a:r>
              <a:rPr lang="en-US" altLang="ja-JP" sz="2800" dirty="0">
                <a:latin typeface="Lucida Console" panose="020B0609040504020204" pitchFamily="49" charset="0"/>
                <a:ea typeface="HG丸ｺﾞｼｯｸM-PRO" panose="020F0600000000000000" pitchFamily="50" charset="-128"/>
              </a:rPr>
              <a:t>a = null;</a:t>
            </a:r>
          </a:p>
        </p:txBody>
      </p:sp>
      <p:sp>
        <p:nvSpPr>
          <p:cNvPr id="108549" name="コンテンツ プレースホルダ 2"/>
          <p:cNvSpPr txBox="1">
            <a:spLocks/>
          </p:cNvSpPr>
          <p:nvPr/>
        </p:nvSpPr>
        <p:spPr bwMode="auto">
          <a:xfrm>
            <a:off x="428625" y="3071813"/>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en-US" altLang="ja-JP" sz="2800" dirty="0">
                <a:latin typeface="+mn-ea"/>
                <a:ea typeface="+mn-ea"/>
              </a:rPr>
              <a:t>null</a:t>
            </a:r>
            <a:r>
              <a:rPr lang="ja-JP" altLang="en-US" sz="2800" dirty="0">
                <a:latin typeface="+mn-ea"/>
                <a:ea typeface="+mn-ea"/>
              </a:rPr>
              <a:t>は参照型の変数の値と比較できる</a:t>
            </a:r>
          </a:p>
        </p:txBody>
      </p:sp>
      <p:sp>
        <p:nvSpPr>
          <p:cNvPr id="108550" name="正方形/長方形 5"/>
          <p:cNvSpPr>
            <a:spLocks noChangeArrowheads="1"/>
          </p:cNvSpPr>
          <p:nvPr/>
        </p:nvSpPr>
        <p:spPr bwMode="auto">
          <a:xfrm>
            <a:off x="785813" y="3714750"/>
            <a:ext cx="7929562"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 a = new </a:t>
            </a:r>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if(a == null)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("a</a:t>
            </a:r>
            <a:r>
              <a:rPr lang="ja-JP" altLang="en-US" sz="2800" dirty="0">
                <a:latin typeface="Lucida Console" panose="020B0609040504020204" pitchFamily="49" charset="0"/>
                <a:ea typeface="HG丸ｺﾞｼｯｸM-PRO" panose="020F0600000000000000" pitchFamily="50" charset="-128"/>
              </a:rPr>
              <a:t>は</a:t>
            </a:r>
            <a:r>
              <a:rPr lang="en-US" altLang="ja-JP" sz="2800" dirty="0">
                <a:latin typeface="Lucida Console" panose="020B0609040504020204" pitchFamily="49" charset="0"/>
                <a:ea typeface="HG丸ｺﾞｼｯｸM-PRO" panose="020F0600000000000000" pitchFamily="50" charset="-128"/>
              </a:rPr>
              <a:t>null");</a:t>
            </a:r>
          </a:p>
          <a:p>
            <a:pPr eaLnBrk="1" hangingPunct="1"/>
            <a:r>
              <a:rPr lang="en-US" altLang="ja-JP" sz="2800" dirty="0">
                <a:latin typeface="Lucida Console" panose="020B0609040504020204" pitchFamily="49" charset="0"/>
                <a:ea typeface="HG丸ｺﾞｼｯｸM-PRO" panose="020F0600000000000000" pitchFamily="50" charset="-128"/>
              </a:rPr>
              <a:t>} else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("a</a:t>
            </a:r>
            <a:r>
              <a:rPr lang="ja-JP" altLang="en-US" sz="2800" dirty="0">
                <a:latin typeface="Lucida Console" panose="020B0609040504020204" pitchFamily="49" charset="0"/>
                <a:ea typeface="HG丸ｺﾞｼｯｸM-PRO" panose="020F0600000000000000" pitchFamily="50" charset="-128"/>
              </a:rPr>
              <a:t>は</a:t>
            </a:r>
            <a:r>
              <a:rPr lang="en-US" altLang="ja-JP" sz="2800" dirty="0">
                <a:latin typeface="Lucida Console" panose="020B0609040504020204" pitchFamily="49" charset="0"/>
                <a:ea typeface="HG丸ｺﾞｼｯｸM-PRO" panose="020F0600000000000000" pitchFamily="50" charset="-128"/>
              </a:rPr>
              <a:t>null</a:t>
            </a:r>
            <a:r>
              <a:rPr lang="ja-JP" altLang="en-US" sz="2800" dirty="0">
                <a:latin typeface="Lucida Console" panose="020B0609040504020204" pitchFamily="49" charset="0"/>
                <a:ea typeface="HG丸ｺﾞｼｯｸM-PRO" panose="020F0600000000000000" pitchFamily="50" charset="-128"/>
              </a:rPr>
              <a:t>でない</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参照とメソッド</a:t>
            </a:r>
          </a:p>
        </p:txBody>
      </p:sp>
      <p:sp>
        <p:nvSpPr>
          <p:cNvPr id="3" name="コンテンツ プレースホルダー 2"/>
          <p:cNvSpPr>
            <a:spLocks noGrp="1"/>
          </p:cNvSpPr>
          <p:nvPr>
            <p:ph idx="1"/>
          </p:nvPr>
        </p:nvSpPr>
        <p:spPr>
          <a:xfrm>
            <a:off x="457200" y="1214422"/>
            <a:ext cx="8229600" cy="5000660"/>
          </a:xfrm>
        </p:spPr>
        <p:txBody>
          <a:bodyPr/>
          <a:lstStyle/>
          <a:p>
            <a:pPr marL="0" indent="0">
              <a:buNone/>
            </a:pPr>
            <a:r>
              <a:rPr kumimoji="1" lang="ja-JP" altLang="en-US" sz="2800" dirty="0"/>
              <a:t>メソッドには引数としてインスタンスの参照を受け渡しできる</a:t>
            </a:r>
            <a:endParaRPr kumimoji="1" lang="en-US" altLang="ja-JP" sz="2800" dirty="0"/>
          </a:p>
          <a:p>
            <a:endParaRPr lang="en-US" altLang="ja-JP" sz="2800" dirty="0"/>
          </a:p>
          <a:p>
            <a:endParaRPr kumimoji="1" lang="en-US" altLang="ja-JP" sz="2800" dirty="0"/>
          </a:p>
          <a:p>
            <a:pPr marL="0" indent="0">
              <a:buNone/>
            </a:pPr>
            <a:endParaRPr kumimoji="1" lang="en-US" altLang="ja-JP" sz="2000" dirty="0"/>
          </a:p>
          <a:p>
            <a:pPr marL="0" indent="0">
              <a:buNone/>
            </a:pPr>
            <a:endParaRPr kumimoji="1" lang="en-US" altLang="ja-JP" sz="2800" dirty="0"/>
          </a:p>
          <a:p>
            <a:pPr marL="0" indent="0">
              <a:buNone/>
            </a:pPr>
            <a:r>
              <a:rPr kumimoji="1" lang="ja-JP" altLang="en-US" sz="2800" dirty="0"/>
              <a:t>メソッドの戻り値にすることもできる</a:t>
            </a:r>
          </a:p>
        </p:txBody>
      </p:sp>
      <p:sp>
        <p:nvSpPr>
          <p:cNvPr id="4" name="正方形/長方形 5"/>
          <p:cNvSpPr>
            <a:spLocks noChangeArrowheads="1"/>
          </p:cNvSpPr>
          <p:nvPr/>
        </p:nvSpPr>
        <p:spPr bwMode="auto">
          <a:xfrm>
            <a:off x="755576" y="2276872"/>
            <a:ext cx="7409966"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static void Example(</a:t>
            </a:r>
            <a:r>
              <a:rPr lang="en-US" altLang="ja-JP" sz="2400" dirty="0" err="1">
                <a:latin typeface="Lucida Console" panose="020B0609040504020204" pitchFamily="49" charset="0"/>
                <a:ea typeface="HG丸ｺﾞｼｯｸM-PRO" panose="020F0600000000000000" pitchFamily="50" charset="-128"/>
              </a:rPr>
              <a:t>StudentCard</a:t>
            </a:r>
            <a:r>
              <a:rPr lang="en-US" altLang="ja-JP" sz="2400" dirty="0">
                <a:latin typeface="Lucida Console" panose="020B0609040504020204" pitchFamily="49" charset="0"/>
                <a:ea typeface="HG丸ｺﾞｼｯｸM-PRO" panose="020F0600000000000000" pitchFamily="50" charset="-128"/>
              </a:rPr>
              <a:t> card){</a:t>
            </a:r>
          </a:p>
          <a:p>
            <a:pPr eaLnBrk="1" hangingPunct="1"/>
            <a:r>
              <a:rPr lang="en-US" altLang="ja-JP" sz="2400" dirty="0">
                <a:latin typeface="Lucida Console" panose="020B0609040504020204" pitchFamily="49" charset="0"/>
                <a:ea typeface="HG丸ｺﾞｼｯｸM-PRO" panose="020F0600000000000000" pitchFamily="50" charset="-128"/>
              </a:rPr>
              <a:t>  card.id = 0;</a:t>
            </a:r>
          </a:p>
          <a:p>
            <a:pPr eaLnBrk="1" hangingPunct="1"/>
            <a:r>
              <a:rPr lang="en-US" altLang="ja-JP" sz="2400" dirty="0">
                <a:latin typeface="Lucida Console" panose="020B0609040504020204" pitchFamily="49" charset="0"/>
                <a:ea typeface="HG丸ｺﾞｼｯｸM-PRO" panose="020F0600000000000000" pitchFamily="50" charset="-128"/>
              </a:rPr>
              <a:t>  card.name = “</a:t>
            </a:r>
            <a:r>
              <a:rPr lang="ja-JP" altLang="en-US" sz="2400" dirty="0">
                <a:latin typeface="Lucida Console" panose="020B0609040504020204" pitchFamily="49" charset="0"/>
                <a:ea typeface="HG丸ｺﾞｼｯｸM-PRO" panose="020F0600000000000000" pitchFamily="50" charset="-128"/>
              </a:rPr>
              <a:t>未定</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
        <p:nvSpPr>
          <p:cNvPr id="8" name="正方形/長方形 5"/>
          <p:cNvSpPr>
            <a:spLocks noChangeArrowheads="1"/>
          </p:cNvSpPr>
          <p:nvPr/>
        </p:nvSpPr>
        <p:spPr bwMode="auto">
          <a:xfrm>
            <a:off x="251520" y="4558013"/>
            <a:ext cx="8703542" cy="19236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700" dirty="0">
                <a:latin typeface="Lucida Console" panose="020B0609040504020204" pitchFamily="49" charset="0"/>
                <a:ea typeface="HG丸ｺﾞｼｯｸM-PRO" panose="020F0600000000000000" pitchFamily="50" charset="-128"/>
              </a:rPr>
              <a:t>static </a:t>
            </a:r>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 Example(</a:t>
            </a:r>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 card0, </a:t>
            </a:r>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 card1){</a:t>
            </a:r>
          </a:p>
          <a:p>
            <a:pPr eaLnBrk="1" hangingPunct="1"/>
            <a:r>
              <a:rPr lang="en-US" altLang="ja-JP" sz="1700" dirty="0">
                <a:latin typeface="Lucida Console" panose="020B0609040504020204" pitchFamily="49" charset="0"/>
                <a:ea typeface="HG丸ｺﾞｼｯｸM-PRO" panose="020F0600000000000000" pitchFamily="50" charset="-128"/>
              </a:rPr>
              <a:t>  if (card0.id &lt; card1.id) {</a:t>
            </a:r>
          </a:p>
          <a:p>
            <a:pPr eaLnBrk="1" hangingPunct="1"/>
            <a:r>
              <a:rPr lang="en-US" altLang="ja-JP" sz="1700" dirty="0">
                <a:latin typeface="Lucida Console" panose="020B0609040504020204" pitchFamily="49" charset="0"/>
                <a:ea typeface="HG丸ｺﾞｼｯｸM-PRO" panose="020F0600000000000000" pitchFamily="50" charset="-128"/>
              </a:rPr>
              <a:t>    return card0;</a:t>
            </a:r>
          </a:p>
          <a:p>
            <a:pPr eaLnBrk="1" hangingPunct="1"/>
            <a:r>
              <a:rPr lang="en-US" altLang="ja-JP" sz="1700" dirty="0">
                <a:latin typeface="Lucida Console" panose="020B0609040504020204" pitchFamily="49" charset="0"/>
                <a:ea typeface="HG丸ｺﾞｼｯｸM-PRO" panose="020F0600000000000000" pitchFamily="50" charset="-128"/>
              </a:rPr>
              <a:t>  } else {</a:t>
            </a:r>
          </a:p>
          <a:p>
            <a:pPr eaLnBrk="1" hangingPunct="1"/>
            <a:r>
              <a:rPr lang="en-US" altLang="ja-JP" sz="1700" dirty="0">
                <a:latin typeface="Lucida Console" panose="020B0609040504020204" pitchFamily="49" charset="0"/>
                <a:ea typeface="HG丸ｺﾞｼｯｸM-PRO" panose="020F0600000000000000" pitchFamily="50" charset="-128"/>
              </a:rPr>
              <a:t>    return card1;</a:t>
            </a:r>
          </a:p>
          <a:p>
            <a:pPr eaLnBrk="1" hangingPunct="1"/>
            <a:r>
              <a:rPr lang="en-US" altLang="ja-JP" sz="1700" dirty="0">
                <a:latin typeface="Lucida Console" panose="020B0609040504020204" pitchFamily="49" charset="0"/>
                <a:ea typeface="HG丸ｺﾞｼｯｸM-PRO" panose="020F0600000000000000" pitchFamily="50" charset="-128"/>
              </a:rPr>
              <a:t>  }</a:t>
            </a:r>
          </a:p>
          <a:p>
            <a:pPr eaLnBrk="1" hangingPunct="1"/>
            <a:r>
              <a:rPr lang="en-US" altLang="ja-JP" sz="17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6050193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クラスの定義とファイル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a:t>複数のクラス宣言を</a:t>
            </a:r>
            <a:r>
              <a:rPr kumimoji="1" lang="en-US" altLang="ja-JP" sz="2800" dirty="0"/>
              <a:t>1</a:t>
            </a:r>
            <a:r>
              <a:rPr kumimoji="1" lang="ja-JP" altLang="en-US" sz="2800" dirty="0" err="1"/>
              <a:t>つの</a:t>
            </a:r>
            <a:r>
              <a:rPr kumimoji="1" lang="ja-JP" altLang="en-US" sz="2800" dirty="0"/>
              <a:t>ファイルに記述せず、複数のファイル</a:t>
            </a:r>
            <a:r>
              <a:rPr lang="ja-JP" altLang="en-US" sz="2800" dirty="0"/>
              <a:t>に</a:t>
            </a:r>
            <a:r>
              <a:rPr kumimoji="1" lang="ja-JP" altLang="en-US" sz="2800" dirty="0"/>
              <a:t>分けて記述できる</a:t>
            </a:r>
          </a:p>
        </p:txBody>
      </p:sp>
      <p:sp>
        <p:nvSpPr>
          <p:cNvPr id="4" name="正方形/長方形 5"/>
          <p:cNvSpPr>
            <a:spLocks noChangeArrowheads="1"/>
          </p:cNvSpPr>
          <p:nvPr/>
        </p:nvSpPr>
        <p:spPr bwMode="auto">
          <a:xfrm>
            <a:off x="431853" y="2756371"/>
            <a:ext cx="7929562"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public class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中略</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5" name="正方形/長方形 5"/>
          <p:cNvSpPr>
            <a:spLocks noChangeArrowheads="1"/>
          </p:cNvSpPr>
          <p:nvPr/>
        </p:nvSpPr>
        <p:spPr bwMode="auto">
          <a:xfrm>
            <a:off x="457200" y="4354404"/>
            <a:ext cx="7929562"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public class Example {</a:t>
            </a:r>
          </a:p>
          <a:p>
            <a:pPr eaLnBrk="1" hangingPunct="1"/>
            <a:r>
              <a:rPr lang="en-US" altLang="ja-JP" sz="2000" dirty="0">
                <a:latin typeface="Lucida Console" panose="020B0609040504020204" pitchFamily="49" charset="0"/>
                <a:ea typeface="HG丸ｺﾞｼｯｸM-PRO" panose="020F0600000000000000" pitchFamily="50" charset="-128"/>
              </a:rPr>
              <a:t>  public void main (String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StudentCard</a:t>
            </a:r>
            <a:r>
              <a:rPr lang="ja-JP" altLang="en-US" sz="2000" dirty="0">
                <a:latin typeface="Lucida Console" panose="020B0609040504020204" pitchFamily="49" charset="0"/>
                <a:ea typeface="HG丸ｺﾞｼｯｸM-PRO" panose="020F0600000000000000" pitchFamily="50" charset="-128"/>
              </a:rPr>
              <a:t>クラスを使った処理を行う</a:t>
            </a:r>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中略</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6" name="テキスト ボックス 5"/>
          <p:cNvSpPr txBox="1">
            <a:spLocks noChangeArrowheads="1"/>
          </p:cNvSpPr>
          <p:nvPr/>
        </p:nvSpPr>
        <p:spPr bwMode="auto">
          <a:xfrm>
            <a:off x="395536" y="2348880"/>
            <a:ext cx="3159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StudentCard.java</a:t>
            </a:r>
            <a:endParaRPr lang="ja-JP" altLang="en-US" sz="2400" dirty="0">
              <a:latin typeface="Lucida Console" panose="020B0609040504020204" pitchFamily="49" charset="0"/>
              <a:ea typeface="HG丸ｺﾞｼｯｸM-PRO" panose="020F0600000000000000" pitchFamily="50" charset="-128"/>
            </a:endParaRPr>
          </a:p>
        </p:txBody>
      </p:sp>
      <p:sp>
        <p:nvSpPr>
          <p:cNvPr id="7" name="テキスト ボックス 6"/>
          <p:cNvSpPr txBox="1">
            <a:spLocks noChangeArrowheads="1"/>
          </p:cNvSpPr>
          <p:nvPr/>
        </p:nvSpPr>
        <p:spPr bwMode="auto">
          <a:xfrm>
            <a:off x="384035" y="3933056"/>
            <a:ext cx="2416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Example.java</a:t>
            </a:r>
            <a:endParaRPr lang="ja-JP" altLang="en-US" sz="2400" dirty="0">
              <a:latin typeface="Lucida Console" panose="020B0609040504020204" pitchFamily="49" charset="0"/>
              <a:ea typeface="HG丸ｺﾞｼｯｸM-PRO" panose="020F0600000000000000" pitchFamily="50" charset="-128"/>
            </a:endParaRPr>
          </a:p>
        </p:txBody>
      </p:sp>
    </p:spTree>
    <p:extLst>
      <p:ext uri="{BB962C8B-B14F-4D97-AF65-F5344CB8AC3E}">
        <p14:creationId xmlns:p14="http://schemas.microsoft.com/office/powerpoint/2010/main" val="35323941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700" dirty="0"/>
              <a:t>ワン・モア・ステップ</a:t>
            </a:r>
            <a:r>
              <a:rPr lang="en-US" altLang="ja-JP" sz="2700" dirty="0"/>
              <a:t>(</a:t>
            </a:r>
            <a:r>
              <a:rPr lang="ja-JP" altLang="en-US" sz="2700" dirty="0"/>
              <a:t>インスタンス変数の初期値</a:t>
            </a:r>
            <a:r>
              <a:rPr lang="en-US" altLang="ja-JP" sz="2700" dirty="0"/>
              <a:t>)</a:t>
            </a:r>
            <a:endParaRPr kumimoji="1" lang="ja-JP" altLang="en-US" sz="2700" dirty="0"/>
          </a:p>
        </p:txBody>
      </p:sp>
      <p:sp>
        <p:nvSpPr>
          <p:cNvPr id="3" name="コンテンツ プレースホルダー 2"/>
          <p:cNvSpPr>
            <a:spLocks noGrp="1"/>
          </p:cNvSpPr>
          <p:nvPr>
            <p:ph idx="1"/>
          </p:nvPr>
        </p:nvSpPr>
        <p:spPr/>
        <p:txBody>
          <a:bodyPr/>
          <a:lstStyle/>
          <a:p>
            <a:pPr marL="0" indent="0">
              <a:buNone/>
            </a:pPr>
            <a:r>
              <a:rPr kumimoji="1" lang="ja-JP" altLang="en-US" sz="2800" dirty="0"/>
              <a:t>インスタンス変数は、インスタンスが生成されるときに自動的に初期化される</a:t>
            </a:r>
          </a:p>
        </p:txBody>
      </p:sp>
      <p:sp>
        <p:nvSpPr>
          <p:cNvPr id="4" name="正方形/長方形 5"/>
          <p:cNvSpPr>
            <a:spLocks noChangeArrowheads="1"/>
          </p:cNvSpPr>
          <p:nvPr/>
        </p:nvSpPr>
        <p:spPr bwMode="auto">
          <a:xfrm>
            <a:off x="1115616" y="2852936"/>
            <a:ext cx="6540492"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Class </a:t>
            </a:r>
            <a:r>
              <a:rPr lang="en-US" altLang="ja-JP" sz="2000" dirty="0" err="1">
                <a:latin typeface="Lucida Console" panose="020B0609040504020204" pitchFamily="49" charset="0"/>
                <a:ea typeface="HG丸ｺﾞｼｯｸM-PRO" panose="020F0600000000000000" pitchFamily="50" charset="-128"/>
              </a:rPr>
              <a:t>DataSet</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double d;</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boolean</a:t>
            </a:r>
            <a:r>
              <a:rPr lang="en-US" altLang="ja-JP" sz="2000" dirty="0">
                <a:latin typeface="Lucida Console" panose="020B0609040504020204" pitchFamily="49" charset="0"/>
                <a:ea typeface="HG丸ｺﾞｼｯｸM-PRO" panose="020F0600000000000000" pitchFamily="50" charset="-128"/>
              </a:rPr>
              <a:t> b;</a:t>
            </a:r>
          </a:p>
          <a:p>
            <a:pPr eaLnBrk="1" hangingPunct="1"/>
            <a:r>
              <a:rPr lang="en-US" altLang="ja-JP" sz="2000" dirty="0">
                <a:latin typeface="Lucida Console" panose="020B0609040504020204" pitchFamily="49" charset="0"/>
                <a:ea typeface="HG丸ｺﾞｼｯｸM-PRO" panose="020F0600000000000000" pitchFamily="50" charset="-128"/>
              </a:rPr>
              <a:t>  String s;</a:t>
            </a:r>
          </a:p>
          <a:p>
            <a:pPr eaLnBrk="1" hangingPunct="1"/>
            <a:r>
              <a:rPr lang="en-US" altLang="ja-JP" sz="2000" dirty="0">
                <a:latin typeface="Lucida Console" panose="020B0609040504020204" pitchFamily="49" charset="0"/>
                <a:ea typeface="HG丸ｺﾞｼｯｸM-PRO" panose="020F0600000000000000" pitchFamily="50" charset="-128"/>
              </a:rPr>
              <a:t>  Dataset data;</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5" name="正方形/長方形 4"/>
          <p:cNvSpPr/>
          <p:nvPr/>
        </p:nvSpPr>
        <p:spPr>
          <a:xfrm>
            <a:off x="4584107" y="3316342"/>
            <a:ext cx="2497800" cy="1477328"/>
          </a:xfrm>
          <a:prstGeom prst="rect">
            <a:avLst/>
          </a:prstGeom>
        </p:spPr>
        <p:txBody>
          <a:bodyPr wrap="none">
            <a:spAutoFit/>
          </a:bodyPr>
          <a:lstStyle/>
          <a:p>
            <a:r>
              <a:rPr lang="en-US" altLang="ja-JP" dirty="0">
                <a:solidFill>
                  <a:srgbClr val="00B050"/>
                </a:solidFill>
                <a:latin typeface="Lucida Console" panose="020B0609040504020204" pitchFamily="49" charset="0"/>
                <a:ea typeface="HG丸ｺﾞｼｯｸM-PRO" panose="020F0600000000000000" pitchFamily="50" charset="-128"/>
              </a:rPr>
              <a:t>0</a:t>
            </a:r>
            <a:r>
              <a:rPr lang="ja-JP" altLang="en-US" dirty="0">
                <a:solidFill>
                  <a:srgbClr val="00B050"/>
                </a:solidFill>
                <a:latin typeface="Lucida Console" panose="020B0609040504020204" pitchFamily="49" charset="0"/>
                <a:ea typeface="HG丸ｺﾞｼｯｸM-PRO" panose="020F0600000000000000" pitchFamily="50" charset="-128"/>
              </a:rPr>
              <a:t>で初期化される</a:t>
            </a:r>
            <a:endParaRPr lang="en-US" altLang="ja-JP" dirty="0">
              <a:solidFill>
                <a:srgbClr val="00B050"/>
              </a:solidFill>
              <a:latin typeface="Lucida Console" panose="020B0609040504020204" pitchFamily="49" charset="0"/>
              <a:ea typeface="HG丸ｺﾞｼｯｸM-PRO" panose="020F0600000000000000" pitchFamily="50" charset="-128"/>
            </a:endParaRPr>
          </a:p>
          <a:p>
            <a:r>
              <a:rPr lang="en-US" altLang="ja-JP" dirty="0">
                <a:solidFill>
                  <a:srgbClr val="00B050"/>
                </a:solidFill>
                <a:latin typeface="Lucida Console" panose="020B0609040504020204" pitchFamily="49" charset="0"/>
                <a:ea typeface="HG丸ｺﾞｼｯｸM-PRO" panose="020F0600000000000000" pitchFamily="50" charset="-128"/>
              </a:rPr>
              <a:t>0.0</a:t>
            </a:r>
            <a:r>
              <a:rPr lang="ja-JP" altLang="en-US" dirty="0">
                <a:solidFill>
                  <a:srgbClr val="00B050"/>
                </a:solidFill>
                <a:latin typeface="Lucida Console" panose="020B0609040504020204" pitchFamily="49" charset="0"/>
                <a:ea typeface="HG丸ｺﾞｼｯｸM-PRO" panose="020F0600000000000000" pitchFamily="50" charset="-128"/>
              </a:rPr>
              <a:t>で初期化される</a:t>
            </a:r>
            <a:endParaRPr lang="en-US" altLang="ja-JP" dirty="0">
              <a:solidFill>
                <a:srgbClr val="00B050"/>
              </a:solidFill>
              <a:latin typeface="Lucida Console" panose="020B0609040504020204" pitchFamily="49" charset="0"/>
              <a:ea typeface="HG丸ｺﾞｼｯｸM-PRO" panose="020F0600000000000000" pitchFamily="50" charset="-128"/>
            </a:endParaRPr>
          </a:p>
          <a:p>
            <a:r>
              <a:rPr lang="en-US" altLang="ja-JP" dirty="0">
                <a:solidFill>
                  <a:srgbClr val="00B050"/>
                </a:solidFill>
                <a:latin typeface="Lucida Console" panose="020B0609040504020204" pitchFamily="49" charset="0"/>
                <a:ea typeface="HG丸ｺﾞｼｯｸM-PRO" panose="020F0600000000000000" pitchFamily="50" charset="-128"/>
              </a:rPr>
              <a:t>false</a:t>
            </a:r>
            <a:r>
              <a:rPr lang="ja-JP" altLang="en-US" dirty="0">
                <a:solidFill>
                  <a:srgbClr val="00B050"/>
                </a:solidFill>
                <a:latin typeface="Lucida Console" panose="020B0609040504020204" pitchFamily="49" charset="0"/>
                <a:ea typeface="HG丸ｺﾞｼｯｸM-PRO" panose="020F0600000000000000" pitchFamily="50" charset="-128"/>
              </a:rPr>
              <a:t>で初期化される</a:t>
            </a:r>
            <a:endParaRPr lang="en-US" altLang="ja-JP" dirty="0">
              <a:solidFill>
                <a:srgbClr val="00B050"/>
              </a:solidFill>
              <a:latin typeface="Lucida Console" panose="020B0609040504020204" pitchFamily="49" charset="0"/>
              <a:ea typeface="HG丸ｺﾞｼｯｸM-PRO" panose="020F0600000000000000" pitchFamily="50" charset="-128"/>
            </a:endParaRPr>
          </a:p>
          <a:p>
            <a:r>
              <a:rPr lang="en-US" altLang="ja-JP" dirty="0">
                <a:solidFill>
                  <a:srgbClr val="00B050"/>
                </a:solidFill>
                <a:latin typeface="Lucida Console" panose="020B0609040504020204" pitchFamily="49" charset="0"/>
                <a:ea typeface="HG丸ｺﾞｼｯｸM-PRO" panose="020F0600000000000000" pitchFamily="50" charset="-128"/>
              </a:rPr>
              <a:t>null</a:t>
            </a:r>
            <a:r>
              <a:rPr lang="ja-JP" altLang="en-US" dirty="0">
                <a:solidFill>
                  <a:srgbClr val="00B050"/>
                </a:solidFill>
                <a:latin typeface="Lucida Console" panose="020B0609040504020204" pitchFamily="49" charset="0"/>
                <a:ea typeface="HG丸ｺﾞｼｯｸM-PRO" panose="020F0600000000000000" pitchFamily="50" charset="-128"/>
              </a:rPr>
              <a:t>で初期化される</a:t>
            </a:r>
            <a:endParaRPr lang="en-US" altLang="ja-JP" dirty="0">
              <a:solidFill>
                <a:srgbClr val="00B050"/>
              </a:solidFill>
              <a:latin typeface="Lucida Console" panose="020B0609040504020204" pitchFamily="49" charset="0"/>
              <a:ea typeface="HG丸ｺﾞｼｯｸM-PRO" panose="020F0600000000000000" pitchFamily="50" charset="-128"/>
            </a:endParaRPr>
          </a:p>
          <a:p>
            <a:r>
              <a:rPr lang="en-US" altLang="ja-JP" dirty="0">
                <a:solidFill>
                  <a:srgbClr val="00B050"/>
                </a:solidFill>
                <a:latin typeface="Lucida Console" panose="020B0609040504020204" pitchFamily="49" charset="0"/>
                <a:ea typeface="HG丸ｺﾞｼｯｸM-PRO" panose="020F0600000000000000" pitchFamily="50" charset="-128"/>
              </a:rPr>
              <a:t>null</a:t>
            </a:r>
            <a:r>
              <a:rPr lang="ja-JP" altLang="en-US" dirty="0">
                <a:solidFill>
                  <a:srgbClr val="00B050"/>
                </a:solidFill>
                <a:latin typeface="Lucida Console" panose="020B0609040504020204" pitchFamily="49" charset="0"/>
                <a:ea typeface="HG丸ｺﾞｼｯｸM-PRO" panose="020F0600000000000000" pitchFamily="50" charset="-128"/>
              </a:rPr>
              <a:t>で初期化される</a:t>
            </a:r>
            <a:endParaRPr lang="ja-JP" altLang="en-US" dirty="0"/>
          </a:p>
        </p:txBody>
      </p:sp>
    </p:spTree>
    <p:extLst>
      <p:ext uri="{BB962C8B-B14F-4D97-AF65-F5344CB8AC3E}">
        <p14:creationId xmlns:p14="http://schemas.microsoft.com/office/powerpoint/2010/main" val="29785791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タイトル 3"/>
          <p:cNvSpPr>
            <a:spLocks noGrp="1"/>
          </p:cNvSpPr>
          <p:nvPr>
            <p:ph type="ctrTitle"/>
          </p:nvPr>
        </p:nvSpPr>
        <p:spPr/>
        <p:txBody>
          <a:bodyPr/>
          <a:lstStyle/>
          <a:p>
            <a:pPr eaLnBrk="1" hangingPunct="1"/>
            <a:r>
              <a:rPr lang="ja-JP" altLang="en-US" sz="3600"/>
              <a:t>第</a:t>
            </a:r>
            <a:r>
              <a:rPr lang="en-US" altLang="ja-JP" sz="3600"/>
              <a:t>6</a:t>
            </a:r>
            <a:r>
              <a:rPr lang="ja-JP" altLang="en-US" sz="3600"/>
              <a:t>章 クラスの一歩進んだ使い方</a:t>
            </a:r>
          </a:p>
        </p:txBody>
      </p:sp>
      <p:sp>
        <p:nvSpPr>
          <p:cNvPr id="5" name="サブタイトル 4"/>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タイトル 1"/>
          <p:cNvSpPr>
            <a:spLocks noGrp="1"/>
          </p:cNvSpPr>
          <p:nvPr>
            <p:ph type="title"/>
          </p:nvPr>
        </p:nvSpPr>
        <p:spPr>
          <a:xfrm>
            <a:off x="457200" y="274638"/>
            <a:ext cx="8229600" cy="725487"/>
          </a:xfrm>
        </p:spPr>
        <p:txBody>
          <a:bodyPr/>
          <a:lstStyle/>
          <a:p>
            <a:pPr eaLnBrk="1" hangingPunct="1"/>
            <a:r>
              <a:rPr lang="ja-JP" altLang="en-US"/>
              <a:t>コンストラクタ</a:t>
            </a:r>
          </a:p>
        </p:txBody>
      </p:sp>
      <p:sp>
        <p:nvSpPr>
          <p:cNvPr id="123907" name="コンテンツ プレースホルダ 2"/>
          <p:cNvSpPr>
            <a:spLocks noGrp="1"/>
          </p:cNvSpPr>
          <p:nvPr>
            <p:ph idx="1"/>
          </p:nvPr>
        </p:nvSpPr>
        <p:spPr>
          <a:xfrm>
            <a:off x="457200" y="1214438"/>
            <a:ext cx="8229600" cy="1785937"/>
          </a:xfrm>
        </p:spPr>
        <p:txBody>
          <a:bodyPr/>
          <a:lstStyle/>
          <a:p>
            <a:pPr marL="0" indent="0" eaLnBrk="1" hangingPunct="1">
              <a:buNone/>
            </a:pPr>
            <a:r>
              <a:rPr lang="ja-JP" altLang="en-US" sz="2800" dirty="0"/>
              <a:t>コンストラクタとは、インスタンスが生成されるときに自動的に実行される特別なメソッド</a:t>
            </a:r>
          </a:p>
        </p:txBody>
      </p:sp>
      <p:sp>
        <p:nvSpPr>
          <p:cNvPr id="123908" name="コンテンツ プレースホルダ 2"/>
          <p:cNvSpPr txBox="1">
            <a:spLocks/>
          </p:cNvSpPr>
          <p:nvPr/>
        </p:nvSpPr>
        <p:spPr bwMode="auto">
          <a:xfrm>
            <a:off x="428625" y="4714875"/>
            <a:ext cx="82296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Arial" panose="020B0604020202020204" pitchFamily="34" charset="0"/>
              <a:buChar char="•"/>
            </a:pPr>
            <a:r>
              <a:rPr lang="ja-JP" altLang="en-US" sz="2800" dirty="0">
                <a:latin typeface="+mn-ea"/>
                <a:ea typeface="+mn-ea"/>
              </a:rPr>
              <a:t>クラス名と同じ名前のメソッド</a:t>
            </a:r>
            <a:endParaRPr lang="en-US" altLang="ja-JP" sz="2800" dirty="0">
              <a:latin typeface="+mn-ea"/>
              <a:ea typeface="+mn-ea"/>
            </a:endParaRPr>
          </a:p>
          <a:p>
            <a:pPr eaLnBrk="1" hangingPunct="1">
              <a:spcBef>
                <a:spcPct val="20000"/>
              </a:spcBef>
              <a:buFont typeface="Arial" panose="020B0604020202020204" pitchFamily="34" charset="0"/>
              <a:buChar char="•"/>
            </a:pPr>
            <a:r>
              <a:rPr lang="ja-JP" altLang="en-US" sz="2800" dirty="0">
                <a:latin typeface="+mn-ea"/>
                <a:ea typeface="+mn-ea"/>
              </a:rPr>
              <a:t>引数を渡せる（初期化に使用できる）</a:t>
            </a:r>
            <a:endParaRPr lang="en-US" altLang="ja-JP" sz="2800" dirty="0">
              <a:latin typeface="+mn-ea"/>
              <a:ea typeface="+mn-ea"/>
            </a:endParaRPr>
          </a:p>
          <a:p>
            <a:pPr eaLnBrk="1" hangingPunct="1">
              <a:spcBef>
                <a:spcPct val="20000"/>
              </a:spcBef>
              <a:buFont typeface="Arial" panose="020B0604020202020204" pitchFamily="34" charset="0"/>
              <a:buChar char="•"/>
            </a:pPr>
            <a:r>
              <a:rPr lang="ja-JP" altLang="en-US" sz="2800" dirty="0">
                <a:latin typeface="+mn-ea"/>
                <a:ea typeface="+mn-ea"/>
              </a:rPr>
              <a:t>戻り値を定義できない</a:t>
            </a:r>
            <a:endParaRPr lang="en-US" altLang="ja-JP" sz="2800" dirty="0">
              <a:latin typeface="+mn-ea"/>
              <a:ea typeface="+mn-ea"/>
            </a:endParaRPr>
          </a:p>
        </p:txBody>
      </p:sp>
      <p:sp>
        <p:nvSpPr>
          <p:cNvPr id="123909" name="正方形/長方形 4"/>
          <p:cNvSpPr>
            <a:spLocks noChangeArrowheads="1"/>
          </p:cNvSpPr>
          <p:nvPr/>
        </p:nvSpPr>
        <p:spPr bwMode="auto">
          <a:xfrm>
            <a:off x="2000250" y="2706068"/>
            <a:ext cx="385762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solidFill>
                  <a:srgbClr val="C00000"/>
                </a:solidFill>
                <a:latin typeface="Lucida Console" panose="020B0609040504020204" pitchFamily="49" charset="0"/>
                <a:ea typeface="HG丸ｺﾞｼｯｸM-PRO" panose="020F0600000000000000" pitchFamily="50" charset="-128"/>
              </a:rPr>
              <a:t>クラス名</a:t>
            </a:r>
            <a:r>
              <a:rPr lang="en-US" altLang="ja-JP" sz="2800">
                <a:latin typeface="Lucida Console" panose="020B0609040504020204" pitchFamily="49" charset="0"/>
                <a:ea typeface="HG丸ｺﾞｼｯｸM-PRO" panose="020F0600000000000000" pitchFamily="50" charset="-128"/>
              </a:rPr>
              <a:t>(</a:t>
            </a:r>
            <a:r>
              <a:rPr lang="ja-JP" altLang="en-US" sz="2800">
                <a:solidFill>
                  <a:srgbClr val="C00000"/>
                </a:solidFill>
                <a:latin typeface="Lucida Console" panose="020B0609040504020204" pitchFamily="49" charset="0"/>
                <a:ea typeface="HG丸ｺﾞｼｯｸM-PRO" panose="020F0600000000000000" pitchFamily="50" charset="-128"/>
              </a:rPr>
              <a:t>引数列</a:t>
            </a:r>
            <a:r>
              <a:rPr lang="en-US" altLang="ja-JP" sz="2800">
                <a:latin typeface="Lucida Console" panose="020B0609040504020204" pitchFamily="49" charset="0"/>
                <a:ea typeface="HG丸ｺﾞｼｯｸM-PRO" panose="020F0600000000000000" pitchFamily="50" charset="-128"/>
              </a:rPr>
              <a:t>) {</a:t>
            </a:r>
          </a:p>
          <a:p>
            <a:pPr eaLnBrk="1" hangingPunct="1"/>
            <a:r>
              <a:rPr lang="ja-JP" altLang="en-US" sz="2800">
                <a:latin typeface="Lucida Console" panose="020B0609040504020204" pitchFamily="49" charset="0"/>
                <a:ea typeface="HG丸ｺﾞｼｯｸM-PRO" panose="020F0600000000000000" pitchFamily="50" charset="-128"/>
              </a:rPr>
              <a:t>  命令文</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123910" name="テキスト ボックス 5"/>
          <p:cNvSpPr txBox="1">
            <a:spLocks noChangeArrowheads="1"/>
          </p:cNvSpPr>
          <p:nvPr/>
        </p:nvSpPr>
        <p:spPr bwMode="auto">
          <a:xfrm>
            <a:off x="714375" y="2348880"/>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コンストラクタの構文</a:t>
            </a:r>
          </a:p>
        </p:txBody>
      </p:sp>
    </p:spTree>
    <p:extLst>
      <p:ext uri="{BB962C8B-B14F-4D97-AF65-F5344CB8AC3E}">
        <p14:creationId xmlns:p14="http://schemas.microsoft.com/office/powerpoint/2010/main" val="239466338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タイトル 1"/>
          <p:cNvSpPr>
            <a:spLocks noGrp="1"/>
          </p:cNvSpPr>
          <p:nvPr>
            <p:ph type="title"/>
          </p:nvPr>
        </p:nvSpPr>
        <p:spPr>
          <a:xfrm>
            <a:off x="457200" y="274638"/>
            <a:ext cx="8229600" cy="725487"/>
          </a:xfrm>
        </p:spPr>
        <p:txBody>
          <a:bodyPr/>
          <a:lstStyle/>
          <a:p>
            <a:pPr eaLnBrk="1" hangingPunct="1"/>
            <a:r>
              <a:rPr lang="ja-JP" altLang="en-US"/>
              <a:t>コンストラクタの例</a:t>
            </a:r>
          </a:p>
        </p:txBody>
      </p:sp>
      <p:sp>
        <p:nvSpPr>
          <p:cNvPr id="124931" name="正方形/長方形 3"/>
          <p:cNvSpPr>
            <a:spLocks noChangeArrowheads="1"/>
          </p:cNvSpPr>
          <p:nvPr/>
        </p:nvSpPr>
        <p:spPr bwMode="auto">
          <a:xfrm>
            <a:off x="1580602" y="1747184"/>
            <a:ext cx="5797278" cy="31700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Class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id;</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String name;</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  // </a:t>
            </a:r>
            <a:r>
              <a:rPr lang="ja-JP" altLang="en-US" sz="2000" dirty="0">
                <a:latin typeface="Lucida Console" panose="020B0609040504020204" pitchFamily="49" charset="0"/>
                <a:ea typeface="HG丸ｺﾞｼｯｸM-PRO" panose="020F0600000000000000" pitchFamily="50" charset="-128"/>
              </a:rPr>
              <a:t>コンストラクタ</a:t>
            </a:r>
            <a:endParaRPr lang="en-US" altLang="ja-JP" sz="2000" dirty="0">
              <a:latin typeface="Lucida Console" panose="020B0609040504020204" pitchFamily="49" charset="0"/>
              <a:ea typeface="HG丸ｺﾞｼｯｸM-PRO" panose="020F0600000000000000" pitchFamily="50" charset="-128"/>
            </a:endParaRPr>
          </a:p>
          <a:p>
            <a:pPr eaLnBrk="1" hangingPunct="1"/>
            <a:r>
              <a:rPr lang="ja-JP" altLang="en-US" sz="2000" dirty="0">
                <a:solidFill>
                  <a:srgbClr val="C00000"/>
                </a:solidFill>
                <a:latin typeface="Lucida Console" panose="020B0609040504020204" pitchFamily="49" charset="0"/>
                <a:ea typeface="HG丸ｺﾞｼｯｸM-PRO" panose="020F0600000000000000" pitchFamily="50" charset="-128"/>
              </a:rPr>
              <a:t>  </a:t>
            </a:r>
            <a:r>
              <a:rPr lang="en-US" altLang="ja-JP" sz="2000" dirty="0" err="1">
                <a:solidFill>
                  <a:srgbClr val="C00000"/>
                </a:solidFill>
                <a:latin typeface="Lucida Console" panose="020B0609040504020204" pitchFamily="49" charset="0"/>
                <a:ea typeface="HG丸ｺﾞｼｯｸM-PRO" panose="020F0600000000000000" pitchFamily="50" charset="-128"/>
              </a:rPr>
              <a:t>StudentCard</a:t>
            </a:r>
            <a:r>
              <a:rPr lang="en-US" altLang="ja-JP" sz="2000" dirty="0">
                <a:solidFill>
                  <a:srgbClr val="C00000"/>
                </a:solidFill>
                <a:latin typeface="Lucida Console" panose="020B0609040504020204" pitchFamily="49" charset="0"/>
                <a:ea typeface="HG丸ｺﾞｼｯｸM-PRO" panose="020F0600000000000000" pitchFamily="50" charset="-128"/>
              </a:rPr>
              <a:t>(</a:t>
            </a:r>
            <a:r>
              <a:rPr lang="en-US" altLang="ja-JP" sz="2000" dirty="0" err="1">
                <a:solidFill>
                  <a:srgbClr val="C00000"/>
                </a:solidFill>
                <a:latin typeface="Lucida Console" panose="020B0609040504020204" pitchFamily="49" charset="0"/>
                <a:ea typeface="HG丸ｺﾞｼｯｸM-PRO" panose="020F0600000000000000" pitchFamily="50" charset="-128"/>
              </a:rPr>
              <a:t>int</a:t>
            </a:r>
            <a:r>
              <a:rPr lang="en-US" altLang="ja-JP" sz="2000" dirty="0">
                <a:solidFill>
                  <a:srgbClr val="C00000"/>
                </a:solidFill>
                <a:latin typeface="Lucida Console" panose="020B0609040504020204" pitchFamily="49" charset="0"/>
                <a:ea typeface="HG丸ｺﾞｼｯｸM-PRO" panose="020F0600000000000000" pitchFamily="50" charset="-128"/>
              </a:rPr>
              <a:t> id, String name) {</a:t>
            </a:r>
          </a:p>
          <a:p>
            <a:pPr eaLnBrk="1" hangingPunct="1"/>
            <a:r>
              <a:rPr lang="ja-JP" altLang="en-US" sz="2000" dirty="0">
                <a:solidFill>
                  <a:srgbClr val="C00000"/>
                </a:solidFill>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this.id = id;</a:t>
            </a:r>
          </a:p>
          <a:p>
            <a:pPr eaLnBrk="1" hangingPunct="1"/>
            <a:r>
              <a:rPr lang="ja-JP" altLang="en-US" sz="2000" dirty="0">
                <a:solidFill>
                  <a:srgbClr val="C00000"/>
                </a:solidFill>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this.name = name;</a:t>
            </a:r>
          </a:p>
          <a:p>
            <a:pPr eaLnBrk="1" hangingPunct="1"/>
            <a:r>
              <a:rPr lang="ja-JP" altLang="en-US" sz="2000" dirty="0">
                <a:solidFill>
                  <a:srgbClr val="C00000"/>
                </a:solidFill>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a:t>
            </a:r>
            <a:endParaRPr lang="ja-JP" altLang="en-US" sz="2000" dirty="0">
              <a:latin typeface="Lucida Console" panose="020B0609040504020204" pitchFamily="49" charset="0"/>
              <a:ea typeface="HG丸ｺﾞｼｯｸM-PRO" panose="020F0600000000000000" pitchFamily="50" charset="-128"/>
            </a:endParaRPr>
          </a:p>
        </p:txBody>
      </p:sp>
      <p:sp>
        <p:nvSpPr>
          <p:cNvPr id="124932" name="正方形/長方形 4"/>
          <p:cNvSpPr>
            <a:spLocks noChangeArrowheads="1"/>
          </p:cNvSpPr>
          <p:nvPr/>
        </p:nvSpPr>
        <p:spPr bwMode="auto">
          <a:xfrm>
            <a:off x="827584" y="5568388"/>
            <a:ext cx="7687597"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solidFill>
                  <a:srgbClr val="C00000"/>
                </a:solidFill>
                <a:latin typeface="Lucida Console" panose="020B0609040504020204" pitchFamily="49" charset="0"/>
                <a:ea typeface="HG丸ｺﾞｼｯｸM-PRO" panose="020F0600000000000000" pitchFamily="50" charset="-128"/>
              </a:rPr>
              <a:t>StudentCard</a:t>
            </a:r>
            <a:r>
              <a:rPr lang="en-US" altLang="ja-JP" sz="2000" dirty="0">
                <a:solidFill>
                  <a:srgbClr val="C00000"/>
                </a:solidFill>
                <a:latin typeface="Lucida Console" panose="020B0609040504020204" pitchFamily="49" charset="0"/>
                <a:ea typeface="HG丸ｺﾞｼｯｸM-PRO" panose="020F0600000000000000" pitchFamily="50" charset="-128"/>
              </a:rPr>
              <a:t> a = new </a:t>
            </a:r>
            <a:r>
              <a:rPr lang="en-US" altLang="ja-JP" sz="2000" dirty="0" err="1">
                <a:solidFill>
                  <a:srgbClr val="C00000"/>
                </a:solidFill>
                <a:latin typeface="Lucida Console" panose="020B0609040504020204" pitchFamily="49" charset="0"/>
                <a:ea typeface="HG丸ｺﾞｼｯｸM-PRO" panose="020F0600000000000000" pitchFamily="50" charset="-128"/>
              </a:rPr>
              <a:t>StudentCard</a:t>
            </a:r>
            <a:r>
              <a:rPr lang="en-US" altLang="ja-JP" sz="2000" dirty="0">
                <a:solidFill>
                  <a:srgbClr val="C00000"/>
                </a:solidFill>
                <a:latin typeface="Lucida Console" panose="020B0609040504020204" pitchFamily="49" charset="0"/>
                <a:ea typeface="HG丸ｺﾞｼｯｸM-PRO" panose="020F0600000000000000" pitchFamily="50" charset="-128"/>
              </a:rPr>
              <a:t>(1234, "</a:t>
            </a:r>
            <a:r>
              <a:rPr lang="ja-JP" altLang="en-US" sz="2000" dirty="0">
                <a:solidFill>
                  <a:srgbClr val="C00000"/>
                </a:solidFill>
                <a:latin typeface="Lucida Console" panose="020B0609040504020204" pitchFamily="49" charset="0"/>
                <a:ea typeface="HG丸ｺﾞｼｯｸM-PRO" panose="020F0600000000000000" pitchFamily="50" charset="-128"/>
              </a:rPr>
              <a:t>鈴木太郎</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(a.id);</a:t>
            </a:r>
          </a:p>
          <a:p>
            <a:pPr eaLnBrk="1" hangingPunct="1"/>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(a.name);</a:t>
            </a:r>
          </a:p>
        </p:txBody>
      </p:sp>
      <p:sp>
        <p:nvSpPr>
          <p:cNvPr id="124933" name="テキスト ボックス 5"/>
          <p:cNvSpPr txBox="1">
            <a:spLocks noChangeArrowheads="1"/>
          </p:cNvSpPr>
          <p:nvPr/>
        </p:nvSpPr>
        <p:spPr bwMode="auto">
          <a:xfrm>
            <a:off x="3640063" y="5111755"/>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呼び出し側</a:t>
            </a:r>
          </a:p>
        </p:txBody>
      </p:sp>
      <p:sp>
        <p:nvSpPr>
          <p:cNvPr id="124934" name="テキスト ボックス 6"/>
          <p:cNvSpPr txBox="1">
            <a:spLocks noChangeArrowheads="1"/>
          </p:cNvSpPr>
          <p:nvPr/>
        </p:nvSpPr>
        <p:spPr bwMode="auto">
          <a:xfrm>
            <a:off x="1456403" y="1196752"/>
            <a:ext cx="5976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コンストラクタをもつ</a:t>
            </a:r>
            <a:r>
              <a:rPr lang="en-US" altLang="ja-JP" sz="2400" dirty="0" err="1">
                <a:latin typeface="+mn-ea"/>
                <a:ea typeface="+mn-ea"/>
              </a:rPr>
              <a:t>StudentCard</a:t>
            </a:r>
            <a:r>
              <a:rPr lang="ja-JP" altLang="en-US" sz="2400" dirty="0">
                <a:latin typeface="+mn-ea"/>
                <a:ea typeface="+mn-ea"/>
              </a:rPr>
              <a:t>クラス</a:t>
            </a:r>
          </a:p>
        </p:txBody>
      </p:sp>
    </p:spTree>
    <p:extLst>
      <p:ext uri="{BB962C8B-B14F-4D97-AF65-F5344CB8AC3E}">
        <p14:creationId xmlns:p14="http://schemas.microsoft.com/office/powerpoint/2010/main" val="365142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タイトル 1"/>
          <p:cNvSpPr>
            <a:spLocks noGrp="1"/>
          </p:cNvSpPr>
          <p:nvPr>
            <p:ph type="title"/>
          </p:nvPr>
        </p:nvSpPr>
        <p:spPr>
          <a:xfrm>
            <a:off x="457200" y="274638"/>
            <a:ext cx="8229600" cy="725487"/>
          </a:xfrm>
        </p:spPr>
        <p:txBody>
          <a:bodyPr/>
          <a:lstStyle/>
          <a:p>
            <a:pPr eaLnBrk="1" hangingPunct="1"/>
            <a:r>
              <a:rPr lang="en-US" altLang="ja-JP"/>
              <a:t>Eclipse</a:t>
            </a:r>
            <a:r>
              <a:rPr lang="ja-JP" altLang="en-US"/>
              <a:t>での実行の手順</a:t>
            </a:r>
          </a:p>
        </p:txBody>
      </p:sp>
      <p:sp>
        <p:nvSpPr>
          <p:cNvPr id="17411" name="コンテンツ プレースホルダ 2"/>
          <p:cNvSpPr>
            <a:spLocks noGrp="1"/>
          </p:cNvSpPr>
          <p:nvPr>
            <p:ph idx="1"/>
          </p:nvPr>
        </p:nvSpPr>
        <p:spPr>
          <a:xfrm>
            <a:off x="457200" y="1214438"/>
            <a:ext cx="8229600" cy="5000625"/>
          </a:xfrm>
        </p:spPr>
        <p:txBody>
          <a:bodyPr/>
          <a:lstStyle/>
          <a:p>
            <a:pPr marL="514350" indent="-514350" eaLnBrk="1" hangingPunct="1">
              <a:buFont typeface="Lucida Console" panose="020B0609040504020204" pitchFamily="49" charset="0"/>
              <a:buAutoNum type="arabicPeriod"/>
            </a:pPr>
            <a:r>
              <a:rPr lang="ja-JP" altLang="en-US"/>
              <a:t>プロジェクトを作成する</a:t>
            </a:r>
            <a:br>
              <a:rPr lang="en-US" altLang="ja-JP"/>
            </a:br>
            <a:r>
              <a:rPr lang="ja-JP" altLang="en-US" sz="2400"/>
              <a:t>（</a:t>
            </a:r>
            <a:r>
              <a:rPr lang="en-US" altLang="ja-JP" sz="2400"/>
              <a:t>[</a:t>
            </a:r>
            <a:r>
              <a:rPr lang="ja-JP" altLang="en-US" sz="2400"/>
              <a:t>ファイル</a:t>
            </a:r>
            <a:r>
              <a:rPr lang="en-US" altLang="ja-JP" sz="2400"/>
              <a:t>]</a:t>
            </a:r>
            <a:r>
              <a:rPr lang="ja-JP" altLang="en-US" sz="2400"/>
              <a:t>→</a:t>
            </a:r>
            <a:r>
              <a:rPr lang="en-US" altLang="ja-JP" sz="2400"/>
              <a:t>[</a:t>
            </a:r>
            <a:r>
              <a:rPr lang="ja-JP" altLang="en-US" sz="2400"/>
              <a:t>新規</a:t>
            </a:r>
            <a:r>
              <a:rPr lang="en-US" altLang="ja-JP" sz="2400"/>
              <a:t>]</a:t>
            </a:r>
            <a:r>
              <a:rPr lang="ja-JP" altLang="en-US" sz="2400"/>
              <a:t>→</a:t>
            </a:r>
            <a:r>
              <a:rPr lang="en-US" altLang="ja-JP" sz="2400"/>
              <a:t>[Java</a:t>
            </a:r>
            <a:r>
              <a:rPr lang="ja-JP" altLang="en-US" sz="2400"/>
              <a:t>プロジェクト</a:t>
            </a:r>
            <a:r>
              <a:rPr lang="en-US" altLang="ja-JP" sz="2400"/>
              <a:t>]</a:t>
            </a:r>
            <a:r>
              <a:rPr lang="ja-JP" altLang="en-US" sz="2400"/>
              <a:t>）</a:t>
            </a:r>
            <a:br>
              <a:rPr lang="en-US" altLang="ja-JP" sz="2400"/>
            </a:br>
            <a:endParaRPr lang="en-US" altLang="ja-JP" sz="2400"/>
          </a:p>
          <a:p>
            <a:pPr marL="514350" indent="-514350" eaLnBrk="1" hangingPunct="1">
              <a:buFont typeface="Lucida Console" panose="020B0609040504020204" pitchFamily="49" charset="0"/>
              <a:buAutoNum type="arabicPeriod"/>
            </a:pPr>
            <a:r>
              <a:rPr lang="ja-JP" altLang="en-US"/>
              <a:t>プログラムコードを作成する</a:t>
            </a:r>
            <a:br>
              <a:rPr lang="en-US" altLang="ja-JP"/>
            </a:br>
            <a:r>
              <a:rPr lang="ja-JP" altLang="en-US" sz="2400"/>
              <a:t>（</a:t>
            </a:r>
            <a:r>
              <a:rPr lang="en-US" altLang="ja-JP" sz="2400"/>
              <a:t>[</a:t>
            </a:r>
            <a:r>
              <a:rPr lang="ja-JP" altLang="en-US" sz="2400"/>
              <a:t>ファイル</a:t>
            </a:r>
            <a:r>
              <a:rPr lang="en-US" altLang="ja-JP" sz="2400"/>
              <a:t>]</a:t>
            </a:r>
            <a:r>
              <a:rPr lang="ja-JP" altLang="en-US" sz="2400"/>
              <a:t>→</a:t>
            </a:r>
            <a:r>
              <a:rPr lang="en-US" altLang="ja-JP" sz="2400"/>
              <a:t>[</a:t>
            </a:r>
            <a:r>
              <a:rPr lang="ja-JP" altLang="en-US" sz="2400"/>
              <a:t>新規</a:t>
            </a:r>
            <a:r>
              <a:rPr lang="en-US" altLang="ja-JP" sz="2400"/>
              <a:t>]</a:t>
            </a:r>
            <a:r>
              <a:rPr lang="ja-JP" altLang="en-US" sz="2400"/>
              <a:t>→</a:t>
            </a:r>
            <a:r>
              <a:rPr lang="en-US" altLang="ja-JP" sz="2400"/>
              <a:t>[</a:t>
            </a:r>
            <a:r>
              <a:rPr lang="ja-JP" altLang="en-US" sz="2400"/>
              <a:t>クラス</a:t>
            </a:r>
            <a:r>
              <a:rPr lang="en-US" altLang="ja-JP" sz="2400"/>
              <a:t>]</a:t>
            </a:r>
            <a:r>
              <a:rPr lang="ja-JP" altLang="en-US" sz="2400"/>
              <a:t>）</a:t>
            </a:r>
            <a:br>
              <a:rPr lang="en-US" altLang="ja-JP" sz="2400"/>
            </a:br>
            <a:endParaRPr lang="en-US" altLang="ja-JP"/>
          </a:p>
          <a:p>
            <a:pPr marL="514350" indent="-514350" eaLnBrk="1" hangingPunct="1">
              <a:buFont typeface="Lucida Console" panose="020B0609040504020204" pitchFamily="49" charset="0"/>
              <a:buAutoNum type="arabicPeriod"/>
            </a:pPr>
            <a:r>
              <a:rPr lang="ja-JP" altLang="en-US"/>
              <a:t>プログラムの実行</a:t>
            </a:r>
            <a:br>
              <a:rPr lang="en-US" altLang="ja-JP"/>
            </a:br>
            <a:r>
              <a:rPr lang="ja-JP" altLang="en-US" sz="2400"/>
              <a:t>（</a:t>
            </a:r>
            <a:r>
              <a:rPr lang="en-US" altLang="ja-JP" sz="2400"/>
              <a:t>[</a:t>
            </a:r>
            <a:r>
              <a:rPr lang="ja-JP" altLang="en-US" sz="2400"/>
              <a:t>実行</a:t>
            </a:r>
            <a:r>
              <a:rPr lang="en-US" altLang="ja-JP" sz="2400"/>
              <a:t>]</a:t>
            </a:r>
            <a:r>
              <a:rPr lang="ja-JP" altLang="en-US" sz="2400"/>
              <a:t>→</a:t>
            </a:r>
            <a:r>
              <a:rPr lang="en-US" altLang="ja-JP" sz="2400"/>
              <a:t>[</a:t>
            </a:r>
            <a:r>
              <a:rPr lang="ja-JP" altLang="en-US" sz="2400"/>
              <a:t>実行</a:t>
            </a:r>
            <a:r>
              <a:rPr lang="en-US" altLang="ja-JP" sz="2400"/>
              <a:t>]</a:t>
            </a:r>
            <a:r>
              <a:rPr lang="ja-JP" altLang="en-US" sz="2400"/>
              <a:t>→</a:t>
            </a:r>
            <a:r>
              <a:rPr lang="en-US" altLang="ja-JP" sz="2400"/>
              <a:t>[Java</a:t>
            </a:r>
            <a:r>
              <a:rPr lang="ja-JP" altLang="en-US" sz="2400"/>
              <a:t>アプリケーション</a:t>
            </a:r>
            <a:r>
              <a:rPr lang="en-US" altLang="ja-JP" sz="2400"/>
              <a:t>]</a:t>
            </a:r>
            <a:r>
              <a:rPr lang="ja-JP" altLang="en-US" sz="2400"/>
              <a:t>）</a:t>
            </a:r>
            <a:endParaRPr lang="en-US" altLang="ja-JP"/>
          </a:p>
          <a:p>
            <a:pPr marL="514350" indent="-514350" eaLnBrk="1" hangingPunct="1">
              <a:buFont typeface="Lucida Console" panose="020B0609040504020204" pitchFamily="49" charset="0"/>
              <a:buAutoNum type="arabicPeriod"/>
            </a:pPr>
            <a:endParaRPr lang="ja-JP"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タイトル 1"/>
          <p:cNvSpPr>
            <a:spLocks noGrp="1"/>
          </p:cNvSpPr>
          <p:nvPr>
            <p:ph type="title"/>
          </p:nvPr>
        </p:nvSpPr>
        <p:spPr>
          <a:xfrm>
            <a:off x="457200" y="274638"/>
            <a:ext cx="8229600" cy="725487"/>
          </a:xfrm>
        </p:spPr>
        <p:txBody>
          <a:bodyPr/>
          <a:lstStyle/>
          <a:p>
            <a:pPr eaLnBrk="1" hangingPunct="1"/>
            <a:r>
              <a:rPr lang="ja-JP" altLang="en-US"/>
              <a:t>自分自身を表す </a:t>
            </a:r>
            <a:r>
              <a:rPr lang="en-US" altLang="ja-JP"/>
              <a:t>this</a:t>
            </a:r>
            <a:endParaRPr lang="ja-JP" altLang="en-US"/>
          </a:p>
        </p:txBody>
      </p:sp>
      <p:sp>
        <p:nvSpPr>
          <p:cNvPr id="3" name="コンテンツ プレースホルダ 2"/>
          <p:cNvSpPr>
            <a:spLocks noGrp="1"/>
          </p:cNvSpPr>
          <p:nvPr>
            <p:ph idx="1"/>
          </p:nvPr>
        </p:nvSpPr>
        <p:spPr>
          <a:xfrm>
            <a:off x="485775" y="1214438"/>
            <a:ext cx="8229600" cy="571500"/>
          </a:xfrm>
        </p:spPr>
        <p:txBody>
          <a:bodyPr rtlCol="0">
            <a:normAutofit/>
          </a:bodyPr>
          <a:lstStyle/>
          <a:p>
            <a:pPr marL="0" indent="0" eaLnBrk="1" fontAlgn="auto" hangingPunct="1">
              <a:spcAft>
                <a:spcPts val="0"/>
              </a:spcAft>
              <a:buNone/>
              <a:defRPr/>
            </a:pPr>
            <a:r>
              <a:rPr lang="ja-JP" altLang="en-US" sz="2800" dirty="0"/>
              <a:t>インスタンス変数を参照する</a:t>
            </a:r>
          </a:p>
        </p:txBody>
      </p:sp>
      <p:sp>
        <p:nvSpPr>
          <p:cNvPr id="131076" name="正方形/長方形 3"/>
          <p:cNvSpPr>
            <a:spLocks noChangeArrowheads="1"/>
          </p:cNvSpPr>
          <p:nvPr/>
        </p:nvSpPr>
        <p:spPr bwMode="auto">
          <a:xfrm>
            <a:off x="857250" y="1857375"/>
            <a:ext cx="2428875"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this.</a:t>
            </a:r>
            <a:r>
              <a:rPr lang="ja-JP" altLang="en-US" sz="2400">
                <a:latin typeface="Lucida Console" panose="020B0609040504020204" pitchFamily="49" charset="0"/>
                <a:ea typeface="HG丸ｺﾞｼｯｸM-PRO" panose="020F0600000000000000" pitchFamily="50" charset="-128"/>
              </a:rPr>
              <a:t>変数名</a:t>
            </a:r>
            <a:endParaRPr lang="en-US" altLang="ja-JP" sz="2400">
              <a:latin typeface="Lucida Console" panose="020B0609040504020204" pitchFamily="49" charset="0"/>
              <a:ea typeface="HG丸ｺﾞｼｯｸM-PRO" panose="020F0600000000000000" pitchFamily="50" charset="-128"/>
            </a:endParaRPr>
          </a:p>
        </p:txBody>
      </p:sp>
      <p:sp>
        <p:nvSpPr>
          <p:cNvPr id="5" name="コンテンツ プレースホルダ 2"/>
          <p:cNvSpPr txBox="1">
            <a:spLocks/>
          </p:cNvSpPr>
          <p:nvPr/>
        </p:nvSpPr>
        <p:spPr>
          <a:xfrm>
            <a:off x="485775" y="2752725"/>
            <a:ext cx="8229600" cy="571500"/>
          </a:xfrm>
          <a:prstGeom prst="rect">
            <a:avLst/>
          </a:prstGeom>
        </p:spPr>
        <p:txBody>
          <a:bodyPr>
            <a:normAutofit/>
          </a:bodyPr>
          <a:lstStyle/>
          <a:p>
            <a:pPr fontAlgn="auto">
              <a:spcBef>
                <a:spcPct val="20000"/>
              </a:spcBef>
              <a:spcAft>
                <a:spcPts val="0"/>
              </a:spcAft>
              <a:defRPr/>
            </a:pPr>
            <a:r>
              <a:rPr lang="ja-JP" altLang="en-US" sz="2800" dirty="0">
                <a:latin typeface="+mn-lt"/>
                <a:ea typeface="+mn-ea"/>
              </a:rPr>
              <a:t>自分のメソッドを実行する</a:t>
            </a:r>
          </a:p>
        </p:txBody>
      </p:sp>
      <p:sp>
        <p:nvSpPr>
          <p:cNvPr id="131078" name="正方形/長方形 5"/>
          <p:cNvSpPr>
            <a:spLocks noChangeArrowheads="1"/>
          </p:cNvSpPr>
          <p:nvPr/>
        </p:nvSpPr>
        <p:spPr bwMode="auto">
          <a:xfrm>
            <a:off x="857250" y="3395663"/>
            <a:ext cx="364331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this.</a:t>
            </a:r>
            <a:r>
              <a:rPr lang="ja-JP" altLang="en-US" sz="2400">
                <a:latin typeface="Lucida Console" panose="020B0609040504020204" pitchFamily="49" charset="0"/>
                <a:ea typeface="HG丸ｺﾞｼｯｸM-PRO" panose="020F0600000000000000" pitchFamily="50" charset="-128"/>
              </a:rPr>
              <a:t>メソッド名</a:t>
            </a:r>
            <a:r>
              <a:rPr lang="en-US" altLang="ja-JP" sz="2400">
                <a:latin typeface="Lucida Console" panose="020B0609040504020204" pitchFamily="49" charset="0"/>
                <a:ea typeface="HG丸ｺﾞｼｯｸM-PRO" panose="020F0600000000000000" pitchFamily="50" charset="-128"/>
              </a:rPr>
              <a:t>(</a:t>
            </a:r>
            <a:r>
              <a:rPr lang="ja-JP" altLang="en-US" sz="2400">
                <a:latin typeface="Lucida Console" panose="020B0609040504020204" pitchFamily="49" charset="0"/>
                <a:ea typeface="HG丸ｺﾞｼｯｸM-PRO" panose="020F0600000000000000" pitchFamily="50" charset="-128"/>
              </a:rPr>
              <a:t>引数</a:t>
            </a:r>
            <a:r>
              <a:rPr lang="en-US" altLang="ja-JP" sz="2400">
                <a:latin typeface="Lucida Console" panose="020B0609040504020204" pitchFamily="49" charset="0"/>
                <a:ea typeface="HG丸ｺﾞｼｯｸM-PRO" panose="020F0600000000000000" pitchFamily="50" charset="-128"/>
              </a:rPr>
              <a:t>)</a:t>
            </a:r>
          </a:p>
        </p:txBody>
      </p:sp>
      <p:sp>
        <p:nvSpPr>
          <p:cNvPr id="7" name="コンテンツ プレースホルダ 2"/>
          <p:cNvSpPr txBox="1">
            <a:spLocks/>
          </p:cNvSpPr>
          <p:nvPr/>
        </p:nvSpPr>
        <p:spPr>
          <a:xfrm>
            <a:off x="414338" y="4416425"/>
            <a:ext cx="8229600" cy="571500"/>
          </a:xfrm>
          <a:prstGeom prst="rect">
            <a:avLst/>
          </a:prstGeom>
        </p:spPr>
        <p:txBody>
          <a:bodyPr>
            <a:normAutofit/>
          </a:bodyPr>
          <a:lstStyle/>
          <a:p>
            <a:pPr fontAlgn="auto">
              <a:spcBef>
                <a:spcPct val="20000"/>
              </a:spcBef>
              <a:spcAft>
                <a:spcPts val="0"/>
              </a:spcAft>
              <a:defRPr/>
            </a:pPr>
            <a:r>
              <a:rPr lang="ja-JP" altLang="en-US" sz="2800" dirty="0">
                <a:latin typeface="+mn-lt"/>
                <a:ea typeface="+mn-ea"/>
              </a:rPr>
              <a:t>自分のコンストラクタを実行する</a:t>
            </a:r>
          </a:p>
        </p:txBody>
      </p:sp>
      <p:sp>
        <p:nvSpPr>
          <p:cNvPr id="131080" name="正方形/長方形 7"/>
          <p:cNvSpPr>
            <a:spLocks noChangeArrowheads="1"/>
          </p:cNvSpPr>
          <p:nvPr/>
        </p:nvSpPr>
        <p:spPr bwMode="auto">
          <a:xfrm>
            <a:off x="785813" y="5059363"/>
            <a:ext cx="3643312"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this(</a:t>
            </a:r>
            <a:r>
              <a:rPr lang="ja-JP" altLang="en-US" sz="2400">
                <a:latin typeface="Lucida Console" panose="020B0609040504020204" pitchFamily="49" charset="0"/>
                <a:ea typeface="HG丸ｺﾞｼｯｸM-PRO" panose="020F0600000000000000" pitchFamily="50" charset="-128"/>
              </a:rPr>
              <a:t>引数</a:t>
            </a:r>
            <a:r>
              <a:rPr lang="en-US" altLang="ja-JP" sz="2400">
                <a:latin typeface="Lucida Console" panose="020B0609040504020204" pitchFamily="49" charset="0"/>
                <a:ea typeface="HG丸ｺﾞｼｯｸM-PRO" panose="020F0600000000000000" pitchFamily="50" charset="-128"/>
              </a:rPr>
              <a:t>)</a:t>
            </a:r>
          </a:p>
        </p:txBody>
      </p:sp>
      <p:sp>
        <p:nvSpPr>
          <p:cNvPr id="131081" name="テキスト ボックス 8"/>
          <p:cNvSpPr txBox="1">
            <a:spLocks noChangeArrowheads="1"/>
          </p:cNvSpPr>
          <p:nvPr/>
        </p:nvSpPr>
        <p:spPr bwMode="auto">
          <a:xfrm>
            <a:off x="1285875" y="5630863"/>
            <a:ext cx="5864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mn-ea"/>
                <a:ea typeface="+mn-ea"/>
              </a:rPr>
              <a:t>※</a:t>
            </a:r>
            <a:r>
              <a:rPr lang="ja-JP" altLang="en-US" dirty="0">
                <a:latin typeface="+mn-ea"/>
                <a:ea typeface="+mn-ea"/>
              </a:rPr>
              <a:t> この記述が行えるのはコンストラクタの先頭行だけ</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25955" name="正方形/長方形 5"/>
          <p:cNvSpPr>
            <a:spLocks noChangeArrowheads="1"/>
          </p:cNvSpPr>
          <p:nvPr/>
        </p:nvSpPr>
        <p:spPr bwMode="auto">
          <a:xfrm>
            <a:off x="428625" y="1285875"/>
            <a:ext cx="8501063"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Rectangle</a:t>
            </a:r>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double width;  // </a:t>
            </a:r>
            <a:r>
              <a:rPr lang="ja-JP" altLang="en-US" sz="2400" dirty="0">
                <a:latin typeface="Lucida Console" panose="020B0609040504020204" pitchFamily="49" charset="0"/>
                <a:ea typeface="HG丸ｺﾞｼｯｸM-PRO" panose="020F0600000000000000" pitchFamily="50" charset="-128"/>
              </a:rPr>
              <a:t>幅</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  double height; // </a:t>
            </a:r>
            <a:r>
              <a:rPr lang="ja-JP" altLang="en-US" sz="2400" dirty="0">
                <a:latin typeface="Lucida Console" panose="020B0609040504020204" pitchFamily="49" charset="0"/>
                <a:ea typeface="HG丸ｺﾞｼｯｸM-PRO" panose="020F0600000000000000" pitchFamily="50" charset="-128"/>
              </a:rPr>
              <a:t>高さ</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a:t>
            </a:r>
          </a:p>
          <a:p>
            <a:pPr eaLnBrk="1" hangingPunct="1"/>
            <a:endParaRPr lang="en-US" altLang="ja-JP" sz="2800" dirty="0">
              <a:latin typeface="Lucida Console" panose="020B0609040504020204" pitchFamily="49" charset="0"/>
              <a:ea typeface="HG丸ｺﾞｼｯｸM-PRO" panose="020F0600000000000000" pitchFamily="50" charset="-128"/>
            </a:endParaRPr>
          </a:p>
          <a:p>
            <a:pPr marL="514350" indent="-514350" eaLnBrk="1" hangingPunct="1">
              <a:buFont typeface="+mj-lt"/>
              <a:buAutoNum type="arabicPeriod"/>
            </a:pPr>
            <a:r>
              <a:rPr lang="en-US" altLang="ja-JP" sz="2800" dirty="0">
                <a:latin typeface="+mn-ea"/>
                <a:ea typeface="+mn-ea"/>
              </a:rPr>
              <a:t>Rectangle</a:t>
            </a:r>
            <a:r>
              <a:rPr lang="ja-JP" altLang="en-US" sz="2800" dirty="0">
                <a:latin typeface="+mn-ea"/>
                <a:ea typeface="+mn-ea"/>
              </a:rPr>
              <a:t>クラスに面積を戻り値とする </a:t>
            </a:r>
            <a:r>
              <a:rPr lang="en-US" altLang="ja-JP" sz="2800" dirty="0" err="1">
                <a:latin typeface="+mn-ea"/>
                <a:ea typeface="+mn-ea"/>
              </a:rPr>
              <a:t>getArea</a:t>
            </a:r>
            <a:r>
              <a:rPr lang="ja-JP" altLang="en-US" sz="2800" dirty="0">
                <a:latin typeface="+mn-ea"/>
                <a:ea typeface="+mn-ea"/>
              </a:rPr>
              <a:t>メソッドを追加しよう</a:t>
            </a:r>
            <a:endParaRPr lang="en-US" altLang="ja-JP" sz="2800" dirty="0">
              <a:latin typeface="+mn-ea"/>
              <a:ea typeface="+mn-ea"/>
            </a:endParaRPr>
          </a:p>
          <a:p>
            <a:pPr marL="514350" indent="-514350" eaLnBrk="1" hangingPunct="1">
              <a:buFont typeface="+mj-lt"/>
              <a:buAutoNum type="arabicPeriod"/>
            </a:pPr>
            <a:r>
              <a:rPr lang="ja-JP" altLang="en-US" sz="2800" dirty="0">
                <a:latin typeface="+mn-ea"/>
                <a:ea typeface="+mn-ea"/>
              </a:rPr>
              <a:t>幅と高さを指定できるコンストラクタを追加しよう</a:t>
            </a:r>
            <a:endParaRPr lang="en-US" altLang="ja-JP" sz="2800" dirty="0">
              <a:latin typeface="+mn-ea"/>
              <a:ea typeface="+mn-ea"/>
            </a:endParaRPr>
          </a:p>
          <a:p>
            <a:pPr marL="514350" indent="-514350" eaLnBrk="1" hangingPunct="1">
              <a:buFont typeface="+mj-lt"/>
              <a:buAutoNum type="arabicPeriod"/>
            </a:pPr>
            <a:r>
              <a:rPr lang="ja-JP" altLang="en-US" sz="2800" dirty="0">
                <a:latin typeface="+mn-ea"/>
                <a:ea typeface="+mn-ea"/>
              </a:rPr>
              <a:t>引数で渡された</a:t>
            </a:r>
            <a:r>
              <a:rPr lang="en-US" altLang="ja-JP" sz="2800" dirty="0">
                <a:latin typeface="+mn-ea"/>
                <a:ea typeface="+mn-ea"/>
              </a:rPr>
              <a:t>Rectangle</a:t>
            </a:r>
            <a:r>
              <a:rPr lang="ja-JP" altLang="en-US" sz="2800" dirty="0">
                <a:latin typeface="+mn-ea"/>
                <a:ea typeface="+mn-ea"/>
              </a:rPr>
              <a:t>クラスのインスタンスと比較して、自分の方が面積が大きければ</a:t>
            </a:r>
            <a:r>
              <a:rPr lang="en-US" altLang="ja-JP" sz="2800" dirty="0">
                <a:latin typeface="+mn-ea"/>
                <a:ea typeface="+mn-ea"/>
              </a:rPr>
              <a:t>true</a:t>
            </a:r>
            <a:r>
              <a:rPr lang="ja-JP" altLang="en-US" sz="2800" dirty="0" err="1">
                <a:latin typeface="+mn-ea"/>
                <a:ea typeface="+mn-ea"/>
              </a:rPr>
              <a:t>、</a:t>
            </a:r>
            <a:r>
              <a:rPr lang="ja-JP" altLang="en-US" sz="2800" dirty="0">
                <a:latin typeface="+mn-ea"/>
                <a:ea typeface="+mn-ea"/>
              </a:rPr>
              <a:t>そうでなければ</a:t>
            </a:r>
            <a:r>
              <a:rPr lang="en-US" altLang="ja-JP" sz="2800" dirty="0">
                <a:latin typeface="+mn-ea"/>
                <a:ea typeface="+mn-ea"/>
              </a:rPr>
              <a:t>false</a:t>
            </a:r>
            <a:r>
              <a:rPr lang="ja-JP" altLang="en-US" sz="2800" dirty="0">
                <a:latin typeface="+mn-ea"/>
                <a:ea typeface="+mn-ea"/>
              </a:rPr>
              <a:t>を戻り値とする</a:t>
            </a:r>
            <a:r>
              <a:rPr lang="en-US" altLang="ja-JP" sz="2800" dirty="0" err="1">
                <a:latin typeface="+mn-ea"/>
                <a:ea typeface="+mn-ea"/>
              </a:rPr>
              <a:t>isLarger</a:t>
            </a:r>
            <a:r>
              <a:rPr lang="ja-JP" altLang="en-US" sz="2800" dirty="0">
                <a:latin typeface="+mn-ea"/>
                <a:ea typeface="+mn-ea"/>
              </a:rPr>
              <a:t>メソッドを追加しよう</a:t>
            </a:r>
            <a:endParaRPr lang="en-US" altLang="ja-JP" sz="2800" dirty="0">
              <a:latin typeface="+mn-ea"/>
              <a:ea typeface="+mn-ea"/>
            </a:endParaRPr>
          </a:p>
        </p:txBody>
      </p:sp>
    </p:spTree>
    <p:extLst>
      <p:ext uri="{BB962C8B-B14F-4D97-AF65-F5344CB8AC3E}">
        <p14:creationId xmlns:p14="http://schemas.microsoft.com/office/powerpoint/2010/main" val="8035591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タイトル 1"/>
          <p:cNvSpPr>
            <a:spLocks noGrp="1"/>
          </p:cNvSpPr>
          <p:nvPr>
            <p:ph type="title"/>
          </p:nvPr>
        </p:nvSpPr>
        <p:spPr>
          <a:xfrm>
            <a:off x="457200" y="274638"/>
            <a:ext cx="8229600" cy="725487"/>
          </a:xfrm>
        </p:spPr>
        <p:txBody>
          <a:bodyPr/>
          <a:lstStyle/>
          <a:p>
            <a:pPr eaLnBrk="1" hangingPunct="1"/>
            <a:r>
              <a:rPr lang="ja-JP" altLang="en-US"/>
              <a:t>コンストラクタのオーバーロードの例</a:t>
            </a:r>
          </a:p>
        </p:txBody>
      </p:sp>
      <p:sp>
        <p:nvSpPr>
          <p:cNvPr id="130051" name="正方形/長方形 3"/>
          <p:cNvSpPr>
            <a:spLocks noChangeArrowheads="1"/>
          </p:cNvSpPr>
          <p:nvPr/>
        </p:nvSpPr>
        <p:spPr bwMode="auto">
          <a:xfrm>
            <a:off x="515802" y="1136619"/>
            <a:ext cx="5869285" cy="46782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id; </a:t>
            </a:r>
          </a:p>
          <a:p>
            <a:pPr eaLnBrk="1" hangingPunct="1"/>
            <a:r>
              <a:rPr lang="en-US" altLang="ja-JP" dirty="0">
                <a:latin typeface="Lucida Console" panose="020B0609040504020204" pitchFamily="49" charset="0"/>
                <a:ea typeface="HG丸ｺﾞｼｯｸM-PRO" panose="020F0600000000000000" pitchFamily="50" charset="-128"/>
              </a:rPr>
              <a:t>  String name;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solidFill>
                  <a:srgbClr val="C00000"/>
                </a:solidFill>
                <a:latin typeface="Lucida Console" panose="020B0609040504020204" pitchFamily="49" charset="0"/>
                <a:ea typeface="HG丸ｺﾞｼｯｸM-PRO" panose="020F0600000000000000" pitchFamily="50" charset="-128"/>
              </a:rPr>
              <a:t>StudentCard</a:t>
            </a:r>
            <a:r>
              <a:rPr lang="en-US" altLang="ja-JP" dirty="0">
                <a:solidFill>
                  <a:srgbClr val="C00000"/>
                </a:solidFill>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this.id = 0;</a:t>
            </a:r>
          </a:p>
          <a:p>
            <a:pPr eaLnBrk="1" hangingPunct="1"/>
            <a:r>
              <a:rPr lang="en-US" altLang="ja-JP" dirty="0">
                <a:latin typeface="Lucida Console" panose="020B0609040504020204" pitchFamily="49" charset="0"/>
                <a:ea typeface="HG丸ｺﾞｼｯｸM-PRO" panose="020F0600000000000000" pitchFamily="50" charset="-128"/>
              </a:rPr>
              <a:t>    this.name = "</a:t>
            </a:r>
            <a:r>
              <a:rPr lang="ja-JP" altLang="en-US" dirty="0">
                <a:latin typeface="Lucida Console" panose="020B0609040504020204" pitchFamily="49" charset="0"/>
                <a:ea typeface="HG丸ｺﾞｼｯｸM-PRO" panose="020F0600000000000000" pitchFamily="50" charset="-128"/>
              </a:rPr>
              <a:t>未定</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solidFill>
                  <a:srgbClr val="C00000"/>
                </a:solidFill>
                <a:latin typeface="Lucida Console" panose="020B0609040504020204" pitchFamily="49" charset="0"/>
                <a:ea typeface="HG丸ｺﾞｼｯｸM-PRO" panose="020F0600000000000000" pitchFamily="50" charset="-128"/>
              </a:rPr>
              <a:t>StudentCard</a:t>
            </a:r>
            <a:r>
              <a:rPr lang="en-US" altLang="ja-JP" dirty="0">
                <a:solidFill>
                  <a:srgbClr val="C00000"/>
                </a:solidFill>
                <a:latin typeface="Lucida Console" panose="020B0609040504020204" pitchFamily="49" charset="0"/>
                <a:ea typeface="HG丸ｺﾞｼｯｸM-PRO" panose="020F0600000000000000" pitchFamily="50" charset="-128"/>
              </a:rPr>
              <a:t>(String name)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this.id = 0;</a:t>
            </a:r>
          </a:p>
          <a:p>
            <a:pPr eaLnBrk="1" hangingPunct="1"/>
            <a:r>
              <a:rPr lang="en-US" altLang="ja-JP" dirty="0">
                <a:latin typeface="Lucida Console" panose="020B0609040504020204" pitchFamily="49" charset="0"/>
                <a:ea typeface="HG丸ｺﾞｼｯｸM-PRO" panose="020F0600000000000000" pitchFamily="50" charset="-128"/>
              </a:rPr>
              <a:t>    this.name = name;</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solidFill>
                  <a:srgbClr val="C00000"/>
                </a:solidFill>
                <a:latin typeface="Lucida Console" panose="020B0609040504020204" pitchFamily="49" charset="0"/>
                <a:ea typeface="HG丸ｺﾞｼｯｸM-PRO" panose="020F0600000000000000" pitchFamily="50" charset="-128"/>
              </a:rPr>
              <a:t>StudentCard</a:t>
            </a:r>
            <a:r>
              <a:rPr lang="en-US" altLang="ja-JP" dirty="0">
                <a:solidFill>
                  <a:srgbClr val="C00000"/>
                </a:solidFill>
                <a:latin typeface="Lucida Console" panose="020B0609040504020204" pitchFamily="49" charset="0"/>
                <a:ea typeface="HG丸ｺﾞｼｯｸM-PRO" panose="020F0600000000000000" pitchFamily="50" charset="-128"/>
              </a:rPr>
              <a:t>(</a:t>
            </a:r>
            <a:r>
              <a:rPr lang="en-US" altLang="ja-JP" dirty="0" err="1">
                <a:solidFill>
                  <a:srgbClr val="C00000"/>
                </a:solidFill>
                <a:latin typeface="Lucida Console" panose="020B0609040504020204" pitchFamily="49" charset="0"/>
                <a:ea typeface="HG丸ｺﾞｼｯｸM-PRO" panose="020F0600000000000000" pitchFamily="50" charset="-128"/>
              </a:rPr>
              <a:t>int</a:t>
            </a:r>
            <a:r>
              <a:rPr lang="en-US" altLang="ja-JP" dirty="0">
                <a:solidFill>
                  <a:srgbClr val="C00000"/>
                </a:solidFill>
                <a:latin typeface="Lucida Console" panose="020B0609040504020204" pitchFamily="49" charset="0"/>
                <a:ea typeface="HG丸ｺﾞｼｯｸM-PRO" panose="020F0600000000000000" pitchFamily="50" charset="-128"/>
              </a:rPr>
              <a:t> id, String name)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this.id = id;</a:t>
            </a:r>
          </a:p>
          <a:p>
            <a:pPr eaLnBrk="1" hangingPunct="1"/>
            <a:r>
              <a:rPr lang="en-US" altLang="ja-JP" dirty="0">
                <a:latin typeface="Lucida Console" panose="020B0609040504020204" pitchFamily="49" charset="0"/>
                <a:ea typeface="HG丸ｺﾞｼｯｸM-PRO" panose="020F0600000000000000" pitchFamily="50" charset="-128"/>
              </a:rPr>
              <a:t>    this.name = name;</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30052" name="正方形/長方形 4"/>
          <p:cNvSpPr>
            <a:spLocks noChangeArrowheads="1"/>
          </p:cNvSpPr>
          <p:nvPr/>
        </p:nvSpPr>
        <p:spPr bwMode="auto">
          <a:xfrm>
            <a:off x="1115616" y="5725705"/>
            <a:ext cx="7305538"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a = </a:t>
            </a:r>
            <a:r>
              <a:rPr lang="en-US" altLang="ja-JP" sz="2000" dirty="0">
                <a:solidFill>
                  <a:srgbClr val="C00000"/>
                </a:solidFill>
                <a:latin typeface="Lucida Console" panose="020B0609040504020204" pitchFamily="49" charset="0"/>
                <a:ea typeface="HG丸ｺﾞｼｯｸM-PRO" panose="020F0600000000000000" pitchFamily="50" charset="-128"/>
              </a:rPr>
              <a:t>new Point();</a:t>
            </a:r>
          </a:p>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b = </a:t>
            </a:r>
            <a:r>
              <a:rPr lang="en-US" altLang="ja-JP" sz="2000" dirty="0">
                <a:solidFill>
                  <a:srgbClr val="C00000"/>
                </a:solidFill>
                <a:latin typeface="Lucida Console" panose="020B0609040504020204" pitchFamily="49" charset="0"/>
                <a:ea typeface="HG丸ｺﾞｼｯｸM-PRO" panose="020F0600000000000000" pitchFamily="50" charset="-128"/>
              </a:rPr>
              <a:t>new Point(“</a:t>
            </a:r>
            <a:r>
              <a:rPr lang="ja-JP" altLang="en-US" sz="2000" dirty="0">
                <a:solidFill>
                  <a:srgbClr val="C00000"/>
                </a:solidFill>
                <a:latin typeface="Lucida Console" panose="020B0609040504020204" pitchFamily="49" charset="0"/>
                <a:ea typeface="HG丸ｺﾞｼｯｸM-PRO" panose="020F0600000000000000" pitchFamily="50" charset="-128"/>
              </a:rPr>
              <a:t>鈴木太郎</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c = </a:t>
            </a:r>
            <a:r>
              <a:rPr lang="en-US" altLang="ja-JP" sz="2000" dirty="0">
                <a:solidFill>
                  <a:srgbClr val="C00000"/>
                </a:solidFill>
                <a:latin typeface="Lucida Console" panose="020B0609040504020204" pitchFamily="49" charset="0"/>
                <a:ea typeface="HG丸ｺﾞｼｯｸM-PRO" panose="020F0600000000000000" pitchFamily="50" charset="-128"/>
              </a:rPr>
              <a:t>new Point(1235, “</a:t>
            </a:r>
            <a:r>
              <a:rPr lang="ja-JP" altLang="en-US" sz="2000" dirty="0">
                <a:solidFill>
                  <a:srgbClr val="C00000"/>
                </a:solidFill>
                <a:latin typeface="Lucida Console" panose="020B0609040504020204" pitchFamily="49" charset="0"/>
                <a:ea typeface="HG丸ｺﾞｼｯｸM-PRO" panose="020F0600000000000000" pitchFamily="50" charset="-128"/>
              </a:rPr>
              <a:t>佐藤花子</a:t>
            </a:r>
            <a:r>
              <a:rPr lang="en-US" altLang="ja-JP" sz="2000" dirty="0">
                <a:solidFill>
                  <a:srgbClr val="C00000"/>
                </a:solidFill>
                <a:latin typeface="Lucida Console" panose="020B0609040504020204" pitchFamily="49" charset="0"/>
                <a:ea typeface="HG丸ｺﾞｼｯｸM-PRO" panose="020F0600000000000000" pitchFamily="50" charset="-128"/>
              </a:rPr>
              <a:t>”);</a:t>
            </a:r>
          </a:p>
        </p:txBody>
      </p:sp>
      <p:sp>
        <p:nvSpPr>
          <p:cNvPr id="130053" name="テキスト ボックス 5"/>
          <p:cNvSpPr txBox="1">
            <a:spLocks noChangeArrowheads="1"/>
          </p:cNvSpPr>
          <p:nvPr/>
        </p:nvSpPr>
        <p:spPr bwMode="auto">
          <a:xfrm>
            <a:off x="6804248" y="5332366"/>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呼び出し側</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タイトル 1"/>
          <p:cNvSpPr>
            <a:spLocks noGrp="1"/>
          </p:cNvSpPr>
          <p:nvPr>
            <p:ph type="title"/>
          </p:nvPr>
        </p:nvSpPr>
        <p:spPr>
          <a:xfrm>
            <a:off x="457200" y="274638"/>
            <a:ext cx="8229600" cy="725487"/>
          </a:xfrm>
        </p:spPr>
        <p:txBody>
          <a:bodyPr/>
          <a:lstStyle/>
          <a:p>
            <a:pPr eaLnBrk="1" hangingPunct="1"/>
            <a:r>
              <a:rPr lang="en-US" altLang="ja-JP"/>
              <a:t>this</a:t>
            </a:r>
            <a:r>
              <a:rPr lang="ja-JP" altLang="en-US"/>
              <a:t>の省略</a:t>
            </a:r>
          </a:p>
        </p:txBody>
      </p:sp>
      <p:sp>
        <p:nvSpPr>
          <p:cNvPr id="132099" name="コンテンツ プレースホルダ 2"/>
          <p:cNvSpPr>
            <a:spLocks noGrp="1"/>
          </p:cNvSpPr>
          <p:nvPr>
            <p:ph idx="1"/>
          </p:nvPr>
        </p:nvSpPr>
        <p:spPr>
          <a:xfrm>
            <a:off x="457200" y="1214438"/>
            <a:ext cx="8229599" cy="5143500"/>
          </a:xfrm>
        </p:spPr>
        <p:txBody>
          <a:bodyPr/>
          <a:lstStyle/>
          <a:p>
            <a:pPr marL="0" indent="0" eaLnBrk="1" hangingPunct="1">
              <a:buNone/>
            </a:pPr>
            <a:r>
              <a:rPr lang="ja-JP" altLang="en-US" sz="2800" dirty="0"/>
              <a:t>参照しているものが自分自身（インスタンス）の変数またはメソッドであることが明らかな場合、</a:t>
            </a:r>
            <a:r>
              <a:rPr lang="en-US" altLang="ja-JP" sz="2800" dirty="0"/>
              <a:t>this</a:t>
            </a:r>
            <a:r>
              <a:rPr lang="ja-JP" altLang="en-US" sz="2800" dirty="0"/>
              <a:t>を省略できる</a:t>
            </a:r>
          </a:p>
        </p:txBody>
      </p:sp>
      <p:sp>
        <p:nvSpPr>
          <p:cNvPr id="132100" name="正方形/長方形 3"/>
          <p:cNvSpPr>
            <a:spLocks noChangeArrowheads="1"/>
          </p:cNvSpPr>
          <p:nvPr/>
        </p:nvSpPr>
        <p:spPr bwMode="auto">
          <a:xfrm>
            <a:off x="1259631" y="3016302"/>
            <a:ext cx="6949977"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void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id, String name)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this.id = id;</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this.name = name;</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p:txBody>
      </p:sp>
      <p:cxnSp>
        <p:nvCxnSpPr>
          <p:cNvPr id="8" name="直線コネクタ 7"/>
          <p:cNvCxnSpPr/>
          <p:nvPr/>
        </p:nvCxnSpPr>
        <p:spPr>
          <a:xfrm>
            <a:off x="1770534" y="5445224"/>
            <a:ext cx="857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770534" y="5756643"/>
            <a:ext cx="857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正方形/長方形 3"/>
          <p:cNvSpPr>
            <a:spLocks noChangeArrowheads="1"/>
          </p:cNvSpPr>
          <p:nvPr/>
        </p:nvSpPr>
        <p:spPr bwMode="auto">
          <a:xfrm>
            <a:off x="1187624" y="4941035"/>
            <a:ext cx="7093992" cy="16312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void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String s)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this.id =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this.name = s;</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9" name="テキスト ボックス 5"/>
          <p:cNvSpPr txBox="1">
            <a:spLocks noChangeArrowheads="1"/>
          </p:cNvSpPr>
          <p:nvPr/>
        </p:nvSpPr>
        <p:spPr bwMode="auto">
          <a:xfrm>
            <a:off x="3203848" y="2616071"/>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省略できない場合</a:t>
            </a:r>
          </a:p>
        </p:txBody>
      </p:sp>
      <p:sp>
        <p:nvSpPr>
          <p:cNvPr id="11" name="テキスト ボックス 5"/>
          <p:cNvSpPr txBox="1">
            <a:spLocks noChangeArrowheads="1"/>
          </p:cNvSpPr>
          <p:nvPr/>
        </p:nvSpPr>
        <p:spPr bwMode="auto">
          <a:xfrm>
            <a:off x="3357736" y="4479369"/>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省略できる場合</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タイトル 1"/>
          <p:cNvSpPr>
            <a:spLocks noGrp="1"/>
          </p:cNvSpPr>
          <p:nvPr>
            <p:ph type="title"/>
          </p:nvPr>
        </p:nvSpPr>
        <p:spPr>
          <a:xfrm>
            <a:off x="457200" y="274638"/>
            <a:ext cx="8229600" cy="725487"/>
          </a:xfrm>
        </p:spPr>
        <p:txBody>
          <a:bodyPr/>
          <a:lstStyle/>
          <a:p>
            <a:pPr eaLnBrk="1" hangingPunct="1"/>
            <a:r>
              <a:rPr lang="ja-JP" altLang="en-US"/>
              <a:t>クラス変数</a:t>
            </a:r>
          </a:p>
        </p:txBody>
      </p:sp>
      <p:sp>
        <p:nvSpPr>
          <p:cNvPr id="3" name="コンテンツ プレースホルダ 2"/>
          <p:cNvSpPr>
            <a:spLocks noGrp="1"/>
          </p:cNvSpPr>
          <p:nvPr>
            <p:ph idx="1"/>
          </p:nvPr>
        </p:nvSpPr>
        <p:spPr>
          <a:xfrm>
            <a:off x="457200" y="1214438"/>
            <a:ext cx="8229600" cy="5143500"/>
          </a:xfrm>
        </p:spPr>
        <p:txBody>
          <a:bodyPr rtlCol="0">
            <a:normAutofit fontScale="92500" lnSpcReduction="20000"/>
          </a:bodyPr>
          <a:lstStyle/>
          <a:p>
            <a:pPr eaLnBrk="1" fontAlgn="auto" hangingPunct="1">
              <a:spcAft>
                <a:spcPts val="0"/>
              </a:spcAft>
              <a:defRPr/>
            </a:pPr>
            <a:r>
              <a:rPr lang="ja-JP" altLang="en-US" dirty="0"/>
              <a:t>インスタンス変数はインスタンスごとに保持される情報</a:t>
            </a:r>
            <a:endParaRPr lang="en-US" altLang="ja-JP" dirty="0"/>
          </a:p>
          <a:p>
            <a:pPr eaLnBrk="1" fontAlgn="auto" hangingPunct="1">
              <a:spcAft>
                <a:spcPts val="0"/>
              </a:spcAft>
              <a:defRPr/>
            </a:pPr>
            <a:r>
              <a:rPr lang="ja-JP" altLang="en-US" dirty="0"/>
              <a:t>クラス変数はクラスに保持される情報</a:t>
            </a:r>
            <a:endParaRPr lang="en-US" altLang="ja-JP" dirty="0"/>
          </a:p>
          <a:p>
            <a:pPr eaLnBrk="1" fontAlgn="auto" hangingPunct="1">
              <a:spcAft>
                <a:spcPts val="0"/>
              </a:spcAft>
              <a:defRPr/>
            </a:pPr>
            <a:endParaRPr lang="en-US" altLang="ja-JP" dirty="0"/>
          </a:p>
          <a:p>
            <a:pPr marL="0" indent="0" eaLnBrk="1" fontAlgn="auto" hangingPunct="1">
              <a:spcAft>
                <a:spcPts val="0"/>
              </a:spcAft>
              <a:buNone/>
              <a:defRPr/>
            </a:pPr>
            <a:r>
              <a:rPr lang="ja-JP" altLang="en-US" sz="3000" dirty="0"/>
              <a:t>例：「犬」クラスについて考えてみる</a:t>
            </a:r>
            <a:br>
              <a:rPr lang="en-US" altLang="ja-JP" sz="3000" dirty="0"/>
            </a:br>
            <a:r>
              <a:rPr lang="ja-JP" altLang="en-US" sz="3000" dirty="0"/>
              <a:t> インスタンス変数：名前、性別、毛色</a:t>
            </a:r>
            <a:br>
              <a:rPr lang="en-US" altLang="ja-JP" sz="3000" dirty="0"/>
            </a:br>
            <a:r>
              <a:rPr lang="ja-JP" altLang="en-US" sz="3000" dirty="0"/>
              <a:t> クラス変数：足の本数、尻尾の有無</a:t>
            </a:r>
            <a:endParaRPr lang="en-US" altLang="ja-JP" sz="3000" dirty="0"/>
          </a:p>
          <a:p>
            <a:pPr eaLnBrk="1" fontAlgn="auto" hangingPunct="1">
              <a:spcAft>
                <a:spcPts val="0"/>
              </a:spcAft>
              <a:defRPr/>
            </a:pPr>
            <a:endParaRPr lang="en-US" altLang="ja-JP" dirty="0"/>
          </a:p>
          <a:p>
            <a:pPr eaLnBrk="1" fontAlgn="auto" hangingPunct="1">
              <a:spcAft>
                <a:spcPts val="0"/>
              </a:spcAft>
              <a:defRPr/>
            </a:pPr>
            <a:r>
              <a:rPr lang="ja-JP" altLang="en-US" dirty="0"/>
              <a:t>インスタンス変数は個別のオブジェクトの属性を表す</a:t>
            </a:r>
            <a:endParaRPr lang="en-US" altLang="ja-JP" dirty="0"/>
          </a:p>
          <a:p>
            <a:pPr eaLnBrk="1" fontAlgn="auto" hangingPunct="1">
              <a:spcAft>
                <a:spcPts val="0"/>
              </a:spcAft>
              <a:defRPr/>
            </a:pPr>
            <a:r>
              <a:rPr lang="ja-JP" altLang="en-US" dirty="0"/>
              <a:t>クラス変数はクラスとして持っている属性を表す</a:t>
            </a:r>
            <a:endParaRPr lang="en-US" altLang="ja-JP"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タイトル 1"/>
          <p:cNvSpPr>
            <a:spLocks noGrp="1"/>
          </p:cNvSpPr>
          <p:nvPr>
            <p:ph type="title"/>
          </p:nvPr>
        </p:nvSpPr>
        <p:spPr>
          <a:xfrm>
            <a:off x="457200" y="274638"/>
            <a:ext cx="8229600" cy="725487"/>
          </a:xfrm>
        </p:spPr>
        <p:txBody>
          <a:bodyPr/>
          <a:lstStyle/>
          <a:p>
            <a:pPr eaLnBrk="1" hangingPunct="1"/>
            <a:r>
              <a:rPr lang="ja-JP" altLang="en-US"/>
              <a:t>クラス変数の例</a:t>
            </a:r>
          </a:p>
        </p:txBody>
      </p:sp>
      <p:sp>
        <p:nvSpPr>
          <p:cNvPr id="134147" name="コンテンツ プレースホルダ 2"/>
          <p:cNvSpPr>
            <a:spLocks noGrp="1"/>
          </p:cNvSpPr>
          <p:nvPr>
            <p:ph idx="1"/>
          </p:nvPr>
        </p:nvSpPr>
        <p:spPr>
          <a:xfrm>
            <a:off x="457200" y="1214438"/>
            <a:ext cx="8229600" cy="5000625"/>
          </a:xfrm>
        </p:spPr>
        <p:txBody>
          <a:bodyPr/>
          <a:lstStyle/>
          <a:p>
            <a:pPr eaLnBrk="1" hangingPunct="1"/>
            <a:r>
              <a:rPr lang="ja-JP" altLang="en-US" dirty="0"/>
              <a:t>クラス変数を宣言するときには、</a:t>
            </a:r>
            <a:r>
              <a:rPr lang="en-US" altLang="ja-JP" dirty="0">
                <a:solidFill>
                  <a:srgbClr val="C00000"/>
                </a:solidFill>
              </a:rPr>
              <a:t>static</a:t>
            </a:r>
            <a:r>
              <a:rPr lang="en-US" altLang="ja-JP" dirty="0"/>
              <a:t> </a:t>
            </a:r>
            <a:r>
              <a:rPr lang="ja-JP" altLang="en-US" dirty="0"/>
              <a:t>修飾子をつける</a:t>
            </a:r>
            <a:endParaRPr lang="en-US" altLang="ja-JP" dirty="0"/>
          </a:p>
          <a:p>
            <a:pPr eaLnBrk="1" hangingPunct="1"/>
            <a:r>
              <a:rPr lang="ja-JP" altLang="en-US" dirty="0"/>
              <a:t>クラス変数は宣言の時に初期化しておく</a:t>
            </a:r>
            <a:endParaRPr lang="en-US" altLang="ja-JP" dirty="0"/>
          </a:p>
          <a:p>
            <a:pPr marL="0" indent="0" eaLnBrk="1" hangingPunct="1">
              <a:buNone/>
            </a:pPr>
            <a:endParaRPr lang="en-US" altLang="ja-JP" dirty="0"/>
          </a:p>
          <a:p>
            <a:pPr marL="0" indent="0" eaLnBrk="1" hangingPunct="1">
              <a:buNone/>
            </a:pPr>
            <a:r>
              <a:rPr lang="en-US" altLang="ja-JP" sz="2000" dirty="0" err="1"/>
              <a:t>StudentCard</a:t>
            </a:r>
            <a:r>
              <a:rPr lang="ja-JP" altLang="en-US" sz="2000" dirty="0"/>
              <a:t>クラスに、</a:t>
            </a:r>
            <a:r>
              <a:rPr lang="en-US" altLang="ja-JP" sz="2000" dirty="0"/>
              <a:t>counter</a:t>
            </a:r>
            <a:r>
              <a:rPr lang="ja-JP" altLang="en-US" sz="2000" dirty="0"/>
              <a:t>という</a:t>
            </a:r>
            <a:r>
              <a:rPr lang="en-US" altLang="ja-JP" sz="2000" dirty="0" err="1"/>
              <a:t>int</a:t>
            </a:r>
            <a:r>
              <a:rPr lang="ja-JP" altLang="en-US" sz="2000" dirty="0"/>
              <a:t>型のクラス変数を追加した例</a:t>
            </a:r>
            <a:endParaRPr lang="en-US" altLang="ja-JP" sz="2000" dirty="0"/>
          </a:p>
          <a:p>
            <a:pPr eaLnBrk="1" hangingPunct="1">
              <a:buFont typeface="Arial" panose="020B0604020202020204" pitchFamily="34" charset="0"/>
              <a:buNone/>
            </a:pPr>
            <a:endParaRPr lang="ja-JP" altLang="en-US" dirty="0"/>
          </a:p>
        </p:txBody>
      </p:sp>
      <p:sp>
        <p:nvSpPr>
          <p:cNvPr id="134148" name="正方形/長方形 4"/>
          <p:cNvSpPr>
            <a:spLocks noChangeArrowheads="1"/>
          </p:cNvSpPr>
          <p:nvPr/>
        </p:nvSpPr>
        <p:spPr bwMode="auto">
          <a:xfrm>
            <a:off x="1691680" y="4005064"/>
            <a:ext cx="5929313"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a:t>
            </a:r>
            <a:r>
              <a:rPr lang="en-US" altLang="ja-JP" sz="2400" dirty="0" err="1">
                <a:latin typeface="Lucida Console" panose="020B0609040504020204" pitchFamily="49" charset="0"/>
                <a:ea typeface="HG丸ｺﾞｼｯｸM-PRO" panose="020F0600000000000000" pitchFamily="50" charset="-128"/>
              </a:rPr>
              <a:t>StudentCard</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solidFill>
                  <a:srgbClr val="C00000"/>
                </a:solidFill>
                <a:latin typeface="Lucida Console" panose="020B0609040504020204" pitchFamily="49" charset="0"/>
                <a:ea typeface="HG丸ｺﾞｼｯｸM-PRO" panose="020F0600000000000000" pitchFamily="50" charset="-128"/>
              </a:rPr>
              <a:t>static</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counter;</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id;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String name;</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タイトル 1"/>
          <p:cNvSpPr>
            <a:spLocks noGrp="1"/>
          </p:cNvSpPr>
          <p:nvPr>
            <p:ph type="title"/>
          </p:nvPr>
        </p:nvSpPr>
        <p:spPr>
          <a:xfrm>
            <a:off x="457200" y="274638"/>
            <a:ext cx="8229600" cy="725487"/>
          </a:xfrm>
        </p:spPr>
        <p:txBody>
          <a:bodyPr/>
          <a:lstStyle/>
          <a:p>
            <a:pPr eaLnBrk="1" hangingPunct="1"/>
            <a:r>
              <a:rPr lang="ja-JP" altLang="en-US"/>
              <a:t>クラス変数とインスタンス変数</a:t>
            </a:r>
          </a:p>
        </p:txBody>
      </p:sp>
      <p:pic>
        <p:nvPicPr>
          <p:cNvPr id="2" name="図 1"/>
          <p:cNvPicPr>
            <a:picLocks noChangeAspect="1"/>
          </p:cNvPicPr>
          <p:nvPr/>
        </p:nvPicPr>
        <p:blipFill>
          <a:blip r:embed="rId3"/>
          <a:stretch>
            <a:fillRect/>
          </a:stretch>
        </p:blipFill>
        <p:spPr>
          <a:xfrm>
            <a:off x="876672" y="1556792"/>
            <a:ext cx="7390656" cy="4625861"/>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タイトル 1"/>
          <p:cNvSpPr>
            <a:spLocks noGrp="1"/>
          </p:cNvSpPr>
          <p:nvPr>
            <p:ph type="title"/>
          </p:nvPr>
        </p:nvSpPr>
        <p:spPr>
          <a:xfrm>
            <a:off x="457200" y="274638"/>
            <a:ext cx="8229600" cy="725487"/>
          </a:xfrm>
        </p:spPr>
        <p:txBody>
          <a:bodyPr/>
          <a:lstStyle/>
          <a:p>
            <a:pPr eaLnBrk="1" hangingPunct="1"/>
            <a:r>
              <a:rPr lang="ja-JP" altLang="en-US" dirty="0"/>
              <a:t>クラス変数の利用例</a:t>
            </a:r>
          </a:p>
        </p:txBody>
      </p:sp>
      <p:sp>
        <p:nvSpPr>
          <p:cNvPr id="136195" name="正方形/長方形 3"/>
          <p:cNvSpPr>
            <a:spLocks noChangeArrowheads="1"/>
          </p:cNvSpPr>
          <p:nvPr/>
        </p:nvSpPr>
        <p:spPr bwMode="auto">
          <a:xfrm>
            <a:off x="683568" y="1700808"/>
            <a:ext cx="7920880" cy="48320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latin typeface="Lucida Console" panose="020B0609040504020204" pitchFamily="49" charset="0"/>
                <a:ea typeface="HG丸ｺﾞｼｯｸM-PRO" panose="020F0600000000000000" pitchFamily="50" charset="-128"/>
              </a:rPr>
              <a:t>class </a:t>
            </a:r>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 {</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a:solidFill>
                  <a:srgbClr val="C00000"/>
                </a:solidFill>
                <a:latin typeface="Lucida Console" panose="020B0609040504020204" pitchFamily="49" charset="0"/>
                <a:ea typeface="HG丸ｺﾞｼｯｸM-PRO" panose="020F0600000000000000" pitchFamily="50" charset="-128"/>
              </a:rPr>
              <a:t>static </a:t>
            </a:r>
            <a:r>
              <a:rPr lang="en-US" altLang="ja-JP" sz="2800" dirty="0" err="1">
                <a:solidFill>
                  <a:srgbClr val="C00000"/>
                </a:solidFill>
                <a:latin typeface="Lucida Console" panose="020B0609040504020204" pitchFamily="49" charset="0"/>
                <a:ea typeface="HG丸ｺﾞｼｯｸM-PRO" panose="020F0600000000000000" pitchFamily="50" charset="-128"/>
              </a:rPr>
              <a:t>int</a:t>
            </a:r>
            <a:r>
              <a:rPr lang="en-US" altLang="ja-JP" sz="2800" dirty="0">
                <a:solidFill>
                  <a:srgbClr val="C00000"/>
                </a:solidFill>
                <a:latin typeface="Lucida Console" panose="020B0609040504020204" pitchFamily="49" charset="0"/>
                <a:ea typeface="HG丸ｺﾞｼｯｸM-PRO" panose="020F0600000000000000" pitchFamily="50" charset="-128"/>
              </a:rPr>
              <a:t> counter = 0; </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err="1">
                <a:latin typeface="Lucida Console" panose="020B0609040504020204" pitchFamily="49" charset="0"/>
                <a:ea typeface="HG丸ｺﾞｼｯｸM-PRO" panose="020F0600000000000000" pitchFamily="50" charset="-128"/>
              </a:rPr>
              <a:t>int</a:t>
            </a:r>
            <a:r>
              <a:rPr lang="en-US" altLang="ja-JP" sz="2800" dirty="0">
                <a:latin typeface="Lucida Console" panose="020B0609040504020204" pitchFamily="49" charset="0"/>
                <a:ea typeface="HG丸ｺﾞｼｯｸM-PRO" panose="020F0600000000000000" pitchFamily="50" charset="-128"/>
              </a:rPr>
              <a:t> id; </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err="1">
                <a:latin typeface="Lucida Console" panose="020B0609040504020204" pitchFamily="49" charset="0"/>
                <a:ea typeface="HG丸ｺﾞｼｯｸM-PRO" panose="020F0600000000000000" pitchFamily="50" charset="-128"/>
              </a:rPr>
              <a:t>int</a:t>
            </a:r>
            <a:r>
              <a:rPr lang="en-US" altLang="ja-JP" sz="2800" dirty="0">
                <a:latin typeface="Lucida Console" panose="020B0609040504020204" pitchFamily="49" charset="0"/>
                <a:ea typeface="HG丸ｺﾞｼｯｸM-PRO" panose="020F0600000000000000" pitchFamily="50" charset="-128"/>
              </a:rPr>
              <a:t> name;</a:t>
            </a:r>
          </a:p>
          <a:p>
            <a:pPr eaLnBrk="1" hangingPunct="1"/>
            <a:endParaRPr lang="en-US" altLang="ja-JP" sz="2800" dirty="0">
              <a:latin typeface="Lucida Console" panose="020B0609040504020204" pitchFamily="49" charset="0"/>
              <a:ea typeface="HG丸ｺﾞｼｯｸM-PRO" panose="020F0600000000000000" pitchFamily="50" charset="-128"/>
            </a:endParaRP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a:t>
            </a:r>
            <a:r>
              <a:rPr lang="en-US" altLang="ja-JP" sz="2800" dirty="0" err="1">
                <a:latin typeface="Lucida Console" panose="020B0609040504020204" pitchFamily="49" charset="0"/>
                <a:ea typeface="HG丸ｺﾞｼｯｸM-PRO" panose="020F0600000000000000" pitchFamily="50" charset="-128"/>
              </a:rPr>
              <a:t>int</a:t>
            </a:r>
            <a:r>
              <a:rPr lang="en-US" altLang="ja-JP" sz="2800" dirty="0">
                <a:latin typeface="Lucida Console" panose="020B0609040504020204" pitchFamily="49" charset="0"/>
                <a:ea typeface="HG丸ｺﾞｼｯｸM-PRO" panose="020F0600000000000000" pitchFamily="50" charset="-128"/>
              </a:rPr>
              <a:t> id, String name) {</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a:latin typeface="Lucida Console" panose="020B0609040504020204" pitchFamily="49" charset="0"/>
                <a:ea typeface="HG丸ｺﾞｼｯｸM-PRO" panose="020F0600000000000000" pitchFamily="50" charset="-128"/>
              </a:rPr>
              <a:t>this.id = id;</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a:latin typeface="Lucida Console" panose="020B0609040504020204" pitchFamily="49" charset="0"/>
                <a:ea typeface="HG丸ｺﾞｼｯｸM-PRO" panose="020F0600000000000000" pitchFamily="50" charset="-128"/>
              </a:rPr>
              <a:t>this.name = name;</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err="1">
                <a:solidFill>
                  <a:srgbClr val="C00000"/>
                </a:solidFill>
                <a:latin typeface="Lucida Console" panose="020B0609040504020204" pitchFamily="49" charset="0"/>
                <a:ea typeface="HG丸ｺﾞｼｯｸM-PRO" panose="020F0600000000000000" pitchFamily="50" charset="-128"/>
              </a:rPr>
              <a:t>StudentCard.counter</a:t>
            </a:r>
            <a:r>
              <a:rPr lang="en-US" altLang="ja-JP" sz="2800" dirty="0">
                <a:solidFill>
                  <a:srgbClr val="C00000"/>
                </a:solidFill>
                <a:latin typeface="Lucida Console" panose="020B0609040504020204" pitchFamily="49" charset="0"/>
                <a:ea typeface="HG丸ｺﾞｼｯｸM-PRO" panose="020F0600000000000000" pitchFamily="50" charset="-128"/>
              </a:rPr>
              <a:t>++;</a:t>
            </a:r>
          </a:p>
          <a:p>
            <a:pPr eaLnBrk="1" hangingPunct="1"/>
            <a:r>
              <a:rPr lang="ja-JP" altLang="en-US" sz="2800" dirty="0">
                <a:latin typeface="Lucida Console" panose="020B0609040504020204" pitchFamily="49" charset="0"/>
                <a:ea typeface="HG丸ｺﾞｼｯｸM-PRO" panose="020F0600000000000000" pitchFamily="50" charset="-128"/>
              </a:rPr>
              <a:t>  </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クラス変数の利用例</a:t>
            </a:r>
            <a:r>
              <a:rPr lang="en-US" altLang="ja-JP" dirty="0"/>
              <a:t>(</a:t>
            </a:r>
            <a:r>
              <a:rPr lang="ja-JP" altLang="en-US" dirty="0"/>
              <a:t>続き</a:t>
            </a:r>
            <a:r>
              <a:rPr lang="en-US" altLang="ja-JP" dirty="0"/>
              <a:t>)</a:t>
            </a:r>
            <a:endParaRPr kumimoji="1" lang="ja-JP" altLang="en-US" dirty="0"/>
          </a:p>
        </p:txBody>
      </p:sp>
      <p:sp>
        <p:nvSpPr>
          <p:cNvPr id="4" name="正方形/長方形 4"/>
          <p:cNvSpPr>
            <a:spLocks noChangeArrowheads="1"/>
          </p:cNvSpPr>
          <p:nvPr/>
        </p:nvSpPr>
        <p:spPr bwMode="auto">
          <a:xfrm>
            <a:off x="179512" y="2348880"/>
            <a:ext cx="8784976" cy="19236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1700" dirty="0" err="1">
                <a:latin typeface="Lucida Console" panose="020B0609040504020204" pitchFamily="49" charset="0"/>
                <a:ea typeface="HG丸ｺﾞｼｯｸM-PRO" panose="020F0600000000000000" pitchFamily="50" charset="-128"/>
              </a:rPr>
              <a:t>System.out.println</a:t>
            </a:r>
            <a:r>
              <a:rPr lang="en-US" altLang="ja-JP" sz="1700" dirty="0">
                <a:latin typeface="Lucida Console" panose="020B0609040504020204" pitchFamily="49" charset="0"/>
                <a:ea typeface="HG丸ｺﾞｼｯｸM-PRO" panose="020F0600000000000000" pitchFamily="50" charset="-128"/>
              </a:rPr>
              <a:t>("</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 + </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a:t>
            </a:r>
          </a:p>
          <a:p>
            <a:pPr eaLnBrk="1" hangingPunct="1"/>
            <a:endParaRPr lang="en-US" altLang="ja-JP" sz="1700" dirty="0">
              <a:latin typeface="Lucida Console" panose="020B0609040504020204" pitchFamily="49" charset="0"/>
              <a:ea typeface="HG丸ｺﾞｼｯｸM-PRO" panose="020F0600000000000000" pitchFamily="50" charset="-128"/>
            </a:endParaRPr>
          </a:p>
          <a:p>
            <a:pPr eaLnBrk="1" hangingPunct="1"/>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 a = new </a:t>
            </a:r>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(12345, "</a:t>
            </a:r>
            <a:r>
              <a:rPr lang="ja-JP" altLang="en-US" sz="1700" dirty="0">
                <a:latin typeface="Lucida Console" panose="020B0609040504020204" pitchFamily="49" charset="0"/>
                <a:ea typeface="HG丸ｺﾞｼｯｸM-PRO" panose="020F0600000000000000" pitchFamily="50" charset="-128"/>
              </a:rPr>
              <a:t>鈴木太郎</a:t>
            </a:r>
            <a:r>
              <a:rPr lang="en-US" altLang="ja-JP" sz="1700" dirty="0">
                <a:latin typeface="Lucida Console" panose="020B0609040504020204" pitchFamily="49" charset="0"/>
                <a:ea typeface="HG丸ｺﾞｼｯｸM-PRO" panose="020F0600000000000000" pitchFamily="50" charset="-128"/>
              </a:rPr>
              <a:t>");</a:t>
            </a:r>
          </a:p>
          <a:p>
            <a:pPr eaLnBrk="1" hangingPunct="1"/>
            <a:r>
              <a:rPr lang="en-US" altLang="ja-JP" sz="1700" dirty="0" err="1">
                <a:latin typeface="Lucida Console" panose="020B0609040504020204" pitchFamily="49" charset="0"/>
                <a:ea typeface="HG丸ｺﾞｼｯｸM-PRO" panose="020F0600000000000000" pitchFamily="50" charset="-128"/>
              </a:rPr>
              <a:t>System.out.println</a:t>
            </a:r>
            <a:r>
              <a:rPr lang="en-US" altLang="ja-JP" sz="1700" dirty="0">
                <a:latin typeface="Lucida Console" panose="020B0609040504020204" pitchFamily="49" charset="0"/>
                <a:ea typeface="HG丸ｺﾞｼｯｸM-PRO" panose="020F0600000000000000" pitchFamily="50" charset="-128"/>
              </a:rPr>
              <a:t>("</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 + </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a:t>
            </a:r>
          </a:p>
          <a:p>
            <a:pPr eaLnBrk="1" hangingPunct="1"/>
            <a:endParaRPr lang="en-US" altLang="ja-JP" sz="1700" dirty="0">
              <a:latin typeface="Lucida Console" panose="020B0609040504020204" pitchFamily="49" charset="0"/>
              <a:ea typeface="HG丸ｺﾞｼｯｸM-PRO" panose="020F0600000000000000" pitchFamily="50" charset="-128"/>
            </a:endParaRPr>
          </a:p>
          <a:p>
            <a:pPr eaLnBrk="1" hangingPunct="1"/>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 a = new </a:t>
            </a:r>
            <a:r>
              <a:rPr lang="en-US" altLang="ja-JP" sz="1700" dirty="0" err="1">
                <a:latin typeface="Lucida Console" panose="020B0609040504020204" pitchFamily="49" charset="0"/>
                <a:ea typeface="HG丸ｺﾞｼｯｸM-PRO" panose="020F0600000000000000" pitchFamily="50" charset="-128"/>
              </a:rPr>
              <a:t>StudentCard</a:t>
            </a:r>
            <a:r>
              <a:rPr lang="en-US" altLang="ja-JP" sz="1700" dirty="0">
                <a:latin typeface="Lucida Console" panose="020B0609040504020204" pitchFamily="49" charset="0"/>
                <a:ea typeface="HG丸ｺﾞｼｯｸM-PRO" panose="020F0600000000000000" pitchFamily="50" charset="-128"/>
              </a:rPr>
              <a:t>(12346, "</a:t>
            </a:r>
            <a:r>
              <a:rPr lang="ja-JP" altLang="en-US" sz="1700" dirty="0">
                <a:latin typeface="Lucida Console" panose="020B0609040504020204" pitchFamily="49" charset="0"/>
                <a:ea typeface="HG丸ｺﾞｼｯｸM-PRO" panose="020F0600000000000000" pitchFamily="50" charset="-128"/>
              </a:rPr>
              <a:t>佐藤花子</a:t>
            </a:r>
            <a:r>
              <a:rPr lang="en-US" altLang="ja-JP" sz="1700" dirty="0">
                <a:latin typeface="Lucida Console" panose="020B0609040504020204" pitchFamily="49" charset="0"/>
                <a:ea typeface="HG丸ｺﾞｼｯｸM-PRO" panose="020F0600000000000000" pitchFamily="50" charset="-128"/>
              </a:rPr>
              <a:t>");</a:t>
            </a:r>
          </a:p>
          <a:p>
            <a:pPr eaLnBrk="1" hangingPunct="1"/>
            <a:r>
              <a:rPr lang="en-US" altLang="ja-JP" sz="1700" dirty="0" err="1">
                <a:latin typeface="Lucida Console" panose="020B0609040504020204" pitchFamily="49" charset="0"/>
                <a:ea typeface="HG丸ｺﾞｼｯｸM-PRO" panose="020F0600000000000000" pitchFamily="50" charset="-128"/>
              </a:rPr>
              <a:t>System.out.println</a:t>
            </a:r>
            <a:r>
              <a:rPr lang="en-US" altLang="ja-JP" sz="1700" dirty="0">
                <a:latin typeface="Lucida Console" panose="020B0609040504020204" pitchFamily="49" charset="0"/>
                <a:ea typeface="HG丸ｺﾞｼｯｸM-PRO" panose="020F0600000000000000" pitchFamily="50" charset="-128"/>
              </a:rPr>
              <a:t>("</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 + </a:t>
            </a:r>
            <a:r>
              <a:rPr lang="en-US" altLang="ja-JP" sz="1700" dirty="0" err="1">
                <a:latin typeface="Lucida Console" panose="020B0609040504020204" pitchFamily="49" charset="0"/>
                <a:ea typeface="HG丸ｺﾞｼｯｸM-PRO" panose="020F0600000000000000" pitchFamily="50" charset="-128"/>
              </a:rPr>
              <a:t>StudentCard.counter</a:t>
            </a:r>
            <a:r>
              <a:rPr lang="en-US" altLang="ja-JP" sz="1700" dirty="0">
                <a:latin typeface="Lucida Console" panose="020B0609040504020204" pitchFamily="49" charset="0"/>
                <a:ea typeface="HG丸ｺﾞｼｯｸM-PRO" panose="020F0600000000000000" pitchFamily="50" charset="-128"/>
              </a:rPr>
              <a:t>);</a:t>
            </a:r>
          </a:p>
        </p:txBody>
      </p:sp>
      <p:sp>
        <p:nvSpPr>
          <p:cNvPr id="5" name="テキスト ボックス 5"/>
          <p:cNvSpPr txBox="1">
            <a:spLocks noChangeArrowheads="1"/>
          </p:cNvSpPr>
          <p:nvPr/>
        </p:nvSpPr>
        <p:spPr bwMode="auto">
          <a:xfrm>
            <a:off x="654050" y="5157192"/>
            <a:ext cx="80327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mn-ea"/>
                <a:ea typeface="+mn-ea"/>
              </a:rPr>
              <a:t>※</a:t>
            </a:r>
            <a:r>
              <a:rPr lang="ja-JP" altLang="en-US" sz="2000" dirty="0">
                <a:latin typeface="+mn-ea"/>
                <a:ea typeface="+mn-ea"/>
              </a:rPr>
              <a:t>クラス変数には「クラス名</a:t>
            </a:r>
            <a:r>
              <a:rPr lang="en-US" altLang="ja-JP" sz="2000" dirty="0">
                <a:latin typeface="+mn-ea"/>
                <a:ea typeface="+mn-ea"/>
              </a:rPr>
              <a:t>.</a:t>
            </a:r>
            <a:r>
              <a:rPr lang="ja-JP" altLang="en-US" sz="2000" dirty="0">
                <a:latin typeface="+mn-ea"/>
                <a:ea typeface="+mn-ea"/>
              </a:rPr>
              <a:t>クラス変数名」でアクセスできる</a:t>
            </a:r>
            <a:endParaRPr lang="en-US" altLang="ja-JP" sz="2000" dirty="0">
              <a:latin typeface="+mn-ea"/>
              <a:ea typeface="+mn-ea"/>
            </a:endParaRPr>
          </a:p>
          <a:p>
            <a:pPr eaLnBrk="1" hangingPunct="1"/>
            <a:r>
              <a:rPr lang="en-US" altLang="ja-JP" sz="2000" dirty="0">
                <a:latin typeface="+mn-ea"/>
                <a:ea typeface="+mn-ea"/>
              </a:rPr>
              <a:t>※</a:t>
            </a:r>
            <a:r>
              <a:rPr lang="ja-JP" altLang="en-US" sz="2000" dirty="0">
                <a:latin typeface="+mn-ea"/>
                <a:ea typeface="+mn-ea"/>
              </a:rPr>
              <a:t>クラス変数は、インスタンスを</a:t>
            </a:r>
            <a:r>
              <a:rPr lang="en-US" altLang="ja-JP" sz="2000" dirty="0">
                <a:latin typeface="+mn-ea"/>
                <a:ea typeface="+mn-ea"/>
              </a:rPr>
              <a:t>1</a:t>
            </a:r>
            <a:r>
              <a:rPr lang="ja-JP" altLang="en-US" sz="2000" dirty="0" err="1">
                <a:latin typeface="+mn-ea"/>
                <a:ea typeface="+mn-ea"/>
              </a:rPr>
              <a:t>つも</a:t>
            </a:r>
            <a:r>
              <a:rPr lang="ja-JP" altLang="en-US" sz="2000" dirty="0">
                <a:latin typeface="+mn-ea"/>
                <a:ea typeface="+mn-ea"/>
              </a:rPr>
              <a:t>生成しなくても参照できる</a:t>
            </a:r>
          </a:p>
        </p:txBody>
      </p:sp>
    </p:spTree>
    <p:extLst>
      <p:ext uri="{BB962C8B-B14F-4D97-AF65-F5344CB8AC3E}">
        <p14:creationId xmlns:p14="http://schemas.microsoft.com/office/powerpoint/2010/main" val="207744097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タイトル 1"/>
          <p:cNvSpPr>
            <a:spLocks noGrp="1"/>
          </p:cNvSpPr>
          <p:nvPr>
            <p:ph type="title"/>
          </p:nvPr>
        </p:nvSpPr>
        <p:spPr>
          <a:xfrm>
            <a:off x="457200" y="274638"/>
            <a:ext cx="8229600" cy="725487"/>
          </a:xfrm>
        </p:spPr>
        <p:txBody>
          <a:bodyPr/>
          <a:lstStyle/>
          <a:p>
            <a:pPr eaLnBrk="1" hangingPunct="1"/>
            <a:r>
              <a:rPr lang="ja-JP" altLang="en-US"/>
              <a:t>クラス名の省略</a:t>
            </a:r>
          </a:p>
        </p:txBody>
      </p:sp>
      <p:sp>
        <p:nvSpPr>
          <p:cNvPr id="3" name="コンテンツ プレースホルダ 2"/>
          <p:cNvSpPr>
            <a:spLocks noGrp="1"/>
          </p:cNvSpPr>
          <p:nvPr>
            <p:ph idx="1"/>
          </p:nvPr>
        </p:nvSpPr>
        <p:spPr>
          <a:xfrm>
            <a:off x="179512" y="1980713"/>
            <a:ext cx="3686175" cy="3248488"/>
          </a:xfrm>
        </p:spPr>
        <p:txBody>
          <a:bodyPr rtlCol="0">
            <a:normAutofit/>
          </a:bodyPr>
          <a:lstStyle/>
          <a:p>
            <a:pPr marL="0" indent="0" eaLnBrk="1" fontAlgn="auto" hangingPunct="1">
              <a:spcAft>
                <a:spcPts val="0"/>
              </a:spcAft>
              <a:buNone/>
              <a:defRPr/>
            </a:pPr>
            <a:r>
              <a:rPr lang="ja-JP" altLang="en-US" sz="2400" dirty="0"/>
              <a:t>インスタンス変数を参照することが明らかな場合は</a:t>
            </a:r>
            <a:r>
              <a:rPr lang="en-US" altLang="ja-JP" sz="2400" dirty="0"/>
              <a:t>this</a:t>
            </a:r>
            <a:r>
              <a:rPr lang="ja-JP" altLang="en-US" sz="2400" dirty="0"/>
              <a:t>を省略できた</a:t>
            </a:r>
            <a:endParaRPr lang="en-US" altLang="ja-JP" sz="2400" dirty="0"/>
          </a:p>
          <a:p>
            <a:pPr marL="0" indent="0" eaLnBrk="1" fontAlgn="auto" hangingPunct="1">
              <a:spcAft>
                <a:spcPts val="0"/>
              </a:spcAft>
              <a:buNone/>
              <a:defRPr/>
            </a:pPr>
            <a:endParaRPr lang="en-US" altLang="ja-JP" sz="2400" dirty="0"/>
          </a:p>
          <a:p>
            <a:pPr marL="0" indent="0" eaLnBrk="1" fontAlgn="auto" hangingPunct="1">
              <a:spcAft>
                <a:spcPts val="0"/>
              </a:spcAft>
              <a:buNone/>
              <a:defRPr/>
            </a:pPr>
            <a:r>
              <a:rPr lang="ja-JP" altLang="en-US" sz="2400" dirty="0"/>
              <a:t>クラス変数を参照することが明らかな場合はクラス名を省略できる</a:t>
            </a:r>
            <a:endParaRPr lang="en-US" altLang="ja-JP" sz="2400" dirty="0"/>
          </a:p>
        </p:txBody>
      </p:sp>
      <p:sp>
        <p:nvSpPr>
          <p:cNvPr id="137220" name="正方形/長方形 4"/>
          <p:cNvSpPr>
            <a:spLocks noChangeArrowheads="1"/>
          </p:cNvSpPr>
          <p:nvPr/>
        </p:nvSpPr>
        <p:spPr bwMode="auto">
          <a:xfrm>
            <a:off x="3923928" y="1975812"/>
            <a:ext cx="4929187" cy="3477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class </a:t>
            </a:r>
            <a:r>
              <a:rPr lang="en-US" altLang="ja-JP" sz="2000" dirty="0" err="1">
                <a:latin typeface="Lucida Console" panose="020B0609040504020204" pitchFamily="49" charset="0"/>
                <a:ea typeface="HG丸ｺﾞｼｯｸM-PRO" panose="020F0600000000000000" pitchFamily="50" charset="-128"/>
              </a:rPr>
              <a:t>StudentCard</a:t>
            </a:r>
            <a:r>
              <a:rPr lang="en-US" altLang="ja-JP" sz="2000" dirty="0">
                <a:latin typeface="Lucida Console" panose="020B0609040504020204" pitchFamily="49" charset="0"/>
                <a:ea typeface="HG丸ｺﾞｼｯｸM-PRO" panose="020F0600000000000000" pitchFamily="50" charset="-128"/>
              </a:rPr>
              <a:t>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solidFill>
                  <a:srgbClr val="C00000"/>
                </a:solidFill>
                <a:latin typeface="Lucida Console" panose="020B0609040504020204" pitchFamily="49" charset="0"/>
                <a:ea typeface="HG丸ｺﾞｼｯｸM-PRO" panose="020F0600000000000000" pitchFamily="50" charset="-128"/>
              </a:rPr>
              <a:t>static </a:t>
            </a:r>
            <a:r>
              <a:rPr lang="en-US" altLang="ja-JP" sz="2000" dirty="0" err="1">
                <a:solidFill>
                  <a:srgbClr val="C00000"/>
                </a:solidFill>
                <a:latin typeface="Lucida Console" panose="020B0609040504020204" pitchFamily="49" charset="0"/>
                <a:ea typeface="HG丸ｺﾞｼｯｸM-PRO" panose="020F0600000000000000" pitchFamily="50" charset="-128"/>
              </a:rPr>
              <a:t>int</a:t>
            </a:r>
            <a:r>
              <a:rPr lang="en-US" altLang="ja-JP" sz="2000" dirty="0">
                <a:solidFill>
                  <a:srgbClr val="C00000"/>
                </a:solidFill>
                <a:latin typeface="Lucida Console" panose="020B0609040504020204" pitchFamily="49" charset="0"/>
                <a:ea typeface="HG丸ｺﾞｼｯｸM-PRO" panose="020F0600000000000000" pitchFamily="50" charset="-128"/>
              </a:rPr>
              <a:t> counter = 0;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id;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String name;</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Point(</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id, String name) {</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this.id = id;</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this.name = name;</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err="1">
                <a:solidFill>
                  <a:srgbClr val="C00000"/>
                </a:solidFill>
                <a:latin typeface="Lucida Console" panose="020B0609040504020204" pitchFamily="49" charset="0"/>
                <a:ea typeface="HG丸ｺﾞｼｯｸM-PRO" panose="020F0600000000000000" pitchFamily="50" charset="-128"/>
              </a:rPr>
              <a:t>StudentCard.counter</a:t>
            </a:r>
            <a:r>
              <a:rPr lang="en-US" altLang="ja-JP" sz="2000" dirty="0">
                <a:solidFill>
                  <a:srgbClr val="C00000"/>
                </a:solidFill>
                <a:latin typeface="Lucida Console" panose="020B0609040504020204" pitchFamily="49" charset="0"/>
                <a:ea typeface="HG丸ｺﾞｼｯｸM-PRO" panose="020F0600000000000000" pitchFamily="50" charset="-128"/>
              </a:rPr>
              <a:t>++;</a:t>
            </a:r>
          </a:p>
          <a:p>
            <a:pPr eaLnBrk="1" hangingPunct="1"/>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cxnSp>
        <p:nvCxnSpPr>
          <p:cNvPr id="7" name="直線コネクタ 6"/>
          <p:cNvCxnSpPr>
            <a:cxnSpLocks/>
          </p:cNvCxnSpPr>
          <p:nvPr/>
        </p:nvCxnSpPr>
        <p:spPr>
          <a:xfrm>
            <a:off x="4653435" y="4624855"/>
            <a:ext cx="172819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rtlCol="0">
            <a:normAutofit/>
          </a:bodyPr>
          <a:lstStyle/>
          <a:p>
            <a:pPr eaLnBrk="1" fontAlgn="auto" hangingPunct="1">
              <a:spcAft>
                <a:spcPts val="0"/>
              </a:spcAft>
              <a:defRPr/>
            </a:pPr>
            <a:r>
              <a:rPr lang="ja-JP" altLang="en-US" dirty="0"/>
              <a:t>エラー（</a:t>
            </a:r>
            <a:r>
              <a:rPr lang="en-US" altLang="ja-JP" dirty="0"/>
              <a:t>Compile Error</a:t>
            </a:r>
            <a:r>
              <a:rPr lang="ja-JP" altLang="en-US" dirty="0"/>
              <a:t>）が発生したら</a:t>
            </a:r>
          </a:p>
        </p:txBody>
      </p:sp>
      <p:sp>
        <p:nvSpPr>
          <p:cNvPr id="18435" name="コンテンツ プレースホルダ 2"/>
          <p:cNvSpPr>
            <a:spLocks noGrp="1"/>
          </p:cNvSpPr>
          <p:nvPr>
            <p:ph idx="1"/>
          </p:nvPr>
        </p:nvSpPr>
        <p:spPr>
          <a:xfrm>
            <a:off x="457200" y="1214438"/>
            <a:ext cx="8229600" cy="5000625"/>
          </a:xfrm>
        </p:spPr>
        <p:txBody>
          <a:bodyPr/>
          <a:lstStyle/>
          <a:p>
            <a:pPr eaLnBrk="1" hangingPunct="1"/>
            <a:r>
              <a:rPr lang="ja-JP" altLang="en-US" dirty="0"/>
              <a:t>キーワードの綴りミス、文法上の誤りが原因</a:t>
            </a:r>
            <a:endParaRPr lang="en-US" altLang="ja-JP" dirty="0"/>
          </a:p>
          <a:p>
            <a:pPr eaLnBrk="1" hangingPunct="1"/>
            <a:r>
              <a:rPr lang="ja-JP" altLang="en-US" dirty="0"/>
              <a:t>単純なミスに気を付ける</a:t>
            </a:r>
            <a:endParaRPr lang="en-US" altLang="ja-JP" dirty="0"/>
          </a:p>
          <a:p>
            <a:pPr marL="457200" lvl="1" indent="0" eaLnBrk="1" hangingPunct="1">
              <a:buNone/>
            </a:pPr>
            <a:r>
              <a:rPr lang="ja-JP" altLang="en-US" dirty="0"/>
              <a:t>全角の文字、空白を使用しない</a:t>
            </a:r>
            <a:endParaRPr lang="en-US" altLang="ja-JP" dirty="0"/>
          </a:p>
          <a:p>
            <a:pPr marL="457200" lvl="1" indent="0" eaLnBrk="1" hangingPunct="1">
              <a:buNone/>
            </a:pPr>
            <a:r>
              <a:rPr lang="ja-JP" altLang="en-US" dirty="0"/>
              <a:t>似た文字の入力間違い</a:t>
            </a:r>
            <a:br>
              <a:rPr lang="en-US" altLang="ja-JP" dirty="0"/>
            </a:br>
            <a:r>
              <a:rPr lang="ja-JP" altLang="en-US" dirty="0"/>
              <a:t> </a:t>
            </a:r>
            <a:r>
              <a:rPr lang="ja-JP" altLang="en-US" sz="2400" dirty="0"/>
              <a:t>ゼロ</a:t>
            </a:r>
            <a:r>
              <a:rPr lang="en-US" altLang="ja-JP" sz="2400" dirty="0"/>
              <a:t>(0)  </a:t>
            </a:r>
            <a:r>
              <a:rPr lang="ja-JP" altLang="en-US" sz="2400" dirty="0"/>
              <a:t>小文字のオー</a:t>
            </a:r>
            <a:r>
              <a:rPr lang="en-US" altLang="ja-JP" sz="2400" dirty="0"/>
              <a:t>(o)  </a:t>
            </a:r>
            <a:r>
              <a:rPr lang="ja-JP" altLang="en-US" sz="2400" dirty="0"/>
              <a:t>大文字のオー</a:t>
            </a:r>
            <a:r>
              <a:rPr lang="en-US" altLang="ja-JP" sz="2400" dirty="0"/>
              <a:t>(O)</a:t>
            </a:r>
            <a:br>
              <a:rPr lang="en-US" altLang="ja-JP" sz="2400" dirty="0"/>
            </a:br>
            <a:r>
              <a:rPr lang="ja-JP" altLang="en-US" sz="2400" dirty="0"/>
              <a:t> イチ</a:t>
            </a:r>
            <a:r>
              <a:rPr lang="en-US" altLang="ja-JP" sz="2400" dirty="0"/>
              <a:t>(1)  </a:t>
            </a:r>
            <a:r>
              <a:rPr lang="ja-JP" altLang="en-US" sz="2400" dirty="0"/>
              <a:t>大文字のアイ</a:t>
            </a:r>
            <a:r>
              <a:rPr lang="en-US" altLang="ja-JP" sz="2400" dirty="0"/>
              <a:t>(I)   </a:t>
            </a:r>
            <a:r>
              <a:rPr lang="ja-JP" altLang="en-US" sz="2400" dirty="0"/>
              <a:t>小文字のエル</a:t>
            </a:r>
            <a:r>
              <a:rPr lang="en-US" altLang="ja-JP" sz="2400" dirty="0"/>
              <a:t>(l)</a:t>
            </a:r>
            <a:br>
              <a:rPr lang="en-US" altLang="ja-JP" sz="2400" dirty="0"/>
            </a:br>
            <a:r>
              <a:rPr lang="ja-JP" altLang="en-US" sz="2400" dirty="0"/>
              <a:t> セミコロン</a:t>
            </a:r>
            <a:r>
              <a:rPr lang="en-US" altLang="ja-JP" sz="2400" dirty="0"/>
              <a:t>(;) </a:t>
            </a:r>
            <a:r>
              <a:rPr lang="ja-JP" altLang="en-US" sz="2400" dirty="0"/>
              <a:t>コンマ</a:t>
            </a:r>
            <a:r>
              <a:rPr lang="en-US" altLang="ja-JP" sz="2400" dirty="0"/>
              <a:t>(:)</a:t>
            </a:r>
            <a:br>
              <a:rPr lang="en-US" altLang="ja-JP" sz="2400" dirty="0"/>
            </a:br>
            <a:r>
              <a:rPr lang="ja-JP" altLang="en-US" sz="2400" dirty="0"/>
              <a:t> ピリオド</a:t>
            </a:r>
            <a:r>
              <a:rPr lang="en-US" altLang="ja-JP" sz="2400" dirty="0"/>
              <a:t>(.)    </a:t>
            </a:r>
            <a:r>
              <a:rPr lang="ja-JP" altLang="en-US" sz="2400" dirty="0"/>
              <a:t>カンマ</a:t>
            </a:r>
            <a:r>
              <a:rPr lang="en-US" altLang="ja-JP" sz="2400" dirty="0"/>
              <a: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タイトル 1"/>
          <p:cNvSpPr>
            <a:spLocks noGrp="1"/>
          </p:cNvSpPr>
          <p:nvPr>
            <p:ph type="title"/>
          </p:nvPr>
        </p:nvSpPr>
        <p:spPr>
          <a:xfrm>
            <a:off x="457200" y="274638"/>
            <a:ext cx="8229600" cy="725487"/>
          </a:xfrm>
        </p:spPr>
        <p:txBody>
          <a:bodyPr/>
          <a:lstStyle/>
          <a:p>
            <a:pPr eaLnBrk="1" hangingPunct="1"/>
            <a:r>
              <a:rPr lang="ja-JP" altLang="en-US" dirty="0"/>
              <a:t>クラスメソッド</a:t>
            </a:r>
          </a:p>
        </p:txBody>
      </p:sp>
      <p:sp>
        <p:nvSpPr>
          <p:cNvPr id="138243"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クラスに対して呼び出される「クラスメソッド」というメソッドがある</a:t>
            </a:r>
            <a:endParaRPr lang="en-US" altLang="ja-JP" sz="2800" dirty="0"/>
          </a:p>
          <a:p>
            <a:pPr eaLnBrk="1" hangingPunct="1"/>
            <a:endParaRPr lang="en-US" altLang="ja-JP" sz="2800" dirty="0"/>
          </a:p>
          <a:p>
            <a:pPr eaLnBrk="1" hangingPunct="1"/>
            <a:r>
              <a:rPr lang="ja-JP" altLang="en-US" sz="2800" dirty="0"/>
              <a:t>インスタンスを生成しなくても</a:t>
            </a:r>
            <a:br>
              <a:rPr lang="en-US" altLang="ja-JP" sz="2800" dirty="0"/>
            </a:br>
            <a:r>
              <a:rPr lang="ja-JP" altLang="en-US" sz="2800" dirty="0"/>
              <a:t>「クラス名</a:t>
            </a:r>
            <a:r>
              <a:rPr lang="en-US" altLang="ja-JP" sz="2800" dirty="0"/>
              <a:t>.</a:t>
            </a:r>
            <a:r>
              <a:rPr lang="ja-JP" altLang="en-US" sz="2800" dirty="0"/>
              <a:t>メソッド名」</a:t>
            </a:r>
            <a:br>
              <a:rPr lang="en-US" altLang="ja-JP" sz="2800" dirty="0"/>
            </a:br>
            <a:r>
              <a:rPr lang="ja-JP" altLang="en-US" sz="2800" dirty="0"/>
              <a:t>で呼び出すことができる</a:t>
            </a:r>
            <a:endParaRPr lang="en-US" altLang="ja-JP" sz="2800" dirty="0"/>
          </a:p>
          <a:p>
            <a:pPr eaLnBrk="1" hangingPunct="1"/>
            <a:endParaRPr lang="en-US" altLang="ja-JP" sz="2800" dirty="0"/>
          </a:p>
          <a:p>
            <a:pPr eaLnBrk="1" hangingPunct="1"/>
            <a:r>
              <a:rPr lang="ja-JP" altLang="en-US" sz="2800" dirty="0"/>
              <a:t>メソッドの宣言に</a:t>
            </a:r>
            <a:r>
              <a:rPr lang="en-US" altLang="ja-JP" sz="2800" dirty="0">
                <a:solidFill>
                  <a:srgbClr val="C00000"/>
                </a:solidFill>
              </a:rPr>
              <a:t>static</a:t>
            </a:r>
            <a:r>
              <a:rPr lang="ja-JP" altLang="en-US" sz="2800" dirty="0"/>
              <a:t>修飾子をつける</a:t>
            </a:r>
            <a:endParaRPr lang="en-US" altLang="ja-JP" sz="28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タイトル 1"/>
          <p:cNvSpPr>
            <a:spLocks noGrp="1"/>
          </p:cNvSpPr>
          <p:nvPr>
            <p:ph type="title"/>
          </p:nvPr>
        </p:nvSpPr>
        <p:spPr>
          <a:xfrm>
            <a:off x="457200" y="274638"/>
            <a:ext cx="8229600" cy="725487"/>
          </a:xfrm>
        </p:spPr>
        <p:txBody>
          <a:bodyPr/>
          <a:lstStyle/>
          <a:p>
            <a:pPr eaLnBrk="1" hangingPunct="1"/>
            <a:r>
              <a:rPr lang="ja-JP" altLang="en-US"/>
              <a:t>クラスメソッドの例</a:t>
            </a:r>
          </a:p>
        </p:txBody>
      </p:sp>
      <p:sp>
        <p:nvSpPr>
          <p:cNvPr id="139267" name="正方形/長方形 3"/>
          <p:cNvSpPr>
            <a:spLocks noChangeArrowheads="1"/>
          </p:cNvSpPr>
          <p:nvPr/>
        </p:nvSpPr>
        <p:spPr bwMode="auto">
          <a:xfrm>
            <a:off x="214313" y="1357313"/>
            <a:ext cx="8715375" cy="1754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SimpleCalc</a:t>
            </a:r>
            <a:r>
              <a:rPr lang="en-US" altLang="ja-JP" dirty="0">
                <a:latin typeface="Lucida Console" panose="020B0609040504020204" pitchFamily="49" charset="0"/>
                <a:ea typeface="HG丸ｺﾞｼｯｸM-PRO" panose="020F0600000000000000" pitchFamily="50" charset="-128"/>
              </a:rPr>
              <a:t>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引数で渡された底辺と高さの値から三角形の面積を返す</a:t>
            </a:r>
            <a:endParaRPr lang="en-US" altLang="ja-JP" dirty="0">
              <a:latin typeface="Lucida Console" panose="020B0609040504020204" pitchFamily="49" charset="0"/>
              <a:ea typeface="HG丸ｺﾞｼｯｸM-PRO" panose="020F0600000000000000" pitchFamily="50" charset="-128"/>
            </a:endParaRP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solidFill>
                  <a:srgbClr val="C00000"/>
                </a:solidFill>
                <a:latin typeface="Lucida Console" panose="020B0609040504020204" pitchFamily="49" charset="0"/>
                <a:ea typeface="HG丸ｺﾞｼｯｸM-PRO" panose="020F0600000000000000" pitchFamily="50" charset="-128"/>
              </a:rPr>
              <a:t>static</a:t>
            </a:r>
            <a:r>
              <a:rPr lang="en-US" altLang="ja-JP" dirty="0">
                <a:latin typeface="Lucida Console" panose="020B0609040504020204" pitchFamily="49" charset="0"/>
                <a:ea typeface="HG丸ｺﾞｼｯｸM-PRO" panose="020F0600000000000000" pitchFamily="50" charset="-128"/>
              </a:rPr>
              <a:t> double </a:t>
            </a:r>
            <a:r>
              <a:rPr lang="en-US" altLang="ja-JP" dirty="0" err="1">
                <a:latin typeface="Lucida Console" panose="020B0609040504020204" pitchFamily="49" charset="0"/>
                <a:ea typeface="HG丸ｺﾞｼｯｸM-PRO" panose="020F0600000000000000" pitchFamily="50" charset="-128"/>
              </a:rPr>
              <a:t>getTriangleArea</a:t>
            </a:r>
            <a:r>
              <a:rPr lang="en-US" altLang="ja-JP" dirty="0">
                <a:latin typeface="Lucida Console" panose="020B0609040504020204" pitchFamily="49" charset="0"/>
                <a:ea typeface="HG丸ｺﾞｼｯｸM-PRO" panose="020F0600000000000000" pitchFamily="50" charset="-128"/>
              </a:rPr>
              <a:t>(double base, double height)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return base * height / 2.0;</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39268" name="正方形/長方形 4"/>
          <p:cNvSpPr>
            <a:spLocks noChangeArrowheads="1"/>
          </p:cNvSpPr>
          <p:nvPr/>
        </p:nvSpPr>
        <p:spPr bwMode="auto">
          <a:xfrm>
            <a:off x="214313" y="3925888"/>
            <a:ext cx="8572500"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System.out.println("</a:t>
            </a:r>
            <a:r>
              <a:rPr lang="ja-JP" altLang="en-US">
                <a:latin typeface="Lucida Console" panose="020B0609040504020204" pitchFamily="49" charset="0"/>
                <a:ea typeface="HG丸ｺﾞｼｯｸM-PRO" panose="020F0600000000000000" pitchFamily="50" charset="-128"/>
              </a:rPr>
              <a:t>底辺が</a:t>
            </a:r>
            <a:r>
              <a:rPr lang="en-US" altLang="ja-JP">
                <a:latin typeface="Lucida Console" panose="020B0609040504020204" pitchFamily="49" charset="0"/>
                <a:ea typeface="HG丸ｺﾞｼｯｸM-PRO" panose="020F0600000000000000" pitchFamily="50" charset="-128"/>
              </a:rPr>
              <a:t>10</a:t>
            </a:r>
            <a:r>
              <a:rPr lang="ja-JP" altLang="en-US">
                <a:latin typeface="Lucida Console" panose="020B0609040504020204" pitchFamily="49" charset="0"/>
                <a:ea typeface="HG丸ｺﾞｼｯｸM-PRO" panose="020F0600000000000000" pitchFamily="50" charset="-128"/>
              </a:rPr>
              <a:t>、高さが</a:t>
            </a:r>
            <a:r>
              <a:rPr lang="en-US" altLang="ja-JP">
                <a:latin typeface="Lucida Console" panose="020B0609040504020204" pitchFamily="49" charset="0"/>
                <a:ea typeface="HG丸ｺﾞｼｯｸM-PRO" panose="020F0600000000000000" pitchFamily="50" charset="-128"/>
              </a:rPr>
              <a:t>5</a:t>
            </a:r>
            <a:r>
              <a:rPr lang="ja-JP" altLang="en-US">
                <a:latin typeface="Lucida Console" panose="020B0609040504020204" pitchFamily="49" charset="0"/>
                <a:ea typeface="HG丸ｺﾞｼｯｸM-PRO" panose="020F0600000000000000" pitchFamily="50" charset="-128"/>
              </a:rPr>
              <a:t>の三角形の面積は</a:t>
            </a:r>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 </a:t>
            </a:r>
            <a:r>
              <a:rPr lang="en-US" altLang="ja-JP">
                <a:solidFill>
                  <a:srgbClr val="C00000"/>
                </a:solidFill>
                <a:latin typeface="Lucida Console" panose="020B0609040504020204" pitchFamily="49" charset="0"/>
                <a:ea typeface="HG丸ｺﾞｼｯｸM-PRO" panose="020F0600000000000000" pitchFamily="50" charset="-128"/>
              </a:rPr>
              <a:t>SimpleCalc.getTriangleArea(10, 5)</a:t>
            </a:r>
            <a:r>
              <a:rPr lang="en-US" altLang="ja-JP">
                <a:latin typeface="Lucida Console" panose="020B0609040504020204" pitchFamily="49" charset="0"/>
                <a:ea typeface="HG丸ｺﾞｼｯｸM-PRO" panose="020F0600000000000000" pitchFamily="50" charset="-128"/>
              </a:rPr>
              <a:t> + "</a:t>
            </a:r>
            <a:r>
              <a:rPr lang="ja-JP" altLang="en-US">
                <a:latin typeface="Lucida Console" panose="020B0609040504020204" pitchFamily="49" charset="0"/>
                <a:ea typeface="HG丸ｺﾞｼｯｸM-PRO" panose="020F0600000000000000" pitchFamily="50" charset="-128"/>
              </a:rPr>
              <a:t>です</a:t>
            </a:r>
            <a:r>
              <a:rPr lang="en-US" altLang="ja-JP">
                <a:latin typeface="Lucida Console" panose="020B0609040504020204" pitchFamily="49" charset="0"/>
                <a:ea typeface="HG丸ｺﾞｼｯｸM-PRO" panose="020F0600000000000000" pitchFamily="50" charset="-128"/>
              </a:rPr>
              <a:t>");</a:t>
            </a:r>
          </a:p>
        </p:txBody>
      </p:sp>
      <p:sp>
        <p:nvSpPr>
          <p:cNvPr id="139269" name="テキスト ボックス 5"/>
          <p:cNvSpPr txBox="1">
            <a:spLocks noChangeArrowheads="1"/>
          </p:cNvSpPr>
          <p:nvPr/>
        </p:nvSpPr>
        <p:spPr bwMode="auto">
          <a:xfrm>
            <a:off x="285750" y="3429000"/>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クラスメソッドの使用例</a:t>
            </a:r>
          </a:p>
        </p:txBody>
      </p:sp>
      <p:sp>
        <p:nvSpPr>
          <p:cNvPr id="139270" name="テキスト ボックス 6"/>
          <p:cNvSpPr txBox="1">
            <a:spLocks noChangeArrowheads="1"/>
          </p:cNvSpPr>
          <p:nvPr/>
        </p:nvSpPr>
        <p:spPr bwMode="auto">
          <a:xfrm>
            <a:off x="428625" y="5214938"/>
            <a:ext cx="8286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インスタンスを生成しなくても使用できる</a:t>
            </a:r>
            <a:endParaRPr lang="en-US" altLang="ja-JP" sz="2400" dirty="0">
              <a:latin typeface="+mn-ea"/>
              <a:ea typeface="+mn-ea"/>
            </a:endParaRPr>
          </a:p>
          <a:p>
            <a:pPr eaLnBrk="1" hangingPunct="1"/>
            <a:r>
              <a:rPr lang="ja-JP" altLang="en-US" sz="2400" dirty="0">
                <a:latin typeface="+mn-ea"/>
                <a:ea typeface="+mn-ea"/>
              </a:rPr>
              <a:t>単純な計算処理のように、インスタンス変数を使用しない処理を行うのに便利</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タイトル 1"/>
          <p:cNvSpPr>
            <a:spLocks noGrp="1"/>
          </p:cNvSpPr>
          <p:nvPr>
            <p:ph type="title"/>
          </p:nvPr>
        </p:nvSpPr>
        <p:spPr>
          <a:xfrm>
            <a:off x="457200" y="274638"/>
            <a:ext cx="8229600" cy="725487"/>
          </a:xfrm>
        </p:spPr>
        <p:txBody>
          <a:bodyPr/>
          <a:lstStyle/>
          <a:p>
            <a:pPr eaLnBrk="1" hangingPunct="1"/>
            <a:r>
              <a:rPr lang="ja-JP" altLang="en-US"/>
              <a:t>クラスの構造の復習</a:t>
            </a:r>
          </a:p>
        </p:txBody>
      </p:sp>
      <p:sp>
        <p:nvSpPr>
          <p:cNvPr id="140291" name="正方形/長方形 21"/>
          <p:cNvSpPr>
            <a:spLocks noChangeArrowheads="1"/>
          </p:cNvSpPr>
          <p:nvPr/>
        </p:nvSpPr>
        <p:spPr bwMode="auto">
          <a:xfrm>
            <a:off x="500063" y="1357313"/>
            <a:ext cx="7643812" cy="5016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a:t>
            </a:r>
            <a:r>
              <a:rPr lang="ja-JP" altLang="en-US" sz="2000">
                <a:latin typeface="Lucida Console" panose="020B0609040504020204" pitchFamily="49" charset="0"/>
                <a:ea typeface="HG丸ｺﾞｼｯｸM-PRO" panose="020F0600000000000000" pitchFamily="50" charset="-128"/>
              </a:rPr>
              <a:t>クラス名 </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インスタンス変数の宣言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インスタンス変数の宣言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クラス変数の宣言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クラス変数の宣言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コンストラクタの宣言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コンストラクタの宣言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インスタンスメソッドの宣言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インスタンスメソッドの宣言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クラスメソッドの宣言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ja-JP" altLang="en-US" sz="2000">
                <a:latin typeface="Lucida Console" panose="020B0609040504020204" pitchFamily="49" charset="0"/>
                <a:ea typeface="HG丸ｺﾞｼｯｸM-PRO" panose="020F0600000000000000" pitchFamily="50" charset="-128"/>
              </a:rPr>
              <a:t>  クラスメソッドの宣言</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a:t>
            </a:r>
          </a:p>
        </p:txBody>
      </p:sp>
      <p:sp>
        <p:nvSpPr>
          <p:cNvPr id="23" name="右中かっこ 22"/>
          <p:cNvSpPr/>
          <p:nvPr/>
        </p:nvSpPr>
        <p:spPr>
          <a:xfrm>
            <a:off x="4714875" y="1714500"/>
            <a:ext cx="285750" cy="150018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40293" name="テキスト ボックス 23"/>
          <p:cNvSpPr txBox="1">
            <a:spLocks noChangeArrowheads="1"/>
          </p:cNvSpPr>
          <p:nvPr/>
        </p:nvSpPr>
        <p:spPr bwMode="auto">
          <a:xfrm>
            <a:off x="5143500" y="228600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フィールド</a:t>
            </a:r>
          </a:p>
        </p:txBody>
      </p:sp>
      <p:sp>
        <p:nvSpPr>
          <p:cNvPr id="25" name="右中かっこ 24"/>
          <p:cNvSpPr/>
          <p:nvPr/>
        </p:nvSpPr>
        <p:spPr>
          <a:xfrm>
            <a:off x="4714875" y="4500562"/>
            <a:ext cx="285750" cy="150018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ja-JP" altLang="en-US"/>
          </a:p>
        </p:txBody>
      </p:sp>
      <p:sp>
        <p:nvSpPr>
          <p:cNvPr id="140295" name="テキスト ボックス 25"/>
          <p:cNvSpPr txBox="1">
            <a:spLocks noChangeArrowheads="1"/>
          </p:cNvSpPr>
          <p:nvPr/>
        </p:nvSpPr>
        <p:spPr bwMode="auto">
          <a:xfrm>
            <a:off x="5143500" y="5013176"/>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a:latin typeface="Lucida Console" panose="020B0609040504020204" pitchFamily="49" charset="0"/>
                <a:ea typeface="HG丸ｺﾞｼｯｸM-PRO" panose="020F0600000000000000" pitchFamily="50" charset="-128"/>
              </a:rPr>
              <a:t>メソッド</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コンテンツ プレースホルダ 2"/>
          <p:cNvSpPr>
            <a:spLocks noGrp="1"/>
          </p:cNvSpPr>
          <p:nvPr>
            <p:ph idx="1"/>
          </p:nvPr>
        </p:nvSpPr>
        <p:spPr>
          <a:xfrm>
            <a:off x="457200" y="1214438"/>
            <a:ext cx="8229600" cy="5000625"/>
          </a:xfrm>
        </p:spPr>
        <p:txBody>
          <a:bodyPr/>
          <a:lstStyle/>
          <a:p>
            <a:pPr>
              <a:buFont typeface="Arial" panose="020B0604020202020204" pitchFamily="34" charset="0"/>
              <a:buNone/>
            </a:pPr>
            <a:r>
              <a:rPr lang="ja-JP" altLang="en-US" sz="2000" dirty="0"/>
              <a:t>空欄に当てはまる用語を選ぼう</a:t>
            </a:r>
            <a:endParaRPr lang="en-US" altLang="ja-JP" sz="2000" dirty="0"/>
          </a:p>
          <a:p>
            <a:r>
              <a:rPr lang="en-US" altLang="ja-JP" sz="2000" dirty="0"/>
              <a:t>Java</a:t>
            </a:r>
            <a:r>
              <a:rPr lang="ja-JP" altLang="en-US" sz="2000" dirty="0"/>
              <a:t>言語は</a:t>
            </a:r>
            <a:r>
              <a:rPr lang="en-US" altLang="ja-JP" sz="2000" dirty="0"/>
              <a:t>[ (1) ]</a:t>
            </a:r>
            <a:r>
              <a:rPr lang="ja-JP" altLang="en-US" sz="2000" dirty="0"/>
              <a:t>指向型の言語であり、クラスを組み合わせてプログラムを作りあげる。クラスは</a:t>
            </a:r>
            <a:r>
              <a:rPr lang="en-US" altLang="ja-JP" sz="2000" dirty="0"/>
              <a:t>[ (1) ]</a:t>
            </a:r>
            <a:r>
              <a:rPr lang="ja-JP" altLang="en-US" sz="2000" dirty="0"/>
              <a:t>の属性や機能を定義したものである。</a:t>
            </a:r>
          </a:p>
          <a:p>
            <a:r>
              <a:rPr lang="ja-JP" altLang="en-US" sz="2000" dirty="0"/>
              <a:t>クラス定義の中で</a:t>
            </a:r>
            <a:r>
              <a:rPr lang="en-US" altLang="ja-JP" sz="2000" dirty="0"/>
              <a:t>[ (1) ]</a:t>
            </a:r>
            <a:r>
              <a:rPr lang="ja-JP" altLang="en-US" sz="2000" dirty="0"/>
              <a:t>の持つ情報を定義したものを</a:t>
            </a:r>
            <a:r>
              <a:rPr lang="en-US" altLang="ja-JP" sz="2000" dirty="0"/>
              <a:t>[ (2) ]</a:t>
            </a:r>
            <a:r>
              <a:rPr lang="ja-JP" altLang="en-US" sz="2000" dirty="0"/>
              <a:t>とよび、機能を定義したものを</a:t>
            </a:r>
            <a:r>
              <a:rPr lang="en-US" altLang="ja-JP" sz="2000" dirty="0"/>
              <a:t>[ (3) ]</a:t>
            </a:r>
            <a:r>
              <a:rPr lang="ja-JP" altLang="en-US" sz="2000" dirty="0"/>
              <a:t>とよぶ。</a:t>
            </a:r>
          </a:p>
          <a:p>
            <a:r>
              <a:rPr lang="ja-JP" altLang="en-US" sz="2000" dirty="0"/>
              <a:t>プログラムコードの中で</a:t>
            </a:r>
            <a:r>
              <a:rPr lang="en-US" altLang="ja-JP" sz="2000" dirty="0"/>
              <a:t>new</a:t>
            </a:r>
            <a:r>
              <a:rPr lang="ja-JP" altLang="en-US" sz="2000" dirty="0"/>
              <a:t>を使って、クラスの</a:t>
            </a:r>
            <a:r>
              <a:rPr lang="en-US" altLang="ja-JP" sz="2000" dirty="0"/>
              <a:t>[ (4) ]</a:t>
            </a:r>
            <a:r>
              <a:rPr lang="ja-JP" altLang="en-US" sz="2000" dirty="0"/>
              <a:t>を生成する。</a:t>
            </a:r>
          </a:p>
          <a:p>
            <a:r>
              <a:rPr lang="ja-JP" altLang="en-US" sz="2000" dirty="0"/>
              <a:t>変数に格納できるもの（</a:t>
            </a:r>
            <a:r>
              <a:rPr lang="en-US" altLang="ja-JP" sz="2000" dirty="0"/>
              <a:t>[ (3) ]</a:t>
            </a:r>
            <a:r>
              <a:rPr lang="ja-JP" altLang="en-US" sz="2000" dirty="0"/>
              <a:t>の引数の型に指定できるもの）は、</a:t>
            </a:r>
            <a:r>
              <a:rPr lang="en-US" altLang="ja-JP" sz="2000" dirty="0"/>
              <a:t>int</a:t>
            </a:r>
            <a:r>
              <a:rPr lang="ja-JP" altLang="en-US" sz="2000" dirty="0"/>
              <a:t>や</a:t>
            </a:r>
            <a:r>
              <a:rPr lang="en-US" altLang="ja-JP" sz="2000" dirty="0"/>
              <a:t>double</a:t>
            </a:r>
            <a:r>
              <a:rPr lang="ja-JP" altLang="en-US" sz="2000" dirty="0"/>
              <a:t>などの</a:t>
            </a:r>
            <a:r>
              <a:rPr lang="en-US" altLang="ja-JP" sz="2000" dirty="0"/>
              <a:t>[ (5) ]</a:t>
            </a:r>
            <a:r>
              <a:rPr lang="ja-JP" altLang="en-US" sz="2000" dirty="0"/>
              <a:t>型と、</a:t>
            </a:r>
            <a:r>
              <a:rPr lang="en-US" altLang="ja-JP" sz="2000" dirty="0"/>
              <a:t>[ (4) ] </a:t>
            </a:r>
            <a:r>
              <a:rPr lang="ja-JP" altLang="en-US" sz="2000" dirty="0"/>
              <a:t>の所在地情報を表わす</a:t>
            </a:r>
            <a:r>
              <a:rPr lang="en-US" altLang="ja-JP" sz="2000" dirty="0"/>
              <a:t>[ (6) ]</a:t>
            </a:r>
            <a:r>
              <a:rPr lang="ja-JP" altLang="en-US" sz="2000" dirty="0"/>
              <a:t>型のどちらかである。</a:t>
            </a:r>
          </a:p>
          <a:p>
            <a:r>
              <a:rPr lang="en-US" altLang="ja-JP" sz="2000" dirty="0"/>
              <a:t>[ (6) ]</a:t>
            </a:r>
            <a:r>
              <a:rPr lang="ja-JP" altLang="en-US" sz="2000" dirty="0"/>
              <a:t>型の変数に、何の所在地情報も入っていない状態を</a:t>
            </a:r>
            <a:r>
              <a:rPr lang="en-US" altLang="ja-JP" sz="2000" dirty="0"/>
              <a:t>[ (7) ]</a:t>
            </a:r>
            <a:r>
              <a:rPr lang="ja-JP" altLang="en-US" sz="2000" dirty="0"/>
              <a:t>というキーワードで表現する。</a:t>
            </a:r>
          </a:p>
        </p:txBody>
      </p:sp>
      <p:sp>
        <p:nvSpPr>
          <p:cNvPr id="4"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41316" name="正方形/長方形 5"/>
          <p:cNvSpPr>
            <a:spLocks noChangeArrowheads="1"/>
          </p:cNvSpPr>
          <p:nvPr/>
        </p:nvSpPr>
        <p:spPr bwMode="auto">
          <a:xfrm>
            <a:off x="468313" y="5732463"/>
            <a:ext cx="8351837" cy="831850"/>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(a)</a:t>
            </a:r>
            <a:r>
              <a:rPr lang="ja-JP" altLang="en-US" sz="2400">
                <a:latin typeface="+mn-ea"/>
                <a:ea typeface="+mn-ea"/>
              </a:rPr>
              <a:t>参照 </a:t>
            </a:r>
            <a:r>
              <a:rPr lang="en-US" altLang="ja-JP" sz="2400">
                <a:latin typeface="+mn-ea"/>
                <a:ea typeface="+mn-ea"/>
              </a:rPr>
              <a:t>(b)</a:t>
            </a:r>
            <a:r>
              <a:rPr lang="ja-JP" altLang="en-US" sz="2400">
                <a:latin typeface="+mn-ea"/>
                <a:ea typeface="+mn-ea"/>
              </a:rPr>
              <a:t>フィールド </a:t>
            </a:r>
            <a:r>
              <a:rPr lang="en-US" altLang="ja-JP" sz="2400">
                <a:latin typeface="+mn-ea"/>
                <a:ea typeface="+mn-ea"/>
              </a:rPr>
              <a:t>(c)</a:t>
            </a:r>
            <a:r>
              <a:rPr lang="ja-JP" altLang="en-US" sz="2400">
                <a:latin typeface="+mn-ea"/>
                <a:ea typeface="+mn-ea"/>
              </a:rPr>
              <a:t>変数 </a:t>
            </a:r>
            <a:r>
              <a:rPr lang="en-US" altLang="ja-JP" sz="2400">
                <a:latin typeface="+mn-ea"/>
                <a:ea typeface="+mn-ea"/>
              </a:rPr>
              <a:t>(d)</a:t>
            </a:r>
            <a:r>
              <a:rPr lang="ja-JP" altLang="en-US" sz="2400">
                <a:latin typeface="+mn-ea"/>
                <a:ea typeface="+mn-ea"/>
              </a:rPr>
              <a:t>関数 </a:t>
            </a:r>
            <a:r>
              <a:rPr lang="en-US" altLang="ja-JP" sz="2400">
                <a:latin typeface="+mn-ea"/>
                <a:ea typeface="+mn-ea"/>
              </a:rPr>
              <a:t>(e)</a:t>
            </a:r>
            <a:r>
              <a:rPr lang="ja-JP" altLang="en-US" sz="2400">
                <a:latin typeface="+mn-ea"/>
                <a:ea typeface="+mn-ea"/>
              </a:rPr>
              <a:t>オブジェクト </a:t>
            </a:r>
            <a:r>
              <a:rPr lang="en-US" altLang="ja-JP" sz="2400">
                <a:latin typeface="+mn-ea"/>
                <a:ea typeface="+mn-ea"/>
              </a:rPr>
              <a:t>(f)</a:t>
            </a:r>
            <a:r>
              <a:rPr lang="ja-JP" altLang="en-US" sz="2400">
                <a:latin typeface="+mn-ea"/>
                <a:ea typeface="+mn-ea"/>
              </a:rPr>
              <a:t>メソッド </a:t>
            </a:r>
            <a:r>
              <a:rPr lang="en-US" altLang="ja-JP" sz="2400">
                <a:latin typeface="+mn-ea"/>
                <a:ea typeface="+mn-ea"/>
              </a:rPr>
              <a:t>(g)null (h)</a:t>
            </a:r>
            <a:r>
              <a:rPr lang="ja-JP" altLang="en-US" sz="2400">
                <a:latin typeface="+mn-ea"/>
                <a:ea typeface="+mn-ea"/>
              </a:rPr>
              <a:t>基本 </a:t>
            </a:r>
            <a:r>
              <a:rPr lang="en-US" altLang="ja-JP" sz="2400">
                <a:latin typeface="+mn-ea"/>
                <a:ea typeface="+mn-ea"/>
              </a:rPr>
              <a:t>(i)</a:t>
            </a:r>
            <a:r>
              <a:rPr lang="ja-JP" altLang="en-US" sz="2400">
                <a:latin typeface="+mn-ea"/>
                <a:ea typeface="+mn-ea"/>
              </a:rPr>
              <a:t>インスタンス</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タイトル 1"/>
          <p:cNvSpPr>
            <a:spLocks noGrp="1"/>
          </p:cNvSpPr>
          <p:nvPr>
            <p:ph type="ctrTitle"/>
          </p:nvPr>
        </p:nvSpPr>
        <p:spPr/>
        <p:txBody>
          <a:bodyPr/>
          <a:lstStyle/>
          <a:p>
            <a:pPr eaLnBrk="1" hangingPunct="1"/>
            <a:r>
              <a:rPr lang="ja-JP" altLang="en-US"/>
              <a:t>第</a:t>
            </a:r>
            <a:r>
              <a:rPr lang="en-US" altLang="ja-JP"/>
              <a:t>7</a:t>
            </a:r>
            <a:r>
              <a:rPr lang="ja-JP" altLang="en-US"/>
              <a:t>章 継承</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タイトル 1"/>
          <p:cNvSpPr>
            <a:spLocks noGrp="1"/>
          </p:cNvSpPr>
          <p:nvPr>
            <p:ph type="title"/>
          </p:nvPr>
        </p:nvSpPr>
        <p:spPr>
          <a:xfrm>
            <a:off x="457200" y="274638"/>
            <a:ext cx="8229600" cy="725487"/>
          </a:xfrm>
        </p:spPr>
        <p:txBody>
          <a:bodyPr/>
          <a:lstStyle/>
          <a:p>
            <a:pPr eaLnBrk="1" hangingPunct="1"/>
            <a:r>
              <a:rPr lang="ja-JP" altLang="en-US"/>
              <a:t>継承とは</a:t>
            </a:r>
          </a:p>
        </p:txBody>
      </p:sp>
      <p:sp>
        <p:nvSpPr>
          <p:cNvPr id="3" name="コンテンツ プレースホルダ 2"/>
          <p:cNvSpPr>
            <a:spLocks noGrp="1"/>
          </p:cNvSpPr>
          <p:nvPr>
            <p:ph idx="1"/>
          </p:nvPr>
        </p:nvSpPr>
        <p:spPr>
          <a:xfrm>
            <a:off x="457200" y="1214438"/>
            <a:ext cx="8229600" cy="1357312"/>
          </a:xfrm>
        </p:spPr>
        <p:txBody>
          <a:bodyPr rtlCol="0">
            <a:normAutofit fontScale="92500"/>
          </a:bodyPr>
          <a:lstStyle/>
          <a:p>
            <a:pPr eaLnBrk="1" fontAlgn="auto" hangingPunct="1">
              <a:spcAft>
                <a:spcPts val="0"/>
              </a:spcAft>
              <a:defRPr/>
            </a:pPr>
            <a:r>
              <a:rPr lang="ja-JP" altLang="en-US" dirty="0"/>
              <a:t>すでにあるクラスの機能を新しいクラスが引き継ぐこと。機能の拡張が容易にできる。</a:t>
            </a:r>
          </a:p>
        </p:txBody>
      </p:sp>
      <p:pic>
        <p:nvPicPr>
          <p:cNvPr id="143364" name="Picture 2" descr="C:\_jun\work\2010misc\00misc\Java図表画面データ\1巻\7章\図7-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2428875"/>
            <a:ext cx="8172450" cy="419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の継承</a:t>
            </a:r>
          </a:p>
        </p:txBody>
      </p:sp>
      <p:sp>
        <p:nvSpPr>
          <p:cNvPr id="144387" name="コンテンツ プレースホルダ 2"/>
          <p:cNvSpPr txBox="1">
            <a:spLocks/>
          </p:cNvSpPr>
          <p:nvPr/>
        </p:nvSpPr>
        <p:spPr bwMode="auto">
          <a:xfrm>
            <a:off x="457200" y="3714750"/>
            <a:ext cx="82296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3200" dirty="0">
                <a:latin typeface="+mn-ea"/>
                <a:ea typeface="+mn-ea"/>
              </a:rPr>
              <a:t>クラス</a:t>
            </a:r>
            <a:r>
              <a:rPr lang="en-US" altLang="ja-JP" sz="3200" dirty="0">
                <a:latin typeface="+mn-ea"/>
                <a:ea typeface="+mn-ea"/>
              </a:rPr>
              <a:t>A</a:t>
            </a:r>
            <a:r>
              <a:rPr lang="ja-JP" altLang="en-US" sz="3200" dirty="0">
                <a:latin typeface="+mn-ea"/>
                <a:ea typeface="+mn-ea"/>
              </a:rPr>
              <a:t>とクラス</a:t>
            </a:r>
            <a:r>
              <a:rPr lang="en-US" altLang="ja-JP" sz="3200" dirty="0">
                <a:latin typeface="+mn-ea"/>
                <a:ea typeface="+mn-ea"/>
              </a:rPr>
              <a:t>B</a:t>
            </a:r>
            <a:r>
              <a:rPr lang="ja-JP" altLang="en-US" sz="3200" dirty="0">
                <a:latin typeface="+mn-ea"/>
                <a:ea typeface="+mn-ea"/>
              </a:rPr>
              <a:t>の関係</a:t>
            </a:r>
            <a:endParaRPr lang="en-US" altLang="ja-JP" sz="3200" dirty="0">
              <a:latin typeface="+mn-ea"/>
              <a:ea typeface="+mn-ea"/>
            </a:endParaRPr>
          </a:p>
          <a:p>
            <a:pPr marL="457200" lvl="1" indent="0" eaLnBrk="1" hangingPunct="1">
              <a:spcBef>
                <a:spcPct val="20000"/>
              </a:spcBef>
            </a:pPr>
            <a:r>
              <a:rPr lang="en-US" altLang="ja-JP" sz="2800" dirty="0">
                <a:latin typeface="+mn-ea"/>
                <a:ea typeface="+mn-ea"/>
              </a:rPr>
              <a:t>A</a:t>
            </a:r>
            <a:r>
              <a:rPr lang="ja-JP" altLang="en-US" sz="2800" dirty="0">
                <a:latin typeface="+mn-ea"/>
                <a:ea typeface="+mn-ea"/>
              </a:rPr>
              <a:t>は</a:t>
            </a:r>
            <a:r>
              <a:rPr lang="en-US" altLang="ja-JP" sz="2800" dirty="0">
                <a:latin typeface="+mn-ea"/>
                <a:ea typeface="+mn-ea"/>
              </a:rPr>
              <a:t>B</a:t>
            </a:r>
            <a:r>
              <a:rPr lang="ja-JP" altLang="en-US" sz="2800" dirty="0">
                <a:latin typeface="+mn-ea"/>
                <a:ea typeface="+mn-ea"/>
              </a:rPr>
              <a:t>の</a:t>
            </a:r>
            <a:r>
              <a:rPr lang="ja-JP" altLang="en-US" sz="2800" dirty="0">
                <a:solidFill>
                  <a:srgbClr val="C00000"/>
                </a:solidFill>
                <a:latin typeface="+mn-ea"/>
                <a:ea typeface="+mn-ea"/>
              </a:rPr>
              <a:t>スーパークラス（親クラス）</a:t>
            </a:r>
            <a:r>
              <a:rPr lang="ja-JP" altLang="en-US" sz="2800" dirty="0">
                <a:latin typeface="+mn-ea"/>
                <a:ea typeface="+mn-ea"/>
              </a:rPr>
              <a:t>である</a:t>
            </a:r>
            <a:endParaRPr lang="en-US" altLang="ja-JP" sz="2800" dirty="0">
              <a:latin typeface="+mn-ea"/>
              <a:ea typeface="+mn-ea"/>
            </a:endParaRPr>
          </a:p>
          <a:p>
            <a:pPr marL="457200" lvl="1" indent="0" eaLnBrk="1" hangingPunct="1">
              <a:spcBef>
                <a:spcPct val="20000"/>
              </a:spcBef>
            </a:pPr>
            <a:r>
              <a:rPr lang="en-US" altLang="ja-JP" sz="2800" dirty="0">
                <a:latin typeface="+mn-ea"/>
                <a:ea typeface="+mn-ea"/>
              </a:rPr>
              <a:t>B</a:t>
            </a:r>
            <a:r>
              <a:rPr lang="ja-JP" altLang="en-US" sz="2800" dirty="0">
                <a:latin typeface="+mn-ea"/>
                <a:ea typeface="+mn-ea"/>
              </a:rPr>
              <a:t>は</a:t>
            </a:r>
            <a:r>
              <a:rPr lang="en-US" altLang="ja-JP" sz="2800" dirty="0">
                <a:latin typeface="+mn-ea"/>
                <a:ea typeface="+mn-ea"/>
              </a:rPr>
              <a:t>A</a:t>
            </a:r>
            <a:r>
              <a:rPr lang="ja-JP" altLang="en-US" sz="2800" dirty="0">
                <a:latin typeface="+mn-ea"/>
                <a:ea typeface="+mn-ea"/>
              </a:rPr>
              <a:t>の</a:t>
            </a:r>
            <a:r>
              <a:rPr lang="ja-JP" altLang="en-US" sz="2800" dirty="0">
                <a:solidFill>
                  <a:srgbClr val="C00000"/>
                </a:solidFill>
                <a:latin typeface="+mn-ea"/>
                <a:ea typeface="+mn-ea"/>
              </a:rPr>
              <a:t>サブクラス（子クラス）</a:t>
            </a:r>
            <a:r>
              <a:rPr lang="ja-JP" altLang="en-US" sz="2800" dirty="0">
                <a:latin typeface="+mn-ea"/>
                <a:ea typeface="+mn-ea"/>
              </a:rPr>
              <a:t>である</a:t>
            </a:r>
            <a:endParaRPr lang="en-US" altLang="ja-JP" sz="2800" dirty="0">
              <a:latin typeface="+mn-ea"/>
              <a:ea typeface="+mn-ea"/>
            </a:endParaRPr>
          </a:p>
          <a:p>
            <a:pPr marL="457200" lvl="1" indent="0" eaLnBrk="1" hangingPunct="1">
              <a:spcBef>
                <a:spcPct val="20000"/>
              </a:spcBef>
            </a:pPr>
            <a:r>
              <a:rPr lang="en-US" altLang="ja-JP" sz="2800" dirty="0">
                <a:latin typeface="+mn-ea"/>
                <a:ea typeface="+mn-ea"/>
              </a:rPr>
              <a:t>B</a:t>
            </a:r>
            <a:r>
              <a:rPr lang="ja-JP" altLang="en-US" sz="2800" dirty="0">
                <a:latin typeface="+mn-ea"/>
                <a:ea typeface="+mn-ea"/>
              </a:rPr>
              <a:t>は</a:t>
            </a:r>
            <a:r>
              <a:rPr lang="en-US" altLang="ja-JP" sz="2800" dirty="0">
                <a:latin typeface="+mn-ea"/>
                <a:ea typeface="+mn-ea"/>
              </a:rPr>
              <a:t>A</a:t>
            </a:r>
            <a:r>
              <a:rPr lang="ja-JP" altLang="en-US" sz="2800" dirty="0">
                <a:latin typeface="+mn-ea"/>
                <a:ea typeface="+mn-ea"/>
              </a:rPr>
              <a:t>を</a:t>
            </a:r>
            <a:r>
              <a:rPr lang="ja-JP" altLang="en-US" sz="2800" dirty="0">
                <a:solidFill>
                  <a:srgbClr val="C00000"/>
                </a:solidFill>
                <a:latin typeface="+mn-ea"/>
                <a:ea typeface="+mn-ea"/>
              </a:rPr>
              <a:t>継承</a:t>
            </a:r>
            <a:r>
              <a:rPr lang="ja-JP" altLang="en-US" sz="2800" dirty="0">
                <a:latin typeface="+mn-ea"/>
                <a:ea typeface="+mn-ea"/>
              </a:rPr>
              <a:t>したクラスである</a:t>
            </a:r>
            <a:endParaRPr lang="en-US" altLang="ja-JP" sz="2800" dirty="0">
              <a:latin typeface="+mn-ea"/>
              <a:ea typeface="+mn-ea"/>
            </a:endParaRPr>
          </a:p>
          <a:p>
            <a:pPr marL="457200" lvl="1" indent="0" eaLnBrk="1" hangingPunct="1">
              <a:spcBef>
                <a:spcPct val="20000"/>
              </a:spcBef>
            </a:pPr>
            <a:r>
              <a:rPr lang="en-US" altLang="ja-JP" sz="2800" dirty="0">
                <a:latin typeface="+mn-ea"/>
                <a:ea typeface="+mn-ea"/>
              </a:rPr>
              <a:t>B</a:t>
            </a:r>
            <a:r>
              <a:rPr lang="ja-JP" altLang="en-US" sz="2800" dirty="0">
                <a:latin typeface="+mn-ea"/>
                <a:ea typeface="+mn-ea"/>
              </a:rPr>
              <a:t>は</a:t>
            </a:r>
            <a:r>
              <a:rPr lang="en-US" altLang="ja-JP" sz="2800" dirty="0">
                <a:latin typeface="+mn-ea"/>
                <a:ea typeface="+mn-ea"/>
              </a:rPr>
              <a:t>A</a:t>
            </a:r>
            <a:r>
              <a:rPr lang="ja-JP" altLang="en-US" sz="2800" dirty="0">
                <a:latin typeface="+mn-ea"/>
                <a:ea typeface="+mn-ea"/>
              </a:rPr>
              <a:t>から</a:t>
            </a:r>
            <a:r>
              <a:rPr lang="ja-JP" altLang="en-US" sz="2800" dirty="0">
                <a:solidFill>
                  <a:srgbClr val="C00000"/>
                </a:solidFill>
                <a:latin typeface="+mn-ea"/>
                <a:ea typeface="+mn-ea"/>
              </a:rPr>
              <a:t>派生</a:t>
            </a:r>
            <a:r>
              <a:rPr lang="ja-JP" altLang="en-US" sz="2800" dirty="0">
                <a:latin typeface="+mn-ea"/>
                <a:ea typeface="+mn-ea"/>
              </a:rPr>
              <a:t>したクラスである</a:t>
            </a:r>
          </a:p>
        </p:txBody>
      </p:sp>
      <p:sp>
        <p:nvSpPr>
          <p:cNvPr id="144388" name="テキスト ボックス 5"/>
          <p:cNvSpPr txBox="1">
            <a:spLocks noChangeArrowheads="1"/>
          </p:cNvSpPr>
          <p:nvPr/>
        </p:nvSpPr>
        <p:spPr bwMode="auto">
          <a:xfrm>
            <a:off x="3357563" y="1357313"/>
            <a:ext cx="1869423"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600">
                <a:latin typeface="+mn-ea"/>
                <a:ea typeface="+mn-ea"/>
              </a:rPr>
              <a:t>クラス</a:t>
            </a:r>
            <a:r>
              <a:rPr lang="en-US" altLang="ja-JP" sz="3600">
                <a:latin typeface="+mn-ea"/>
                <a:ea typeface="+mn-ea"/>
              </a:rPr>
              <a:t>A</a:t>
            </a:r>
            <a:endParaRPr lang="ja-JP" altLang="en-US" sz="3600">
              <a:latin typeface="+mn-ea"/>
              <a:ea typeface="+mn-ea"/>
            </a:endParaRPr>
          </a:p>
        </p:txBody>
      </p:sp>
      <p:sp>
        <p:nvSpPr>
          <p:cNvPr id="144389" name="テキスト ボックス 6"/>
          <p:cNvSpPr txBox="1">
            <a:spLocks noChangeArrowheads="1"/>
          </p:cNvSpPr>
          <p:nvPr/>
        </p:nvSpPr>
        <p:spPr bwMode="auto">
          <a:xfrm>
            <a:off x="3357563" y="2782888"/>
            <a:ext cx="1883849"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600">
                <a:latin typeface="+mn-ea"/>
                <a:ea typeface="+mn-ea"/>
              </a:rPr>
              <a:t>クラス</a:t>
            </a:r>
            <a:r>
              <a:rPr lang="en-US" altLang="ja-JP" sz="3600">
                <a:latin typeface="+mn-ea"/>
                <a:ea typeface="+mn-ea"/>
              </a:rPr>
              <a:t>B</a:t>
            </a:r>
            <a:endParaRPr lang="ja-JP" altLang="en-US" sz="3600">
              <a:latin typeface="+mn-ea"/>
              <a:ea typeface="+mn-ea"/>
            </a:endParaRPr>
          </a:p>
        </p:txBody>
      </p:sp>
      <p:cxnSp>
        <p:nvCxnSpPr>
          <p:cNvPr id="9" name="直線コネクタ 8"/>
          <p:cNvCxnSpPr>
            <a:stCxn id="144388" idx="2"/>
            <a:endCxn id="144389" idx="0"/>
          </p:cNvCxnSpPr>
          <p:nvPr/>
        </p:nvCxnSpPr>
        <p:spPr>
          <a:xfrm>
            <a:off x="4292275" y="2003644"/>
            <a:ext cx="7213" cy="7792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4391" name="テキスト ボックス 9"/>
          <p:cNvSpPr txBox="1">
            <a:spLocks noChangeArrowheads="1"/>
          </p:cNvSpPr>
          <p:nvPr/>
        </p:nvSpPr>
        <p:spPr bwMode="auto">
          <a:xfrm>
            <a:off x="4500563" y="214312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継承</a:t>
            </a:r>
          </a:p>
        </p:txBody>
      </p:sp>
      <p:sp>
        <p:nvSpPr>
          <p:cNvPr id="144392" name="テキスト ボックス 11"/>
          <p:cNvSpPr txBox="1">
            <a:spLocks noChangeArrowheads="1"/>
          </p:cNvSpPr>
          <p:nvPr/>
        </p:nvSpPr>
        <p:spPr bwMode="auto">
          <a:xfrm>
            <a:off x="5643563" y="1500188"/>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例：乗り物</a:t>
            </a:r>
          </a:p>
        </p:txBody>
      </p:sp>
      <p:sp>
        <p:nvSpPr>
          <p:cNvPr id="144393" name="テキスト ボックス 12"/>
          <p:cNvSpPr txBox="1">
            <a:spLocks noChangeArrowheads="1"/>
          </p:cNvSpPr>
          <p:nvPr/>
        </p:nvSpPr>
        <p:spPr bwMode="auto">
          <a:xfrm>
            <a:off x="5643563" y="289560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例：自動車</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の継承</a:t>
            </a:r>
          </a:p>
        </p:txBody>
      </p:sp>
      <p:pic>
        <p:nvPicPr>
          <p:cNvPr id="145411" name="Picture 2" descr="C:\_jun\work\2010misc\00misc\Java図表画面データ\1巻\7章\図7-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285875"/>
            <a:ext cx="5897563"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コンテンツ プレースホルダ 2"/>
          <p:cNvSpPr>
            <a:spLocks noGrp="1"/>
          </p:cNvSpPr>
          <p:nvPr>
            <p:ph idx="1"/>
          </p:nvPr>
        </p:nvSpPr>
        <p:spPr>
          <a:xfrm>
            <a:off x="457200" y="3714750"/>
            <a:ext cx="8229600" cy="2928938"/>
          </a:xfrm>
        </p:spPr>
        <p:txBody>
          <a:bodyPr rtlCol="0">
            <a:normAutofit/>
          </a:bodyPr>
          <a:lstStyle/>
          <a:p>
            <a:pPr eaLnBrk="1" fontAlgn="auto" hangingPunct="1">
              <a:spcAft>
                <a:spcPts val="0"/>
              </a:spcAft>
              <a:defRPr/>
            </a:pPr>
            <a:r>
              <a:rPr lang="ja-JP" altLang="en-US" sz="2800" dirty="0"/>
              <a:t>あるクラスのスーパークラスは</a:t>
            </a:r>
            <a:r>
              <a:rPr lang="en-US" altLang="ja-JP" sz="2800" dirty="0"/>
              <a:t>1</a:t>
            </a:r>
            <a:r>
              <a:rPr lang="ja-JP" altLang="en-US" sz="2800" dirty="0"/>
              <a:t>つだ</a:t>
            </a:r>
            <a:r>
              <a:rPr lang="ja-JP" altLang="en-US" sz="2800" dirty="0" err="1"/>
              <a:t>け</a:t>
            </a:r>
            <a:endParaRPr lang="en-US" altLang="ja-JP" sz="2800" dirty="0"/>
          </a:p>
          <a:p>
            <a:pPr eaLnBrk="1" fontAlgn="auto" hangingPunct="1">
              <a:spcAft>
                <a:spcPts val="0"/>
              </a:spcAft>
              <a:defRPr/>
            </a:pPr>
            <a:r>
              <a:rPr lang="ja-JP" altLang="en-US" sz="2800" dirty="0"/>
              <a:t>あるクラスのサブクラスは複数可</a:t>
            </a:r>
            <a:endParaRPr lang="en-US" altLang="ja-JP" sz="2800" dirty="0"/>
          </a:p>
          <a:p>
            <a:pPr eaLnBrk="1" fontAlgn="auto" hangingPunct="1">
              <a:spcAft>
                <a:spcPts val="0"/>
              </a:spcAft>
              <a:defRPr/>
            </a:pPr>
            <a:r>
              <a:rPr lang="ja-JP" altLang="en-US" sz="2800" dirty="0"/>
              <a:t>継承の関係を図にすると樹形図になる</a:t>
            </a:r>
            <a:endParaRPr lang="en-US" altLang="ja-JP" sz="2800" dirty="0"/>
          </a:p>
          <a:p>
            <a:pPr eaLnBrk="1" fontAlgn="auto" hangingPunct="1">
              <a:spcAft>
                <a:spcPts val="0"/>
              </a:spcAft>
              <a:defRPr/>
            </a:pPr>
            <a:r>
              <a:rPr lang="ja-JP" altLang="en-US" sz="2800" dirty="0"/>
              <a:t>最も上位のクラスは</a:t>
            </a:r>
            <a:r>
              <a:rPr lang="en-US" altLang="ja-JP" sz="2800" dirty="0"/>
              <a:t>Object</a:t>
            </a:r>
            <a:r>
              <a:rPr lang="ja-JP" altLang="en-US" sz="2800" dirty="0"/>
              <a:t>クラス。すべてのクラスが、このクラスを直接的または間接的に継承する</a:t>
            </a:r>
            <a:endParaRPr lang="en-US" altLang="ja-JP" sz="2800" dirty="0"/>
          </a:p>
          <a:p>
            <a:pPr eaLnBrk="1" fontAlgn="auto" hangingPunct="1">
              <a:spcAft>
                <a:spcPts val="0"/>
              </a:spcAft>
              <a:defRPr/>
            </a:pPr>
            <a:endParaRPr lang="ja-JP" altLang="en-US" sz="28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46435" name="正方形/長方形 5"/>
          <p:cNvSpPr>
            <a:spLocks noChangeArrowheads="1"/>
          </p:cNvSpPr>
          <p:nvPr/>
        </p:nvSpPr>
        <p:spPr bwMode="auto">
          <a:xfrm>
            <a:off x="428625" y="1285875"/>
            <a:ext cx="8286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dirty="0">
                <a:latin typeface="+mn-ea"/>
                <a:ea typeface="+mn-ea"/>
              </a:rPr>
              <a:t>日常を見まわして、クラスの継承関係で表現できそうなものを探してみよう</a:t>
            </a:r>
            <a:endParaRPr lang="en-US" altLang="ja-JP" sz="2800" dirty="0">
              <a:latin typeface="+mn-ea"/>
              <a:ea typeface="+mn-ea"/>
            </a:endParaRPr>
          </a:p>
          <a:p>
            <a:pPr eaLnBrk="1" hangingPunct="1"/>
            <a:endParaRPr lang="en-US" altLang="ja-JP" sz="2800" dirty="0">
              <a:latin typeface="+mn-ea"/>
              <a:ea typeface="+mn-ea"/>
            </a:endParaRPr>
          </a:p>
          <a:p>
            <a:pPr eaLnBrk="1" hangingPunct="1"/>
            <a:r>
              <a:rPr lang="ja-JP" altLang="en-US" sz="2800" dirty="0">
                <a:latin typeface="+mn-ea"/>
                <a:ea typeface="+mn-ea"/>
              </a:rPr>
              <a:t>例：</a:t>
            </a:r>
            <a:endParaRPr lang="en-US" altLang="ja-JP" sz="2800" dirty="0">
              <a:latin typeface="+mn-ea"/>
              <a:ea typeface="+mn-ea"/>
            </a:endParaRPr>
          </a:p>
        </p:txBody>
      </p:sp>
      <p:sp>
        <p:nvSpPr>
          <p:cNvPr id="5" name="角丸四角形 4"/>
          <p:cNvSpPr/>
          <p:nvPr/>
        </p:nvSpPr>
        <p:spPr>
          <a:xfrm>
            <a:off x="3857625" y="2714625"/>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乗り物</a:t>
            </a:r>
          </a:p>
        </p:txBody>
      </p:sp>
      <p:sp>
        <p:nvSpPr>
          <p:cNvPr id="6" name="角丸四角形 5"/>
          <p:cNvSpPr/>
          <p:nvPr/>
        </p:nvSpPr>
        <p:spPr>
          <a:xfrm>
            <a:off x="1785938" y="3714750"/>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自動車</a:t>
            </a:r>
          </a:p>
        </p:txBody>
      </p:sp>
      <p:sp>
        <p:nvSpPr>
          <p:cNvPr id="7" name="角丸四角形 6"/>
          <p:cNvSpPr/>
          <p:nvPr/>
        </p:nvSpPr>
        <p:spPr>
          <a:xfrm>
            <a:off x="3857625" y="3714750"/>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飛行機</a:t>
            </a:r>
          </a:p>
        </p:txBody>
      </p:sp>
      <p:sp>
        <p:nvSpPr>
          <p:cNvPr id="8" name="角丸四角形 7"/>
          <p:cNvSpPr/>
          <p:nvPr/>
        </p:nvSpPr>
        <p:spPr>
          <a:xfrm>
            <a:off x="5929313" y="3714750"/>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船舶</a:t>
            </a:r>
          </a:p>
        </p:txBody>
      </p:sp>
      <p:sp>
        <p:nvSpPr>
          <p:cNvPr id="9" name="角丸四角形 8"/>
          <p:cNvSpPr/>
          <p:nvPr/>
        </p:nvSpPr>
        <p:spPr>
          <a:xfrm>
            <a:off x="785813" y="4857750"/>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四輪車</a:t>
            </a:r>
          </a:p>
        </p:txBody>
      </p:sp>
      <p:sp>
        <p:nvSpPr>
          <p:cNvPr id="10" name="角丸四角形 9"/>
          <p:cNvSpPr/>
          <p:nvPr/>
        </p:nvSpPr>
        <p:spPr>
          <a:xfrm>
            <a:off x="2786063" y="4857750"/>
            <a:ext cx="1857375" cy="642938"/>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ja-JP" altLang="en-US" sz="2400" dirty="0"/>
              <a:t>二輪車</a:t>
            </a:r>
          </a:p>
        </p:txBody>
      </p:sp>
      <p:cxnSp>
        <p:nvCxnSpPr>
          <p:cNvPr id="12" name="直線コネクタ 11"/>
          <p:cNvCxnSpPr>
            <a:stCxn id="6" idx="0"/>
          </p:cNvCxnSpPr>
          <p:nvPr/>
        </p:nvCxnSpPr>
        <p:spPr>
          <a:xfrm rot="5400000" flipH="1" flipV="1">
            <a:off x="2607469" y="3607594"/>
            <a:ext cx="214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endCxn id="5" idx="2"/>
          </p:cNvCxnSpPr>
          <p:nvPr/>
        </p:nvCxnSpPr>
        <p:spPr>
          <a:xfrm rot="5400000" flipH="1" flipV="1">
            <a:off x="4607719" y="3536157"/>
            <a:ext cx="357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rot="5400000" flipH="1" flipV="1">
            <a:off x="6750844" y="3607594"/>
            <a:ext cx="214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714625" y="3500438"/>
            <a:ext cx="4143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5400000" flipH="1" flipV="1">
            <a:off x="1607344" y="4750594"/>
            <a:ext cx="214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rot="5400000" flipH="1" flipV="1">
            <a:off x="3607594" y="4750594"/>
            <a:ext cx="2143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714500" y="4643438"/>
            <a:ext cx="2000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endCxn id="6" idx="2"/>
          </p:cNvCxnSpPr>
          <p:nvPr/>
        </p:nvCxnSpPr>
        <p:spPr>
          <a:xfrm rot="5400000" flipH="1" flipV="1">
            <a:off x="2571750" y="4500563"/>
            <a:ext cx="2857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タイトル 1"/>
          <p:cNvSpPr>
            <a:spLocks noGrp="1"/>
          </p:cNvSpPr>
          <p:nvPr>
            <p:ph type="title"/>
          </p:nvPr>
        </p:nvSpPr>
        <p:spPr>
          <a:xfrm>
            <a:off x="457200" y="274638"/>
            <a:ext cx="8229600" cy="725487"/>
          </a:xfrm>
        </p:spPr>
        <p:txBody>
          <a:bodyPr/>
          <a:lstStyle/>
          <a:p>
            <a:pPr eaLnBrk="1" hangingPunct="1"/>
            <a:r>
              <a:rPr lang="ja-JP" altLang="en-US"/>
              <a:t>継承を行うための </a:t>
            </a:r>
            <a:r>
              <a:rPr lang="en-US" altLang="ja-JP"/>
              <a:t>extends</a:t>
            </a:r>
            <a:endParaRPr lang="ja-JP" altLang="en-US"/>
          </a:p>
        </p:txBody>
      </p:sp>
      <p:sp>
        <p:nvSpPr>
          <p:cNvPr id="147459" name="テキスト ボックス 3"/>
          <p:cNvSpPr txBox="1">
            <a:spLocks noChangeArrowheads="1"/>
          </p:cNvSpPr>
          <p:nvPr/>
        </p:nvSpPr>
        <p:spPr bwMode="auto">
          <a:xfrm>
            <a:off x="571500" y="1928813"/>
            <a:ext cx="5788025" cy="2678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A {</a:t>
            </a:r>
          </a:p>
          <a:p>
            <a:pPr eaLnBrk="1" hangingPunct="1"/>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クラス</a:t>
            </a:r>
            <a:r>
              <a:rPr lang="en-US" altLang="ja-JP" sz="2400">
                <a:latin typeface="Lucida Console" panose="020B0609040504020204" pitchFamily="49" charset="0"/>
                <a:ea typeface="HG丸ｺﾞｼｯｸM-PRO" panose="020F0600000000000000" pitchFamily="50" charset="-128"/>
              </a:rPr>
              <a:t>A</a:t>
            </a:r>
            <a:r>
              <a:rPr lang="ja-JP" altLang="en-US" sz="2400">
                <a:latin typeface="Lucida Console" panose="020B0609040504020204" pitchFamily="49" charset="0"/>
                <a:ea typeface="HG丸ｺﾞｼｯｸM-PRO" panose="020F0600000000000000" pitchFamily="50" charset="-128"/>
              </a:rPr>
              <a:t>の内容</a:t>
            </a:r>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a:t>
            </a:r>
          </a:p>
          <a:p>
            <a:pPr eaLnBrk="1" hangingPunct="1"/>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class B </a:t>
            </a:r>
            <a:r>
              <a:rPr lang="en-US" altLang="ja-JP" sz="2400">
                <a:solidFill>
                  <a:srgbClr val="C00000"/>
                </a:solidFill>
                <a:latin typeface="Lucida Console" panose="020B0609040504020204" pitchFamily="49" charset="0"/>
                <a:ea typeface="HG丸ｺﾞｼｯｸM-PRO" panose="020F0600000000000000" pitchFamily="50" charset="-128"/>
              </a:rPr>
              <a:t>extends A</a:t>
            </a:r>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追加する新しいフィールドとメソッド</a:t>
            </a:r>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147460" name="テキスト ボックス 4"/>
          <p:cNvSpPr txBox="1">
            <a:spLocks noChangeArrowheads="1"/>
          </p:cNvSpPr>
          <p:nvPr/>
        </p:nvSpPr>
        <p:spPr bwMode="auto">
          <a:xfrm>
            <a:off x="6715125" y="1428750"/>
            <a:ext cx="1869423"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600" dirty="0">
                <a:latin typeface="+mn-ea"/>
                <a:ea typeface="+mn-ea"/>
              </a:rPr>
              <a:t>クラス</a:t>
            </a:r>
            <a:r>
              <a:rPr lang="en-US" altLang="ja-JP" sz="3600" dirty="0">
                <a:latin typeface="+mn-ea"/>
                <a:ea typeface="+mn-ea"/>
              </a:rPr>
              <a:t>A</a:t>
            </a:r>
            <a:endParaRPr lang="ja-JP" altLang="en-US" sz="3600" dirty="0">
              <a:latin typeface="+mn-ea"/>
              <a:ea typeface="+mn-ea"/>
            </a:endParaRPr>
          </a:p>
        </p:txBody>
      </p:sp>
      <p:sp>
        <p:nvSpPr>
          <p:cNvPr id="147461" name="テキスト ボックス 5"/>
          <p:cNvSpPr txBox="1">
            <a:spLocks noChangeArrowheads="1"/>
          </p:cNvSpPr>
          <p:nvPr/>
        </p:nvSpPr>
        <p:spPr bwMode="auto">
          <a:xfrm>
            <a:off x="6715125" y="2854325"/>
            <a:ext cx="1883849"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3600">
                <a:latin typeface="+mn-ea"/>
                <a:ea typeface="+mn-ea"/>
              </a:rPr>
              <a:t>クラス</a:t>
            </a:r>
            <a:r>
              <a:rPr lang="en-US" altLang="ja-JP" sz="3600">
                <a:latin typeface="+mn-ea"/>
                <a:ea typeface="+mn-ea"/>
              </a:rPr>
              <a:t>B</a:t>
            </a:r>
            <a:endParaRPr lang="ja-JP" altLang="en-US" sz="3600">
              <a:latin typeface="+mn-ea"/>
              <a:ea typeface="+mn-ea"/>
            </a:endParaRPr>
          </a:p>
        </p:txBody>
      </p:sp>
      <p:cxnSp>
        <p:nvCxnSpPr>
          <p:cNvPr id="7" name="直線コネクタ 6"/>
          <p:cNvCxnSpPr>
            <a:stCxn id="147460" idx="2"/>
            <a:endCxn id="147461" idx="0"/>
          </p:cNvCxnSpPr>
          <p:nvPr/>
        </p:nvCxnSpPr>
        <p:spPr>
          <a:xfrm>
            <a:off x="7649837" y="2075081"/>
            <a:ext cx="7213" cy="7792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7463" name="テキスト ボックス 7"/>
          <p:cNvSpPr txBox="1">
            <a:spLocks noChangeArrowheads="1"/>
          </p:cNvSpPr>
          <p:nvPr/>
        </p:nvSpPr>
        <p:spPr bwMode="auto">
          <a:xfrm>
            <a:off x="7858125" y="22145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mn-ea"/>
                <a:ea typeface="+mn-ea"/>
              </a:rPr>
              <a:t>継承</a:t>
            </a:r>
          </a:p>
        </p:txBody>
      </p:sp>
      <p:sp>
        <p:nvSpPr>
          <p:cNvPr id="147464" name="テキスト ボックス 8"/>
          <p:cNvSpPr txBox="1">
            <a:spLocks noChangeArrowheads="1"/>
          </p:cNvSpPr>
          <p:nvPr/>
        </p:nvSpPr>
        <p:spPr bwMode="auto">
          <a:xfrm>
            <a:off x="571500" y="5000625"/>
            <a:ext cx="76438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クラス</a:t>
            </a:r>
            <a:r>
              <a:rPr lang="en-US" altLang="ja-JP" sz="2400" dirty="0">
                <a:latin typeface="+mn-ea"/>
                <a:ea typeface="+mn-ea"/>
              </a:rPr>
              <a:t>B</a:t>
            </a:r>
            <a:r>
              <a:rPr lang="ja-JP" altLang="en-US" sz="2400" dirty="0">
                <a:latin typeface="+mn-ea"/>
                <a:ea typeface="+mn-ea"/>
              </a:rPr>
              <a:t>がクラス</a:t>
            </a:r>
            <a:r>
              <a:rPr lang="en-US" altLang="ja-JP" sz="2400" dirty="0">
                <a:latin typeface="+mn-ea"/>
                <a:ea typeface="+mn-ea"/>
              </a:rPr>
              <a:t>A</a:t>
            </a:r>
            <a:r>
              <a:rPr lang="ja-JP" altLang="en-US" sz="2400" dirty="0">
                <a:latin typeface="+mn-ea"/>
                <a:ea typeface="+mn-ea"/>
              </a:rPr>
              <a:t>を継承する場合、クラス</a:t>
            </a:r>
            <a:r>
              <a:rPr lang="en-US" altLang="ja-JP" sz="2400" dirty="0">
                <a:latin typeface="+mn-ea"/>
                <a:ea typeface="+mn-ea"/>
              </a:rPr>
              <a:t>B</a:t>
            </a:r>
            <a:r>
              <a:rPr lang="ja-JP" altLang="en-US" sz="2400" dirty="0">
                <a:latin typeface="+mn-ea"/>
                <a:ea typeface="+mn-ea"/>
              </a:rPr>
              <a:t>の宣言に「</a:t>
            </a:r>
            <a:r>
              <a:rPr lang="en-US" altLang="ja-JP" sz="2400" dirty="0">
                <a:latin typeface="Lucida Console" panose="020B0609040504020204" pitchFamily="49" charset="0"/>
                <a:ea typeface="+mn-ea"/>
              </a:rPr>
              <a:t>extends A</a:t>
            </a:r>
            <a:r>
              <a:rPr lang="ja-JP" altLang="en-US" sz="2400" dirty="0">
                <a:latin typeface="+mn-ea"/>
                <a:ea typeface="+mn-ea"/>
              </a:rPr>
              <a:t>」と記す</a:t>
            </a:r>
            <a:endParaRPr lang="en-US" altLang="ja-JP" sz="2400" dirty="0">
              <a:latin typeface="+mn-ea"/>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ファイルと</a:t>
            </a:r>
            <a:r>
              <a:rPr lang="en-US" altLang="ja-JP"/>
              <a:t>.class</a:t>
            </a:r>
            <a:r>
              <a:rPr lang="ja-JP" altLang="en-US"/>
              <a:t>ファイル</a:t>
            </a:r>
          </a:p>
        </p:txBody>
      </p:sp>
      <p:sp>
        <p:nvSpPr>
          <p:cNvPr id="19459"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latin typeface="+mn-ea"/>
              </a:rPr>
              <a:t>プログラムコードは拡張子が</a:t>
            </a:r>
            <a:r>
              <a:rPr lang="en-US" altLang="ja-JP" sz="2800" dirty="0">
                <a:latin typeface="+mn-ea"/>
              </a:rPr>
              <a:t>.java</a:t>
            </a:r>
            <a:r>
              <a:rPr lang="ja-JP" altLang="en-US" sz="2800" dirty="0">
                <a:latin typeface="+mn-ea"/>
              </a:rPr>
              <a:t>のファイルに保存する</a:t>
            </a:r>
            <a:br>
              <a:rPr lang="en-US" altLang="ja-JP" sz="2800" dirty="0">
                <a:latin typeface="+mn-ea"/>
              </a:rPr>
            </a:br>
            <a:r>
              <a:rPr lang="ja-JP" altLang="en-US" sz="2800" dirty="0">
                <a:latin typeface="+mn-ea"/>
              </a:rPr>
              <a:t>例：</a:t>
            </a:r>
            <a:r>
              <a:rPr lang="en-US" altLang="ja-JP" sz="2800" dirty="0">
                <a:latin typeface="+mn-ea"/>
              </a:rPr>
              <a:t>FirstExample.java</a:t>
            </a:r>
          </a:p>
          <a:p>
            <a:pPr eaLnBrk="1" hangingPunct="1"/>
            <a:endParaRPr lang="en-US" altLang="ja-JP" sz="2800" dirty="0">
              <a:latin typeface="+mn-ea"/>
            </a:endParaRPr>
          </a:p>
          <a:p>
            <a:pPr eaLnBrk="1" hangingPunct="1"/>
            <a:r>
              <a:rPr lang="ja-JP" altLang="en-US" sz="2800" dirty="0">
                <a:latin typeface="+mn-ea"/>
              </a:rPr>
              <a:t>プログラムコードをコンパイルすると拡張子が</a:t>
            </a:r>
            <a:r>
              <a:rPr lang="en-US" altLang="ja-JP" sz="2800" dirty="0">
                <a:latin typeface="+mn-ea"/>
              </a:rPr>
              <a:t>.class</a:t>
            </a:r>
            <a:r>
              <a:rPr lang="ja-JP" altLang="en-US" sz="2800" dirty="0">
                <a:latin typeface="+mn-ea"/>
              </a:rPr>
              <a:t>のファイルが生成される</a:t>
            </a:r>
            <a:br>
              <a:rPr lang="en-US" altLang="ja-JP" sz="2800" dirty="0">
                <a:latin typeface="+mn-ea"/>
              </a:rPr>
            </a:br>
            <a:r>
              <a:rPr lang="ja-JP" altLang="en-US" sz="2800" dirty="0">
                <a:latin typeface="+mn-ea"/>
              </a:rPr>
              <a:t>例：</a:t>
            </a:r>
            <a:r>
              <a:rPr lang="en-US" altLang="ja-JP" sz="2800" dirty="0" err="1">
                <a:latin typeface="+mn-ea"/>
              </a:rPr>
              <a:t>FirstExample.class</a:t>
            </a:r>
            <a:endParaRPr lang="en-US" altLang="ja-JP" sz="2800" dirty="0">
              <a:latin typeface="+mn-ea"/>
            </a:endParaRPr>
          </a:p>
          <a:p>
            <a:pPr eaLnBrk="1" hangingPunct="1"/>
            <a:endParaRPr lang="en-US" altLang="ja-JP" sz="2800" dirty="0">
              <a:latin typeface="+mn-ea"/>
            </a:endParaRPr>
          </a:p>
          <a:p>
            <a:pPr eaLnBrk="1" hangingPunct="1"/>
            <a:r>
              <a:rPr lang="en-US" altLang="ja-JP" sz="2800" dirty="0">
                <a:latin typeface="+mn-ea"/>
              </a:rPr>
              <a:t>Eclipse</a:t>
            </a:r>
            <a:r>
              <a:rPr lang="ja-JP" altLang="en-US" sz="2800" dirty="0">
                <a:latin typeface="+mn-ea"/>
              </a:rPr>
              <a:t>では、最初に指定した</a:t>
            </a:r>
            <a:r>
              <a:rPr lang="en-US" altLang="ja-JP" sz="2800" dirty="0">
                <a:latin typeface="+mn-ea"/>
              </a:rPr>
              <a:t>workspace</a:t>
            </a:r>
            <a:r>
              <a:rPr lang="ja-JP" altLang="en-US" sz="2800" dirty="0">
                <a:latin typeface="+mn-ea"/>
              </a:rPr>
              <a:t>フォルダの中に自動生成される</a:t>
            </a:r>
            <a:endParaRPr lang="en-US" altLang="ja-JP" sz="2800" dirty="0">
              <a:latin typeface="+mn-e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タイトル 1"/>
          <p:cNvSpPr>
            <a:spLocks noGrp="1"/>
          </p:cNvSpPr>
          <p:nvPr>
            <p:ph type="title"/>
          </p:nvPr>
        </p:nvSpPr>
        <p:spPr>
          <a:xfrm>
            <a:off x="457200" y="274638"/>
            <a:ext cx="8229600" cy="725487"/>
          </a:xfrm>
        </p:spPr>
        <p:txBody>
          <a:bodyPr/>
          <a:lstStyle/>
          <a:p>
            <a:pPr eaLnBrk="1" hangingPunct="1"/>
            <a:r>
              <a:rPr lang="en-US" altLang="ja-JP"/>
              <a:t>Object</a:t>
            </a:r>
            <a:r>
              <a:rPr lang="ja-JP" altLang="en-US"/>
              <a:t>クラスの継承</a:t>
            </a:r>
          </a:p>
        </p:txBody>
      </p:sp>
      <p:sp>
        <p:nvSpPr>
          <p:cNvPr id="3" name="コンテンツ プレースホルダ 2"/>
          <p:cNvSpPr>
            <a:spLocks noGrp="1"/>
          </p:cNvSpPr>
          <p:nvPr>
            <p:ph idx="1"/>
          </p:nvPr>
        </p:nvSpPr>
        <p:spPr>
          <a:xfrm>
            <a:off x="500063" y="1357313"/>
            <a:ext cx="8229600" cy="1357312"/>
          </a:xfrm>
        </p:spPr>
        <p:txBody>
          <a:bodyPr rtlCol="0">
            <a:normAutofit fontScale="92500" lnSpcReduction="10000"/>
          </a:bodyPr>
          <a:lstStyle/>
          <a:p>
            <a:pPr marL="0" indent="0" eaLnBrk="1" fontAlgn="auto" hangingPunct="1">
              <a:spcAft>
                <a:spcPts val="0"/>
              </a:spcAft>
              <a:buNone/>
              <a:defRPr/>
            </a:pPr>
            <a:r>
              <a:rPr lang="ja-JP" altLang="en-US" dirty="0"/>
              <a:t>すべてのクラスが</a:t>
            </a:r>
            <a:r>
              <a:rPr lang="en-US" altLang="ja-JP" dirty="0"/>
              <a:t>Object</a:t>
            </a:r>
            <a:r>
              <a:rPr lang="ja-JP" altLang="en-US" dirty="0"/>
              <a:t>クラスを継承するので、次のように書くのが本来の書き方。ただし、</a:t>
            </a:r>
            <a:r>
              <a:rPr lang="en-US" altLang="ja-JP" dirty="0">
                <a:latin typeface="Lucida Console" panose="020B0609040504020204" pitchFamily="49" charset="0"/>
              </a:rPr>
              <a:t>extends Object </a:t>
            </a:r>
            <a:r>
              <a:rPr lang="ja-JP" altLang="en-US" dirty="0"/>
              <a:t>は省略できる。</a:t>
            </a:r>
          </a:p>
        </p:txBody>
      </p:sp>
      <p:sp>
        <p:nvSpPr>
          <p:cNvPr id="148484" name="テキスト ボックス 3"/>
          <p:cNvSpPr txBox="1">
            <a:spLocks noChangeArrowheads="1"/>
          </p:cNvSpPr>
          <p:nvPr/>
        </p:nvSpPr>
        <p:spPr bwMode="auto">
          <a:xfrm>
            <a:off x="1284288" y="3143250"/>
            <a:ext cx="6721475"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class A </a:t>
            </a:r>
            <a:r>
              <a:rPr lang="en-US" altLang="ja-JP" sz="2800">
                <a:solidFill>
                  <a:srgbClr val="C00000"/>
                </a:solidFill>
                <a:latin typeface="Lucida Console" panose="020B0609040504020204" pitchFamily="49" charset="0"/>
                <a:ea typeface="HG丸ｺﾞｼｯｸM-PRO" panose="020F0600000000000000" pitchFamily="50" charset="-128"/>
              </a:rPr>
              <a:t>extends Object </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クラス</a:t>
            </a:r>
            <a:r>
              <a:rPr lang="en-US" altLang="ja-JP" sz="2800">
                <a:latin typeface="Lucida Console" panose="020B0609040504020204" pitchFamily="49" charset="0"/>
                <a:ea typeface="HG丸ｺﾞｼｯｸM-PRO" panose="020F0600000000000000" pitchFamily="50" charset="-128"/>
              </a:rPr>
              <a:t>A</a:t>
            </a:r>
            <a:r>
              <a:rPr lang="ja-JP" altLang="en-US" sz="2800">
                <a:latin typeface="Lucida Console" panose="020B0609040504020204" pitchFamily="49" charset="0"/>
                <a:ea typeface="HG丸ｺﾞｼｯｸM-PRO" panose="020F0600000000000000" pitchFamily="50" charset="-128"/>
              </a:rPr>
              <a:t>の内容</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a:p>
            <a:pPr eaLnBrk="1" hangingPunct="1"/>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class B </a:t>
            </a:r>
            <a:r>
              <a:rPr lang="en-US" altLang="ja-JP" sz="2800">
                <a:solidFill>
                  <a:srgbClr val="C00000"/>
                </a:solidFill>
                <a:latin typeface="Lucida Console" panose="020B0609040504020204" pitchFamily="49" charset="0"/>
                <a:ea typeface="HG丸ｺﾞｼｯｸM-PRO" panose="020F0600000000000000" pitchFamily="50" charset="-128"/>
              </a:rPr>
              <a:t>extends A</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追加する新しいフィールドとメソッド</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タイトル 1"/>
          <p:cNvSpPr>
            <a:spLocks noGrp="1"/>
          </p:cNvSpPr>
          <p:nvPr>
            <p:ph type="title"/>
          </p:nvPr>
        </p:nvSpPr>
        <p:spPr>
          <a:xfrm>
            <a:off x="457200" y="274638"/>
            <a:ext cx="8229600" cy="725487"/>
          </a:xfrm>
        </p:spPr>
        <p:txBody>
          <a:bodyPr/>
          <a:lstStyle/>
          <a:p>
            <a:pPr eaLnBrk="1" hangingPunct="1"/>
            <a:r>
              <a:rPr lang="ja-JP" altLang="en-US"/>
              <a:t>フィールドとメソッドの継承</a:t>
            </a:r>
          </a:p>
        </p:txBody>
      </p:sp>
      <p:sp>
        <p:nvSpPr>
          <p:cNvPr id="149507" name="テキスト ボックス 3"/>
          <p:cNvSpPr txBox="1">
            <a:spLocks noChangeArrowheads="1"/>
          </p:cNvSpPr>
          <p:nvPr/>
        </p:nvSpPr>
        <p:spPr bwMode="auto">
          <a:xfrm>
            <a:off x="214313" y="1214438"/>
            <a:ext cx="4926349" cy="25853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id;</a:t>
            </a:r>
          </a:p>
          <a:p>
            <a:pPr eaLnBrk="1" hangingPunct="1"/>
            <a:r>
              <a:rPr lang="en-US" altLang="ja-JP" dirty="0">
                <a:latin typeface="Lucida Console" panose="020B0609040504020204" pitchFamily="49" charset="0"/>
                <a:ea typeface="HG丸ｺﾞｼｯｸM-PRO" panose="020F0600000000000000" pitchFamily="50" charset="-128"/>
              </a:rPr>
              <a:t>  String name;</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void </a:t>
            </a:r>
            <a:r>
              <a:rPr lang="en-US" altLang="ja-JP" dirty="0" err="1">
                <a:latin typeface="Lucida Console" panose="020B0609040504020204" pitchFamily="49" charset="0"/>
                <a:ea typeface="HG丸ｺﾞｼｯｸM-PRO" panose="020F0600000000000000" pitchFamily="50" charset="-128"/>
              </a:rPr>
              <a:t>printInfo</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(this.id);</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(this.name);</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49508" name="テキスト ボックス 4"/>
          <p:cNvSpPr txBox="1">
            <a:spLocks noChangeArrowheads="1"/>
          </p:cNvSpPr>
          <p:nvPr/>
        </p:nvSpPr>
        <p:spPr bwMode="auto">
          <a:xfrm>
            <a:off x="214313" y="4077072"/>
            <a:ext cx="5725839" cy="9233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IStudentcard</a:t>
            </a:r>
            <a:r>
              <a:rPr lang="en-US" altLang="ja-JP" dirty="0">
                <a:latin typeface="Lucida Console" panose="020B0609040504020204" pitchFamily="49" charset="0"/>
                <a:ea typeface="HG丸ｺﾞｼｯｸM-PRO" panose="020F0600000000000000" pitchFamily="50" charset="-128"/>
              </a:rPr>
              <a:t> </a:t>
            </a:r>
            <a:r>
              <a:rPr lang="en-US" altLang="ja-JP" dirty="0">
                <a:solidFill>
                  <a:srgbClr val="C00000"/>
                </a:solidFill>
                <a:latin typeface="Lucida Console" panose="020B0609040504020204" pitchFamily="49" charset="0"/>
                <a:ea typeface="HG丸ｺﾞｼｯｸM-PRO" panose="020F0600000000000000" pitchFamily="50" charset="-128"/>
              </a:rPr>
              <a:t>extends </a:t>
            </a:r>
            <a:r>
              <a:rPr lang="en-US" altLang="ja-JP" dirty="0" err="1">
                <a:solidFill>
                  <a:srgbClr val="C00000"/>
                </a:solidFill>
                <a:latin typeface="Lucida Console" panose="020B0609040504020204" pitchFamily="49" charset="0"/>
                <a:ea typeface="HG丸ｺﾞｼｯｸM-PRO" panose="020F0600000000000000" pitchFamily="50" charset="-128"/>
              </a:rPr>
              <a:t>StudentCard</a:t>
            </a:r>
            <a:r>
              <a:rPr lang="en-US" altLang="ja-JP" dirty="0">
                <a:solidFill>
                  <a:srgbClr val="C00000"/>
                </a:solidFill>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String nationality: //</a:t>
            </a:r>
            <a:r>
              <a:rPr lang="ja-JP" altLang="en-US" dirty="0">
                <a:latin typeface="Lucida Console" panose="020B0609040504020204" pitchFamily="49" charset="0"/>
                <a:ea typeface="HG丸ｺﾞｼｯｸM-PRO" panose="020F0600000000000000" pitchFamily="50" charset="-128"/>
              </a:rPr>
              <a:t>国籍</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49510" name="テキスト ボックス 6"/>
          <p:cNvSpPr txBox="1">
            <a:spLocks noChangeArrowheads="1"/>
          </p:cNvSpPr>
          <p:nvPr/>
        </p:nvSpPr>
        <p:spPr bwMode="auto">
          <a:xfrm>
            <a:off x="214313" y="5357813"/>
            <a:ext cx="5214937"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err="1">
                <a:latin typeface="Lucida Console" panose="020B0609040504020204" pitchFamily="49" charset="0"/>
                <a:ea typeface="HG丸ｺﾞｼｯｸM-PRO" panose="020F0600000000000000" pitchFamily="50" charset="-128"/>
              </a:rPr>
              <a:t>IStudentCard</a:t>
            </a:r>
            <a:r>
              <a:rPr lang="en-US" altLang="ja-JP" dirty="0">
                <a:latin typeface="Lucida Console" panose="020B0609040504020204" pitchFamily="49" charset="0"/>
                <a:ea typeface="HG丸ｺﾞｼｯｸM-PRO" panose="020F0600000000000000" pitchFamily="50" charset="-128"/>
              </a:rPr>
              <a:t> a = new </a:t>
            </a:r>
            <a:r>
              <a:rPr lang="en-US" altLang="ja-JP" dirty="0" err="1">
                <a:latin typeface="Lucida Console" panose="020B0609040504020204" pitchFamily="49" charset="0"/>
                <a:ea typeface="HG丸ｺﾞｼｯｸM-PRO" panose="020F0600000000000000" pitchFamily="50" charset="-128"/>
              </a:rPr>
              <a:t>IStudentCard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a.id = 2345;</a:t>
            </a:r>
          </a:p>
          <a:p>
            <a:pPr eaLnBrk="1" hangingPunct="1"/>
            <a:r>
              <a:rPr lang="en-US" altLang="ja-JP" dirty="0">
                <a:latin typeface="Lucida Console" panose="020B0609040504020204" pitchFamily="49" charset="0"/>
                <a:ea typeface="HG丸ｺﾞｼｯｸM-PRO" panose="020F0600000000000000" pitchFamily="50" charset="-128"/>
              </a:rPr>
              <a:t>a.name = "John Smith";</a:t>
            </a:r>
          </a:p>
          <a:p>
            <a:pPr eaLnBrk="1" hangingPunct="1"/>
            <a:r>
              <a:rPr lang="en-US" altLang="ja-JP" dirty="0" err="1">
                <a:latin typeface="Lucida Console" panose="020B0609040504020204" pitchFamily="49" charset="0"/>
                <a:ea typeface="HG丸ｺﾞｼｯｸM-PRO" panose="020F0600000000000000" pitchFamily="50" charset="-128"/>
              </a:rPr>
              <a:t>a.Nationality</a:t>
            </a:r>
            <a:r>
              <a:rPr lang="en-US" altLang="ja-JP" dirty="0">
                <a:latin typeface="Lucida Console" panose="020B0609040504020204" pitchFamily="49" charset="0"/>
                <a:ea typeface="HG丸ｺﾞｼｯｸM-PRO" panose="020F0600000000000000" pitchFamily="50" charset="-128"/>
              </a:rPr>
              <a:t>  = "</a:t>
            </a:r>
            <a:r>
              <a:rPr lang="ja-JP" altLang="en-US" dirty="0">
                <a:latin typeface="Lucida Console" panose="020B0609040504020204" pitchFamily="49" charset="0"/>
                <a:ea typeface="HG丸ｺﾞｼｯｸM-PRO" panose="020F0600000000000000" pitchFamily="50" charset="-128"/>
              </a:rPr>
              <a:t>イギリス</a:t>
            </a:r>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8" name="四角形吹き出し 7"/>
          <p:cNvSpPr/>
          <p:nvPr/>
        </p:nvSpPr>
        <p:spPr>
          <a:xfrm>
            <a:off x="3747630" y="5696536"/>
            <a:ext cx="2786063" cy="522882"/>
          </a:xfrm>
          <a:prstGeom prst="wedgeRectCallout">
            <a:avLst>
              <a:gd name="adj1" fmla="val -62317"/>
              <a:gd name="adj2" fmla="val -13918"/>
            </a:avLst>
          </a:prstGeom>
        </p:spPr>
        <p:style>
          <a:lnRef idx="2">
            <a:schemeClr val="accent1"/>
          </a:lnRef>
          <a:fillRef idx="1">
            <a:schemeClr val="lt1"/>
          </a:fillRef>
          <a:effectRef idx="0">
            <a:schemeClr val="accent1"/>
          </a:effectRef>
          <a:fontRef idx="minor">
            <a:schemeClr val="dk1"/>
          </a:fontRef>
        </p:style>
        <p:txBody>
          <a:bodyPr anchor="ctr"/>
          <a:lstStyle/>
          <a:p>
            <a:pPr fontAlgn="auto">
              <a:spcBef>
                <a:spcPts val="0"/>
              </a:spcBef>
              <a:spcAft>
                <a:spcPts val="0"/>
              </a:spcAft>
              <a:defRPr/>
            </a:pPr>
            <a:r>
              <a:rPr lang="ja-JP" altLang="en-US" sz="1600" dirty="0"/>
              <a:t>スーパークラスのフィールド</a:t>
            </a:r>
            <a:r>
              <a:rPr lang="ja-JP" altLang="en-US" sz="1600" b="1" dirty="0"/>
              <a:t>を引き継いで</a:t>
            </a:r>
            <a:r>
              <a:rPr lang="ja-JP" altLang="en-US" sz="1600" dirty="0"/>
              <a:t>いる</a:t>
            </a:r>
          </a:p>
        </p:txBody>
      </p:sp>
      <p:pic>
        <p:nvPicPr>
          <p:cNvPr id="2" name="図 1"/>
          <p:cNvPicPr>
            <a:picLocks noChangeAspect="1"/>
          </p:cNvPicPr>
          <p:nvPr/>
        </p:nvPicPr>
        <p:blipFill>
          <a:blip r:embed="rId3"/>
          <a:stretch>
            <a:fillRect/>
          </a:stretch>
        </p:blipFill>
        <p:spPr>
          <a:xfrm>
            <a:off x="6042681" y="1516630"/>
            <a:ext cx="3030198" cy="3784578"/>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タイトル 1"/>
          <p:cNvSpPr>
            <a:spLocks noGrp="1"/>
          </p:cNvSpPr>
          <p:nvPr>
            <p:ph type="title"/>
          </p:nvPr>
        </p:nvSpPr>
        <p:spPr>
          <a:xfrm>
            <a:off x="457200" y="274638"/>
            <a:ext cx="8229600" cy="725487"/>
          </a:xfrm>
        </p:spPr>
        <p:txBody>
          <a:bodyPr/>
          <a:lstStyle/>
          <a:p>
            <a:pPr eaLnBrk="1" hangingPunct="1"/>
            <a:r>
              <a:rPr lang="ja-JP" altLang="en-US"/>
              <a:t>メソッドのオーバーライド</a:t>
            </a:r>
          </a:p>
        </p:txBody>
      </p:sp>
      <p:sp>
        <p:nvSpPr>
          <p:cNvPr id="150531" name="コンテンツ プレースホルダ 2"/>
          <p:cNvSpPr>
            <a:spLocks noGrp="1"/>
          </p:cNvSpPr>
          <p:nvPr>
            <p:ph idx="1"/>
          </p:nvPr>
        </p:nvSpPr>
        <p:spPr>
          <a:xfrm>
            <a:off x="457200" y="1214438"/>
            <a:ext cx="8472488" cy="1571625"/>
          </a:xfrm>
        </p:spPr>
        <p:txBody>
          <a:bodyPr/>
          <a:lstStyle/>
          <a:p>
            <a:pPr eaLnBrk="1" hangingPunct="1"/>
            <a:r>
              <a:rPr lang="ja-JP" altLang="en-US" sz="2800" dirty="0"/>
              <a:t>スーパークラスにあるメソッドと同じ名前、同じ引数のメソッドをサブクラスでも宣言すること</a:t>
            </a:r>
            <a:endParaRPr lang="en-US" altLang="ja-JP" sz="2800" dirty="0"/>
          </a:p>
          <a:p>
            <a:pPr eaLnBrk="1" hangingPunct="1"/>
            <a:r>
              <a:rPr lang="ja-JP" altLang="en-US" sz="2800" dirty="0"/>
              <a:t>サブクラスのメソッドが優先される</a:t>
            </a:r>
          </a:p>
        </p:txBody>
      </p:sp>
      <p:sp>
        <p:nvSpPr>
          <p:cNvPr id="150532" name="テキスト ボックス 3"/>
          <p:cNvSpPr txBox="1">
            <a:spLocks noChangeArrowheads="1"/>
          </p:cNvSpPr>
          <p:nvPr/>
        </p:nvSpPr>
        <p:spPr bwMode="auto">
          <a:xfrm>
            <a:off x="157949" y="2714625"/>
            <a:ext cx="2973891"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x;</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y;</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void </a:t>
            </a:r>
            <a:r>
              <a:rPr lang="en-US" altLang="ja-JP" dirty="0" err="1">
                <a:latin typeface="Lucida Console" panose="020B0609040504020204" pitchFamily="49" charset="0"/>
                <a:ea typeface="HG丸ｺﾞｼｯｸM-PRO" panose="020F0600000000000000" pitchFamily="50" charset="-128"/>
              </a:rPr>
              <a:t>printInfo</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略</a:t>
            </a:r>
            <a:endParaRPr lang="en-US" altLang="ja-JP" dirty="0">
              <a:latin typeface="Lucida Console" panose="020B0609040504020204" pitchFamily="49" charset="0"/>
              <a:ea typeface="HG丸ｺﾞｼｯｸM-PRO" panose="020F0600000000000000" pitchFamily="50" charset="-128"/>
            </a:endParaRP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50533" name="テキスト ボックス 4"/>
          <p:cNvSpPr txBox="1">
            <a:spLocks noChangeArrowheads="1"/>
          </p:cNvSpPr>
          <p:nvPr/>
        </p:nvSpPr>
        <p:spPr bwMode="auto">
          <a:xfrm>
            <a:off x="3275856" y="2726187"/>
            <a:ext cx="5760640" cy="203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IStudentCard</a:t>
            </a:r>
            <a:r>
              <a:rPr lang="en-US" altLang="ja-JP" dirty="0">
                <a:latin typeface="Lucida Console" panose="020B0609040504020204" pitchFamily="49" charset="0"/>
                <a:ea typeface="HG丸ｺﾞｼｯｸM-PRO" panose="020F0600000000000000" pitchFamily="50" charset="-128"/>
              </a:rPr>
              <a:t> </a:t>
            </a:r>
            <a:r>
              <a:rPr lang="en-US" altLang="ja-JP" dirty="0">
                <a:solidFill>
                  <a:srgbClr val="C00000"/>
                </a:solidFill>
                <a:latin typeface="Lucida Console" panose="020B0609040504020204" pitchFamily="49" charset="0"/>
                <a:ea typeface="HG丸ｺﾞｼｯｸM-PRO" panose="020F0600000000000000" pitchFamily="50" charset="-128"/>
              </a:rPr>
              <a:t>extends </a:t>
            </a:r>
            <a:r>
              <a:rPr lang="en-US" altLang="ja-JP" dirty="0" err="1">
                <a:latin typeface="Lucida Console" panose="020B0609040504020204" pitchFamily="49" charset="0"/>
                <a:ea typeface="HG丸ｺﾞｼｯｸM-PRO" panose="020F0600000000000000" pitchFamily="50" charset="-128"/>
              </a:rPr>
              <a:t>StudentCard</a:t>
            </a:r>
            <a:r>
              <a:rPr lang="en-US" altLang="ja-JP" dirty="0">
                <a:solidFill>
                  <a:srgbClr val="C00000"/>
                </a:solidFill>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String color;</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void </a:t>
            </a:r>
            <a:r>
              <a:rPr lang="en-US" altLang="ja-JP" dirty="0" err="1">
                <a:latin typeface="Lucida Console" panose="020B0609040504020204" pitchFamily="49" charset="0"/>
                <a:ea typeface="HG丸ｺﾞｼｯｸM-PRO" panose="020F0600000000000000" pitchFamily="50" charset="-128"/>
              </a:rPr>
              <a:t>printInfo</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 </a:t>
            </a:r>
            <a:r>
              <a:rPr lang="ja-JP" altLang="en-US" dirty="0">
                <a:latin typeface="Lucida Console" panose="020B0609040504020204" pitchFamily="49" charset="0"/>
                <a:ea typeface="HG丸ｺﾞｼｯｸM-PRO" panose="020F0600000000000000" pitchFamily="50" charset="-128"/>
              </a:rPr>
              <a:t>略</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6" name="正方形/長方形 5"/>
          <p:cNvSpPr/>
          <p:nvPr/>
        </p:nvSpPr>
        <p:spPr>
          <a:xfrm>
            <a:off x="457201" y="3750469"/>
            <a:ext cx="2602632" cy="9644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3563889" y="3492911"/>
            <a:ext cx="2736304" cy="96501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50536" name="テキスト ボックス 7"/>
          <p:cNvSpPr txBox="1">
            <a:spLocks noChangeArrowheads="1"/>
          </p:cNvSpPr>
          <p:nvPr/>
        </p:nvSpPr>
        <p:spPr bwMode="auto">
          <a:xfrm>
            <a:off x="71438" y="6429375"/>
            <a:ext cx="92122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600" dirty="0">
                <a:latin typeface="+mn-ea"/>
                <a:ea typeface="+mn-ea"/>
              </a:rPr>
              <a:t>オーバーロード（引数が異なり名前が同じメソッドを宣言すること）と単語が似ているので注意。</a:t>
            </a:r>
          </a:p>
        </p:txBody>
      </p:sp>
      <p:sp>
        <p:nvSpPr>
          <p:cNvPr id="150537" name="テキスト ボックス 8"/>
          <p:cNvSpPr txBox="1">
            <a:spLocks noChangeArrowheads="1"/>
          </p:cNvSpPr>
          <p:nvPr/>
        </p:nvSpPr>
        <p:spPr bwMode="auto">
          <a:xfrm>
            <a:off x="179512" y="5384800"/>
            <a:ext cx="7527180" cy="83099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err="1">
                <a:latin typeface="Lucida Console" panose="020B0609040504020204" pitchFamily="49" charset="0"/>
                <a:ea typeface="HG丸ｺﾞｼｯｸM-PRO" panose="020F0600000000000000" pitchFamily="50" charset="-128"/>
              </a:rPr>
              <a:t>IStudentCard</a:t>
            </a:r>
            <a:r>
              <a:rPr lang="en-US" altLang="ja-JP" sz="2400" dirty="0">
                <a:latin typeface="Lucida Console" panose="020B0609040504020204" pitchFamily="49" charset="0"/>
                <a:ea typeface="HG丸ｺﾞｼｯｸM-PRO" panose="020F0600000000000000" pitchFamily="50" charset="-128"/>
              </a:rPr>
              <a:t> a = new </a:t>
            </a:r>
            <a:r>
              <a:rPr lang="en-US" altLang="ja-JP" sz="2400" dirty="0" err="1">
                <a:latin typeface="Lucida Console" panose="020B0609040504020204" pitchFamily="49" charset="0"/>
                <a:ea typeface="HG丸ｺﾞｼｯｸM-PRO" panose="020F0600000000000000" pitchFamily="50" charset="-128"/>
              </a:rPr>
              <a:t>IStudentCard</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err="1">
                <a:latin typeface="Lucida Console" panose="020B0609040504020204" pitchFamily="49" charset="0"/>
                <a:ea typeface="HG丸ｺﾞｼｯｸM-PRO" panose="020F0600000000000000" pitchFamily="50" charset="-128"/>
              </a:rPr>
              <a:t>a.printInfo</a:t>
            </a:r>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タイトル 1"/>
          <p:cNvSpPr>
            <a:spLocks noGrp="1"/>
          </p:cNvSpPr>
          <p:nvPr>
            <p:ph type="title"/>
          </p:nvPr>
        </p:nvSpPr>
        <p:spPr>
          <a:xfrm>
            <a:off x="457200" y="274638"/>
            <a:ext cx="8229600" cy="725487"/>
          </a:xfrm>
        </p:spPr>
        <p:txBody>
          <a:bodyPr/>
          <a:lstStyle/>
          <a:p>
            <a:pPr eaLnBrk="1" hangingPunct="1"/>
            <a:r>
              <a:rPr lang="ja-JP" altLang="en-US"/>
              <a:t>メソッドのオーバーライド</a:t>
            </a:r>
          </a:p>
        </p:txBody>
      </p:sp>
      <p:pic>
        <p:nvPicPr>
          <p:cNvPr id="2" name="図 1"/>
          <p:cNvPicPr>
            <a:picLocks noChangeAspect="1"/>
          </p:cNvPicPr>
          <p:nvPr/>
        </p:nvPicPr>
        <p:blipFill>
          <a:blip r:embed="rId3"/>
          <a:stretch>
            <a:fillRect/>
          </a:stretch>
        </p:blipFill>
        <p:spPr>
          <a:xfrm>
            <a:off x="1259632" y="1196752"/>
            <a:ext cx="6929479" cy="5589240"/>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214438"/>
            <a:ext cx="8229600" cy="5000625"/>
          </a:xfrm>
        </p:spPr>
        <p:txBody>
          <a:bodyPr/>
          <a:lstStyle/>
          <a:p>
            <a:pPr marL="0" indent="0">
              <a:buFont typeface="Arial" charset="0"/>
              <a:buNone/>
              <a:defRPr/>
            </a:pPr>
            <a:r>
              <a:rPr lang="ja-JP" altLang="en-US" sz="2800" dirty="0"/>
              <a:t>次のうちクラスの継承について誤っているものを選ぼう</a:t>
            </a:r>
          </a:p>
          <a:p>
            <a:pPr>
              <a:buFont typeface="Arial" charset="0"/>
              <a:buNone/>
              <a:defRPr/>
            </a:pPr>
            <a:r>
              <a:rPr lang="en-US" altLang="ja-JP" sz="2800" dirty="0"/>
              <a:t>(1) </a:t>
            </a:r>
            <a:r>
              <a:rPr lang="ja-JP" altLang="en-US" sz="2800" dirty="0"/>
              <a:t>クラス</a:t>
            </a:r>
            <a:r>
              <a:rPr lang="en-US" altLang="ja-JP" sz="2800" dirty="0"/>
              <a:t>A</a:t>
            </a:r>
            <a:r>
              <a:rPr lang="ja-JP" altLang="en-US" sz="2800" dirty="0"/>
              <a:t>がクラス</a:t>
            </a:r>
            <a:r>
              <a:rPr lang="en-US" altLang="ja-JP" sz="2800" dirty="0"/>
              <a:t>B</a:t>
            </a:r>
            <a:r>
              <a:rPr lang="ja-JP" altLang="en-US" sz="2800" dirty="0"/>
              <a:t>を継承するとき、クラス</a:t>
            </a:r>
            <a:r>
              <a:rPr lang="en-US" altLang="ja-JP" sz="2800" dirty="0"/>
              <a:t>A</a:t>
            </a:r>
            <a:r>
              <a:rPr lang="ja-JP" altLang="en-US" sz="2800" dirty="0"/>
              <a:t>をクラス</a:t>
            </a:r>
            <a:r>
              <a:rPr lang="en-US" altLang="ja-JP" sz="2800" dirty="0"/>
              <a:t>B</a:t>
            </a:r>
            <a:r>
              <a:rPr lang="ja-JP" altLang="en-US" sz="2800" dirty="0"/>
              <a:t>のサブクラスと呼ぶ</a:t>
            </a:r>
          </a:p>
          <a:p>
            <a:pPr>
              <a:buFont typeface="Arial" charset="0"/>
              <a:buNone/>
              <a:defRPr/>
            </a:pPr>
            <a:r>
              <a:rPr lang="en-US" altLang="ja-JP" sz="2800" dirty="0"/>
              <a:t>(2) </a:t>
            </a:r>
            <a:r>
              <a:rPr lang="ja-JP" altLang="en-US" sz="2800" dirty="0"/>
              <a:t>あるクラスを継承するサブクラスが複数存在することもある</a:t>
            </a:r>
          </a:p>
          <a:p>
            <a:pPr>
              <a:buFont typeface="Arial" charset="0"/>
              <a:buNone/>
              <a:defRPr/>
            </a:pPr>
            <a:r>
              <a:rPr lang="en-US" altLang="ja-JP" sz="2800" dirty="0"/>
              <a:t>(3) </a:t>
            </a:r>
            <a:r>
              <a:rPr lang="ja-JP" altLang="en-US" sz="2800" dirty="0"/>
              <a:t>あるクラスのスーパークラスが複数存在することもある</a:t>
            </a:r>
          </a:p>
          <a:p>
            <a:pPr>
              <a:buFont typeface="Arial" charset="0"/>
              <a:buNone/>
              <a:defRPr/>
            </a:pPr>
            <a:r>
              <a:rPr lang="en-US" altLang="ja-JP" sz="2800" dirty="0"/>
              <a:t>(4) </a:t>
            </a:r>
            <a:r>
              <a:rPr lang="ja-JP" altLang="en-US" sz="2800" dirty="0"/>
              <a:t>サブクラスは、スーパークラスに定義されている変数やメソッドを引き継ぐ</a:t>
            </a:r>
          </a:p>
        </p:txBody>
      </p:sp>
      <p:sp>
        <p:nvSpPr>
          <p:cNvPr id="4"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タイトル 1"/>
          <p:cNvSpPr>
            <a:spLocks noGrp="1"/>
          </p:cNvSpPr>
          <p:nvPr>
            <p:ph type="title"/>
          </p:nvPr>
        </p:nvSpPr>
        <p:spPr>
          <a:xfrm>
            <a:off x="457200" y="274638"/>
            <a:ext cx="8229600" cy="725487"/>
          </a:xfrm>
        </p:spPr>
        <p:txBody>
          <a:bodyPr/>
          <a:lstStyle/>
          <a:p>
            <a:pPr eaLnBrk="1" hangingPunct="1"/>
            <a:r>
              <a:rPr lang="ja-JP" altLang="en-US"/>
              <a:t>スーパークラスのメソッドの呼び出し</a:t>
            </a:r>
          </a:p>
        </p:txBody>
      </p:sp>
      <p:sp>
        <p:nvSpPr>
          <p:cNvPr id="153603" name="テキスト ボックス 3"/>
          <p:cNvSpPr txBox="1">
            <a:spLocks noChangeArrowheads="1"/>
          </p:cNvSpPr>
          <p:nvPr/>
        </p:nvSpPr>
        <p:spPr bwMode="auto">
          <a:xfrm>
            <a:off x="71469" y="3615525"/>
            <a:ext cx="3132380"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class </a:t>
            </a:r>
            <a:r>
              <a:rPr lang="en-US" altLang="ja-JP" dirty="0" err="1">
                <a:latin typeface="Lucida Console" panose="020B0609040504020204" pitchFamily="49" charset="0"/>
                <a:ea typeface="HG丸ｺﾞｼｯｸM-PRO" panose="020F0600000000000000" pitchFamily="50" charset="-128"/>
              </a:rPr>
              <a:t>StudentCard</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id;</a:t>
            </a:r>
          </a:p>
          <a:p>
            <a:pPr eaLnBrk="1" hangingPunct="1"/>
            <a:r>
              <a:rPr lang="en-US" altLang="ja-JP" dirty="0">
                <a:latin typeface="Lucida Console" panose="020B0609040504020204" pitchFamily="49" charset="0"/>
                <a:ea typeface="HG丸ｺﾞｼｯｸM-PRO" panose="020F0600000000000000" pitchFamily="50" charset="-128"/>
              </a:rPr>
              <a:t>  String name;</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void </a:t>
            </a:r>
            <a:r>
              <a:rPr lang="en-US" altLang="ja-JP" dirty="0" err="1">
                <a:latin typeface="Lucida Console" panose="020B0609040504020204" pitchFamily="49" charset="0"/>
                <a:ea typeface="HG丸ｺﾞｼｯｸM-PRO" panose="020F0600000000000000" pitchFamily="50" charset="-128"/>
              </a:rPr>
              <a:t>printInfo</a:t>
            </a:r>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略</a:t>
            </a:r>
            <a:endParaRPr lang="en-US" altLang="ja-JP" dirty="0">
              <a:latin typeface="Lucida Console" panose="020B0609040504020204" pitchFamily="49" charset="0"/>
              <a:ea typeface="HG丸ｺﾞｼｯｸM-PRO" panose="020F0600000000000000" pitchFamily="50" charset="-128"/>
            </a:endParaRP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a:t>
            </a:r>
            <a:endParaRPr lang="ja-JP" altLang="en-US" dirty="0">
              <a:latin typeface="Lucida Console" panose="020B0609040504020204" pitchFamily="49" charset="0"/>
              <a:ea typeface="HG丸ｺﾞｼｯｸM-PRO" panose="020F0600000000000000" pitchFamily="50" charset="-128"/>
            </a:endParaRPr>
          </a:p>
        </p:txBody>
      </p:sp>
      <p:sp>
        <p:nvSpPr>
          <p:cNvPr id="153604" name="テキスト ボックス 4"/>
          <p:cNvSpPr txBox="1">
            <a:spLocks noChangeArrowheads="1"/>
          </p:cNvSpPr>
          <p:nvPr/>
        </p:nvSpPr>
        <p:spPr bwMode="auto">
          <a:xfrm>
            <a:off x="3287731" y="3608641"/>
            <a:ext cx="5748765" cy="21236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r>
              <a:rPr lang="en-US" altLang="ja-JP" dirty="0">
                <a:latin typeface="Lucida Console" panose="020B0609040504020204" pitchFamily="49" charset="0"/>
              </a:rPr>
              <a:t>class </a:t>
            </a:r>
            <a:r>
              <a:rPr lang="en-US" altLang="ja-JP" dirty="0" err="1">
                <a:latin typeface="Lucida Console" panose="020B0609040504020204" pitchFamily="49" charset="0"/>
              </a:rPr>
              <a:t>IStudentCard</a:t>
            </a:r>
            <a:r>
              <a:rPr lang="en-US" altLang="ja-JP" dirty="0">
                <a:latin typeface="Lucida Console" panose="020B0609040504020204" pitchFamily="49" charset="0"/>
              </a:rPr>
              <a:t> extends </a:t>
            </a:r>
            <a:r>
              <a:rPr lang="en-US" altLang="ja-JP" dirty="0" err="1">
                <a:latin typeface="Lucida Console" panose="020B0609040504020204" pitchFamily="49" charset="0"/>
              </a:rPr>
              <a:t>StudentCard</a:t>
            </a:r>
            <a:r>
              <a:rPr lang="en-US" altLang="ja-JP" dirty="0">
                <a:latin typeface="Lucida Console" panose="020B0609040504020204" pitchFamily="49" charset="0"/>
              </a:rPr>
              <a:t> {</a:t>
            </a:r>
          </a:p>
          <a:p>
            <a:r>
              <a:rPr lang="en-US" altLang="ja-JP" dirty="0">
                <a:latin typeface="Lucida Console" panose="020B0609040504020204" pitchFamily="49" charset="0"/>
              </a:rPr>
              <a:t>  String nationality; // </a:t>
            </a:r>
            <a:r>
              <a:rPr lang="ja-JP" altLang="en-US" dirty="0">
                <a:latin typeface="Lucida Console" panose="020B0609040504020204" pitchFamily="49" charset="0"/>
              </a:rPr>
              <a:t>国籍</a:t>
            </a:r>
          </a:p>
          <a:p>
            <a:endParaRPr lang="en-US" altLang="ja-JP" dirty="0">
              <a:latin typeface="Lucida Console" panose="020B0609040504020204" pitchFamily="49" charset="0"/>
            </a:endParaRPr>
          </a:p>
          <a:p>
            <a:r>
              <a:rPr lang="en-US" altLang="ja-JP" dirty="0">
                <a:latin typeface="Lucida Console" panose="020B0609040504020204" pitchFamily="49" charset="0"/>
              </a:rPr>
              <a:t>  void </a:t>
            </a:r>
            <a:r>
              <a:rPr lang="en-US" altLang="ja-JP" dirty="0" err="1">
                <a:latin typeface="Lucida Console" panose="020B0609040504020204" pitchFamily="49" charset="0"/>
              </a:rPr>
              <a:t>printInfo</a:t>
            </a:r>
            <a:r>
              <a:rPr lang="en-US" altLang="ja-JP" dirty="0">
                <a:latin typeface="Lucida Console" panose="020B0609040504020204" pitchFamily="49" charset="0"/>
              </a:rPr>
              <a:t>() {</a:t>
            </a:r>
          </a:p>
          <a:p>
            <a:r>
              <a:rPr lang="en-US" altLang="ja-JP" dirty="0">
                <a:latin typeface="Lucida Console" panose="020B0609040504020204" pitchFamily="49" charset="0"/>
              </a:rPr>
              <a:t>    </a:t>
            </a:r>
            <a:r>
              <a:rPr lang="en-US" altLang="ja-JP" dirty="0" err="1">
                <a:solidFill>
                  <a:srgbClr val="C00000"/>
                </a:solidFill>
                <a:latin typeface="Lucida Console" panose="020B0609040504020204" pitchFamily="49" charset="0"/>
              </a:rPr>
              <a:t>super.printInfo</a:t>
            </a:r>
            <a:r>
              <a:rPr lang="en-US" altLang="ja-JP" dirty="0">
                <a:latin typeface="Lucida Console" panose="020B0609040504020204" pitchFamily="49" charset="0"/>
              </a:rPr>
              <a:t>();</a:t>
            </a:r>
          </a:p>
          <a:p>
            <a:r>
              <a:rPr lang="en-US" altLang="ja-JP" dirty="0">
                <a:latin typeface="Lucida Console" panose="020B0609040504020204" pitchFamily="49" charset="0"/>
              </a:rPr>
              <a:t>  }</a:t>
            </a:r>
          </a:p>
          <a:p>
            <a:r>
              <a:rPr lang="en-US" altLang="ja-JP" dirty="0">
                <a:latin typeface="Lucida Console" panose="020B0609040504020204" pitchFamily="49" charset="0"/>
              </a:rPr>
              <a:t>}</a:t>
            </a:r>
            <a:endParaRPr lang="ja-JP" altLang="en-US" sz="2000" dirty="0">
              <a:latin typeface="Lucida Console" panose="020B0609040504020204" pitchFamily="49" charset="0"/>
              <a:ea typeface="HG丸ｺﾞｼｯｸM-PRO" panose="020F0600000000000000" pitchFamily="50" charset="-128"/>
            </a:endParaRPr>
          </a:p>
        </p:txBody>
      </p:sp>
      <p:sp>
        <p:nvSpPr>
          <p:cNvPr id="153605" name="コンテンツ プレースホルダ 2"/>
          <p:cNvSpPr>
            <a:spLocks noGrp="1"/>
          </p:cNvSpPr>
          <p:nvPr>
            <p:ph idx="1"/>
          </p:nvPr>
        </p:nvSpPr>
        <p:spPr>
          <a:xfrm>
            <a:off x="457200" y="1214438"/>
            <a:ext cx="8472488" cy="1571625"/>
          </a:xfrm>
        </p:spPr>
        <p:txBody>
          <a:bodyPr/>
          <a:lstStyle/>
          <a:p>
            <a:pPr marL="0" indent="0" eaLnBrk="1" hangingPunct="1">
              <a:buNone/>
            </a:pPr>
            <a:r>
              <a:rPr lang="ja-JP" altLang="en-US" sz="2800" dirty="0"/>
              <a:t>サブクラスからスーパークラスのメソッドを実行するには次のように記述する</a:t>
            </a:r>
          </a:p>
        </p:txBody>
      </p:sp>
      <p:sp>
        <p:nvSpPr>
          <p:cNvPr id="153606" name="テキスト ボックス 8"/>
          <p:cNvSpPr txBox="1">
            <a:spLocks noChangeArrowheads="1"/>
          </p:cNvSpPr>
          <p:nvPr/>
        </p:nvSpPr>
        <p:spPr bwMode="auto">
          <a:xfrm>
            <a:off x="1714501" y="2428875"/>
            <a:ext cx="5521796"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super.</a:t>
            </a:r>
            <a:r>
              <a:rPr lang="ja-JP" altLang="en-US" sz="3200">
                <a:latin typeface="Lucida Console" panose="020B0609040504020204" pitchFamily="49" charset="0"/>
                <a:ea typeface="HG丸ｺﾞｼｯｸM-PRO" panose="020F0600000000000000" pitchFamily="50" charset="-128"/>
              </a:rPr>
              <a:t>メソッド名</a:t>
            </a:r>
            <a:r>
              <a:rPr lang="en-US" altLang="ja-JP" sz="3200">
                <a:latin typeface="Lucida Console" panose="020B0609040504020204" pitchFamily="49" charset="0"/>
                <a:ea typeface="HG丸ｺﾞｼｯｸM-PRO" panose="020F0600000000000000" pitchFamily="50" charset="-128"/>
              </a:rPr>
              <a:t>(</a:t>
            </a:r>
            <a:r>
              <a:rPr lang="ja-JP" altLang="en-US" sz="3200">
                <a:latin typeface="Lucida Console" panose="020B0609040504020204" pitchFamily="49" charset="0"/>
                <a:ea typeface="HG丸ｺﾞｼｯｸM-PRO" panose="020F0600000000000000" pitchFamily="50" charset="-128"/>
              </a:rPr>
              <a:t>引数</a:t>
            </a:r>
            <a:r>
              <a:rPr lang="en-US" altLang="ja-JP" sz="3200">
                <a:latin typeface="Lucida Console" panose="020B0609040504020204" pitchFamily="49" charset="0"/>
                <a:ea typeface="HG丸ｺﾞｼｯｸM-PRO" panose="020F0600000000000000" pitchFamily="50" charset="-128"/>
              </a:rPr>
              <a:t>);</a:t>
            </a:r>
            <a:endParaRPr lang="ja-JP" altLang="en-US" sz="32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タイトル 1"/>
          <p:cNvSpPr>
            <a:spLocks noGrp="1"/>
          </p:cNvSpPr>
          <p:nvPr>
            <p:ph type="title"/>
          </p:nvPr>
        </p:nvSpPr>
        <p:spPr>
          <a:xfrm>
            <a:off x="457200" y="274638"/>
            <a:ext cx="8229600" cy="725487"/>
          </a:xfrm>
        </p:spPr>
        <p:txBody>
          <a:bodyPr/>
          <a:lstStyle/>
          <a:p>
            <a:pPr eaLnBrk="1" hangingPunct="1"/>
            <a:r>
              <a:rPr lang="ja-JP" altLang="en-US"/>
              <a:t>継承関係とコンストラクタの動き</a:t>
            </a:r>
          </a:p>
        </p:txBody>
      </p:sp>
      <p:sp>
        <p:nvSpPr>
          <p:cNvPr id="155651" name="コンテンツ プレースホルダ 2"/>
          <p:cNvSpPr>
            <a:spLocks noGrp="1"/>
          </p:cNvSpPr>
          <p:nvPr>
            <p:ph idx="1"/>
          </p:nvPr>
        </p:nvSpPr>
        <p:spPr>
          <a:xfrm>
            <a:off x="457200" y="1214438"/>
            <a:ext cx="8229600" cy="2214562"/>
          </a:xfrm>
        </p:spPr>
        <p:txBody>
          <a:bodyPr/>
          <a:lstStyle/>
          <a:p>
            <a:pPr eaLnBrk="1" hangingPunct="1"/>
            <a:r>
              <a:rPr lang="ja-JP" altLang="en-US" sz="2800"/>
              <a:t>コンストラクタは継承されない</a:t>
            </a:r>
            <a:endParaRPr lang="en-US" altLang="ja-JP" sz="2800"/>
          </a:p>
          <a:p>
            <a:pPr eaLnBrk="1" hangingPunct="1"/>
            <a:r>
              <a:rPr lang="ja-JP" altLang="en-US" sz="2800"/>
              <a:t>コンストラクタが存在しない場合、デフォルトコンストラクタが仮想的に追加される（ただし実際のプログラムコードは変化しない）</a:t>
            </a:r>
          </a:p>
        </p:txBody>
      </p:sp>
      <p:sp>
        <p:nvSpPr>
          <p:cNvPr id="155652" name="テキスト ボックス 3"/>
          <p:cNvSpPr txBox="1">
            <a:spLocks noChangeArrowheads="1"/>
          </p:cNvSpPr>
          <p:nvPr/>
        </p:nvSpPr>
        <p:spPr bwMode="auto">
          <a:xfrm>
            <a:off x="214313" y="4429125"/>
            <a:ext cx="371792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B extends A {</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155653" name="テキスト ボックス 4"/>
          <p:cNvSpPr txBox="1">
            <a:spLocks noChangeArrowheads="1"/>
          </p:cNvSpPr>
          <p:nvPr/>
        </p:nvSpPr>
        <p:spPr bwMode="auto">
          <a:xfrm>
            <a:off x="5000625" y="4000500"/>
            <a:ext cx="3717925"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B extends A {</a:t>
            </a:r>
          </a:p>
          <a:p>
            <a:pPr eaLnBrk="1" hangingPunct="1"/>
            <a:r>
              <a:rPr lang="en-US" altLang="ja-JP" sz="2400">
                <a:latin typeface="Lucida Console" panose="020B0609040504020204" pitchFamily="49" charset="0"/>
                <a:ea typeface="HG丸ｺﾞｼｯｸM-PRO" panose="020F0600000000000000" pitchFamily="50" charset="-128"/>
              </a:rPr>
              <a:t>  </a:t>
            </a:r>
            <a:r>
              <a:rPr lang="en-US" altLang="ja-JP" sz="2400">
                <a:solidFill>
                  <a:srgbClr val="C00000"/>
                </a:solidFill>
                <a:latin typeface="Lucida Console" panose="020B0609040504020204" pitchFamily="49" charset="0"/>
                <a:ea typeface="HG丸ｺﾞｼｯｸM-PRO" panose="020F0600000000000000" pitchFamily="50" charset="-128"/>
              </a:rPr>
              <a:t>B() {</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super();</a:t>
            </a:r>
          </a:p>
          <a:p>
            <a:pPr eaLnBrk="1" hangingPunct="1"/>
            <a:r>
              <a:rPr lang="en-US" altLang="ja-JP" sz="2400">
                <a:solidFill>
                  <a:srgbClr val="C00000"/>
                </a:solidFill>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6" name="右矢印 5"/>
          <p:cNvSpPr/>
          <p:nvPr/>
        </p:nvSpPr>
        <p:spPr>
          <a:xfrm>
            <a:off x="4286250" y="4572000"/>
            <a:ext cx="500063"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タイトル 1"/>
          <p:cNvSpPr>
            <a:spLocks noGrp="1"/>
          </p:cNvSpPr>
          <p:nvPr>
            <p:ph type="title"/>
          </p:nvPr>
        </p:nvSpPr>
        <p:spPr>
          <a:xfrm>
            <a:off x="457200" y="274638"/>
            <a:ext cx="8229600" cy="725487"/>
          </a:xfrm>
        </p:spPr>
        <p:txBody>
          <a:bodyPr/>
          <a:lstStyle/>
          <a:p>
            <a:pPr eaLnBrk="1" hangingPunct="1"/>
            <a:r>
              <a:rPr lang="ja-JP" altLang="en-US"/>
              <a:t>継承関係とコンストラクタの動き</a:t>
            </a:r>
          </a:p>
        </p:txBody>
      </p:sp>
      <p:sp>
        <p:nvSpPr>
          <p:cNvPr id="156675" name="コンテンツ プレースホルダ 2"/>
          <p:cNvSpPr>
            <a:spLocks noGrp="1"/>
          </p:cNvSpPr>
          <p:nvPr>
            <p:ph idx="1"/>
          </p:nvPr>
        </p:nvSpPr>
        <p:spPr>
          <a:xfrm>
            <a:off x="457200" y="1214438"/>
            <a:ext cx="8229600" cy="1854200"/>
          </a:xfrm>
        </p:spPr>
        <p:txBody>
          <a:bodyPr/>
          <a:lstStyle/>
          <a:p>
            <a:pPr marL="0" indent="0" eaLnBrk="1" hangingPunct="1">
              <a:buNone/>
            </a:pPr>
            <a:r>
              <a:rPr lang="ja-JP" altLang="en-US" sz="2800" dirty="0"/>
              <a:t>子クラスのコンストラクタの先頭で、親クラスのコンストラクタを明示的に呼び出さない場合、引数無しのコンストラクタの呼び出しが、仮想的に追加される。</a:t>
            </a:r>
            <a:endParaRPr lang="en-US" altLang="ja-JP" sz="2800" dirty="0"/>
          </a:p>
          <a:p>
            <a:pPr eaLnBrk="1" hangingPunct="1"/>
            <a:endParaRPr lang="ja-JP" altLang="en-US" sz="2800" dirty="0"/>
          </a:p>
        </p:txBody>
      </p:sp>
      <p:sp>
        <p:nvSpPr>
          <p:cNvPr id="156676" name="テキスト ボックス 3"/>
          <p:cNvSpPr txBox="1">
            <a:spLocks noChangeArrowheads="1"/>
          </p:cNvSpPr>
          <p:nvPr/>
        </p:nvSpPr>
        <p:spPr bwMode="auto">
          <a:xfrm>
            <a:off x="71438" y="3371850"/>
            <a:ext cx="4068762"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B extends A {</a:t>
            </a:r>
          </a:p>
          <a:p>
            <a:pPr eaLnBrk="1" hangingPunct="1"/>
            <a:r>
              <a:rPr lang="en-US" altLang="ja-JP" sz="2400" dirty="0">
                <a:latin typeface="Lucida Console" panose="020B0609040504020204" pitchFamily="49" charset="0"/>
                <a:ea typeface="HG丸ｺﾞｼｯｸM-PRO" panose="020F0600000000000000" pitchFamily="50" charset="-128"/>
              </a:rPr>
              <a:t>  B() { </a:t>
            </a:r>
            <a:r>
              <a:rPr lang="en-US" altLang="ja-JP" sz="2400" dirty="0" err="1">
                <a:latin typeface="Lucida Console" panose="020B0609040504020204" pitchFamily="49" charset="0"/>
                <a:ea typeface="HG丸ｺﾞｼｯｸM-PRO" panose="020F0600000000000000" pitchFamily="50" charset="-128"/>
              </a:rPr>
              <a:t>abc</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B(</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 def();}</a:t>
            </a:r>
          </a:p>
          <a:p>
            <a:pPr eaLnBrk="1" hangingPunct="1"/>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
        <p:nvSpPr>
          <p:cNvPr id="156677" name="テキスト ボックス 4"/>
          <p:cNvSpPr txBox="1">
            <a:spLocks noChangeArrowheads="1"/>
          </p:cNvSpPr>
          <p:nvPr/>
        </p:nvSpPr>
        <p:spPr bwMode="auto">
          <a:xfrm>
            <a:off x="4787900" y="3217863"/>
            <a:ext cx="4275138" cy="193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B extends A {</a:t>
            </a:r>
          </a:p>
          <a:p>
            <a:pPr eaLnBrk="1" hangingPunct="1"/>
            <a:r>
              <a:rPr lang="en-US" altLang="ja-JP" sz="2400">
                <a:latin typeface="Lucida Console" panose="020B0609040504020204" pitchFamily="49" charset="0"/>
                <a:ea typeface="HG丸ｺﾞｼｯｸM-PRO" panose="020F0600000000000000" pitchFamily="50" charset="-128"/>
              </a:rPr>
              <a:t>  B() {</a:t>
            </a:r>
            <a:r>
              <a:rPr lang="en-US" altLang="ja-JP" sz="2400">
                <a:solidFill>
                  <a:srgbClr val="C00000"/>
                </a:solidFill>
                <a:latin typeface="Lucida Console" panose="020B0609040504020204" pitchFamily="49" charset="0"/>
                <a:ea typeface="HG丸ｺﾞｼｯｸM-PRO" panose="020F0600000000000000" pitchFamily="50" charset="-128"/>
              </a:rPr>
              <a:t>super();</a:t>
            </a:r>
            <a:r>
              <a:rPr lang="en-US" altLang="ja-JP" sz="2400">
                <a:latin typeface="Lucida Console" panose="020B0609040504020204" pitchFamily="49" charset="0"/>
                <a:ea typeface="HG丸ｺﾞｼｯｸM-PRO" panose="020F0600000000000000" pitchFamily="50" charset="-128"/>
              </a:rPr>
              <a:t>abc();}</a:t>
            </a:r>
          </a:p>
          <a:p>
            <a:pPr eaLnBrk="1" hangingPunct="1"/>
            <a:r>
              <a:rPr lang="en-US" altLang="ja-JP" sz="2400">
                <a:latin typeface="Lucida Console" panose="020B0609040504020204" pitchFamily="49" charset="0"/>
                <a:ea typeface="HG丸ｺﾞｼｯｸM-PRO" panose="020F0600000000000000" pitchFamily="50" charset="-128"/>
              </a:rPr>
              <a:t>  B(int i) {</a:t>
            </a:r>
            <a:r>
              <a:rPr lang="en-US" altLang="ja-JP" sz="2400">
                <a:solidFill>
                  <a:srgbClr val="C00000"/>
                </a:solidFill>
                <a:latin typeface="Lucida Console" panose="020B0609040504020204" pitchFamily="49" charset="0"/>
                <a:ea typeface="HG丸ｺﾞｼｯｸM-PRO" panose="020F0600000000000000" pitchFamily="50" charset="-128"/>
              </a:rPr>
              <a:t>super();</a:t>
            </a:r>
            <a:br>
              <a:rPr lang="en-US" altLang="ja-JP" sz="2400">
                <a:solidFill>
                  <a:srgbClr val="C00000"/>
                </a:solidFill>
                <a:latin typeface="Lucida Console" panose="020B0609040504020204" pitchFamily="49" charset="0"/>
                <a:ea typeface="HG丸ｺﾞｼｯｸM-PRO" panose="020F0600000000000000" pitchFamily="50" charset="-128"/>
              </a:rPr>
            </a:br>
            <a:r>
              <a:rPr lang="en-US" altLang="ja-JP" sz="2400">
                <a:solidFill>
                  <a:srgbClr val="C00000"/>
                </a:solidFill>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def();}</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6" name="右矢印 5"/>
          <p:cNvSpPr/>
          <p:nvPr/>
        </p:nvSpPr>
        <p:spPr>
          <a:xfrm>
            <a:off x="4211638" y="3952875"/>
            <a:ext cx="500062"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タイトル 1"/>
          <p:cNvSpPr>
            <a:spLocks noGrp="1"/>
          </p:cNvSpPr>
          <p:nvPr>
            <p:ph type="title"/>
          </p:nvPr>
        </p:nvSpPr>
        <p:spPr>
          <a:xfrm>
            <a:off x="457200" y="274638"/>
            <a:ext cx="8435975" cy="725487"/>
          </a:xfrm>
        </p:spPr>
        <p:txBody>
          <a:bodyPr>
            <a:normAutofit fontScale="90000"/>
          </a:bodyPr>
          <a:lstStyle/>
          <a:p>
            <a:pPr eaLnBrk="1" hangingPunct="1">
              <a:defRPr/>
            </a:pPr>
            <a:r>
              <a:rPr lang="ja-JP" altLang="en-US" dirty="0"/>
              <a:t>スーパークラスのコンストラクタの呼び出し</a:t>
            </a:r>
          </a:p>
        </p:txBody>
      </p:sp>
      <p:sp>
        <p:nvSpPr>
          <p:cNvPr id="154627" name="コンテンツ プレースホルダ 2"/>
          <p:cNvSpPr>
            <a:spLocks noGrp="1"/>
          </p:cNvSpPr>
          <p:nvPr>
            <p:ph idx="1"/>
          </p:nvPr>
        </p:nvSpPr>
        <p:spPr>
          <a:xfrm>
            <a:off x="457200" y="1214438"/>
            <a:ext cx="8472488" cy="1571625"/>
          </a:xfrm>
        </p:spPr>
        <p:txBody>
          <a:bodyPr/>
          <a:lstStyle/>
          <a:p>
            <a:pPr marL="0" indent="0" eaLnBrk="1" hangingPunct="1">
              <a:buNone/>
            </a:pPr>
            <a:r>
              <a:rPr lang="ja-JP" altLang="en-US" sz="2800" dirty="0"/>
              <a:t>サブクラスからスーパークラスのコンストラクタを明示的に呼び出すこともできる</a:t>
            </a:r>
          </a:p>
        </p:txBody>
      </p:sp>
      <p:sp>
        <p:nvSpPr>
          <p:cNvPr id="154628" name="テキスト ボックス 8"/>
          <p:cNvSpPr txBox="1">
            <a:spLocks noChangeArrowheads="1"/>
          </p:cNvSpPr>
          <p:nvPr/>
        </p:nvSpPr>
        <p:spPr bwMode="auto">
          <a:xfrm>
            <a:off x="1714500" y="2428875"/>
            <a:ext cx="5857875"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super(</a:t>
            </a:r>
            <a:r>
              <a:rPr lang="ja-JP" altLang="en-US" sz="3200">
                <a:latin typeface="Lucida Console" panose="020B0609040504020204" pitchFamily="49" charset="0"/>
                <a:ea typeface="HG丸ｺﾞｼｯｸM-PRO" panose="020F0600000000000000" pitchFamily="50" charset="-128"/>
              </a:rPr>
              <a:t>引数</a:t>
            </a:r>
            <a:r>
              <a:rPr lang="en-US" altLang="ja-JP" sz="3200">
                <a:latin typeface="Lucida Console" panose="020B0609040504020204" pitchFamily="49" charset="0"/>
                <a:ea typeface="HG丸ｺﾞｼｯｸM-PRO" panose="020F0600000000000000" pitchFamily="50" charset="-128"/>
              </a:rPr>
              <a:t>);</a:t>
            </a:r>
            <a:endParaRPr lang="ja-JP" altLang="en-US" sz="3200">
              <a:latin typeface="Lucida Console" panose="020B0609040504020204" pitchFamily="49" charset="0"/>
              <a:ea typeface="HG丸ｺﾞｼｯｸM-PRO" panose="020F0600000000000000" pitchFamily="50" charset="-128"/>
            </a:endParaRPr>
          </a:p>
        </p:txBody>
      </p:sp>
      <p:sp>
        <p:nvSpPr>
          <p:cNvPr id="5" name="テキスト ボックス 3"/>
          <p:cNvSpPr txBox="1">
            <a:spLocks noChangeArrowheads="1"/>
          </p:cNvSpPr>
          <p:nvPr/>
        </p:nvSpPr>
        <p:spPr bwMode="auto">
          <a:xfrm>
            <a:off x="2627784" y="3429000"/>
            <a:ext cx="3708474" cy="19389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B extends A {</a:t>
            </a:r>
          </a:p>
          <a:p>
            <a:pPr eaLnBrk="1" hangingPunct="1"/>
            <a:r>
              <a:rPr lang="en-US" altLang="ja-JP" sz="2400" dirty="0">
                <a:latin typeface="Lucida Console" panose="020B0609040504020204" pitchFamily="49" charset="0"/>
                <a:ea typeface="HG丸ｺﾞｼｯｸM-PRO" panose="020F0600000000000000" pitchFamily="50" charset="-128"/>
              </a:rPr>
              <a:t>  B(</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x) {</a:t>
            </a:r>
          </a:p>
          <a:p>
            <a:pPr eaLnBrk="1" hangingPunct="1"/>
            <a:r>
              <a:rPr lang="en-US" altLang="ja-JP" sz="2400" dirty="0">
                <a:latin typeface="Lucida Console" panose="020B0609040504020204" pitchFamily="49" charset="0"/>
                <a:ea typeface="HG丸ｺﾞｼｯｸM-PRO" panose="020F0600000000000000" pitchFamily="50" charset="-128"/>
              </a:rPr>
              <a:t>    super(x);</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endParaRPr lang="ja-JP" altLang="en-US" sz="2400" dirty="0">
              <a:latin typeface="Lucida Console" panose="020B0609040504020204" pitchFamily="49" charset="0"/>
              <a:ea typeface="HG丸ｺﾞｼｯｸM-PRO" panose="020F0600000000000000" pitchFamily="50" charset="-128"/>
            </a:endParaRPr>
          </a:p>
        </p:txBody>
      </p:sp>
    </p:spTree>
    <p:extLst>
      <p:ext uri="{BB962C8B-B14F-4D97-AF65-F5344CB8AC3E}">
        <p14:creationId xmlns:p14="http://schemas.microsoft.com/office/powerpoint/2010/main" val="44586906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57699" name="正方形/長方形 5"/>
          <p:cNvSpPr>
            <a:spLocks noChangeArrowheads="1"/>
          </p:cNvSpPr>
          <p:nvPr/>
        </p:nvSpPr>
        <p:spPr bwMode="auto">
          <a:xfrm>
            <a:off x="395288" y="1143000"/>
            <a:ext cx="82867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X {</a:t>
            </a:r>
          </a:p>
          <a:p>
            <a:pPr eaLnBrk="1" hangingPunct="1"/>
            <a:r>
              <a:rPr lang="en-US" altLang="ja-JP" sz="2000">
                <a:latin typeface="Lucida Console" panose="020B0609040504020204" pitchFamily="49" charset="0"/>
                <a:ea typeface="HG丸ｺﾞｼｯｸM-PRO" panose="020F0600000000000000" pitchFamily="50" charset="-128"/>
              </a:rPr>
              <a:t>  X() { System.out.println("[X]");}</a:t>
            </a:r>
          </a:p>
          <a:p>
            <a:pPr eaLnBrk="1" hangingPunct="1"/>
            <a:r>
              <a:rPr lang="en-US" altLang="ja-JP" sz="2000">
                <a:latin typeface="Lucida Console" panose="020B0609040504020204" pitchFamily="49" charset="0"/>
                <a:ea typeface="HG丸ｺﾞｼｯｸM-PRO" panose="020F0600000000000000" pitchFamily="50" charset="-128"/>
              </a:rPr>
              <a:t>  void a() { System.out.println("[x.a]");}</a:t>
            </a:r>
          </a:p>
          <a:p>
            <a:pPr eaLnBrk="1" hangingPunct="1"/>
            <a:r>
              <a:rPr lang="en-US" altLang="ja-JP" sz="2000">
                <a:latin typeface="Lucida Console" panose="020B0609040504020204" pitchFamily="49" charset="0"/>
                <a:ea typeface="HG丸ｺﾞｼｯｸM-PRO" panose="020F0600000000000000" pitchFamily="50" charset="-128"/>
              </a:rPr>
              <a:t>  void b() { System.out.println("[x.b]");}</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class Y extends X {</a:t>
            </a:r>
          </a:p>
          <a:p>
            <a:pPr eaLnBrk="1" hangingPunct="1"/>
            <a:r>
              <a:rPr lang="en-US" altLang="ja-JP" sz="2000">
                <a:latin typeface="Lucida Console" panose="020B0609040504020204" pitchFamily="49" charset="0"/>
                <a:ea typeface="HG丸ｺﾞｼｯｸM-PRO" panose="020F0600000000000000" pitchFamily="50" charset="-128"/>
              </a:rPr>
              <a:t>  Y() { System.out.println("[Y]"); }</a:t>
            </a:r>
          </a:p>
          <a:p>
            <a:pPr eaLnBrk="1" hangingPunct="1"/>
            <a:r>
              <a:rPr lang="en-US" altLang="ja-JP" sz="2000">
                <a:latin typeface="Lucida Console" panose="020B0609040504020204" pitchFamily="49" charset="0"/>
                <a:ea typeface="HG丸ｺﾞｼｯｸM-PRO" panose="020F0600000000000000" pitchFamily="50" charset="-128"/>
              </a:rPr>
              <a:t>  void a() { System.out.println("[y.a]"); }</a:t>
            </a:r>
          </a:p>
          <a:p>
            <a:pPr eaLnBrk="1" hangingPunct="1"/>
            <a:r>
              <a:rPr lang="en-US" altLang="ja-JP" sz="2000">
                <a:latin typeface="Lucida Console" panose="020B0609040504020204" pitchFamily="49" charset="0"/>
                <a:ea typeface="HG丸ｺﾞｼｯｸM-PRO" panose="020F0600000000000000" pitchFamily="50" charset="-128"/>
              </a:rPr>
              <a:t>}</a:t>
            </a:r>
          </a:p>
        </p:txBody>
      </p:sp>
      <p:sp>
        <p:nvSpPr>
          <p:cNvPr id="157700" name="テキスト ボックス 4"/>
          <p:cNvSpPr txBox="1">
            <a:spLocks noChangeArrowheads="1"/>
          </p:cNvSpPr>
          <p:nvPr/>
        </p:nvSpPr>
        <p:spPr bwMode="auto">
          <a:xfrm>
            <a:off x="323528" y="4122595"/>
            <a:ext cx="86439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上記のようにクラス</a:t>
            </a:r>
            <a:r>
              <a:rPr lang="en-US" altLang="ja-JP" sz="2400" dirty="0">
                <a:latin typeface="+mn-ea"/>
                <a:ea typeface="+mn-ea"/>
              </a:rPr>
              <a:t>X,Y</a:t>
            </a:r>
            <a:r>
              <a:rPr lang="ja-JP" altLang="en-US" sz="2400" dirty="0">
                <a:latin typeface="+mn-ea"/>
                <a:ea typeface="+mn-ea"/>
              </a:rPr>
              <a:t>が宣言されている場合の、次のプログラムコードを実行した結果を予測しよう</a:t>
            </a:r>
          </a:p>
        </p:txBody>
      </p:sp>
      <p:sp>
        <p:nvSpPr>
          <p:cNvPr id="157701" name="正方形/長方形 6"/>
          <p:cNvSpPr>
            <a:spLocks noChangeArrowheads="1"/>
          </p:cNvSpPr>
          <p:nvPr/>
        </p:nvSpPr>
        <p:spPr bwMode="auto">
          <a:xfrm>
            <a:off x="1368425" y="5084763"/>
            <a:ext cx="25558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s-ES" altLang="ja-JP" sz="2800"/>
              <a:t>X x = new X();</a:t>
            </a:r>
          </a:p>
          <a:p>
            <a:pPr eaLnBrk="1" hangingPunct="1"/>
            <a:r>
              <a:rPr lang="es-ES" altLang="ja-JP" sz="2800"/>
              <a:t>x.a();</a:t>
            </a:r>
          </a:p>
          <a:p>
            <a:pPr eaLnBrk="1" hangingPunct="1"/>
            <a:r>
              <a:rPr lang="es-ES" altLang="ja-JP" sz="2800"/>
              <a:t>x.b();</a:t>
            </a:r>
          </a:p>
        </p:txBody>
      </p:sp>
      <p:sp>
        <p:nvSpPr>
          <p:cNvPr id="157702" name="正方形/長方形 7"/>
          <p:cNvSpPr>
            <a:spLocks noChangeArrowheads="1"/>
          </p:cNvSpPr>
          <p:nvPr/>
        </p:nvSpPr>
        <p:spPr bwMode="auto">
          <a:xfrm>
            <a:off x="4500563" y="5084763"/>
            <a:ext cx="295116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s-ES" altLang="ja-JP" sz="2800"/>
              <a:t>Y y = new Y();</a:t>
            </a:r>
          </a:p>
          <a:p>
            <a:pPr eaLnBrk="1" hangingPunct="1"/>
            <a:r>
              <a:rPr lang="es-ES" altLang="ja-JP" sz="2800"/>
              <a:t>y.a();</a:t>
            </a:r>
          </a:p>
          <a:p>
            <a:pPr eaLnBrk="1" hangingPunct="1"/>
            <a:r>
              <a:rPr lang="es-ES" altLang="ja-JP" sz="2800"/>
              <a:t>y.b();</a:t>
            </a:r>
            <a:endParaRPr lang="ja-JP"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20483" name="コンテンツ プレースホルダ 2"/>
          <p:cNvSpPr>
            <a:spLocks noGrp="1"/>
          </p:cNvSpPr>
          <p:nvPr>
            <p:ph idx="1"/>
          </p:nvPr>
        </p:nvSpPr>
        <p:spPr>
          <a:xfrm>
            <a:off x="457200" y="1214438"/>
            <a:ext cx="8229600" cy="5000625"/>
          </a:xfrm>
        </p:spPr>
        <p:txBody>
          <a:bodyPr/>
          <a:lstStyle/>
          <a:p>
            <a:pPr marL="514350" indent="-514350" eaLnBrk="1" hangingPunct="1">
              <a:buFont typeface="Lucida Console" panose="020B0609040504020204" pitchFamily="49" charset="0"/>
              <a:buAutoNum type="arabicPeriod"/>
            </a:pPr>
            <a:r>
              <a:rPr lang="en-US" altLang="ja-JP" dirty="0"/>
              <a:t>Java</a:t>
            </a:r>
            <a:r>
              <a:rPr lang="ja-JP" altLang="en-US" dirty="0"/>
              <a:t>言語の歴史についてインターネットで調べてみよう</a:t>
            </a:r>
            <a:endParaRPr lang="en-US" altLang="ja-JP" dirty="0"/>
          </a:p>
          <a:p>
            <a:pPr marL="514350" indent="-514350" eaLnBrk="1" hangingPunct="1">
              <a:buFont typeface="Lucida Console" panose="020B0609040504020204" pitchFamily="49" charset="0"/>
              <a:buAutoNum type="arabicPeriod"/>
            </a:pPr>
            <a:r>
              <a:rPr lang="ja-JP" altLang="en-US" dirty="0"/>
              <a:t>実際に</a:t>
            </a:r>
            <a:r>
              <a:rPr lang="en-US" altLang="ja-JP" dirty="0"/>
              <a:t>Java</a:t>
            </a:r>
            <a:r>
              <a:rPr lang="ja-JP" altLang="en-US" dirty="0"/>
              <a:t>プログラムが使用されているシステムにはどのようなものがあるかインターネットで調べてみよう</a:t>
            </a:r>
            <a:endParaRPr lang="en-US" altLang="ja-JP" dirty="0"/>
          </a:p>
          <a:p>
            <a:pPr marL="514350" indent="-514350" eaLnBrk="1" hangingPunct="1">
              <a:buFont typeface="Lucida Console" panose="020B0609040504020204" pitchFamily="49" charset="0"/>
              <a:buAutoNum type="arabicPeriod"/>
            </a:pPr>
            <a:r>
              <a:rPr lang="en-US" altLang="ja-JP" dirty="0"/>
              <a:t>FirstExample.java</a:t>
            </a:r>
            <a:r>
              <a:rPr lang="ja-JP" altLang="en-US" dirty="0"/>
              <a:t> を入力し、実際に動かしてみよう</a:t>
            </a:r>
            <a:endParaRPr lang="en-US" altLang="ja-JP" dirty="0"/>
          </a:p>
          <a:p>
            <a:pPr marL="514350" indent="-514350" eaLnBrk="1" hangingPunct="1">
              <a:buFont typeface="Lucida Console" panose="020B0609040504020204" pitchFamily="49" charset="0"/>
              <a:buAutoNum type="arabicPeriod"/>
            </a:pPr>
            <a:r>
              <a:rPr lang="en-US" altLang="ja-JP" dirty="0"/>
              <a:t>.java</a:t>
            </a:r>
            <a:r>
              <a:rPr lang="ja-JP" altLang="en-US" dirty="0"/>
              <a:t>ファイルと</a:t>
            </a:r>
            <a:r>
              <a:rPr lang="en-US" altLang="ja-JP" dirty="0"/>
              <a:t>.class</a:t>
            </a:r>
            <a:r>
              <a:rPr lang="ja-JP" altLang="en-US" dirty="0"/>
              <a:t>ファイルがどこにあるか確認してみよう</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演習（発展）</a:t>
            </a:r>
          </a:p>
        </p:txBody>
      </p:sp>
      <p:sp>
        <p:nvSpPr>
          <p:cNvPr id="158723" name="正方形/長方形 5"/>
          <p:cNvSpPr>
            <a:spLocks noChangeArrowheads="1"/>
          </p:cNvSpPr>
          <p:nvPr/>
        </p:nvSpPr>
        <p:spPr bwMode="auto">
          <a:xfrm>
            <a:off x="395288" y="1143000"/>
            <a:ext cx="82867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X {</a:t>
            </a:r>
          </a:p>
          <a:p>
            <a:pPr eaLnBrk="1" hangingPunct="1"/>
            <a:r>
              <a:rPr lang="en-US" altLang="ja-JP" sz="2000">
                <a:latin typeface="Lucida Console" panose="020B0609040504020204" pitchFamily="49" charset="0"/>
                <a:ea typeface="HG丸ｺﾞｼｯｸM-PRO" panose="020F0600000000000000" pitchFamily="50" charset="-128"/>
              </a:rPr>
              <a:t>  X() { System.out.println("[X()]");}</a:t>
            </a:r>
          </a:p>
          <a:p>
            <a:pPr eaLnBrk="1" hangingPunct="1"/>
            <a:r>
              <a:rPr lang="en-US" altLang="ja-JP" sz="2000">
                <a:latin typeface="Lucida Console" panose="020B0609040504020204" pitchFamily="49" charset="0"/>
                <a:ea typeface="HG丸ｺﾞｼｯｸM-PRO" panose="020F0600000000000000" pitchFamily="50" charset="-128"/>
              </a:rPr>
              <a:t>  X(int i) { System.out.println("[X(int i)]");}</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class Y extends X {</a:t>
            </a:r>
          </a:p>
          <a:p>
            <a:pPr eaLnBrk="1" hangingPunct="1"/>
            <a:r>
              <a:rPr lang="en-US" altLang="ja-JP" sz="2000">
                <a:latin typeface="Lucida Console" panose="020B0609040504020204" pitchFamily="49" charset="0"/>
                <a:ea typeface="HG丸ｺﾞｼｯｸM-PRO" panose="020F0600000000000000" pitchFamily="50" charset="-128"/>
              </a:rPr>
              <a:t>  Y() { System.out.println("[Y()]"); }</a:t>
            </a:r>
          </a:p>
          <a:p>
            <a:pPr eaLnBrk="1" hangingPunct="1"/>
            <a:r>
              <a:rPr lang="en-US" altLang="ja-JP" sz="2000">
                <a:latin typeface="Lucida Console" panose="020B0609040504020204" pitchFamily="49" charset="0"/>
                <a:ea typeface="HG丸ｺﾞｼｯｸM-PRO" panose="020F0600000000000000" pitchFamily="50" charset="-128"/>
              </a:rPr>
              <a:t>  Y(int i) { System.out.println("[Y(int i)]"); }</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class Z extends Y {}</a:t>
            </a:r>
          </a:p>
        </p:txBody>
      </p:sp>
      <p:sp>
        <p:nvSpPr>
          <p:cNvPr id="158724" name="テキスト ボックス 4"/>
          <p:cNvSpPr txBox="1">
            <a:spLocks noChangeArrowheads="1"/>
          </p:cNvSpPr>
          <p:nvPr/>
        </p:nvSpPr>
        <p:spPr bwMode="auto">
          <a:xfrm>
            <a:off x="320675" y="4183063"/>
            <a:ext cx="8643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上記のようにクラス</a:t>
            </a:r>
            <a:r>
              <a:rPr lang="en-US" altLang="ja-JP" sz="2400" dirty="0">
                <a:latin typeface="+mn-ea"/>
                <a:ea typeface="+mn-ea"/>
              </a:rPr>
              <a:t>X,Y</a:t>
            </a:r>
            <a:r>
              <a:rPr lang="ja-JP" altLang="en-US" sz="2400" dirty="0">
                <a:latin typeface="+mn-ea"/>
                <a:ea typeface="+mn-ea"/>
              </a:rPr>
              <a:t>が宣言されている場合の、次のプログラムコードを実行した結果を確認しよう</a:t>
            </a:r>
          </a:p>
        </p:txBody>
      </p:sp>
      <p:sp>
        <p:nvSpPr>
          <p:cNvPr id="158725" name="正方形/長方形 6"/>
          <p:cNvSpPr>
            <a:spLocks noChangeArrowheads="1"/>
          </p:cNvSpPr>
          <p:nvPr/>
        </p:nvSpPr>
        <p:spPr bwMode="auto">
          <a:xfrm>
            <a:off x="1368425" y="5084763"/>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s-ES" altLang="ja-JP" sz="2800"/>
              <a:t>Y y0 = new Y();</a:t>
            </a:r>
          </a:p>
          <a:p>
            <a:pPr eaLnBrk="1" hangingPunct="1"/>
            <a:r>
              <a:rPr lang="es-ES" altLang="ja-JP" sz="2800"/>
              <a:t>Y y1 = new Y(10);</a:t>
            </a:r>
          </a:p>
          <a:p>
            <a:pPr eaLnBrk="1" hangingPunct="1"/>
            <a:r>
              <a:rPr lang="es-ES" altLang="ja-JP" sz="2800"/>
              <a:t>Z z = new Z();</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タイトル 1"/>
          <p:cNvSpPr>
            <a:spLocks noGrp="1"/>
          </p:cNvSpPr>
          <p:nvPr>
            <p:ph type="title"/>
          </p:nvPr>
        </p:nvSpPr>
        <p:spPr>
          <a:xfrm>
            <a:off x="457200" y="274638"/>
            <a:ext cx="8229600" cy="725487"/>
          </a:xfrm>
        </p:spPr>
        <p:txBody>
          <a:bodyPr/>
          <a:lstStyle/>
          <a:p>
            <a:pPr eaLnBrk="1" hangingPunct="1"/>
            <a:r>
              <a:rPr lang="ja-JP" altLang="en-US"/>
              <a:t>継承関係と代入の可否</a:t>
            </a:r>
          </a:p>
        </p:txBody>
      </p:sp>
      <p:sp>
        <p:nvSpPr>
          <p:cNvPr id="159747" name="コンテンツ プレースホルダ 2"/>
          <p:cNvSpPr>
            <a:spLocks noGrp="1"/>
          </p:cNvSpPr>
          <p:nvPr>
            <p:ph idx="1"/>
          </p:nvPr>
        </p:nvSpPr>
        <p:spPr>
          <a:xfrm>
            <a:off x="457200" y="1214438"/>
            <a:ext cx="8229600" cy="1143000"/>
          </a:xfrm>
        </p:spPr>
        <p:txBody>
          <a:bodyPr/>
          <a:lstStyle/>
          <a:p>
            <a:pPr marL="0" indent="0" eaLnBrk="1" hangingPunct="1">
              <a:buNone/>
            </a:pPr>
            <a:r>
              <a:rPr lang="ja-JP" altLang="en-US" dirty="0"/>
              <a:t>スーパークラスの型の変数に、サブクラスのインスタンスを代入できる</a:t>
            </a:r>
            <a:endParaRPr lang="en-US" altLang="ja-JP" dirty="0"/>
          </a:p>
        </p:txBody>
      </p:sp>
      <p:sp>
        <p:nvSpPr>
          <p:cNvPr id="159748" name="テキスト ボックス 3"/>
          <p:cNvSpPr txBox="1">
            <a:spLocks noChangeArrowheads="1"/>
          </p:cNvSpPr>
          <p:nvPr/>
        </p:nvSpPr>
        <p:spPr bwMode="auto">
          <a:xfrm>
            <a:off x="714375" y="3241675"/>
            <a:ext cx="7975260"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 a = new </a:t>
            </a:r>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err="1">
                <a:latin typeface="Lucida Console" panose="020B0609040504020204" pitchFamily="49" charset="0"/>
                <a:ea typeface="HG丸ｺﾞｼｯｸM-PRO" panose="020F0600000000000000" pitchFamily="50" charset="-128"/>
              </a:rPr>
              <a:t>IStudentCard</a:t>
            </a:r>
            <a:r>
              <a:rPr lang="en-US" altLang="ja-JP" sz="2800" dirty="0">
                <a:latin typeface="Lucida Console" panose="020B0609040504020204" pitchFamily="49" charset="0"/>
                <a:ea typeface="HG丸ｺﾞｼｯｸM-PRO" panose="020F0600000000000000" pitchFamily="50" charset="-128"/>
              </a:rPr>
              <a:t> b = new </a:t>
            </a:r>
            <a:r>
              <a:rPr lang="en-US" altLang="ja-JP" sz="2800" dirty="0" err="1">
                <a:latin typeface="Lucida Console" panose="020B0609040504020204" pitchFamily="49" charset="0"/>
                <a:ea typeface="HG丸ｺﾞｼｯｸM-PRO" panose="020F0600000000000000" pitchFamily="50" charset="-128"/>
              </a:rPr>
              <a:t>IStudentCard</a:t>
            </a:r>
            <a:r>
              <a:rPr lang="en-US" altLang="ja-JP" sz="2800" dirty="0">
                <a:latin typeface="Lucida Console" panose="020B0609040504020204" pitchFamily="49" charset="0"/>
                <a:ea typeface="HG丸ｺﾞｼｯｸM-PRO" panose="020F0600000000000000" pitchFamily="50" charset="-128"/>
              </a:rPr>
              <a:t>();</a:t>
            </a:r>
          </a:p>
        </p:txBody>
      </p:sp>
      <p:sp>
        <p:nvSpPr>
          <p:cNvPr id="159749" name="正方形/長方形 4"/>
          <p:cNvSpPr>
            <a:spLocks noChangeArrowheads="1"/>
          </p:cNvSpPr>
          <p:nvPr/>
        </p:nvSpPr>
        <p:spPr bwMode="auto">
          <a:xfrm>
            <a:off x="714375" y="5181600"/>
            <a:ext cx="7758855" cy="523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latin typeface="Lucida Console" panose="020B0609040504020204" pitchFamily="49" charset="0"/>
                <a:ea typeface="HG丸ｺﾞｼｯｸM-PRO" panose="020F0600000000000000" pitchFamily="50" charset="-128"/>
              </a:rPr>
              <a:t>StudentCard</a:t>
            </a:r>
            <a:r>
              <a:rPr lang="en-US" altLang="ja-JP" sz="2800" dirty="0">
                <a:latin typeface="Lucida Console" panose="020B0609040504020204" pitchFamily="49" charset="0"/>
                <a:ea typeface="HG丸ｺﾞｼｯｸM-PRO" panose="020F0600000000000000" pitchFamily="50" charset="-128"/>
              </a:rPr>
              <a:t> a = new </a:t>
            </a:r>
            <a:r>
              <a:rPr lang="en-US" altLang="ja-JP" sz="2800" dirty="0" err="1">
                <a:latin typeface="Lucida Console" panose="020B0609040504020204" pitchFamily="49" charset="0"/>
                <a:ea typeface="HG丸ｺﾞｼｯｸM-PRO" panose="020F0600000000000000" pitchFamily="50" charset="-128"/>
              </a:rPr>
              <a:t>IStudentCard</a:t>
            </a:r>
            <a:r>
              <a:rPr lang="en-US" altLang="ja-JP" sz="2800" dirty="0">
                <a:latin typeface="Lucida Console" panose="020B0609040504020204" pitchFamily="49" charset="0"/>
                <a:ea typeface="HG丸ｺﾞｼｯｸM-PRO" panose="020F0600000000000000" pitchFamily="50" charset="-128"/>
              </a:rPr>
              <a:t>();</a:t>
            </a:r>
            <a:endParaRPr lang="ja-JP" altLang="en-US" sz="2800" dirty="0">
              <a:latin typeface="Lucida Console" panose="020B0609040504020204" pitchFamily="49" charset="0"/>
              <a:ea typeface="HG丸ｺﾞｼｯｸM-PRO" panose="020F0600000000000000" pitchFamily="50" charset="-128"/>
            </a:endParaRPr>
          </a:p>
        </p:txBody>
      </p:sp>
      <p:sp>
        <p:nvSpPr>
          <p:cNvPr id="159750" name="テキスト ボックス 5"/>
          <p:cNvSpPr txBox="1">
            <a:spLocks noChangeArrowheads="1"/>
          </p:cNvSpPr>
          <p:nvPr/>
        </p:nvSpPr>
        <p:spPr bwMode="auto">
          <a:xfrm>
            <a:off x="682625" y="2743200"/>
            <a:ext cx="5570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これまでに学習したインスタンスの生成と代入</a:t>
            </a:r>
          </a:p>
        </p:txBody>
      </p:sp>
      <p:sp>
        <p:nvSpPr>
          <p:cNvPr id="159751" name="テキスト ボックス 6"/>
          <p:cNvSpPr txBox="1">
            <a:spLocks noChangeArrowheads="1"/>
          </p:cNvSpPr>
          <p:nvPr/>
        </p:nvSpPr>
        <p:spPr bwMode="auto">
          <a:xfrm>
            <a:off x="23621" y="4714875"/>
            <a:ext cx="8624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err="1">
                <a:latin typeface="+mn-ea"/>
                <a:ea typeface="+mn-ea"/>
              </a:rPr>
              <a:t>StudentCard</a:t>
            </a:r>
            <a:r>
              <a:rPr lang="ja-JP" altLang="en-US" sz="2000" dirty="0">
                <a:latin typeface="+mn-ea"/>
                <a:ea typeface="+mn-ea"/>
              </a:rPr>
              <a:t>型の変数に</a:t>
            </a:r>
            <a:r>
              <a:rPr lang="en-US" altLang="ja-JP" sz="2000" dirty="0" err="1">
                <a:latin typeface="+mn-ea"/>
                <a:ea typeface="+mn-ea"/>
              </a:rPr>
              <a:t>IStudentCard</a:t>
            </a:r>
            <a:r>
              <a:rPr lang="ja-JP" altLang="en-US" sz="2000" dirty="0">
                <a:latin typeface="+mn-ea"/>
                <a:ea typeface="+mn-ea"/>
              </a:rPr>
              <a:t>クラスのインスタンスを代入できる</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タイトル 1"/>
          <p:cNvSpPr>
            <a:spLocks noGrp="1"/>
          </p:cNvSpPr>
          <p:nvPr>
            <p:ph type="title"/>
          </p:nvPr>
        </p:nvSpPr>
        <p:spPr>
          <a:xfrm>
            <a:off x="457200" y="274638"/>
            <a:ext cx="8229600" cy="725487"/>
          </a:xfrm>
        </p:spPr>
        <p:txBody>
          <a:bodyPr/>
          <a:lstStyle/>
          <a:p>
            <a:pPr eaLnBrk="1" hangingPunct="1"/>
            <a:r>
              <a:rPr lang="ja-JP" altLang="en-US"/>
              <a:t>継承関係と代入の可否</a:t>
            </a:r>
          </a:p>
        </p:txBody>
      </p:sp>
      <p:pic>
        <p:nvPicPr>
          <p:cNvPr id="160771" name="Picture 2" descr="C:\_jun\work\2010misc\00misc\Java図表画面データ\1巻\7章\図7-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1214438"/>
            <a:ext cx="5002213" cy="15430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60772" name="Picture 3" descr="C:\_jun\work\2010misc\00misc\Java図表画面データ\1巻\7章\図7-6.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00375"/>
            <a:ext cx="721995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タイトル 1"/>
          <p:cNvSpPr>
            <a:spLocks noGrp="1"/>
          </p:cNvSpPr>
          <p:nvPr>
            <p:ph type="title"/>
          </p:nvPr>
        </p:nvSpPr>
        <p:spPr>
          <a:xfrm>
            <a:off x="457200" y="274638"/>
            <a:ext cx="8229600" cy="725487"/>
          </a:xfrm>
        </p:spPr>
        <p:txBody>
          <a:bodyPr/>
          <a:lstStyle/>
          <a:p>
            <a:pPr eaLnBrk="1" hangingPunct="1"/>
            <a:r>
              <a:rPr lang="ja-JP" altLang="en-US"/>
              <a:t>ポリモーフィズム（多態性）</a:t>
            </a:r>
          </a:p>
        </p:txBody>
      </p:sp>
      <p:sp>
        <p:nvSpPr>
          <p:cNvPr id="3" name="コンテンツ プレースホルダ 2"/>
          <p:cNvSpPr>
            <a:spLocks noGrp="1"/>
          </p:cNvSpPr>
          <p:nvPr>
            <p:ph idx="1"/>
          </p:nvPr>
        </p:nvSpPr>
        <p:spPr>
          <a:xfrm>
            <a:off x="4500563" y="5000625"/>
            <a:ext cx="4500562" cy="1571625"/>
          </a:xfrm>
        </p:spPr>
        <p:txBody>
          <a:bodyPr rtlCol="0">
            <a:normAutofit fontScale="92500"/>
          </a:bodyPr>
          <a:lstStyle/>
          <a:p>
            <a:pPr marL="0" indent="0" eaLnBrk="1" fontAlgn="auto" hangingPunct="1">
              <a:spcAft>
                <a:spcPts val="0"/>
              </a:spcAft>
              <a:buNone/>
              <a:defRPr/>
            </a:pPr>
            <a:r>
              <a:rPr lang="ja-JP" altLang="en-US" dirty="0"/>
              <a:t>同じ型の変数に入っていても、そのインスタンスによって動作が異なる。</a:t>
            </a:r>
          </a:p>
        </p:txBody>
      </p:sp>
      <p:sp>
        <p:nvSpPr>
          <p:cNvPr id="161796" name="正方形/長方形 3"/>
          <p:cNvSpPr>
            <a:spLocks noChangeArrowheads="1"/>
          </p:cNvSpPr>
          <p:nvPr/>
        </p:nvSpPr>
        <p:spPr bwMode="auto">
          <a:xfrm>
            <a:off x="0" y="1289050"/>
            <a:ext cx="4357688" cy="5354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Person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void </a:t>
            </a:r>
            <a:r>
              <a:rPr lang="en-US" altLang="ja-JP">
                <a:solidFill>
                  <a:srgbClr val="C00000"/>
                </a:solidFill>
                <a:latin typeface="Lucida Console" panose="020B0609040504020204" pitchFamily="49" charset="0"/>
                <a:ea typeface="HG丸ｺﾞｼｯｸM-PRO" panose="020F0600000000000000" pitchFamily="50" charset="-128"/>
              </a:rPr>
              <a:t>work</a:t>
            </a:r>
            <a:r>
              <a:rPr lang="en-US" altLang="ja-JP">
                <a:latin typeface="Lucida Console" panose="020B0609040504020204" pitchFamily="49" charset="0"/>
                <a:ea typeface="HG丸ｺﾞｼｯｸM-PRO" panose="020F0600000000000000" pitchFamily="50" charset="-128"/>
              </a:rPr>
              <a:t>()</a:t>
            </a:r>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人です。仕事します。</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class Student </a:t>
            </a:r>
            <a:r>
              <a:rPr lang="en-US" altLang="ja-JP">
                <a:solidFill>
                  <a:srgbClr val="C00000"/>
                </a:solidFill>
                <a:latin typeface="Lucida Console" panose="020B0609040504020204" pitchFamily="49" charset="0"/>
                <a:ea typeface="HG丸ｺﾞｼｯｸM-PRO" panose="020F0600000000000000" pitchFamily="50" charset="-128"/>
              </a:rPr>
              <a:t>extends Person </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void </a:t>
            </a:r>
            <a:r>
              <a:rPr lang="en-US" altLang="ja-JP">
                <a:solidFill>
                  <a:srgbClr val="C00000"/>
                </a:solidFill>
                <a:latin typeface="Lucida Console" panose="020B0609040504020204" pitchFamily="49" charset="0"/>
                <a:ea typeface="HG丸ｺﾞｼｯｸM-PRO" panose="020F0600000000000000" pitchFamily="50" charset="-128"/>
              </a:rPr>
              <a:t>work</a:t>
            </a:r>
            <a:r>
              <a:rPr lang="en-US" altLang="ja-JP">
                <a:latin typeface="Lucida Console" panose="020B0609040504020204" pitchFamily="49" charset="0"/>
                <a:ea typeface="HG丸ｺﾞｼｯｸM-PRO" panose="020F0600000000000000" pitchFamily="50" charset="-128"/>
              </a:rPr>
              <a:t>()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学生です。勉強します。</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class Teacher </a:t>
            </a:r>
            <a:r>
              <a:rPr lang="en-US" altLang="ja-JP">
                <a:solidFill>
                  <a:srgbClr val="C00000"/>
                </a:solidFill>
                <a:latin typeface="Lucida Console" panose="020B0609040504020204" pitchFamily="49" charset="0"/>
                <a:ea typeface="HG丸ｺﾞｼｯｸM-PRO" panose="020F0600000000000000" pitchFamily="50" charset="-128"/>
              </a:rPr>
              <a:t>extends Person </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void </a:t>
            </a:r>
            <a:r>
              <a:rPr lang="en-US" altLang="ja-JP">
                <a:solidFill>
                  <a:srgbClr val="C00000"/>
                </a:solidFill>
                <a:latin typeface="Lucida Console" panose="020B0609040504020204" pitchFamily="49" charset="0"/>
                <a:ea typeface="HG丸ｺﾞｼｯｸM-PRO" panose="020F0600000000000000" pitchFamily="50" charset="-128"/>
              </a:rPr>
              <a:t>work</a:t>
            </a:r>
            <a:r>
              <a:rPr lang="en-US" altLang="ja-JP">
                <a:latin typeface="Lucida Console" panose="020B0609040504020204" pitchFamily="49" charset="0"/>
                <a:ea typeface="HG丸ｺﾞｼｯｸM-PRO" panose="020F0600000000000000" pitchFamily="50" charset="-128"/>
              </a:rPr>
              <a:t>()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 "</a:t>
            </a:r>
            <a:r>
              <a:rPr lang="ja-JP" altLang="en-US">
                <a:latin typeface="Lucida Console" panose="020B0609040504020204" pitchFamily="49" charset="0"/>
                <a:ea typeface="HG丸ｺﾞｼｯｸM-PRO" panose="020F0600000000000000" pitchFamily="50" charset="-128"/>
              </a:rPr>
              <a:t>教員です。授業します。</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void makeTest()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endParaRPr lang="ja-JP" altLang="en-US">
              <a:latin typeface="Lucida Console" panose="020B0609040504020204" pitchFamily="49" charset="0"/>
              <a:ea typeface="HG丸ｺﾞｼｯｸM-PRO" panose="020F0600000000000000" pitchFamily="50" charset="-128"/>
            </a:endParaRPr>
          </a:p>
        </p:txBody>
      </p:sp>
      <p:sp>
        <p:nvSpPr>
          <p:cNvPr id="161797" name="正方形/長方形 4"/>
          <p:cNvSpPr>
            <a:spLocks noChangeArrowheads="1"/>
          </p:cNvSpPr>
          <p:nvPr/>
        </p:nvSpPr>
        <p:spPr bwMode="auto">
          <a:xfrm>
            <a:off x="4357688" y="2427288"/>
            <a:ext cx="4786312"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Person[] persons = new Person[3];</a:t>
            </a:r>
          </a:p>
          <a:p>
            <a:pPr eaLnBrk="1" hangingPunct="1"/>
            <a:r>
              <a:rPr lang="en-US" altLang="ja-JP">
                <a:latin typeface="Lucida Console" panose="020B0609040504020204" pitchFamily="49" charset="0"/>
                <a:ea typeface="HG丸ｺﾞｼｯｸM-PRO" panose="020F0600000000000000" pitchFamily="50" charset="-128"/>
              </a:rPr>
              <a:t>persons[0] = new Person();</a:t>
            </a:r>
          </a:p>
          <a:p>
            <a:pPr eaLnBrk="1" hangingPunct="1"/>
            <a:r>
              <a:rPr lang="en-US" altLang="ja-JP">
                <a:latin typeface="Lucida Console" panose="020B0609040504020204" pitchFamily="49" charset="0"/>
                <a:ea typeface="HG丸ｺﾞｼｯｸM-PRO" panose="020F0600000000000000" pitchFamily="50" charset="-128"/>
              </a:rPr>
              <a:t>persons[1] = new Student();</a:t>
            </a:r>
          </a:p>
          <a:p>
            <a:pPr eaLnBrk="1" hangingPunct="1"/>
            <a:r>
              <a:rPr lang="en-US" altLang="ja-JP">
                <a:latin typeface="Lucida Console" panose="020B0609040504020204" pitchFamily="49" charset="0"/>
                <a:ea typeface="HG丸ｺﾞｼｯｸM-PRO" panose="020F0600000000000000" pitchFamily="50" charset="-128"/>
              </a:rPr>
              <a:t>persons[2] = new Teacher();</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for(int i = 0; i &lt; 3; i++) {</a:t>
            </a:r>
          </a:p>
          <a:p>
            <a:pPr eaLnBrk="1" hangingPunct="1"/>
            <a:r>
              <a:rPr lang="en-US" altLang="ja-JP">
                <a:latin typeface="Lucida Console" panose="020B0609040504020204" pitchFamily="49" charset="0"/>
                <a:ea typeface="HG丸ｺﾞｼｯｸM-PRO" panose="020F0600000000000000" pitchFamily="50" charset="-128"/>
              </a:rPr>
              <a:t>	persons[i].work();</a:t>
            </a:r>
          </a:p>
          <a:p>
            <a:pPr eaLnBrk="1" hangingPunct="1"/>
            <a:r>
              <a:rPr lang="en-US" altLang="ja-JP">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タイトル 1"/>
          <p:cNvSpPr>
            <a:spLocks noGrp="1"/>
          </p:cNvSpPr>
          <p:nvPr>
            <p:ph type="title"/>
          </p:nvPr>
        </p:nvSpPr>
        <p:spPr>
          <a:xfrm>
            <a:off x="457200" y="274638"/>
            <a:ext cx="8229600" cy="725487"/>
          </a:xfrm>
        </p:spPr>
        <p:txBody>
          <a:bodyPr/>
          <a:lstStyle/>
          <a:p>
            <a:pPr eaLnBrk="1" hangingPunct="1"/>
            <a:r>
              <a:rPr lang="ja-JP" altLang="en-US"/>
              <a:t>メソッドの引数とポリモーフィズム</a:t>
            </a:r>
          </a:p>
        </p:txBody>
      </p:sp>
      <p:sp>
        <p:nvSpPr>
          <p:cNvPr id="162819" name="正方形/長方形 3"/>
          <p:cNvSpPr>
            <a:spLocks noChangeArrowheads="1"/>
          </p:cNvSpPr>
          <p:nvPr/>
        </p:nvSpPr>
        <p:spPr bwMode="auto">
          <a:xfrm>
            <a:off x="857250" y="1289050"/>
            <a:ext cx="7358063"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通常の</a:t>
            </a:r>
            <a:r>
              <a:rPr lang="en-US" altLang="ja-JP" sz="2400">
                <a:latin typeface="Lucida Console" panose="020B0609040504020204" pitchFamily="49" charset="0"/>
                <a:ea typeface="HG丸ｺﾞｼｯｸM-PRO" panose="020F0600000000000000" pitchFamily="50" charset="-128"/>
              </a:rPr>
              <a:t>3</a:t>
            </a:r>
            <a:r>
              <a:rPr lang="ja-JP" altLang="en-US" sz="2400">
                <a:latin typeface="Lucida Console" panose="020B0609040504020204" pitchFamily="49" charset="0"/>
                <a:ea typeface="HG丸ｺﾞｼｯｸM-PRO" panose="020F0600000000000000" pitchFamily="50" charset="-128"/>
              </a:rPr>
              <a:t>倍働いてもらう</a:t>
            </a:r>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void workThreeTimes(Person p) {</a:t>
            </a:r>
          </a:p>
          <a:p>
            <a:pPr eaLnBrk="1" hangingPunct="1"/>
            <a:r>
              <a:rPr lang="en-US" altLang="ja-JP" sz="2400">
                <a:latin typeface="Lucida Console" panose="020B0609040504020204" pitchFamily="49" charset="0"/>
                <a:ea typeface="HG丸ｺﾞｼｯｸM-PRO" panose="020F0600000000000000" pitchFamily="50" charset="-128"/>
              </a:rPr>
              <a:t>  p.work();</a:t>
            </a:r>
          </a:p>
          <a:p>
            <a:pPr eaLnBrk="1" hangingPunct="1"/>
            <a:r>
              <a:rPr lang="en-US" altLang="ja-JP" sz="2400">
                <a:latin typeface="Lucida Console" panose="020B0609040504020204" pitchFamily="49" charset="0"/>
                <a:ea typeface="HG丸ｺﾞｼｯｸM-PRO" panose="020F0600000000000000" pitchFamily="50" charset="-128"/>
              </a:rPr>
              <a:t>  p.work();</a:t>
            </a:r>
          </a:p>
          <a:p>
            <a:pPr eaLnBrk="1" hangingPunct="1"/>
            <a:r>
              <a:rPr lang="en-US" altLang="ja-JP" sz="2400">
                <a:latin typeface="Lucida Console" panose="020B0609040504020204" pitchFamily="49" charset="0"/>
                <a:ea typeface="HG丸ｺﾞｼｯｸM-PRO" panose="020F0600000000000000" pitchFamily="50" charset="-128"/>
              </a:rPr>
              <a:t>  p.work();</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5" name="コンテンツ プレースホルダ 2"/>
          <p:cNvSpPr>
            <a:spLocks noGrp="1"/>
          </p:cNvSpPr>
          <p:nvPr>
            <p:ph idx="1"/>
          </p:nvPr>
        </p:nvSpPr>
        <p:spPr>
          <a:xfrm>
            <a:off x="500063" y="3929063"/>
            <a:ext cx="8143875" cy="2714625"/>
          </a:xfrm>
        </p:spPr>
        <p:txBody>
          <a:bodyPr rtlCol="0">
            <a:normAutofit/>
          </a:bodyPr>
          <a:lstStyle/>
          <a:p>
            <a:pPr marL="0" indent="0" eaLnBrk="1" fontAlgn="auto" hangingPunct="1">
              <a:spcAft>
                <a:spcPts val="0"/>
              </a:spcAft>
              <a:buNone/>
              <a:defRPr/>
            </a:pPr>
            <a:r>
              <a:rPr lang="ja-JP" altLang="en-US" sz="2800" dirty="0"/>
              <a:t>上のようなメソッドには、引数として、</a:t>
            </a:r>
            <a:r>
              <a:rPr lang="en-US" altLang="ja-JP" sz="2800" dirty="0"/>
              <a:t>Person</a:t>
            </a:r>
            <a:r>
              <a:rPr lang="ja-JP" altLang="en-US" sz="2800" dirty="0"/>
              <a:t>クラスのサブクラスのインスタンス（</a:t>
            </a:r>
            <a:r>
              <a:rPr lang="en-US" altLang="ja-JP" sz="2800" dirty="0">
                <a:latin typeface="Lucida Console" panose="020B0609040504020204" pitchFamily="49" charset="0"/>
              </a:rPr>
              <a:t>new Teacher(), new Student()</a:t>
            </a:r>
            <a:r>
              <a:rPr lang="ja-JP" altLang="en-US" sz="2800" dirty="0"/>
              <a:t>）を渡すことができる。実際の処理は、インスタンスに定義されている</a:t>
            </a:r>
            <a:r>
              <a:rPr lang="en-US" altLang="ja-JP" sz="2800" dirty="0"/>
              <a:t>work</a:t>
            </a:r>
            <a:r>
              <a:rPr lang="ja-JP" altLang="en-US" sz="2800" dirty="0"/>
              <a:t>メソッドが実行される。</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95288" y="1700213"/>
            <a:ext cx="4752975" cy="12969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163843" name="コンテンツ プレースホルダ 2"/>
          <p:cNvSpPr>
            <a:spLocks noGrp="1"/>
          </p:cNvSpPr>
          <p:nvPr>
            <p:ph idx="1"/>
          </p:nvPr>
        </p:nvSpPr>
        <p:spPr>
          <a:xfrm>
            <a:off x="457200" y="1214438"/>
            <a:ext cx="8229600" cy="5000625"/>
          </a:xfrm>
        </p:spPr>
        <p:txBody>
          <a:bodyPr/>
          <a:lstStyle/>
          <a:p>
            <a:pPr marL="0" indent="0">
              <a:buFont typeface="Arial" panose="020B0604020202020204" pitchFamily="34" charset="0"/>
              <a:buNone/>
            </a:pPr>
            <a:r>
              <a:rPr lang="ja-JP" altLang="en-US" sz="2400" dirty="0"/>
              <a:t>次のようにクラス</a:t>
            </a:r>
            <a:r>
              <a:rPr lang="en-US" altLang="ja-JP" sz="2400" dirty="0"/>
              <a:t>A,B,C</a:t>
            </a:r>
            <a:r>
              <a:rPr lang="ja-JP" altLang="en-US" sz="2400" dirty="0"/>
              <a:t>が定義されています</a:t>
            </a:r>
          </a:p>
          <a:p>
            <a:pPr marL="0" indent="0">
              <a:buFont typeface="Arial" panose="020B0604020202020204" pitchFamily="34" charset="0"/>
              <a:buNone/>
            </a:pPr>
            <a:r>
              <a:rPr lang="ja-JP" altLang="en-US" sz="2400" dirty="0">
                <a:latin typeface="Lucida Console" panose="020B0609040504020204" pitchFamily="49" charset="0"/>
              </a:rPr>
              <a:t> </a:t>
            </a:r>
            <a:r>
              <a:rPr lang="en-US" altLang="ja-JP" sz="2400" dirty="0">
                <a:latin typeface="Lucida Console" panose="020B0609040504020204" pitchFamily="49" charset="0"/>
              </a:rPr>
              <a:t>class A { } </a:t>
            </a:r>
          </a:p>
          <a:p>
            <a:pPr marL="0" indent="0">
              <a:buFont typeface="Arial" panose="020B0604020202020204" pitchFamily="34" charset="0"/>
              <a:buNone/>
            </a:pPr>
            <a:r>
              <a:rPr lang="ja-JP" altLang="en-US" sz="2400" dirty="0">
                <a:latin typeface="Lucida Console" panose="020B0609040504020204" pitchFamily="49" charset="0"/>
              </a:rPr>
              <a:t> </a:t>
            </a:r>
            <a:r>
              <a:rPr lang="en-US" altLang="ja-JP" sz="2400" dirty="0">
                <a:latin typeface="Lucida Console" panose="020B0609040504020204" pitchFamily="49" charset="0"/>
              </a:rPr>
              <a:t>class B extends A { } </a:t>
            </a:r>
          </a:p>
          <a:p>
            <a:pPr marL="0" indent="0">
              <a:buFont typeface="Arial" panose="020B0604020202020204" pitchFamily="34" charset="0"/>
              <a:buNone/>
            </a:pPr>
            <a:r>
              <a:rPr lang="ja-JP" altLang="en-US" sz="2400" dirty="0">
                <a:latin typeface="Lucida Console" panose="020B0609040504020204" pitchFamily="49" charset="0"/>
              </a:rPr>
              <a:t> </a:t>
            </a:r>
            <a:r>
              <a:rPr lang="en-US" altLang="ja-JP" sz="2400" dirty="0">
                <a:latin typeface="Lucida Console" panose="020B0609040504020204" pitchFamily="49" charset="0"/>
              </a:rPr>
              <a:t>class C { }</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次の変数の宣言と代入で誤りがあるものを選ぼう</a:t>
            </a:r>
            <a:endParaRPr lang="en-US" altLang="ja-JP" sz="2400" dirty="0"/>
          </a:p>
          <a:p>
            <a:pPr marL="0" indent="0">
              <a:buFont typeface="Arial" panose="020B0604020202020204" pitchFamily="34" charset="0"/>
              <a:buNone/>
            </a:pPr>
            <a:r>
              <a:rPr lang="en-US" altLang="ja-JP" sz="2400" dirty="0">
                <a:latin typeface="Lucida Console" panose="020B0609040504020204" pitchFamily="49" charset="0"/>
              </a:rPr>
              <a:t>(1) A </a:t>
            </a:r>
            <a:r>
              <a:rPr lang="en-US" altLang="ja-JP" sz="2400" dirty="0" err="1">
                <a:latin typeface="Lucida Console" panose="020B0609040504020204" pitchFamily="49" charset="0"/>
              </a:rPr>
              <a:t>a</a:t>
            </a:r>
            <a:r>
              <a:rPr lang="en-US" altLang="ja-JP" sz="2400" dirty="0">
                <a:latin typeface="Lucida Console" panose="020B0609040504020204" pitchFamily="49" charset="0"/>
              </a:rPr>
              <a:t> = new A();</a:t>
            </a:r>
          </a:p>
          <a:p>
            <a:pPr marL="0" indent="0">
              <a:buFont typeface="Arial" panose="020B0604020202020204" pitchFamily="34" charset="0"/>
              <a:buNone/>
            </a:pPr>
            <a:r>
              <a:rPr lang="en-US" altLang="ja-JP" sz="2400" dirty="0">
                <a:latin typeface="Lucida Console" panose="020B0609040504020204" pitchFamily="49" charset="0"/>
              </a:rPr>
              <a:t>(2) A </a:t>
            </a:r>
            <a:r>
              <a:rPr lang="en-US" altLang="ja-JP" sz="2400" dirty="0" err="1">
                <a:latin typeface="Lucida Console" panose="020B0609040504020204" pitchFamily="49" charset="0"/>
              </a:rPr>
              <a:t>a</a:t>
            </a:r>
            <a:r>
              <a:rPr lang="en-US" altLang="ja-JP" sz="2400" dirty="0">
                <a:latin typeface="Lucida Console" panose="020B0609040504020204" pitchFamily="49" charset="0"/>
              </a:rPr>
              <a:t> = new B();</a:t>
            </a:r>
          </a:p>
          <a:p>
            <a:pPr marL="0" indent="0">
              <a:buFont typeface="Arial" panose="020B0604020202020204" pitchFamily="34" charset="0"/>
              <a:buNone/>
            </a:pPr>
            <a:r>
              <a:rPr lang="en-US" altLang="ja-JP" sz="2400" dirty="0">
                <a:latin typeface="Lucida Console" panose="020B0609040504020204" pitchFamily="49" charset="0"/>
              </a:rPr>
              <a:t>(3) A </a:t>
            </a:r>
            <a:r>
              <a:rPr lang="en-US" altLang="ja-JP" sz="2400" dirty="0" err="1">
                <a:latin typeface="Lucida Console" panose="020B0609040504020204" pitchFamily="49" charset="0"/>
              </a:rPr>
              <a:t>a</a:t>
            </a:r>
            <a:r>
              <a:rPr lang="en-US" altLang="ja-JP" sz="2400" dirty="0">
                <a:latin typeface="Lucida Console" panose="020B0609040504020204" pitchFamily="49" charset="0"/>
              </a:rPr>
              <a:t> = new C();</a:t>
            </a:r>
          </a:p>
          <a:p>
            <a:pPr marL="0" indent="0">
              <a:buFont typeface="Arial" panose="020B0604020202020204" pitchFamily="34" charset="0"/>
              <a:buNone/>
            </a:pPr>
            <a:r>
              <a:rPr lang="en-US" altLang="ja-JP" sz="2400" dirty="0">
                <a:latin typeface="Lucida Console" panose="020B0609040504020204" pitchFamily="49" charset="0"/>
              </a:rPr>
              <a:t>(4) B </a:t>
            </a:r>
            <a:r>
              <a:rPr lang="en-US" altLang="ja-JP" sz="2400" dirty="0" err="1">
                <a:latin typeface="Lucida Console" panose="020B0609040504020204" pitchFamily="49" charset="0"/>
              </a:rPr>
              <a:t>b</a:t>
            </a:r>
            <a:r>
              <a:rPr lang="en-US" altLang="ja-JP" sz="2400" dirty="0">
                <a:latin typeface="Lucida Console" panose="020B0609040504020204" pitchFamily="49" charset="0"/>
              </a:rPr>
              <a:t> = new A();</a:t>
            </a:r>
          </a:p>
          <a:p>
            <a:pPr marL="0" indent="0">
              <a:buFont typeface="Arial" panose="020B0604020202020204" pitchFamily="34" charset="0"/>
              <a:buNone/>
            </a:pPr>
            <a:r>
              <a:rPr lang="en-US" altLang="ja-JP" sz="2400" dirty="0">
                <a:latin typeface="Lucida Console" panose="020B0609040504020204" pitchFamily="49" charset="0"/>
              </a:rPr>
              <a:t>(5) B </a:t>
            </a:r>
            <a:r>
              <a:rPr lang="en-US" altLang="ja-JP" sz="2400" dirty="0" err="1">
                <a:latin typeface="Lucida Console" panose="020B0609040504020204" pitchFamily="49" charset="0"/>
              </a:rPr>
              <a:t>b</a:t>
            </a:r>
            <a:r>
              <a:rPr lang="en-US" altLang="ja-JP" sz="2400" dirty="0">
                <a:latin typeface="Lucida Console" panose="020B0609040504020204" pitchFamily="49" charset="0"/>
              </a:rPr>
              <a:t> = new B();</a:t>
            </a:r>
          </a:p>
          <a:p>
            <a:pPr marL="0" indent="0">
              <a:buFont typeface="Arial" panose="020B0604020202020204" pitchFamily="34" charset="0"/>
              <a:buNone/>
            </a:pPr>
            <a:r>
              <a:rPr lang="en-US" altLang="ja-JP" sz="2400" dirty="0">
                <a:latin typeface="Lucida Console" panose="020B0609040504020204" pitchFamily="49" charset="0"/>
              </a:rPr>
              <a:t>(6) B </a:t>
            </a:r>
            <a:r>
              <a:rPr lang="en-US" altLang="ja-JP" sz="2400" dirty="0" err="1">
                <a:latin typeface="Lucida Console" panose="020B0609040504020204" pitchFamily="49" charset="0"/>
              </a:rPr>
              <a:t>b</a:t>
            </a:r>
            <a:r>
              <a:rPr lang="en-US" altLang="ja-JP" sz="2400" dirty="0">
                <a:latin typeface="Lucida Console" panose="020B0609040504020204" pitchFamily="49" charset="0"/>
              </a:rPr>
              <a:t> = new C();</a:t>
            </a:r>
          </a:p>
          <a:p>
            <a:pPr marL="0" indent="0">
              <a:buFont typeface="Arial" panose="020B0604020202020204" pitchFamily="34" charset="0"/>
              <a:buNone/>
            </a:pPr>
            <a:endParaRPr lang="ja-JP" altLang="en-US" sz="2400" dirty="0"/>
          </a:p>
        </p:txBody>
      </p:sp>
      <p:sp>
        <p:nvSpPr>
          <p:cNvPr id="5"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タイトル 1"/>
          <p:cNvSpPr>
            <a:spLocks noGrp="1"/>
          </p:cNvSpPr>
          <p:nvPr>
            <p:ph type="title"/>
          </p:nvPr>
        </p:nvSpPr>
        <p:spPr>
          <a:xfrm>
            <a:off x="457200" y="274638"/>
            <a:ext cx="8229600" cy="725487"/>
          </a:xfrm>
        </p:spPr>
        <p:txBody>
          <a:bodyPr/>
          <a:lstStyle/>
          <a:p>
            <a:pPr eaLnBrk="1" hangingPunct="1"/>
            <a:r>
              <a:rPr lang="ja-JP" altLang="en-US" dirty="0"/>
              <a:t>型変換（キャスト）</a:t>
            </a:r>
          </a:p>
        </p:txBody>
      </p:sp>
      <p:sp>
        <p:nvSpPr>
          <p:cNvPr id="3" name="コンテンツ プレースホルダ 2"/>
          <p:cNvSpPr>
            <a:spLocks noGrp="1"/>
          </p:cNvSpPr>
          <p:nvPr>
            <p:ph idx="1"/>
          </p:nvPr>
        </p:nvSpPr>
        <p:spPr>
          <a:xfrm>
            <a:off x="457200" y="1214438"/>
            <a:ext cx="8229600" cy="1357312"/>
          </a:xfrm>
        </p:spPr>
        <p:txBody>
          <a:bodyPr rtlCol="0">
            <a:normAutofit fontScale="92500"/>
          </a:bodyPr>
          <a:lstStyle/>
          <a:p>
            <a:pPr marL="0" indent="0" eaLnBrk="1" fontAlgn="auto" hangingPunct="1">
              <a:spcAft>
                <a:spcPts val="0"/>
              </a:spcAft>
              <a:buNone/>
              <a:defRPr/>
            </a:pPr>
            <a:r>
              <a:rPr lang="ja-JP" altLang="en-US" dirty="0"/>
              <a:t>スーパクラスの型に代入されたサブクラスの参照を、サブクラスの型にキャストできる</a:t>
            </a:r>
          </a:p>
        </p:txBody>
      </p:sp>
      <p:sp>
        <p:nvSpPr>
          <p:cNvPr id="164868" name="正方形/長方形 3"/>
          <p:cNvSpPr>
            <a:spLocks noChangeArrowheads="1"/>
          </p:cNvSpPr>
          <p:nvPr/>
        </p:nvSpPr>
        <p:spPr bwMode="auto">
          <a:xfrm>
            <a:off x="857250" y="2474913"/>
            <a:ext cx="642937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Person p = new Teacher();</a:t>
            </a:r>
          </a:p>
          <a:p>
            <a:pPr eaLnBrk="1" hangingPunct="1"/>
            <a:r>
              <a:rPr lang="en-US" altLang="ja-JP" sz="2800">
                <a:latin typeface="Lucida Console" panose="020B0609040504020204" pitchFamily="49" charset="0"/>
                <a:ea typeface="HG丸ｺﾞｼｯｸM-PRO" panose="020F0600000000000000" pitchFamily="50" charset="-128"/>
              </a:rPr>
              <a:t>Teacher t = </a:t>
            </a:r>
            <a:r>
              <a:rPr lang="en-US" altLang="ja-JP" sz="2800">
                <a:solidFill>
                  <a:srgbClr val="C00000"/>
                </a:solidFill>
                <a:latin typeface="Lucida Console" panose="020B0609040504020204" pitchFamily="49" charset="0"/>
                <a:ea typeface="HG丸ｺﾞｼｯｸM-PRO" panose="020F0600000000000000" pitchFamily="50" charset="-128"/>
              </a:rPr>
              <a:t>(Teacher)</a:t>
            </a:r>
            <a:r>
              <a:rPr lang="en-US" altLang="ja-JP" sz="2800">
                <a:latin typeface="Lucida Console" panose="020B0609040504020204" pitchFamily="49" charset="0"/>
                <a:ea typeface="HG丸ｺﾞｼｯｸM-PRO" panose="020F0600000000000000" pitchFamily="50" charset="-128"/>
              </a:rPr>
              <a:t>p;</a:t>
            </a:r>
          </a:p>
          <a:p>
            <a:pPr eaLnBrk="1" hangingPunct="1"/>
            <a:r>
              <a:rPr lang="en-US" altLang="ja-JP" sz="2800">
                <a:latin typeface="Lucida Console" panose="020B0609040504020204" pitchFamily="49" charset="0"/>
                <a:ea typeface="HG丸ｺﾞｼｯｸM-PRO" panose="020F0600000000000000" pitchFamily="50" charset="-128"/>
              </a:rPr>
              <a:t>t.makeTest();</a:t>
            </a:r>
          </a:p>
        </p:txBody>
      </p:sp>
      <p:sp>
        <p:nvSpPr>
          <p:cNvPr id="164869" name="正方形/長方形 4"/>
          <p:cNvSpPr>
            <a:spLocks noChangeArrowheads="1"/>
          </p:cNvSpPr>
          <p:nvPr/>
        </p:nvSpPr>
        <p:spPr bwMode="auto">
          <a:xfrm>
            <a:off x="857250" y="4203700"/>
            <a:ext cx="6429375"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Person p = new Teacher();</a:t>
            </a:r>
          </a:p>
          <a:p>
            <a:pPr eaLnBrk="1" hangingPunct="1"/>
            <a:r>
              <a:rPr lang="en-US" altLang="ja-JP" sz="2800">
                <a:latin typeface="Lucida Console" panose="020B0609040504020204" pitchFamily="49" charset="0"/>
                <a:ea typeface="HG丸ｺﾞｼｯｸM-PRO" panose="020F0600000000000000" pitchFamily="50" charset="-128"/>
              </a:rPr>
              <a:t>(</a:t>
            </a:r>
            <a:r>
              <a:rPr lang="en-US" altLang="ja-JP" sz="2800">
                <a:solidFill>
                  <a:srgbClr val="C00000"/>
                </a:solidFill>
                <a:latin typeface="Lucida Console" panose="020B0609040504020204" pitchFamily="49" charset="0"/>
                <a:ea typeface="HG丸ｺﾞｼｯｸM-PRO" panose="020F0600000000000000" pitchFamily="50" charset="-128"/>
              </a:rPr>
              <a:t>(Teacher)</a:t>
            </a:r>
            <a:r>
              <a:rPr lang="en-US" altLang="ja-JP" sz="2800">
                <a:latin typeface="Lucida Console" panose="020B0609040504020204" pitchFamily="49" charset="0"/>
                <a:ea typeface="HG丸ｺﾞｼｯｸM-PRO" panose="020F0600000000000000" pitchFamily="50" charset="-128"/>
              </a:rPr>
              <a:t>p).makeTest();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タイトル 3"/>
          <p:cNvSpPr>
            <a:spLocks noGrp="1"/>
          </p:cNvSpPr>
          <p:nvPr>
            <p:ph type="ctrTitle"/>
          </p:nvPr>
        </p:nvSpPr>
        <p:spPr/>
        <p:txBody>
          <a:bodyPr/>
          <a:lstStyle/>
          <a:p>
            <a:pPr eaLnBrk="1" hangingPunct="1"/>
            <a:r>
              <a:rPr lang="ja-JP" altLang="en-US" sz="3600"/>
              <a:t>第</a:t>
            </a:r>
            <a:r>
              <a:rPr lang="en-US" altLang="ja-JP" sz="3600"/>
              <a:t>8</a:t>
            </a:r>
            <a:r>
              <a:rPr lang="ja-JP" altLang="en-US" sz="3600"/>
              <a:t>章 抽象クラスとインタフェース</a:t>
            </a:r>
          </a:p>
        </p:txBody>
      </p:sp>
      <p:sp>
        <p:nvSpPr>
          <p:cNvPr id="5" name="サブタイトル 4"/>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タイトル 1"/>
          <p:cNvSpPr>
            <a:spLocks noGrp="1"/>
          </p:cNvSpPr>
          <p:nvPr>
            <p:ph type="title"/>
          </p:nvPr>
        </p:nvSpPr>
        <p:spPr>
          <a:xfrm>
            <a:off x="457200" y="274638"/>
            <a:ext cx="8229600" cy="725487"/>
          </a:xfrm>
        </p:spPr>
        <p:txBody>
          <a:bodyPr/>
          <a:lstStyle/>
          <a:p>
            <a:pPr eaLnBrk="1" hangingPunct="1"/>
            <a:r>
              <a:rPr lang="ja-JP" altLang="en-US" dirty="0"/>
              <a:t>修飾子とアクセス制御</a:t>
            </a:r>
          </a:p>
        </p:txBody>
      </p:sp>
      <p:sp>
        <p:nvSpPr>
          <p:cNvPr id="165891"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修飾子とは、クラス、フィールド、メソッドの性質を指定するもの</a:t>
            </a:r>
            <a:endParaRPr lang="en-US" altLang="ja-JP" sz="2800" dirty="0"/>
          </a:p>
          <a:p>
            <a:pPr eaLnBrk="1" hangingPunct="1"/>
            <a:r>
              <a:rPr lang="ja-JP" altLang="en-US" sz="2800" dirty="0"/>
              <a:t>アクセスを制御するためのものをアクセス修飾子と呼ぶ</a:t>
            </a:r>
          </a:p>
        </p:txBody>
      </p:sp>
      <p:pic>
        <p:nvPicPr>
          <p:cNvPr id="165892" name="Picture 2" descr="C:\_jun\work\2010misc\00misc\Java図表画面データ\1巻\7章\表7-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643313"/>
            <a:ext cx="8929688"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4982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タイトル 1"/>
          <p:cNvSpPr>
            <a:spLocks noGrp="1"/>
          </p:cNvSpPr>
          <p:nvPr>
            <p:ph type="title"/>
          </p:nvPr>
        </p:nvSpPr>
        <p:spPr>
          <a:xfrm>
            <a:off x="457200" y="274638"/>
            <a:ext cx="8229600" cy="725487"/>
          </a:xfrm>
        </p:spPr>
        <p:txBody>
          <a:bodyPr/>
          <a:lstStyle/>
          <a:p>
            <a:r>
              <a:rPr lang="en-US" altLang="ja-JP"/>
              <a:t>private</a:t>
            </a:r>
            <a:r>
              <a:rPr lang="ja-JP" altLang="en-US"/>
              <a:t>修飾詞とカプセル化</a:t>
            </a:r>
          </a:p>
        </p:txBody>
      </p:sp>
      <p:sp>
        <p:nvSpPr>
          <p:cNvPr id="166915" name="コンテンツ プレースホルダー 2"/>
          <p:cNvSpPr>
            <a:spLocks noGrp="1"/>
          </p:cNvSpPr>
          <p:nvPr>
            <p:ph idx="1"/>
          </p:nvPr>
        </p:nvSpPr>
        <p:spPr>
          <a:xfrm>
            <a:off x="457200" y="1214438"/>
            <a:ext cx="8229600" cy="5000625"/>
          </a:xfrm>
        </p:spPr>
        <p:txBody>
          <a:bodyPr/>
          <a:lstStyle/>
          <a:p>
            <a:r>
              <a:rPr lang="en-US" altLang="ja-JP" sz="2800" dirty="0"/>
              <a:t>private </a:t>
            </a:r>
            <a:r>
              <a:rPr lang="ja-JP" altLang="en-US" sz="2800" dirty="0"/>
              <a:t>修飾詞を使用すると、他のクラスからアクセスできない（不可視）になる</a:t>
            </a:r>
            <a:endParaRPr lang="en-US" altLang="ja-JP" sz="2800" dirty="0"/>
          </a:p>
          <a:p>
            <a:endParaRPr lang="en-US" altLang="ja-JP" sz="2800" dirty="0"/>
          </a:p>
          <a:p>
            <a:r>
              <a:rPr lang="ja-JP" altLang="en-US" sz="2800" dirty="0"/>
              <a:t>このように、他のクラスからインスタンス変数を隠すことを「カプセル化」という</a:t>
            </a:r>
            <a:endParaRPr lang="en-US" altLang="ja-JP" sz="2800" dirty="0"/>
          </a:p>
          <a:p>
            <a:endParaRPr lang="en-US" altLang="ja-JP" sz="2800" dirty="0"/>
          </a:p>
          <a:p>
            <a:r>
              <a:rPr lang="ja-JP" altLang="en-US" sz="2800" dirty="0"/>
              <a:t>「カプセル化」はオブジェクト指向プログラミングで大事な役割を果たす</a:t>
            </a:r>
          </a:p>
        </p:txBody>
      </p:sp>
    </p:spTree>
    <p:extLst>
      <p:ext uri="{BB962C8B-B14F-4D97-AF65-F5344CB8AC3E}">
        <p14:creationId xmlns:p14="http://schemas.microsoft.com/office/powerpoint/2010/main" val="117447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タイトル 3"/>
          <p:cNvSpPr>
            <a:spLocks noGrp="1"/>
          </p:cNvSpPr>
          <p:nvPr>
            <p:ph type="ctrTitle"/>
          </p:nvPr>
        </p:nvSpPr>
        <p:spPr/>
        <p:txBody>
          <a:bodyPr/>
          <a:lstStyle/>
          <a:p>
            <a:pPr eaLnBrk="1" hangingPunct="1"/>
            <a:r>
              <a:rPr lang="ja-JP" altLang="en-US"/>
              <a:t>第</a:t>
            </a:r>
            <a:r>
              <a:rPr lang="en-US" altLang="ja-JP"/>
              <a:t>2</a:t>
            </a:r>
            <a:r>
              <a:rPr lang="ja-JP" altLang="en-US"/>
              <a:t>章 </a:t>
            </a:r>
            <a:r>
              <a:rPr lang="en-US" altLang="ja-JP"/>
              <a:t>Java</a:t>
            </a:r>
            <a:r>
              <a:rPr lang="ja-JP" altLang="en-US"/>
              <a:t>言語の基本</a:t>
            </a:r>
          </a:p>
        </p:txBody>
      </p:sp>
      <p:sp>
        <p:nvSpPr>
          <p:cNvPr id="5" name="サブタイトル 4"/>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タイトル 1"/>
          <p:cNvSpPr>
            <a:spLocks noGrp="1"/>
          </p:cNvSpPr>
          <p:nvPr>
            <p:ph type="title"/>
          </p:nvPr>
        </p:nvSpPr>
        <p:spPr>
          <a:xfrm>
            <a:off x="457200" y="274638"/>
            <a:ext cx="8229600" cy="725487"/>
          </a:xfrm>
        </p:spPr>
        <p:txBody>
          <a:bodyPr/>
          <a:lstStyle/>
          <a:p>
            <a:pPr eaLnBrk="1" hangingPunct="1"/>
            <a:r>
              <a:rPr lang="en-US" altLang="ja-JP"/>
              <a:t>private</a:t>
            </a:r>
            <a:r>
              <a:rPr lang="ja-JP" altLang="en-US"/>
              <a:t>修飾子の使用例</a:t>
            </a:r>
          </a:p>
        </p:txBody>
      </p:sp>
      <p:sp>
        <p:nvSpPr>
          <p:cNvPr id="167939" name="正方形/長方形 3"/>
          <p:cNvSpPr>
            <a:spLocks noChangeArrowheads="1"/>
          </p:cNvSpPr>
          <p:nvPr/>
        </p:nvSpPr>
        <p:spPr bwMode="auto">
          <a:xfrm>
            <a:off x="285750" y="1071563"/>
            <a:ext cx="8715375" cy="5848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200">
                <a:latin typeface="Lucida Console" panose="020B0609040504020204" pitchFamily="49" charset="0"/>
                <a:ea typeface="HG丸ｺﾞｼｯｸM-PRO" panose="020F0600000000000000" pitchFamily="50" charset="-128"/>
              </a:rPr>
              <a:t>class Car {</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private</a:t>
            </a:r>
            <a:r>
              <a:rPr lang="en-US" altLang="ja-JP" sz="2200">
                <a:latin typeface="Lucida Console" panose="020B0609040504020204" pitchFamily="49" charset="0"/>
                <a:ea typeface="HG丸ｺﾞｼｯｸM-PRO" panose="020F0600000000000000" pitchFamily="50" charset="-128"/>
              </a:rPr>
              <a:t> int speed; </a:t>
            </a:r>
            <a:r>
              <a:rPr lang="en-US" altLang="ja-JP" sz="2200">
                <a:solidFill>
                  <a:srgbClr val="008000"/>
                </a:solidFill>
                <a:latin typeface="Lucida Console" panose="020B0609040504020204" pitchFamily="49" charset="0"/>
                <a:ea typeface="HG丸ｺﾞｼｯｸM-PRO" panose="020F0600000000000000" pitchFamily="50" charset="-128"/>
              </a:rPr>
              <a:t>// </a:t>
            </a:r>
            <a:r>
              <a:rPr lang="ja-JP" altLang="en-US" sz="2200">
                <a:solidFill>
                  <a:srgbClr val="008000"/>
                </a:solidFill>
                <a:latin typeface="Lucida Console" panose="020B0609040504020204" pitchFamily="49" charset="0"/>
                <a:ea typeface="HG丸ｺﾞｼｯｸM-PRO" panose="020F0600000000000000" pitchFamily="50" charset="-128"/>
              </a:rPr>
              <a:t>速度</a:t>
            </a:r>
            <a:r>
              <a:rPr lang="en-US" altLang="ja-JP" sz="2200">
                <a:solidFill>
                  <a:srgbClr val="008000"/>
                </a:solidFill>
                <a:latin typeface="Lucida Console" panose="020B0609040504020204" pitchFamily="49" charset="0"/>
                <a:ea typeface="HG丸ｺﾞｼｯｸM-PRO" panose="020F0600000000000000" pitchFamily="50" charset="-128"/>
              </a:rPr>
              <a:t>(Km/h)</a:t>
            </a:r>
          </a:p>
          <a:p>
            <a:pPr eaLnBrk="1" hangingPunct="1"/>
            <a:endParaRPr lang="en-US" altLang="ja-JP" sz="2200">
              <a:latin typeface="Lucida Console" panose="020B0609040504020204" pitchFamily="49" charset="0"/>
              <a:ea typeface="HG丸ｺﾞｼｯｸM-PRO" panose="020F0600000000000000" pitchFamily="50" charset="-128"/>
            </a:endParaRP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008000"/>
                </a:solidFill>
                <a:latin typeface="Lucida Console" panose="020B0609040504020204" pitchFamily="49" charset="0"/>
                <a:ea typeface="HG丸ｺﾞｼｯｸM-PRO" panose="020F0600000000000000" pitchFamily="50" charset="-128"/>
              </a:rPr>
              <a:t>// speed</a:t>
            </a:r>
            <a:r>
              <a:rPr lang="ja-JP" altLang="en-US" sz="2200">
                <a:solidFill>
                  <a:srgbClr val="008000"/>
                </a:solidFill>
                <a:latin typeface="Lucida Console" panose="020B0609040504020204" pitchFamily="49" charset="0"/>
                <a:ea typeface="HG丸ｺﾞｼｯｸM-PRO" panose="020F0600000000000000" pitchFamily="50" charset="-128"/>
              </a:rPr>
              <a:t>の値を</a:t>
            </a:r>
            <a:r>
              <a:rPr lang="en-US" altLang="ja-JP" sz="2200">
                <a:solidFill>
                  <a:srgbClr val="008000"/>
                </a:solidFill>
                <a:latin typeface="Lucida Console" panose="020B0609040504020204" pitchFamily="49" charset="0"/>
                <a:ea typeface="HG丸ｺﾞｼｯｸM-PRO" panose="020F0600000000000000" pitchFamily="50" charset="-128"/>
              </a:rPr>
              <a:t>1</a:t>
            </a:r>
            <a:r>
              <a:rPr lang="ja-JP" altLang="en-US" sz="2200">
                <a:solidFill>
                  <a:srgbClr val="008000"/>
                </a:solidFill>
                <a:latin typeface="Lucida Console" panose="020B0609040504020204" pitchFamily="49" charset="0"/>
                <a:ea typeface="HG丸ｺﾞｼｯｸM-PRO" panose="020F0600000000000000" pitchFamily="50" charset="-128"/>
              </a:rPr>
              <a:t>増やす。ただし最大でも</a:t>
            </a:r>
            <a:r>
              <a:rPr lang="en-US" altLang="ja-JP" sz="2200">
                <a:solidFill>
                  <a:srgbClr val="008000"/>
                </a:solidFill>
                <a:latin typeface="Lucida Console" panose="020B0609040504020204" pitchFamily="49" charset="0"/>
                <a:ea typeface="HG丸ｺﾞｼｯｸM-PRO" panose="020F0600000000000000" pitchFamily="50" charset="-128"/>
              </a:rPr>
              <a:t>80</a:t>
            </a:r>
            <a:r>
              <a:rPr lang="ja-JP" altLang="en-US" sz="2200">
                <a:solidFill>
                  <a:srgbClr val="008000"/>
                </a:solidFill>
                <a:latin typeface="Lucida Console" panose="020B0609040504020204" pitchFamily="49" charset="0"/>
                <a:ea typeface="HG丸ｺﾞｼｯｸM-PRO" panose="020F0600000000000000" pitchFamily="50" charset="-128"/>
              </a:rPr>
              <a:t>までとする。</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public</a:t>
            </a:r>
            <a:r>
              <a:rPr lang="en-US" altLang="ja-JP" sz="2200">
                <a:latin typeface="Lucida Console" panose="020B0609040504020204" pitchFamily="49" charset="0"/>
                <a:ea typeface="HG丸ｺﾞｼｯｸM-PRO" panose="020F0600000000000000" pitchFamily="50" charset="-128"/>
              </a:rPr>
              <a:t> void speedUp() {</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if(speed &lt; 80) {</a:t>
            </a:r>
          </a:p>
          <a:p>
            <a:pPr eaLnBrk="1" hangingPunct="1"/>
            <a:r>
              <a:rPr lang="en-US" altLang="ja-JP" sz="2200">
                <a:latin typeface="Lucida Console" panose="020B0609040504020204" pitchFamily="49" charset="0"/>
                <a:ea typeface="HG丸ｺﾞｼｯｸM-PRO" panose="020F0600000000000000" pitchFamily="50" charset="-128"/>
              </a:rPr>
              <a:t>	speed++;</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a:t>
            </a:r>
          </a:p>
          <a:p>
            <a:pPr eaLnBrk="1" hangingPunct="1"/>
            <a:endParaRPr lang="en-US" altLang="ja-JP" sz="2200">
              <a:latin typeface="Lucida Console" panose="020B0609040504020204" pitchFamily="49" charset="0"/>
              <a:ea typeface="HG丸ｺﾞｼｯｸM-PRO" panose="020F0600000000000000" pitchFamily="50" charset="-128"/>
            </a:endParaRP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008000"/>
                </a:solidFill>
                <a:latin typeface="Lucida Console" panose="020B0609040504020204" pitchFamily="49" charset="0"/>
                <a:ea typeface="HG丸ｺﾞｼｯｸM-PRO" panose="020F0600000000000000" pitchFamily="50" charset="-128"/>
              </a:rPr>
              <a:t>// speed</a:t>
            </a:r>
            <a:r>
              <a:rPr lang="ja-JP" altLang="en-US" sz="2200">
                <a:solidFill>
                  <a:srgbClr val="008000"/>
                </a:solidFill>
                <a:latin typeface="Lucida Console" panose="020B0609040504020204" pitchFamily="49" charset="0"/>
                <a:ea typeface="HG丸ｺﾞｼｯｸM-PRO" panose="020F0600000000000000" pitchFamily="50" charset="-128"/>
              </a:rPr>
              <a:t>の値を</a:t>
            </a:r>
            <a:r>
              <a:rPr lang="en-US" altLang="ja-JP" sz="2200">
                <a:solidFill>
                  <a:srgbClr val="008000"/>
                </a:solidFill>
                <a:latin typeface="Lucida Console" panose="020B0609040504020204" pitchFamily="49" charset="0"/>
                <a:ea typeface="HG丸ｺﾞｼｯｸM-PRO" panose="020F0600000000000000" pitchFamily="50" charset="-128"/>
              </a:rPr>
              <a:t>1</a:t>
            </a:r>
            <a:r>
              <a:rPr lang="ja-JP" altLang="en-US" sz="2200">
                <a:solidFill>
                  <a:srgbClr val="008000"/>
                </a:solidFill>
                <a:latin typeface="Lucida Console" panose="020B0609040504020204" pitchFamily="49" charset="0"/>
                <a:ea typeface="HG丸ｺﾞｼｯｸM-PRO" panose="020F0600000000000000" pitchFamily="50" charset="-128"/>
              </a:rPr>
              <a:t>減らす。ただし</a:t>
            </a:r>
            <a:r>
              <a:rPr lang="en-US" altLang="ja-JP" sz="2200">
                <a:solidFill>
                  <a:srgbClr val="008000"/>
                </a:solidFill>
                <a:latin typeface="Lucida Console" panose="020B0609040504020204" pitchFamily="49" charset="0"/>
                <a:ea typeface="HG丸ｺﾞｼｯｸM-PRO" panose="020F0600000000000000" pitchFamily="50" charset="-128"/>
              </a:rPr>
              <a:t>0</a:t>
            </a:r>
            <a:r>
              <a:rPr lang="ja-JP" altLang="en-US" sz="2200">
                <a:solidFill>
                  <a:srgbClr val="008000"/>
                </a:solidFill>
                <a:latin typeface="Lucida Console" panose="020B0609040504020204" pitchFamily="49" charset="0"/>
                <a:ea typeface="HG丸ｺﾞｼｯｸM-PRO" panose="020F0600000000000000" pitchFamily="50" charset="-128"/>
              </a:rPr>
              <a:t>以下にはならない。</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public</a:t>
            </a:r>
            <a:r>
              <a:rPr lang="en-US" altLang="ja-JP" sz="2200">
                <a:latin typeface="Lucida Console" panose="020B0609040504020204" pitchFamily="49" charset="0"/>
                <a:ea typeface="HG丸ｺﾞｼｯｸM-PRO" panose="020F0600000000000000" pitchFamily="50" charset="-128"/>
              </a:rPr>
              <a:t> void speedDown() {</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if(speed &gt; 0) {</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speed--;</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latin typeface="Lucida Console" panose="020B0609040504020204" pitchFamily="49" charset="0"/>
                <a:ea typeface="HG丸ｺﾞｼｯｸM-PRO" panose="020F0600000000000000" pitchFamily="50" charset="-128"/>
              </a:rPr>
              <a:t>}</a:t>
            </a:r>
          </a:p>
          <a:p>
            <a:pPr eaLnBrk="1" hangingPunct="1"/>
            <a:r>
              <a:rPr lang="en-US" altLang="ja-JP" sz="220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19897615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25487"/>
          </a:xfrm>
        </p:spPr>
        <p:txBody>
          <a:bodyPr>
            <a:normAutofit fontScale="90000"/>
          </a:bodyPr>
          <a:lstStyle/>
          <a:p>
            <a:pPr>
              <a:defRPr/>
            </a:pPr>
            <a:r>
              <a:rPr lang="ja-JP" altLang="en-US" dirty="0"/>
              <a:t>（発展）アクセッサを経由したアクセス</a:t>
            </a:r>
          </a:p>
        </p:txBody>
      </p:sp>
      <p:sp>
        <p:nvSpPr>
          <p:cNvPr id="168963" name="正方形/長方形 3"/>
          <p:cNvSpPr>
            <a:spLocks noChangeArrowheads="1"/>
          </p:cNvSpPr>
          <p:nvPr/>
        </p:nvSpPr>
        <p:spPr bwMode="auto">
          <a:xfrm>
            <a:off x="285750" y="1052513"/>
            <a:ext cx="8715375" cy="5848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200">
                <a:latin typeface="Lucida Console" panose="020B0609040504020204" pitchFamily="49" charset="0"/>
                <a:ea typeface="HG丸ｺﾞｼｯｸM-PRO" panose="020F0600000000000000" pitchFamily="50" charset="-128"/>
              </a:rPr>
              <a:t>class Example {</a:t>
            </a: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private</a:t>
            </a:r>
            <a:r>
              <a:rPr lang="en-US" altLang="ja-JP" sz="2200">
                <a:latin typeface="Lucida Console" panose="020B0609040504020204" pitchFamily="49" charset="0"/>
                <a:ea typeface="HG丸ｺﾞｼｯｸM-PRO" panose="020F0600000000000000" pitchFamily="50" charset="-128"/>
              </a:rPr>
              <a:t> int valueA; </a:t>
            </a:r>
            <a:endParaRPr lang="en-US" altLang="ja-JP" sz="2200">
              <a:solidFill>
                <a:srgbClr val="008000"/>
              </a:solidFill>
              <a:latin typeface="Lucida Console" panose="020B0609040504020204" pitchFamily="49" charset="0"/>
              <a:ea typeface="HG丸ｺﾞｼｯｸM-PRO" panose="020F0600000000000000" pitchFamily="50" charset="-128"/>
            </a:endParaRPr>
          </a:p>
          <a:p>
            <a:pPr eaLnBrk="1" hangingPunct="1"/>
            <a:r>
              <a:rPr lang="ja-JP" altLang="en-US" sz="2200">
                <a:latin typeface="Lucida Console" panose="020B0609040504020204" pitchFamily="49" charset="0"/>
                <a:ea typeface="HG丸ｺﾞｼｯｸM-PRO" panose="020F0600000000000000" pitchFamily="50" charset="-128"/>
              </a:rPr>
              <a:t>  </a:t>
            </a:r>
            <a:r>
              <a:rPr lang="en-US" altLang="ja-JP" sz="2200">
                <a:solidFill>
                  <a:srgbClr val="C00000"/>
                </a:solidFill>
                <a:latin typeface="Lucida Console" panose="020B0609040504020204" pitchFamily="49" charset="0"/>
                <a:ea typeface="HG丸ｺﾞｼｯｸM-PRO" panose="020F0600000000000000" pitchFamily="50" charset="-128"/>
              </a:rPr>
              <a:t>private</a:t>
            </a:r>
            <a:r>
              <a:rPr lang="en-US" altLang="ja-JP" sz="2200">
                <a:latin typeface="Lucida Console" panose="020B0609040504020204" pitchFamily="49" charset="0"/>
                <a:ea typeface="HG丸ｺﾞｼｯｸM-PRO" panose="020F0600000000000000" pitchFamily="50" charset="-128"/>
              </a:rPr>
              <a:t> int valueB;  </a:t>
            </a:r>
          </a:p>
          <a:p>
            <a:pPr eaLnBrk="1" hangingPunct="1"/>
            <a:endParaRPr lang="en-US" altLang="ja-JP" sz="2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2200">
                <a:solidFill>
                  <a:srgbClr val="C00000"/>
                </a:solidFill>
                <a:latin typeface="Lucida Console" panose="020B0609040504020204" pitchFamily="49" charset="0"/>
                <a:ea typeface="HG丸ｺﾞｼｯｸM-PRO" panose="020F0600000000000000" pitchFamily="50" charset="-128"/>
              </a:rPr>
              <a:t>  public</a:t>
            </a:r>
            <a:r>
              <a:rPr lang="en-US" altLang="ja-JP" sz="2200">
                <a:latin typeface="Lucida Console" panose="020B0609040504020204" pitchFamily="49" charset="0"/>
                <a:ea typeface="HG丸ｺﾞｼｯｸM-PRO" panose="020F0600000000000000" pitchFamily="50" charset="-128"/>
              </a:rPr>
              <a:t> int getValueA() {</a:t>
            </a:r>
          </a:p>
          <a:p>
            <a:pPr eaLnBrk="1" hangingPunct="1"/>
            <a:r>
              <a:rPr lang="en-US" altLang="ja-JP" sz="2200">
                <a:latin typeface="Lucida Console" panose="020B0609040504020204" pitchFamily="49" charset="0"/>
                <a:ea typeface="HG丸ｺﾞｼｯｸM-PRO" panose="020F0600000000000000" pitchFamily="50" charset="-128"/>
              </a:rPr>
              <a:t>      return valueA;</a:t>
            </a:r>
          </a:p>
          <a:p>
            <a:pPr eaLnBrk="1" hangingPunct="1"/>
            <a:r>
              <a:rPr lang="en-US" altLang="ja-JP" sz="2200">
                <a:latin typeface="Lucida Console" panose="020B0609040504020204" pitchFamily="49" charset="0"/>
                <a:ea typeface="HG丸ｺﾞｼｯｸM-PRO" panose="020F0600000000000000" pitchFamily="50" charset="-128"/>
              </a:rPr>
              <a:t>  }</a:t>
            </a:r>
            <a:endParaRPr lang="en-US" altLang="ja-JP" sz="2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2200">
                <a:solidFill>
                  <a:srgbClr val="C00000"/>
                </a:solidFill>
                <a:latin typeface="Lucida Console" panose="020B0609040504020204" pitchFamily="49" charset="0"/>
                <a:ea typeface="HG丸ｺﾞｼｯｸM-PRO" panose="020F0600000000000000" pitchFamily="50" charset="-128"/>
              </a:rPr>
              <a:t>  public</a:t>
            </a:r>
            <a:r>
              <a:rPr lang="en-US" altLang="ja-JP" sz="2200">
                <a:latin typeface="Lucida Console" panose="020B0609040504020204" pitchFamily="49" charset="0"/>
                <a:ea typeface="HG丸ｺﾞｼｯｸM-PRO" panose="020F0600000000000000" pitchFamily="50" charset="-128"/>
              </a:rPr>
              <a:t> void setValueA(int a) {</a:t>
            </a:r>
          </a:p>
          <a:p>
            <a:pPr eaLnBrk="1" hangingPunct="1"/>
            <a:r>
              <a:rPr lang="en-US" altLang="ja-JP" sz="2200">
                <a:latin typeface="Lucida Console" panose="020B0609040504020204" pitchFamily="49" charset="0"/>
                <a:ea typeface="HG丸ｺﾞｼｯｸM-PRO" panose="020F0600000000000000" pitchFamily="50" charset="-128"/>
              </a:rPr>
              <a:t>      valueA = a;</a:t>
            </a:r>
          </a:p>
          <a:p>
            <a:pPr eaLnBrk="1" hangingPunct="1"/>
            <a:r>
              <a:rPr lang="en-US" altLang="ja-JP" sz="2200">
                <a:latin typeface="Lucida Console" panose="020B0609040504020204" pitchFamily="49" charset="0"/>
                <a:ea typeface="HG丸ｺﾞｼｯｸM-PRO" panose="020F0600000000000000" pitchFamily="50" charset="-128"/>
              </a:rPr>
              <a:t>  }</a:t>
            </a:r>
          </a:p>
          <a:p>
            <a:pPr eaLnBrk="1" hangingPunct="1"/>
            <a:r>
              <a:rPr lang="en-US" altLang="ja-JP" sz="2200">
                <a:solidFill>
                  <a:srgbClr val="C00000"/>
                </a:solidFill>
                <a:latin typeface="Lucida Console" panose="020B0609040504020204" pitchFamily="49" charset="0"/>
                <a:ea typeface="HG丸ｺﾞｼｯｸM-PRO" panose="020F0600000000000000" pitchFamily="50" charset="-128"/>
              </a:rPr>
              <a:t>  public</a:t>
            </a:r>
            <a:r>
              <a:rPr lang="en-US" altLang="ja-JP" sz="2200">
                <a:latin typeface="Lucida Console" panose="020B0609040504020204" pitchFamily="49" charset="0"/>
                <a:ea typeface="HG丸ｺﾞｼｯｸM-PRO" panose="020F0600000000000000" pitchFamily="50" charset="-128"/>
              </a:rPr>
              <a:t> int getValueB() {</a:t>
            </a:r>
          </a:p>
          <a:p>
            <a:pPr eaLnBrk="1" hangingPunct="1"/>
            <a:r>
              <a:rPr lang="en-US" altLang="ja-JP" sz="2200">
                <a:latin typeface="Lucida Console" panose="020B0609040504020204" pitchFamily="49" charset="0"/>
                <a:ea typeface="HG丸ｺﾞｼｯｸM-PRO" panose="020F0600000000000000" pitchFamily="50" charset="-128"/>
              </a:rPr>
              <a:t>      return valueB;</a:t>
            </a:r>
          </a:p>
          <a:p>
            <a:pPr eaLnBrk="1" hangingPunct="1"/>
            <a:r>
              <a:rPr lang="en-US" altLang="ja-JP" sz="2200">
                <a:latin typeface="Lucida Console" panose="020B0609040504020204" pitchFamily="49" charset="0"/>
                <a:ea typeface="HG丸ｺﾞｼｯｸM-PRO" panose="020F0600000000000000" pitchFamily="50" charset="-128"/>
              </a:rPr>
              <a:t>  }</a:t>
            </a:r>
            <a:endParaRPr lang="en-US" altLang="ja-JP" sz="2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2200">
                <a:solidFill>
                  <a:srgbClr val="C00000"/>
                </a:solidFill>
                <a:latin typeface="Lucida Console" panose="020B0609040504020204" pitchFamily="49" charset="0"/>
                <a:ea typeface="HG丸ｺﾞｼｯｸM-PRO" panose="020F0600000000000000" pitchFamily="50" charset="-128"/>
              </a:rPr>
              <a:t>  public</a:t>
            </a:r>
            <a:r>
              <a:rPr lang="en-US" altLang="ja-JP" sz="2200">
                <a:latin typeface="Lucida Console" panose="020B0609040504020204" pitchFamily="49" charset="0"/>
                <a:ea typeface="HG丸ｺﾞｼｯｸM-PRO" panose="020F0600000000000000" pitchFamily="50" charset="-128"/>
              </a:rPr>
              <a:t> void setValueA(int b) {</a:t>
            </a:r>
          </a:p>
          <a:p>
            <a:pPr eaLnBrk="1" hangingPunct="1"/>
            <a:r>
              <a:rPr lang="en-US" altLang="ja-JP" sz="2200">
                <a:latin typeface="Lucida Console" panose="020B0609040504020204" pitchFamily="49" charset="0"/>
                <a:ea typeface="HG丸ｺﾞｼｯｸM-PRO" panose="020F0600000000000000" pitchFamily="50" charset="-128"/>
              </a:rPr>
              <a:t>      valueB = b;</a:t>
            </a:r>
          </a:p>
          <a:p>
            <a:pPr eaLnBrk="1" hangingPunct="1"/>
            <a:r>
              <a:rPr lang="en-US" altLang="ja-JP" sz="2200">
                <a:latin typeface="Lucida Console" panose="020B0609040504020204" pitchFamily="49" charset="0"/>
                <a:ea typeface="HG丸ｺﾞｼｯｸM-PRO" panose="020F0600000000000000" pitchFamily="50" charset="-128"/>
              </a:rPr>
              <a:t>  }</a:t>
            </a:r>
          </a:p>
          <a:p>
            <a:pPr eaLnBrk="1" hangingPunct="1"/>
            <a:r>
              <a:rPr lang="en-US" altLang="ja-JP" sz="220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150788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タイトル 1"/>
          <p:cNvSpPr>
            <a:spLocks noGrp="1"/>
          </p:cNvSpPr>
          <p:nvPr>
            <p:ph type="title"/>
          </p:nvPr>
        </p:nvSpPr>
        <p:spPr>
          <a:xfrm>
            <a:off x="457200" y="274638"/>
            <a:ext cx="8229600" cy="725487"/>
          </a:xfrm>
        </p:spPr>
        <p:txBody>
          <a:bodyPr/>
          <a:lstStyle/>
          <a:p>
            <a:pPr eaLnBrk="1" hangingPunct="1"/>
            <a:r>
              <a:rPr lang="en-US" altLang="ja-JP"/>
              <a:t>final</a:t>
            </a:r>
            <a:r>
              <a:rPr lang="ja-JP" altLang="en-US"/>
              <a:t>修飾子</a:t>
            </a:r>
          </a:p>
        </p:txBody>
      </p:sp>
      <p:sp>
        <p:nvSpPr>
          <p:cNvPr id="169987" name="コンテンツ プレースホルダ 2"/>
          <p:cNvSpPr>
            <a:spLocks noGrp="1"/>
          </p:cNvSpPr>
          <p:nvPr>
            <p:ph idx="1"/>
          </p:nvPr>
        </p:nvSpPr>
        <p:spPr>
          <a:xfrm>
            <a:off x="251520" y="1214438"/>
            <a:ext cx="8496944" cy="5000625"/>
          </a:xfrm>
        </p:spPr>
        <p:txBody>
          <a:bodyPr/>
          <a:lstStyle/>
          <a:p>
            <a:pPr eaLnBrk="1" hangingPunct="1"/>
            <a:r>
              <a:rPr lang="ja-JP" altLang="en-US" dirty="0"/>
              <a:t>後から変更してはいけないものに</a:t>
            </a:r>
            <a:r>
              <a:rPr lang="en-US" altLang="ja-JP" dirty="0"/>
              <a:t>final</a:t>
            </a:r>
            <a:r>
              <a:rPr lang="ja-JP" altLang="en-US" dirty="0"/>
              <a:t>修飾子を付ける</a:t>
            </a:r>
            <a:endParaRPr lang="en-US" altLang="ja-JP" dirty="0"/>
          </a:p>
          <a:p>
            <a:pPr eaLnBrk="1" hangingPunct="1"/>
            <a:r>
              <a:rPr lang="ja-JP" altLang="en-US" dirty="0"/>
              <a:t>クラス、メソッド、フィールドにつけると、それぞれ次のような意味を持つ</a:t>
            </a:r>
            <a:endParaRPr lang="en-US" altLang="ja-JP" dirty="0"/>
          </a:p>
          <a:p>
            <a:pPr eaLnBrk="1" hangingPunct="1"/>
            <a:endParaRPr lang="en-US" altLang="ja-JP" dirty="0"/>
          </a:p>
          <a:p>
            <a:pPr marL="457200" lvl="1" indent="0" eaLnBrk="1" hangingPunct="1">
              <a:buNone/>
            </a:pPr>
            <a:r>
              <a:rPr lang="ja-JP" altLang="en-US" dirty="0"/>
              <a:t>クラス：サブクラスを作れない</a:t>
            </a:r>
            <a:endParaRPr lang="en-US" altLang="ja-JP" dirty="0"/>
          </a:p>
          <a:p>
            <a:pPr marL="457200" lvl="1" indent="0" eaLnBrk="1" hangingPunct="1">
              <a:buNone/>
            </a:pPr>
            <a:r>
              <a:rPr lang="ja-JP" altLang="en-US" dirty="0"/>
              <a:t>メソッド：サブクラスでオーバーライドできない</a:t>
            </a:r>
            <a:endParaRPr lang="en-US" altLang="ja-JP" dirty="0"/>
          </a:p>
          <a:p>
            <a:pPr marL="457200" lvl="1" indent="0" eaLnBrk="1" hangingPunct="1">
              <a:buNone/>
            </a:pPr>
            <a:r>
              <a:rPr lang="ja-JP" altLang="en-US" dirty="0"/>
              <a:t>フィールド：値を変更できない（定数）</a:t>
            </a:r>
          </a:p>
        </p:txBody>
      </p:sp>
    </p:spTree>
    <p:extLst>
      <p:ext uri="{BB962C8B-B14F-4D97-AF65-F5344CB8AC3E}">
        <p14:creationId xmlns:p14="http://schemas.microsoft.com/office/powerpoint/2010/main" val="696361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タイトル 1"/>
          <p:cNvSpPr>
            <a:spLocks noGrp="1"/>
          </p:cNvSpPr>
          <p:nvPr>
            <p:ph type="title"/>
          </p:nvPr>
        </p:nvSpPr>
        <p:spPr>
          <a:xfrm>
            <a:off x="457200" y="274638"/>
            <a:ext cx="8229600" cy="725487"/>
          </a:xfrm>
        </p:spPr>
        <p:txBody>
          <a:bodyPr/>
          <a:lstStyle/>
          <a:p>
            <a:pPr eaLnBrk="1" hangingPunct="1"/>
            <a:r>
              <a:rPr lang="ja-JP" altLang="en-US"/>
              <a:t>定数の使用例</a:t>
            </a:r>
          </a:p>
        </p:txBody>
      </p:sp>
      <p:sp>
        <p:nvSpPr>
          <p:cNvPr id="171011" name="コンテンツ プレースホルダ 2"/>
          <p:cNvSpPr>
            <a:spLocks noGrp="1"/>
          </p:cNvSpPr>
          <p:nvPr>
            <p:ph idx="1"/>
          </p:nvPr>
        </p:nvSpPr>
        <p:spPr>
          <a:xfrm>
            <a:off x="457200" y="3500438"/>
            <a:ext cx="8229600" cy="1143000"/>
          </a:xfrm>
        </p:spPr>
        <p:txBody>
          <a:bodyPr/>
          <a:lstStyle/>
          <a:p>
            <a:pPr marL="0" indent="0" eaLnBrk="1" hangingPunct="1">
              <a:buNone/>
            </a:pPr>
            <a:r>
              <a:rPr lang="ja-JP" altLang="en-US" sz="2800" dirty="0"/>
              <a:t>定数を使った方が可読性があがる。保守がしやすくなる。</a:t>
            </a:r>
          </a:p>
        </p:txBody>
      </p:sp>
      <p:sp>
        <p:nvSpPr>
          <p:cNvPr id="171012" name="正方形/長方形 3"/>
          <p:cNvSpPr>
            <a:spLocks noChangeArrowheads="1"/>
          </p:cNvSpPr>
          <p:nvPr/>
        </p:nvSpPr>
        <p:spPr bwMode="auto">
          <a:xfrm>
            <a:off x="571500" y="1214438"/>
            <a:ext cx="8215313"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public final static </a:t>
            </a:r>
            <a:r>
              <a:rPr lang="en-US" altLang="ja-JP" sz="2800">
                <a:latin typeface="Lucida Console" panose="020B0609040504020204" pitchFamily="49" charset="0"/>
                <a:ea typeface="HG丸ｺﾞｼｯｸM-PRO" panose="020F0600000000000000" pitchFamily="50" charset="-128"/>
              </a:rPr>
              <a:t>double PI =</a:t>
            </a:r>
          </a:p>
          <a:p>
            <a:pPr eaLnBrk="1" hangingPunct="1"/>
            <a:r>
              <a:rPr lang="en-US" altLang="ja-JP" sz="2800">
                <a:latin typeface="Lucida Console" panose="020B0609040504020204" pitchFamily="49" charset="0"/>
                <a:ea typeface="HG丸ｺﾞｼｯｸM-PRO" panose="020F0600000000000000" pitchFamily="50" charset="-128"/>
              </a:rPr>
              <a:t>                   3.141592653589793;</a:t>
            </a:r>
          </a:p>
        </p:txBody>
      </p:sp>
      <p:sp>
        <p:nvSpPr>
          <p:cNvPr id="171013" name="正方形/長方形 4"/>
          <p:cNvSpPr>
            <a:spLocks noChangeArrowheads="1"/>
          </p:cNvSpPr>
          <p:nvPr/>
        </p:nvSpPr>
        <p:spPr bwMode="auto">
          <a:xfrm>
            <a:off x="571500" y="2357438"/>
            <a:ext cx="8215313"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public final static </a:t>
            </a:r>
            <a:r>
              <a:rPr lang="en-US" altLang="ja-JP" sz="2800">
                <a:latin typeface="Lucida Console" panose="020B0609040504020204" pitchFamily="49" charset="0"/>
                <a:ea typeface="HG丸ｺﾞｼｯｸM-PRO" panose="020F0600000000000000" pitchFamily="50" charset="-128"/>
              </a:rPr>
              <a:t>int         ADULT_AGE = 20;</a:t>
            </a:r>
          </a:p>
        </p:txBody>
      </p:sp>
      <p:sp>
        <p:nvSpPr>
          <p:cNvPr id="171014" name="正方形/長方形 5"/>
          <p:cNvSpPr>
            <a:spLocks noChangeArrowheads="1"/>
          </p:cNvSpPr>
          <p:nvPr/>
        </p:nvSpPr>
        <p:spPr bwMode="auto">
          <a:xfrm>
            <a:off x="500063" y="4689475"/>
            <a:ext cx="6429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if(age == 20) {   }</a:t>
            </a:r>
          </a:p>
        </p:txBody>
      </p:sp>
      <p:sp>
        <p:nvSpPr>
          <p:cNvPr id="171015" name="正方形/長方形 6"/>
          <p:cNvSpPr>
            <a:spLocks noChangeArrowheads="1"/>
          </p:cNvSpPr>
          <p:nvPr/>
        </p:nvSpPr>
        <p:spPr bwMode="auto">
          <a:xfrm>
            <a:off x="428625" y="5786438"/>
            <a:ext cx="6429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if(age == ADULT_AGE) {   }</a:t>
            </a:r>
          </a:p>
        </p:txBody>
      </p:sp>
      <p:sp>
        <p:nvSpPr>
          <p:cNvPr id="8" name="下矢印 7"/>
          <p:cNvSpPr/>
          <p:nvPr/>
        </p:nvSpPr>
        <p:spPr>
          <a:xfrm>
            <a:off x="3143250" y="5286375"/>
            <a:ext cx="484188"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extLst>
      <p:ext uri="{BB962C8B-B14F-4D97-AF65-F5344CB8AC3E}">
        <p14:creationId xmlns:p14="http://schemas.microsoft.com/office/powerpoint/2010/main" val="428207456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タイトル 1"/>
          <p:cNvSpPr>
            <a:spLocks noGrp="1"/>
          </p:cNvSpPr>
          <p:nvPr>
            <p:ph type="title"/>
          </p:nvPr>
        </p:nvSpPr>
        <p:spPr>
          <a:xfrm>
            <a:off x="457200" y="274638"/>
            <a:ext cx="8229600" cy="725487"/>
          </a:xfrm>
        </p:spPr>
        <p:txBody>
          <a:bodyPr/>
          <a:lstStyle/>
          <a:p>
            <a:pPr eaLnBrk="1" hangingPunct="1"/>
            <a:r>
              <a:rPr lang="en-US" altLang="ja-JP"/>
              <a:t>static </a:t>
            </a:r>
            <a:r>
              <a:rPr lang="ja-JP" altLang="en-US"/>
              <a:t>修飾子</a:t>
            </a:r>
          </a:p>
        </p:txBody>
      </p:sp>
      <p:sp>
        <p:nvSpPr>
          <p:cNvPr id="172035" name="コンテンツ プレースホルダ 2"/>
          <p:cNvSpPr>
            <a:spLocks noGrp="1"/>
          </p:cNvSpPr>
          <p:nvPr>
            <p:ph idx="1"/>
          </p:nvPr>
        </p:nvSpPr>
        <p:spPr>
          <a:xfrm>
            <a:off x="457200" y="1214438"/>
            <a:ext cx="8229600" cy="1143000"/>
          </a:xfrm>
        </p:spPr>
        <p:txBody>
          <a:bodyPr/>
          <a:lstStyle/>
          <a:p>
            <a:pPr marL="0" indent="0" eaLnBrk="1" hangingPunct="1">
              <a:buNone/>
            </a:pPr>
            <a:r>
              <a:rPr lang="ja-JP" altLang="en-US" sz="2800" dirty="0"/>
              <a:t>クラス変数、クラスメソッドを宣言するときに使用する</a:t>
            </a:r>
          </a:p>
        </p:txBody>
      </p:sp>
      <p:sp>
        <p:nvSpPr>
          <p:cNvPr id="172036" name="正方形/長方形 3"/>
          <p:cNvSpPr>
            <a:spLocks noChangeArrowheads="1"/>
          </p:cNvSpPr>
          <p:nvPr/>
        </p:nvSpPr>
        <p:spPr bwMode="auto">
          <a:xfrm>
            <a:off x="571500" y="2571750"/>
            <a:ext cx="6429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static</a:t>
            </a:r>
            <a:r>
              <a:rPr lang="en-US" altLang="ja-JP" sz="2800">
                <a:latin typeface="Lucida Console" panose="020B0609040504020204" pitchFamily="49" charset="0"/>
                <a:ea typeface="HG丸ｺﾞｼｯｸM-PRO" panose="020F0600000000000000" pitchFamily="50" charset="-128"/>
              </a:rPr>
              <a:t> int counter = 0;</a:t>
            </a:r>
          </a:p>
        </p:txBody>
      </p:sp>
      <p:sp>
        <p:nvSpPr>
          <p:cNvPr id="172037" name="正方形/長方形 4"/>
          <p:cNvSpPr>
            <a:spLocks noChangeArrowheads="1"/>
          </p:cNvSpPr>
          <p:nvPr/>
        </p:nvSpPr>
        <p:spPr bwMode="auto">
          <a:xfrm>
            <a:off x="571500" y="3429000"/>
            <a:ext cx="8001000"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static</a:t>
            </a:r>
            <a:r>
              <a:rPr lang="en-US" altLang="ja-JP" sz="2800">
                <a:latin typeface="Lucida Console" panose="020B0609040504020204" pitchFamily="49" charset="0"/>
                <a:ea typeface="HG丸ｺﾞｼｯｸM-PRO" panose="020F0600000000000000" pitchFamily="50" charset="-128"/>
              </a:rPr>
              <a:t> double getSum(int x, int y) {</a:t>
            </a:r>
          </a:p>
          <a:p>
            <a:pPr eaLnBrk="1" hangingPunct="1"/>
            <a:r>
              <a:rPr lang="en-US" altLang="ja-JP" sz="2800">
                <a:latin typeface="Lucida Console" panose="020B0609040504020204" pitchFamily="49" charset="0"/>
                <a:ea typeface="HG丸ｺﾞｼｯｸM-PRO" panose="020F0600000000000000" pitchFamily="50" charset="-128"/>
              </a:rPr>
              <a:t>	return x + y;</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172038" name="正方形/長方形 5"/>
          <p:cNvSpPr>
            <a:spLocks noChangeArrowheads="1"/>
          </p:cNvSpPr>
          <p:nvPr/>
        </p:nvSpPr>
        <p:spPr bwMode="auto">
          <a:xfrm>
            <a:off x="357188" y="5072063"/>
            <a:ext cx="8572500"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public </a:t>
            </a:r>
            <a:r>
              <a:rPr lang="en-US" altLang="ja-JP" sz="2800">
                <a:solidFill>
                  <a:srgbClr val="C00000"/>
                </a:solidFill>
                <a:latin typeface="Lucida Console" panose="020B0609040504020204" pitchFamily="49" charset="0"/>
                <a:ea typeface="HG丸ｺﾞｼｯｸM-PRO" panose="020F0600000000000000" pitchFamily="50" charset="-128"/>
              </a:rPr>
              <a:t>static</a:t>
            </a:r>
            <a:r>
              <a:rPr lang="en-US" altLang="ja-JP" sz="2800">
                <a:latin typeface="Lucida Console" panose="020B0609040504020204" pitchFamily="49" charset="0"/>
                <a:ea typeface="HG丸ｺﾞｼｯｸM-PRO" panose="020F0600000000000000" pitchFamily="50" charset="-128"/>
              </a:rPr>
              <a:t> void main(String args[]) {  }</a:t>
            </a:r>
          </a:p>
        </p:txBody>
      </p:sp>
    </p:spTree>
    <p:extLst>
      <p:ext uri="{BB962C8B-B14F-4D97-AF65-F5344CB8AC3E}">
        <p14:creationId xmlns:p14="http://schemas.microsoft.com/office/powerpoint/2010/main" val="414074967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タイトル 1"/>
          <p:cNvSpPr>
            <a:spLocks noGrp="1"/>
          </p:cNvSpPr>
          <p:nvPr>
            <p:ph type="title"/>
          </p:nvPr>
        </p:nvSpPr>
        <p:spPr>
          <a:xfrm>
            <a:off x="457200" y="274638"/>
            <a:ext cx="8229600" cy="725487"/>
          </a:xfrm>
        </p:spPr>
        <p:txBody>
          <a:bodyPr/>
          <a:lstStyle/>
          <a:p>
            <a:pPr eaLnBrk="1" hangingPunct="1"/>
            <a:r>
              <a:rPr lang="ja-JP" altLang="en-US"/>
              <a:t>抽象クラス</a:t>
            </a:r>
          </a:p>
        </p:txBody>
      </p:sp>
      <p:sp>
        <p:nvSpPr>
          <p:cNvPr id="174083" name="コンテンツ プレースホルダ 2"/>
          <p:cNvSpPr>
            <a:spLocks noGrp="1"/>
          </p:cNvSpPr>
          <p:nvPr>
            <p:ph idx="1"/>
          </p:nvPr>
        </p:nvSpPr>
        <p:spPr>
          <a:xfrm>
            <a:off x="457200" y="1214438"/>
            <a:ext cx="8229600" cy="1785937"/>
          </a:xfrm>
        </p:spPr>
        <p:txBody>
          <a:bodyPr/>
          <a:lstStyle/>
          <a:p>
            <a:pPr marL="0" indent="0" eaLnBrk="1" hangingPunct="1">
              <a:buNone/>
            </a:pPr>
            <a:r>
              <a:rPr lang="ja-JP" altLang="en-US" sz="2800" dirty="0"/>
              <a:t>抽象クラスはインスタンスを作れないクラス</a:t>
            </a:r>
            <a:endParaRPr lang="en-US" altLang="ja-JP" sz="2800" dirty="0"/>
          </a:p>
          <a:p>
            <a:pPr marL="0" indent="0" eaLnBrk="1" hangingPunct="1">
              <a:buNone/>
            </a:pPr>
            <a:r>
              <a:rPr lang="en-US" altLang="ja-JP" sz="2800" dirty="0"/>
              <a:t>abstract</a:t>
            </a:r>
            <a:r>
              <a:rPr lang="ja-JP" altLang="en-US" sz="2800" dirty="0"/>
              <a:t>修飾子をつけて宣言する</a:t>
            </a:r>
          </a:p>
        </p:txBody>
      </p:sp>
      <p:sp>
        <p:nvSpPr>
          <p:cNvPr id="174084" name="正方形/長方形 3"/>
          <p:cNvSpPr>
            <a:spLocks noChangeArrowheads="1"/>
          </p:cNvSpPr>
          <p:nvPr/>
        </p:nvSpPr>
        <p:spPr bwMode="auto">
          <a:xfrm>
            <a:off x="1143000" y="2636912"/>
            <a:ext cx="6429375"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C00000"/>
                </a:solidFill>
                <a:latin typeface="Lucida Console" panose="020B0609040504020204" pitchFamily="49" charset="0"/>
                <a:ea typeface="HG丸ｺﾞｼｯｸM-PRO" panose="020F0600000000000000" pitchFamily="50" charset="-128"/>
              </a:rPr>
              <a:t>abstract</a:t>
            </a:r>
            <a:r>
              <a:rPr lang="en-US" altLang="ja-JP" sz="2800">
                <a:latin typeface="Lucida Console" panose="020B0609040504020204" pitchFamily="49" charset="0"/>
                <a:ea typeface="HG丸ｺﾞｼｯｸM-PRO" panose="020F0600000000000000" pitchFamily="50" charset="-128"/>
              </a:rPr>
              <a:t> class Shape {</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5" name="コンテンツ プレースホルダ 2"/>
          <p:cNvSpPr txBox="1">
            <a:spLocks/>
          </p:cNvSpPr>
          <p:nvPr/>
        </p:nvSpPr>
        <p:spPr>
          <a:xfrm>
            <a:off x="428625" y="4077072"/>
            <a:ext cx="8229600" cy="1143000"/>
          </a:xfrm>
          <a:prstGeom prst="rect">
            <a:avLst/>
          </a:prstGeom>
        </p:spPr>
        <p:txBody>
          <a:bodyPr>
            <a:normAutofit/>
          </a:bodyPr>
          <a:lstStyle/>
          <a:p>
            <a:pPr fontAlgn="auto">
              <a:spcBef>
                <a:spcPct val="20000"/>
              </a:spcBef>
              <a:spcAft>
                <a:spcPts val="0"/>
              </a:spcAft>
              <a:defRPr/>
            </a:pPr>
            <a:r>
              <a:rPr lang="ja-JP" altLang="en-US" sz="2800" dirty="0">
                <a:latin typeface="+mn-lt"/>
                <a:ea typeface="+mn-ea"/>
              </a:rPr>
              <a:t>上の</a:t>
            </a:r>
            <a:r>
              <a:rPr lang="en-US" altLang="ja-JP" sz="2800" dirty="0">
                <a:latin typeface="+mn-lt"/>
                <a:ea typeface="+mn-ea"/>
              </a:rPr>
              <a:t>Shape</a:t>
            </a:r>
            <a:r>
              <a:rPr lang="ja-JP" altLang="en-US" sz="2800" dirty="0">
                <a:latin typeface="+mn-lt"/>
                <a:ea typeface="+mn-ea"/>
              </a:rPr>
              <a:t>クラスは抽象クラスとして宣言されているのでインスタンスを作れない</a:t>
            </a:r>
          </a:p>
        </p:txBody>
      </p:sp>
      <p:sp>
        <p:nvSpPr>
          <p:cNvPr id="174086" name="正方形/長方形 5"/>
          <p:cNvSpPr>
            <a:spLocks noChangeArrowheads="1"/>
          </p:cNvSpPr>
          <p:nvPr/>
        </p:nvSpPr>
        <p:spPr bwMode="auto">
          <a:xfrm>
            <a:off x="1071563" y="5371504"/>
            <a:ext cx="6429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Shape s = new Shape();</a:t>
            </a:r>
          </a:p>
        </p:txBody>
      </p:sp>
      <p:sp>
        <p:nvSpPr>
          <p:cNvPr id="7" name="乗算記号 6"/>
          <p:cNvSpPr/>
          <p:nvPr/>
        </p:nvSpPr>
        <p:spPr>
          <a:xfrm>
            <a:off x="6572250" y="5157192"/>
            <a:ext cx="914400" cy="914400"/>
          </a:xfrm>
          <a:prstGeom prst="mathMultiply">
            <a:avLst>
              <a:gd name="adj1" fmla="val 14565"/>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タイトル 1"/>
          <p:cNvSpPr>
            <a:spLocks noGrp="1"/>
          </p:cNvSpPr>
          <p:nvPr>
            <p:ph type="title"/>
          </p:nvPr>
        </p:nvSpPr>
        <p:spPr>
          <a:xfrm>
            <a:off x="457200" y="274638"/>
            <a:ext cx="8229600" cy="725487"/>
          </a:xfrm>
        </p:spPr>
        <p:txBody>
          <a:bodyPr/>
          <a:lstStyle/>
          <a:p>
            <a:pPr eaLnBrk="1" hangingPunct="1"/>
            <a:r>
              <a:rPr lang="ja-JP" altLang="en-US"/>
              <a:t>抽象クラス</a:t>
            </a:r>
          </a:p>
        </p:txBody>
      </p:sp>
      <p:sp>
        <p:nvSpPr>
          <p:cNvPr id="175107"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どのような時に抽象クラスが必要なのか？</a:t>
            </a:r>
            <a:endParaRPr lang="en-US" altLang="ja-JP" sz="2800" dirty="0"/>
          </a:p>
          <a:p>
            <a:pPr marL="0" indent="0" eaLnBrk="1" hangingPunct="1">
              <a:buNone/>
            </a:pPr>
            <a:endParaRPr lang="en-US" altLang="ja-JP" sz="2800" dirty="0"/>
          </a:p>
          <a:p>
            <a:pPr marL="0" indent="0" eaLnBrk="1" hangingPunct="1">
              <a:buNone/>
            </a:pPr>
            <a:r>
              <a:rPr lang="ja-JP" altLang="en-US" sz="2800" dirty="0"/>
              <a:t>ポリモーフィズムを使いたい＆スーパークラスのインスタンスは作らせたくない（作っても意味がない）</a:t>
            </a:r>
          </a:p>
        </p:txBody>
      </p:sp>
      <p:pic>
        <p:nvPicPr>
          <p:cNvPr id="175108" name="Picture 2" descr="C:\_jun\work\2010misc\00misc\Java図表画面データ\1巻\8章\図8-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077072"/>
            <a:ext cx="7332662"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タイトル 1"/>
          <p:cNvSpPr>
            <a:spLocks noGrp="1"/>
          </p:cNvSpPr>
          <p:nvPr>
            <p:ph type="title"/>
          </p:nvPr>
        </p:nvSpPr>
        <p:spPr>
          <a:xfrm>
            <a:off x="457200" y="274638"/>
            <a:ext cx="8229600" cy="725487"/>
          </a:xfrm>
        </p:spPr>
        <p:txBody>
          <a:bodyPr/>
          <a:lstStyle/>
          <a:p>
            <a:pPr eaLnBrk="1" hangingPunct="1"/>
            <a:r>
              <a:rPr lang="ja-JP" altLang="en-US"/>
              <a:t>抽象メソッド</a:t>
            </a:r>
          </a:p>
        </p:txBody>
      </p:sp>
      <p:sp>
        <p:nvSpPr>
          <p:cNvPr id="176131" name="コンテンツ プレースホルダ 2"/>
          <p:cNvSpPr>
            <a:spLocks noGrp="1"/>
          </p:cNvSpPr>
          <p:nvPr>
            <p:ph idx="1"/>
          </p:nvPr>
        </p:nvSpPr>
        <p:spPr>
          <a:xfrm>
            <a:off x="457200" y="1214438"/>
            <a:ext cx="8229600" cy="1857375"/>
          </a:xfrm>
        </p:spPr>
        <p:txBody>
          <a:bodyPr/>
          <a:lstStyle/>
          <a:p>
            <a:pPr eaLnBrk="1" hangingPunct="1"/>
            <a:r>
              <a:rPr lang="ja-JP" altLang="en-US" sz="2800" dirty="0"/>
              <a:t>抽象クラスにしか作れない</a:t>
            </a:r>
            <a:endParaRPr lang="en-US" altLang="ja-JP" sz="2800" dirty="0"/>
          </a:p>
          <a:p>
            <a:pPr eaLnBrk="1" hangingPunct="1"/>
            <a:r>
              <a:rPr lang="en-US" altLang="ja-JP" sz="2800" dirty="0"/>
              <a:t>abstract</a:t>
            </a:r>
            <a:r>
              <a:rPr lang="ja-JP" altLang="en-US" sz="2800" dirty="0"/>
              <a:t>修飾子をつけて宣言する</a:t>
            </a:r>
            <a:endParaRPr lang="en-US" altLang="ja-JP" sz="2800" dirty="0"/>
          </a:p>
          <a:p>
            <a:pPr eaLnBrk="1" hangingPunct="1"/>
            <a:r>
              <a:rPr lang="ja-JP" altLang="en-US" sz="2800" dirty="0"/>
              <a:t>実体が無い</a:t>
            </a:r>
            <a:endParaRPr lang="en-US" altLang="ja-JP" sz="2800" dirty="0"/>
          </a:p>
        </p:txBody>
      </p:sp>
      <p:sp>
        <p:nvSpPr>
          <p:cNvPr id="176132" name="正方形/長方形 3"/>
          <p:cNvSpPr>
            <a:spLocks noChangeArrowheads="1"/>
          </p:cNvSpPr>
          <p:nvPr/>
        </p:nvSpPr>
        <p:spPr bwMode="auto">
          <a:xfrm>
            <a:off x="1143000" y="3214688"/>
            <a:ext cx="642937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solidFill>
                  <a:srgbClr val="C00000"/>
                </a:solidFill>
                <a:latin typeface="Lucida Console" panose="020B0609040504020204" pitchFamily="49" charset="0"/>
                <a:ea typeface="HG丸ｺﾞｼｯｸM-PRO" panose="020F0600000000000000" pitchFamily="50" charset="-128"/>
              </a:rPr>
              <a:t>abstract</a:t>
            </a:r>
            <a:r>
              <a:rPr lang="en-US" altLang="ja-JP" sz="2800" dirty="0">
                <a:latin typeface="Lucida Console" panose="020B0609040504020204" pitchFamily="49" charset="0"/>
                <a:ea typeface="HG丸ｺﾞｼｯｸM-PRO" panose="020F0600000000000000" pitchFamily="50" charset="-128"/>
              </a:rPr>
              <a:t> class Shape {</a:t>
            </a:r>
          </a:p>
          <a:p>
            <a:pPr eaLnBrk="1" hangingPunct="1"/>
            <a:r>
              <a:rPr lang="en-US" altLang="ja-JP" sz="2800" dirty="0">
                <a:latin typeface="Lucida Console" panose="020B0609040504020204" pitchFamily="49" charset="0"/>
                <a:ea typeface="HG丸ｺﾞｼｯｸM-PRO" panose="020F0600000000000000" pitchFamily="50" charset="-128"/>
              </a:rPr>
              <a:t>  </a:t>
            </a:r>
            <a:r>
              <a:rPr lang="en-US" altLang="ja-JP" sz="2800" dirty="0">
                <a:solidFill>
                  <a:srgbClr val="C00000"/>
                </a:solidFill>
                <a:latin typeface="Lucida Console" panose="020B0609040504020204" pitchFamily="49" charset="0"/>
                <a:ea typeface="HG丸ｺﾞｼｯｸM-PRO" panose="020F0600000000000000" pitchFamily="50" charset="-128"/>
              </a:rPr>
              <a:t>abstract</a:t>
            </a:r>
            <a:r>
              <a:rPr lang="en-US" altLang="ja-JP" sz="2800" dirty="0">
                <a:latin typeface="Lucida Console" panose="020B0609040504020204" pitchFamily="49" charset="0"/>
                <a:ea typeface="HG丸ｺﾞｼｯｸM-PRO" panose="020F0600000000000000" pitchFamily="50" charset="-128"/>
              </a:rPr>
              <a:t> void draw()</a:t>
            </a:r>
            <a:r>
              <a:rPr lang="en-US" altLang="ja-JP" sz="28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a:t>
            </a:r>
          </a:p>
        </p:txBody>
      </p:sp>
      <p:sp>
        <p:nvSpPr>
          <p:cNvPr id="176133" name="コンテンツ プレースホルダ 2"/>
          <p:cNvSpPr txBox="1">
            <a:spLocks/>
          </p:cNvSpPr>
          <p:nvPr/>
        </p:nvSpPr>
        <p:spPr bwMode="auto">
          <a:xfrm>
            <a:off x="428625" y="4879429"/>
            <a:ext cx="822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solidFill>
                  <a:srgbClr val="C00000"/>
                </a:solidFill>
                <a:latin typeface="+mn-ea"/>
                <a:ea typeface="+mn-ea"/>
              </a:rPr>
              <a:t>サブクラスは必ず抽象メソッドをオーバーライトしなくてはならない。</a:t>
            </a:r>
            <a:endParaRPr lang="en-US" altLang="ja-JP" sz="2800" dirty="0">
              <a:solidFill>
                <a:srgbClr val="C00000"/>
              </a:solidFill>
              <a:latin typeface="+mn-ea"/>
              <a:ea typeface="+mn-ea"/>
            </a:endParaRPr>
          </a:p>
        </p:txBody>
      </p:sp>
      <p:sp>
        <p:nvSpPr>
          <p:cNvPr id="176134" name="テキスト ボックス 5"/>
          <p:cNvSpPr txBox="1">
            <a:spLocks noChangeArrowheads="1"/>
          </p:cNvSpPr>
          <p:nvPr/>
        </p:nvSpPr>
        <p:spPr bwMode="auto">
          <a:xfrm>
            <a:off x="1060450" y="6029325"/>
            <a:ext cx="6083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mn-ea"/>
                <a:ea typeface="+mn-ea"/>
              </a:rPr>
              <a:t>注）サブクラスも抽象クラスならこの限りではない</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正方形/長方形 3"/>
          <p:cNvSpPr>
            <a:spLocks noChangeArrowheads="1"/>
          </p:cNvSpPr>
          <p:nvPr/>
        </p:nvSpPr>
        <p:spPr bwMode="auto">
          <a:xfrm>
            <a:off x="142875" y="142875"/>
            <a:ext cx="4643438" cy="6524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abstract</a:t>
            </a:r>
            <a:r>
              <a:rPr lang="en-US" altLang="ja-JP" sz="2000">
                <a:latin typeface="Lucida Console" panose="020B0609040504020204" pitchFamily="49" charset="0"/>
                <a:ea typeface="HG丸ｺﾞｼｯｸM-PRO" panose="020F0600000000000000" pitchFamily="50" charset="-128"/>
              </a:rPr>
              <a:t> class Shape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solidFill>
                  <a:srgbClr val="C00000"/>
                </a:solidFill>
                <a:latin typeface="Lucida Console" panose="020B0609040504020204" pitchFamily="49" charset="0"/>
                <a:ea typeface="HG丸ｺﾞｼｯｸM-PRO" panose="020F0600000000000000" pitchFamily="50" charset="-128"/>
              </a:rPr>
              <a:t>abstract</a:t>
            </a:r>
            <a:r>
              <a:rPr lang="en-US" altLang="ja-JP" sz="2000">
                <a:latin typeface="Lucida Console" panose="020B0609040504020204" pitchFamily="49" charset="0"/>
                <a:ea typeface="HG丸ｺﾞｼｯｸM-PRO" panose="020F0600000000000000" pitchFamily="50" charset="-128"/>
              </a:rPr>
              <a:t> void draw();</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class Polyline </a:t>
            </a:r>
            <a:r>
              <a:rPr lang="en-US" altLang="ja-JP" sz="2000">
                <a:solidFill>
                  <a:srgbClr val="C00000"/>
                </a:solidFill>
                <a:latin typeface="Lucida Console" panose="020B0609040504020204" pitchFamily="49" charset="0"/>
                <a:ea typeface="HG丸ｺﾞｼｯｸM-PRO" panose="020F0600000000000000" pitchFamily="50" charset="-128"/>
              </a:rPr>
              <a:t>extends Shape </a:t>
            </a:r>
            <a:r>
              <a:rPr lang="en-US" altLang="ja-JP" sz="2000">
                <a:latin typeface="Lucida Console" panose="020B0609040504020204" pitchFamily="49" charset="0"/>
                <a:ea typeface="HG丸ｺﾞｼｯｸM-PRO" panose="020F0600000000000000" pitchFamily="50" charset="-128"/>
              </a:rPr>
              <a:t>{</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void </a:t>
            </a:r>
            <a:r>
              <a:rPr lang="en-US" altLang="ja-JP" sz="2000">
                <a:solidFill>
                  <a:srgbClr val="C00000"/>
                </a:solidFill>
                <a:latin typeface="Lucida Console" panose="020B0609040504020204" pitchFamily="49" charset="0"/>
                <a:ea typeface="HG丸ｺﾞｼｯｸM-PRO" panose="020F0600000000000000" pitchFamily="50" charset="-128"/>
              </a:rPr>
              <a:t>draw</a:t>
            </a:r>
            <a:r>
              <a:rPr lang="en-US" altLang="ja-JP" sz="2000">
                <a:latin typeface="Lucida Console" panose="020B0609040504020204" pitchFamily="49" charset="0"/>
                <a:ea typeface="HG丸ｺﾞｼｯｸM-PRO" panose="020F0600000000000000" pitchFamily="50" charset="-128"/>
              </a:rPr>
              <a:t>() {</a:t>
            </a:r>
          </a:p>
          <a:p>
            <a:pPr eaLnBrk="1" hangingPunct="1"/>
            <a:r>
              <a:rPr lang="ja-JP" altLang="en-US" sz="2000">
                <a:latin typeface="Lucida Console" panose="020B0609040504020204" pitchFamily="49" charset="0"/>
                <a:ea typeface="HG丸ｺﾞｼｯｸM-PRO" panose="020F0600000000000000" pitchFamily="50" charset="-128"/>
              </a:rPr>
              <a:t>    </a:t>
            </a:r>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折れ線を描画</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class Rectangle </a:t>
            </a:r>
            <a:r>
              <a:rPr lang="en-US" altLang="ja-JP" sz="2000">
                <a:solidFill>
                  <a:srgbClr val="C00000"/>
                </a:solidFill>
                <a:latin typeface="Lucida Console" panose="020B0609040504020204" pitchFamily="49" charset="0"/>
                <a:ea typeface="HG丸ｺﾞｼｯｸM-PRO" panose="020F0600000000000000" pitchFamily="50" charset="-128"/>
              </a:rPr>
              <a:t>extends Shape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void </a:t>
            </a:r>
            <a:r>
              <a:rPr lang="en-US" altLang="ja-JP" sz="2000">
                <a:solidFill>
                  <a:srgbClr val="C00000"/>
                </a:solidFill>
                <a:latin typeface="Lucida Console" panose="020B0609040504020204" pitchFamily="49" charset="0"/>
                <a:ea typeface="HG丸ｺﾞｼｯｸM-PRO" panose="020F0600000000000000" pitchFamily="50" charset="-128"/>
              </a:rPr>
              <a:t>draw</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 </a:t>
            </a:r>
            <a:r>
              <a:rPr lang="ja-JP" altLang="en-US" sz="2000">
                <a:latin typeface="Lucida Console" panose="020B0609040504020204" pitchFamily="49" charset="0"/>
                <a:ea typeface="HG丸ｺﾞｼｯｸM-PRO" panose="020F0600000000000000" pitchFamily="50" charset="-128"/>
              </a:rPr>
              <a:t>長方形を描画</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class Circle </a:t>
            </a:r>
            <a:r>
              <a:rPr lang="en-US" altLang="ja-JP" sz="2000">
                <a:solidFill>
                  <a:srgbClr val="C00000"/>
                </a:solidFill>
                <a:latin typeface="Lucida Console" panose="020B0609040504020204" pitchFamily="49" charset="0"/>
                <a:ea typeface="HG丸ｺﾞｼｯｸM-PRO" panose="020F0600000000000000" pitchFamily="50" charset="-128"/>
              </a:rPr>
              <a:t>extends Shape </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void </a:t>
            </a:r>
            <a:r>
              <a:rPr lang="en-US" altLang="ja-JP" sz="2000">
                <a:solidFill>
                  <a:srgbClr val="C00000"/>
                </a:solidFill>
                <a:latin typeface="Lucida Console" panose="020B0609040504020204" pitchFamily="49" charset="0"/>
                <a:ea typeface="HG丸ｺﾞｼｯｸM-PRO" panose="020F0600000000000000" pitchFamily="50" charset="-128"/>
              </a:rPr>
              <a:t>draw</a:t>
            </a:r>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a:t>
            </a:r>
            <a:r>
              <a:rPr lang="ja-JP" altLang="en-US" sz="2000">
                <a:latin typeface="Lucida Console" panose="020B0609040504020204" pitchFamily="49" charset="0"/>
                <a:ea typeface="HG丸ｺﾞｼｯｸM-PRO" panose="020F0600000000000000" pitchFamily="50" charset="-128"/>
              </a:rPr>
              <a:t> 円を描画</a:t>
            </a:r>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177155" name="正方形/長方形 4"/>
          <p:cNvSpPr>
            <a:spLocks noChangeArrowheads="1"/>
          </p:cNvSpPr>
          <p:nvPr/>
        </p:nvSpPr>
        <p:spPr bwMode="auto">
          <a:xfrm>
            <a:off x="4857750" y="2143125"/>
            <a:ext cx="4394770"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Shape[] shapes = new Shape[3];</a:t>
            </a:r>
          </a:p>
          <a:p>
            <a:pPr eaLnBrk="1" hangingPunct="1"/>
            <a:r>
              <a:rPr lang="en-US" altLang="ja-JP">
                <a:latin typeface="Lucida Console" panose="020B0609040504020204" pitchFamily="49" charset="0"/>
                <a:ea typeface="HG丸ｺﾞｼｯｸM-PRO" panose="020F0600000000000000" pitchFamily="50" charset="-128"/>
              </a:rPr>
              <a:t>shapes[0] = new Polyline();</a:t>
            </a:r>
          </a:p>
          <a:p>
            <a:pPr eaLnBrk="1" hangingPunct="1"/>
            <a:r>
              <a:rPr lang="en-US" altLang="ja-JP">
                <a:latin typeface="Lucida Console" panose="020B0609040504020204" pitchFamily="49" charset="0"/>
                <a:ea typeface="HG丸ｺﾞｼｯｸM-PRO" panose="020F0600000000000000" pitchFamily="50" charset="-128"/>
              </a:rPr>
              <a:t>shapes[1] = new Rectangle();</a:t>
            </a:r>
          </a:p>
          <a:p>
            <a:pPr eaLnBrk="1" hangingPunct="1"/>
            <a:r>
              <a:rPr lang="en-US" altLang="ja-JP">
                <a:latin typeface="Lucida Console" panose="020B0609040504020204" pitchFamily="49" charset="0"/>
                <a:ea typeface="HG丸ｺﾞｼｯｸM-PRO" panose="020F0600000000000000" pitchFamily="50" charset="-128"/>
              </a:rPr>
              <a:t>shapes[2] = new Circle();</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for(int i = 0; i &lt; 3; i++) {</a:t>
            </a:r>
          </a:p>
          <a:p>
            <a:pPr eaLnBrk="1" hangingPunct="1"/>
            <a:r>
              <a:rPr lang="en-US" altLang="ja-JP">
                <a:latin typeface="Lucida Console" panose="020B0609040504020204" pitchFamily="49" charset="0"/>
                <a:ea typeface="HG丸ｺﾞｼｯｸM-PRO" panose="020F0600000000000000" pitchFamily="50" charset="-128"/>
              </a:rPr>
              <a:t>	shapes[i].draw();</a:t>
            </a:r>
          </a:p>
          <a:p>
            <a:pPr eaLnBrk="1" hangingPunct="1"/>
            <a:r>
              <a:rPr lang="en-US" altLang="ja-JP">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の継承</a:t>
            </a:r>
          </a:p>
        </p:txBody>
      </p:sp>
      <p:pic>
        <p:nvPicPr>
          <p:cNvPr id="178179" name="Picture 2" descr="C:\_jun\work\2010misc\00misc\Java図表画面データ\1巻\8章\図8-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 y="2708920"/>
            <a:ext cx="8715375"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0"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スーパークラスは</a:t>
            </a:r>
            <a:r>
              <a:rPr lang="en-US" altLang="ja-JP" sz="2800" dirty="0"/>
              <a:t>1</a:t>
            </a:r>
            <a:r>
              <a:rPr lang="ja-JP" altLang="en-US" sz="2800" dirty="0"/>
              <a:t>つだ</a:t>
            </a:r>
            <a:r>
              <a:rPr lang="ja-JP" altLang="en-US" sz="2800" dirty="0" err="1"/>
              <a:t>け</a:t>
            </a:r>
            <a:br>
              <a:rPr lang="en-US" altLang="ja-JP" sz="2800" dirty="0"/>
            </a:br>
            <a:r>
              <a:rPr lang="ja-JP" altLang="en-US" sz="2800" dirty="0"/>
              <a:t>（多重継承ができない）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タイトル 1"/>
          <p:cNvSpPr>
            <a:spLocks noGrp="1"/>
          </p:cNvSpPr>
          <p:nvPr>
            <p:ph type="title"/>
          </p:nvPr>
        </p:nvSpPr>
        <p:spPr>
          <a:xfrm>
            <a:off x="457200" y="274638"/>
            <a:ext cx="8229600" cy="725487"/>
          </a:xfrm>
        </p:spPr>
        <p:txBody>
          <a:bodyPr/>
          <a:lstStyle/>
          <a:p>
            <a:pPr eaLnBrk="1" hangingPunct="1"/>
            <a:r>
              <a:rPr lang="ja-JP" altLang="en-US"/>
              <a:t>出力</a:t>
            </a:r>
          </a:p>
        </p:txBody>
      </p:sp>
      <p:sp>
        <p:nvSpPr>
          <p:cNvPr id="2253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文字列を標準出力（</a:t>
            </a:r>
            <a:r>
              <a:rPr lang="en-US" altLang="ja-JP" sz="2800" dirty="0"/>
              <a:t>Eclipse</a:t>
            </a:r>
            <a:r>
              <a:rPr lang="ja-JP" altLang="en-US" sz="2800" dirty="0"/>
              <a:t>の場合はコンソールビュー）に出力する命令</a:t>
            </a:r>
          </a:p>
        </p:txBody>
      </p:sp>
      <p:sp>
        <p:nvSpPr>
          <p:cNvPr id="22532" name="テキスト ボックス 3"/>
          <p:cNvSpPr txBox="1">
            <a:spLocks noChangeArrowheads="1"/>
          </p:cNvSpPr>
          <p:nvPr/>
        </p:nvSpPr>
        <p:spPr bwMode="auto">
          <a:xfrm>
            <a:off x="928688" y="2500313"/>
            <a:ext cx="68834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System.out.println(</a:t>
            </a:r>
            <a:r>
              <a:rPr lang="ja-JP" altLang="en-US" sz="2800">
                <a:latin typeface="Lucida Console" panose="020B0609040504020204" pitchFamily="49" charset="0"/>
                <a:ea typeface="HG丸ｺﾞｼｯｸM-PRO" panose="020F0600000000000000" pitchFamily="50" charset="-128"/>
              </a:rPr>
              <a:t>出力する内容</a:t>
            </a:r>
            <a:r>
              <a:rPr lang="en-US" altLang="ja-JP" sz="2800">
                <a:latin typeface="Lucida Console" panose="020B0609040504020204" pitchFamily="49" charset="0"/>
                <a:ea typeface="HG丸ｺﾞｼｯｸM-PRO" panose="020F0600000000000000" pitchFamily="50" charset="-128"/>
              </a:rPr>
              <a:t>);</a:t>
            </a:r>
            <a:endParaRPr lang="ja-JP" altLang="en-US" sz="2800">
              <a:latin typeface="Lucida Console" panose="020B0609040504020204" pitchFamily="49" charset="0"/>
              <a:ea typeface="HG丸ｺﾞｼｯｸM-PRO" panose="020F0600000000000000" pitchFamily="50" charset="-128"/>
            </a:endParaRPr>
          </a:p>
        </p:txBody>
      </p:sp>
      <p:sp>
        <p:nvSpPr>
          <p:cNvPr id="22533" name="正方形/長方形 4"/>
          <p:cNvSpPr>
            <a:spLocks noChangeArrowheads="1"/>
          </p:cNvSpPr>
          <p:nvPr/>
        </p:nvSpPr>
        <p:spPr bwMode="auto">
          <a:xfrm>
            <a:off x="214313" y="4286250"/>
            <a:ext cx="8715375"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a:t>
            </a:r>
            <a:r>
              <a:rPr lang="en-US" altLang="ja-JP" sz="2400" dirty="0" err="1">
                <a:latin typeface="Lucida Console" panose="020B0609040504020204" pitchFamily="49" charset="0"/>
                <a:ea typeface="HG丸ｺﾞｼｯｸM-PRO" panose="020F0600000000000000" pitchFamily="50" charset="-128"/>
              </a:rPr>
              <a:t>FirstExample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solidFill>
                  <a:srgbClr val="FF0000"/>
                </a:solidFill>
                <a:latin typeface="Lucida Console" panose="020B0609040504020204" pitchFamily="49" charset="0"/>
                <a:ea typeface="HG丸ｺﾞｼｯｸM-PRO" panose="020F0600000000000000" pitchFamily="50" charset="-128"/>
              </a:rPr>
              <a:t>    </a:t>
            </a:r>
            <a:r>
              <a:rPr lang="en-US" altLang="ja-JP" sz="2400" dirty="0" err="1">
                <a:solidFill>
                  <a:srgbClr val="C00000"/>
                </a:solidFill>
                <a:latin typeface="Lucida Console" panose="020B0609040504020204" pitchFamily="49" charset="0"/>
                <a:ea typeface="HG丸ｺﾞｼｯｸM-PRO" panose="020F0600000000000000" pitchFamily="50" charset="-128"/>
              </a:rPr>
              <a:t>System.out.println</a:t>
            </a:r>
            <a:r>
              <a:rPr lang="en-US" altLang="ja-JP" sz="2400" dirty="0">
                <a:solidFill>
                  <a:srgbClr val="C00000"/>
                </a:solidFill>
                <a:latin typeface="Lucida Console" panose="020B0609040504020204" pitchFamily="49" charset="0"/>
                <a:ea typeface="HG丸ｺﾞｼｯｸM-PRO" panose="020F0600000000000000" pitchFamily="50" charset="-128"/>
              </a:rPr>
              <a:t>("</a:t>
            </a:r>
            <a:r>
              <a:rPr lang="ja-JP" altLang="en-US" sz="2400" dirty="0">
                <a:solidFill>
                  <a:srgbClr val="C00000"/>
                </a:solidFill>
                <a:latin typeface="Lucida Console" panose="020B0609040504020204" pitchFamily="49" charset="0"/>
                <a:ea typeface="HG丸ｺﾞｼｯｸM-PRO" panose="020F0600000000000000" pitchFamily="50" charset="-128"/>
              </a:rPr>
              <a:t>こんにちは</a:t>
            </a:r>
            <a:r>
              <a:rPr lang="en-US" altLang="ja-JP" sz="2400" dirty="0">
                <a:solidFill>
                  <a:srgbClr val="C00000"/>
                </a:solidFill>
                <a:latin typeface="Lucida Console" panose="020B0609040504020204" pitchFamily="49" charset="0"/>
                <a:ea typeface="HG丸ｺﾞｼｯｸM-PRO" panose="020F0600000000000000" pitchFamily="50" charset="-128"/>
              </a:rPr>
              <a:t>");</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
        <p:nvSpPr>
          <p:cNvPr id="22534" name="テキスト ボックス 5"/>
          <p:cNvSpPr txBox="1">
            <a:spLocks noChangeArrowheads="1"/>
          </p:cNvSpPr>
          <p:nvPr/>
        </p:nvSpPr>
        <p:spPr bwMode="auto">
          <a:xfrm>
            <a:off x="285750" y="3786188"/>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a:latin typeface="+mn-ea"/>
                <a:ea typeface="+mn-ea"/>
              </a:rPr>
              <a:t>実際のコード</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タイトル 1"/>
          <p:cNvSpPr>
            <a:spLocks noGrp="1"/>
          </p:cNvSpPr>
          <p:nvPr>
            <p:ph type="title"/>
          </p:nvPr>
        </p:nvSpPr>
        <p:spPr>
          <a:xfrm>
            <a:off x="457200" y="274638"/>
            <a:ext cx="8229600" cy="725487"/>
          </a:xfrm>
        </p:spPr>
        <p:txBody>
          <a:bodyPr/>
          <a:lstStyle/>
          <a:p>
            <a:pPr eaLnBrk="1" hangingPunct="1"/>
            <a:r>
              <a:rPr lang="ja-JP" altLang="en-US"/>
              <a:t>多重継承をしたい場合もある</a:t>
            </a:r>
          </a:p>
        </p:txBody>
      </p:sp>
      <p:sp>
        <p:nvSpPr>
          <p:cNvPr id="179203"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継承関係にないクラス間で、ポリモーフィズムを活用したいときに、複数のスーパークラスを持たせたい</a:t>
            </a:r>
          </a:p>
        </p:txBody>
      </p:sp>
      <p:pic>
        <p:nvPicPr>
          <p:cNvPr id="179204" name="Picture 2" descr="C:\_jun\work\2010misc\00misc\Java図表画面データ\1巻\8章\図8-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8" y="2786063"/>
            <a:ext cx="8856662"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タイトル 1"/>
          <p:cNvSpPr>
            <a:spLocks noGrp="1"/>
          </p:cNvSpPr>
          <p:nvPr>
            <p:ph type="title"/>
          </p:nvPr>
        </p:nvSpPr>
        <p:spPr>
          <a:xfrm>
            <a:off x="457200" y="274638"/>
            <a:ext cx="8229600" cy="725487"/>
          </a:xfrm>
        </p:spPr>
        <p:txBody>
          <a:bodyPr/>
          <a:lstStyle/>
          <a:p>
            <a:pPr eaLnBrk="1" hangingPunct="1"/>
            <a:r>
              <a:rPr lang="ja-JP" altLang="en-US"/>
              <a:t>インタフェースとは</a:t>
            </a:r>
          </a:p>
        </p:txBody>
      </p:sp>
      <p:sp>
        <p:nvSpPr>
          <p:cNvPr id="180227" name="コンテンツ プレースホルダ 2"/>
          <p:cNvSpPr>
            <a:spLocks noGrp="1"/>
          </p:cNvSpPr>
          <p:nvPr>
            <p:ph idx="1"/>
          </p:nvPr>
        </p:nvSpPr>
        <p:spPr>
          <a:xfrm>
            <a:off x="214313" y="1214438"/>
            <a:ext cx="8686800" cy="5000625"/>
          </a:xfrm>
        </p:spPr>
        <p:txBody>
          <a:bodyPr/>
          <a:lstStyle/>
          <a:p>
            <a:pPr eaLnBrk="1" hangingPunct="1"/>
            <a:r>
              <a:rPr lang="ja-JP" altLang="en-US" sz="2800" dirty="0"/>
              <a:t>クラスが持つべきメソッドを記したルールブック</a:t>
            </a:r>
            <a:endParaRPr lang="en-US" altLang="ja-JP" sz="2800" dirty="0"/>
          </a:p>
          <a:p>
            <a:pPr eaLnBrk="1" hangingPunct="1"/>
            <a:r>
              <a:rPr lang="ja-JP" altLang="en-US" sz="2800" dirty="0"/>
              <a:t>「そのルールブックに記されたメソッドを持っているよ」と宣言する（「インタフェースを実装する」という）ことで、継承関係にないクラス間でポリモーフィズムを使用できる</a:t>
            </a:r>
            <a:endParaRPr lang="en-US" altLang="ja-JP" sz="2800" dirty="0"/>
          </a:p>
          <a:p>
            <a:pPr eaLnBrk="1" hangingPunct="1"/>
            <a:endParaRPr lang="ja-JP" altLang="en-US" sz="2800" dirty="0"/>
          </a:p>
        </p:txBody>
      </p:sp>
      <p:pic>
        <p:nvPicPr>
          <p:cNvPr id="180228" name="Picture 2" descr="C:\_jun\work\2010misc\00misc\Java図表画面データ\1巻\8章\図8-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3571875"/>
            <a:ext cx="8720138"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タイトル 1"/>
          <p:cNvSpPr>
            <a:spLocks noGrp="1"/>
          </p:cNvSpPr>
          <p:nvPr>
            <p:ph type="title"/>
          </p:nvPr>
        </p:nvSpPr>
        <p:spPr>
          <a:xfrm>
            <a:off x="457200" y="274638"/>
            <a:ext cx="8229600" cy="725487"/>
          </a:xfrm>
        </p:spPr>
        <p:txBody>
          <a:bodyPr/>
          <a:lstStyle/>
          <a:p>
            <a:pPr eaLnBrk="1" hangingPunct="1"/>
            <a:r>
              <a:rPr lang="ja-JP" altLang="en-US"/>
              <a:t>インタフェースの使い方</a:t>
            </a:r>
          </a:p>
        </p:txBody>
      </p:sp>
      <p:sp>
        <p:nvSpPr>
          <p:cNvPr id="181251" name="コンテンツ プレースホルダ 2"/>
          <p:cNvSpPr>
            <a:spLocks noGrp="1"/>
          </p:cNvSpPr>
          <p:nvPr>
            <p:ph idx="1"/>
          </p:nvPr>
        </p:nvSpPr>
        <p:spPr>
          <a:xfrm>
            <a:off x="285750" y="1214438"/>
            <a:ext cx="8501063" cy="1571625"/>
          </a:xfrm>
        </p:spPr>
        <p:txBody>
          <a:bodyPr/>
          <a:lstStyle/>
          <a:p>
            <a:pPr marL="0" indent="0" eaLnBrk="1" hangingPunct="1">
              <a:buNone/>
            </a:pPr>
            <a:r>
              <a:rPr lang="ja-JP" altLang="en-US" sz="2800" dirty="0"/>
              <a:t>インタフェースの宣言（クラスの宣言と似ている。メソッドの中身は定義しない。「このようなメソッドを持つ」というルールだけ定める）</a:t>
            </a:r>
          </a:p>
        </p:txBody>
      </p:sp>
      <p:sp>
        <p:nvSpPr>
          <p:cNvPr id="181252" name="テキスト ボックス 3"/>
          <p:cNvSpPr txBox="1">
            <a:spLocks noChangeArrowheads="1"/>
          </p:cNvSpPr>
          <p:nvPr/>
        </p:nvSpPr>
        <p:spPr bwMode="auto">
          <a:xfrm>
            <a:off x="179512" y="2708920"/>
            <a:ext cx="4083050"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interface </a:t>
            </a:r>
            <a:r>
              <a:rPr lang="ja-JP" altLang="en-US" sz="2000" dirty="0">
                <a:latin typeface="Lucida Console" panose="020B0609040504020204" pitchFamily="49" charset="0"/>
                <a:ea typeface="HG丸ｺﾞｼｯｸM-PRO" panose="020F0600000000000000" pitchFamily="50" charset="-128"/>
              </a:rPr>
              <a:t>インタフェース名 </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ja-JP" altLang="en-US" sz="2000" dirty="0">
                <a:latin typeface="Lucida Console" panose="020B0609040504020204" pitchFamily="49" charset="0"/>
                <a:ea typeface="HG丸ｺﾞｼｯｸM-PRO" panose="020F0600000000000000" pitchFamily="50" charset="-128"/>
              </a:rPr>
              <a:t>メソッドの宣言</a:t>
            </a:r>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a:t>
            </a:r>
            <a:endParaRPr lang="ja-JP" altLang="en-US" sz="2000" dirty="0">
              <a:latin typeface="Lucida Console" panose="020B0609040504020204" pitchFamily="49" charset="0"/>
              <a:ea typeface="HG丸ｺﾞｼｯｸM-PRO" panose="020F0600000000000000" pitchFamily="50" charset="-128"/>
            </a:endParaRPr>
          </a:p>
        </p:txBody>
      </p:sp>
      <p:sp>
        <p:nvSpPr>
          <p:cNvPr id="181253" name="テキスト ボックス 4"/>
          <p:cNvSpPr txBox="1">
            <a:spLocks noChangeArrowheads="1"/>
          </p:cNvSpPr>
          <p:nvPr/>
        </p:nvSpPr>
        <p:spPr bwMode="auto">
          <a:xfrm>
            <a:off x="4429125" y="2714625"/>
            <a:ext cx="4494213"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interface</a:t>
            </a:r>
            <a:r>
              <a:rPr lang="en-US" altLang="ja-JP" sz="2000">
                <a:latin typeface="Lucida Console" panose="020B0609040504020204" pitchFamily="49" charset="0"/>
                <a:ea typeface="HG丸ｺﾞｼｯｸM-PRO" panose="020F0600000000000000" pitchFamily="50" charset="-128"/>
              </a:rPr>
              <a:t> HasGetAreaMethod {</a:t>
            </a:r>
          </a:p>
          <a:p>
            <a:pPr eaLnBrk="1" hangingPunct="1"/>
            <a:r>
              <a:rPr lang="en-US" altLang="ja-JP" sz="2000">
                <a:latin typeface="Lucida Console" panose="020B0609040504020204" pitchFamily="49" charset="0"/>
                <a:ea typeface="HG丸ｺﾞｼｯｸM-PRO" panose="020F0600000000000000" pitchFamily="50" charset="-128"/>
              </a:rPr>
              <a:t>  double getArea();</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181254" name="コンテンツ プレースホルダ 2"/>
          <p:cNvSpPr txBox="1">
            <a:spLocks/>
          </p:cNvSpPr>
          <p:nvPr/>
        </p:nvSpPr>
        <p:spPr bwMode="auto">
          <a:xfrm>
            <a:off x="428625" y="3857625"/>
            <a:ext cx="82296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インタフェースの実装（「このクラスはルールに従って、決められたメソッドを持っている」と宣言する）</a:t>
            </a:r>
          </a:p>
        </p:txBody>
      </p:sp>
      <p:sp>
        <p:nvSpPr>
          <p:cNvPr id="181255" name="テキスト ボックス 6"/>
          <p:cNvSpPr txBox="1">
            <a:spLocks noChangeArrowheads="1"/>
          </p:cNvSpPr>
          <p:nvPr/>
        </p:nvSpPr>
        <p:spPr bwMode="auto">
          <a:xfrm>
            <a:off x="642938" y="5357813"/>
            <a:ext cx="75961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a:t>
            </a:r>
            <a:r>
              <a:rPr lang="ja-JP" altLang="en-US" sz="2400">
                <a:latin typeface="Lucida Console" panose="020B0609040504020204" pitchFamily="49" charset="0"/>
                <a:ea typeface="HG丸ｺﾞｼｯｸM-PRO" panose="020F0600000000000000" pitchFamily="50" charset="-128"/>
              </a:rPr>
              <a:t>クラス名 </a:t>
            </a:r>
            <a:r>
              <a:rPr lang="en-US" altLang="ja-JP" sz="2400">
                <a:solidFill>
                  <a:srgbClr val="C00000"/>
                </a:solidFill>
                <a:latin typeface="Lucida Console" panose="020B0609040504020204" pitchFamily="49" charset="0"/>
                <a:ea typeface="HG丸ｺﾞｼｯｸM-PRO" panose="020F0600000000000000" pitchFamily="50" charset="-128"/>
              </a:rPr>
              <a:t>implements</a:t>
            </a:r>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インタフェース名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クラスの内容</a:t>
            </a:r>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タイトル 1"/>
          <p:cNvSpPr>
            <a:spLocks noGrp="1"/>
          </p:cNvSpPr>
          <p:nvPr>
            <p:ph type="title"/>
          </p:nvPr>
        </p:nvSpPr>
        <p:spPr>
          <a:xfrm>
            <a:off x="457200" y="274638"/>
            <a:ext cx="8229600" cy="725487"/>
          </a:xfrm>
        </p:spPr>
        <p:txBody>
          <a:bodyPr/>
          <a:lstStyle/>
          <a:p>
            <a:pPr eaLnBrk="1" hangingPunct="1"/>
            <a:r>
              <a:rPr lang="ja-JP" altLang="en-US"/>
              <a:t>インタフェースの使用</a:t>
            </a:r>
          </a:p>
        </p:txBody>
      </p:sp>
      <p:sp>
        <p:nvSpPr>
          <p:cNvPr id="182275" name="テキスト ボックス 3"/>
          <p:cNvSpPr txBox="1">
            <a:spLocks noChangeArrowheads="1"/>
          </p:cNvSpPr>
          <p:nvPr/>
        </p:nvSpPr>
        <p:spPr bwMode="auto">
          <a:xfrm>
            <a:off x="285750" y="1214438"/>
            <a:ext cx="4494213" cy="1016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solidFill>
                  <a:srgbClr val="C00000"/>
                </a:solidFill>
                <a:latin typeface="Lucida Console" panose="020B0609040504020204" pitchFamily="49" charset="0"/>
                <a:ea typeface="HG丸ｺﾞｼｯｸM-PRO" panose="020F0600000000000000" pitchFamily="50" charset="-128"/>
              </a:rPr>
              <a:t>interface</a:t>
            </a:r>
            <a:r>
              <a:rPr lang="en-US" altLang="ja-JP" sz="2000">
                <a:latin typeface="Lucida Console" panose="020B0609040504020204" pitchFamily="49" charset="0"/>
                <a:ea typeface="HG丸ｺﾞｼｯｸM-PRO" panose="020F0600000000000000" pitchFamily="50" charset="-128"/>
              </a:rPr>
              <a:t> HasGetAreaMethod {</a:t>
            </a:r>
          </a:p>
          <a:p>
            <a:pPr eaLnBrk="1" hangingPunct="1"/>
            <a:r>
              <a:rPr lang="en-US" altLang="ja-JP" sz="2000">
                <a:latin typeface="Lucida Console" panose="020B0609040504020204" pitchFamily="49" charset="0"/>
                <a:ea typeface="HG丸ｺﾞｼｯｸM-PRO" panose="020F0600000000000000" pitchFamily="50" charset="-128"/>
              </a:rPr>
              <a:t>  double getArea();</a:t>
            </a:r>
          </a:p>
          <a:p>
            <a:pPr eaLnBrk="1" hangingPunct="1"/>
            <a:r>
              <a:rPr lang="en-US" altLang="ja-JP" sz="2000">
                <a:latin typeface="Lucida Console" panose="020B0609040504020204" pitchFamily="49" charset="0"/>
                <a:ea typeface="HG丸ｺﾞｼｯｸM-PRO" panose="020F0600000000000000" pitchFamily="50" charset="-128"/>
              </a:rPr>
              <a:t>}</a:t>
            </a:r>
            <a:endParaRPr lang="ja-JP" altLang="en-US" sz="2000">
              <a:latin typeface="Lucida Console" panose="020B0609040504020204" pitchFamily="49" charset="0"/>
              <a:ea typeface="HG丸ｺﾞｼｯｸM-PRO" panose="020F0600000000000000" pitchFamily="50" charset="-128"/>
            </a:endParaRPr>
          </a:p>
        </p:txBody>
      </p:sp>
      <p:sp>
        <p:nvSpPr>
          <p:cNvPr id="182276" name="テキスト ボックス 4"/>
          <p:cNvSpPr txBox="1">
            <a:spLocks noChangeArrowheads="1"/>
          </p:cNvSpPr>
          <p:nvPr/>
        </p:nvSpPr>
        <p:spPr bwMode="auto">
          <a:xfrm>
            <a:off x="285750" y="2357438"/>
            <a:ext cx="855186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Rectangle </a:t>
            </a:r>
            <a:r>
              <a:rPr lang="en-US" altLang="ja-JP" sz="2400">
                <a:solidFill>
                  <a:srgbClr val="C00000"/>
                </a:solidFill>
                <a:latin typeface="Lucida Console" panose="020B0609040504020204" pitchFamily="49" charset="0"/>
                <a:ea typeface="HG丸ｺﾞｼｯｸM-PRO" panose="020F0600000000000000" pitchFamily="50" charset="-128"/>
              </a:rPr>
              <a:t>implements</a:t>
            </a:r>
            <a:r>
              <a:rPr lang="en-US" altLang="ja-JP" sz="2400">
                <a:latin typeface="Lucida Console" panose="020B0609040504020204" pitchFamily="49" charset="0"/>
                <a:ea typeface="HG丸ｺﾞｼｯｸM-PRO" panose="020F0600000000000000" pitchFamily="50" charset="-128"/>
              </a:rPr>
              <a:t> HasGetAreaMethod</a:t>
            </a:r>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double getArea() { return width*height;}</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182277" name="テキスト ボックス 5"/>
          <p:cNvSpPr txBox="1">
            <a:spLocks noChangeArrowheads="1"/>
          </p:cNvSpPr>
          <p:nvPr/>
        </p:nvSpPr>
        <p:spPr bwMode="auto">
          <a:xfrm>
            <a:off x="285750" y="3643313"/>
            <a:ext cx="799465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Circle </a:t>
            </a:r>
            <a:r>
              <a:rPr lang="en-US" altLang="ja-JP" sz="2400">
                <a:solidFill>
                  <a:srgbClr val="C00000"/>
                </a:solidFill>
                <a:latin typeface="Lucida Console" panose="020B0609040504020204" pitchFamily="49" charset="0"/>
                <a:ea typeface="HG丸ｺﾞｼｯｸM-PRO" panose="020F0600000000000000" pitchFamily="50" charset="-128"/>
              </a:rPr>
              <a:t>implements</a:t>
            </a:r>
            <a:r>
              <a:rPr lang="en-US" altLang="ja-JP" sz="2400">
                <a:latin typeface="Lucida Console" panose="020B0609040504020204" pitchFamily="49" charset="0"/>
                <a:ea typeface="HG丸ｺﾞｼｯｸM-PRO" panose="020F0600000000000000" pitchFamily="50" charset="-128"/>
              </a:rPr>
              <a:t> HasGetAreaMethod</a:t>
            </a:r>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double getArea() { return r*r*3.14;}</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
        <p:nvSpPr>
          <p:cNvPr id="182278" name="テキスト ボックス 6"/>
          <p:cNvSpPr txBox="1">
            <a:spLocks noChangeArrowheads="1"/>
          </p:cNvSpPr>
          <p:nvPr/>
        </p:nvSpPr>
        <p:spPr bwMode="auto">
          <a:xfrm>
            <a:off x="292100" y="5000625"/>
            <a:ext cx="706437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HasGetAreaMethod r = new Rectangle();</a:t>
            </a:r>
          </a:p>
          <a:p>
            <a:pPr eaLnBrk="1" hangingPunct="1"/>
            <a:r>
              <a:rPr lang="en-US" altLang="ja-JP" sz="2400">
                <a:latin typeface="Lucida Console" panose="020B0609040504020204" pitchFamily="49" charset="0"/>
                <a:ea typeface="HG丸ｺﾞｼｯｸM-PRO" panose="020F0600000000000000" pitchFamily="50" charset="-128"/>
              </a:rPr>
              <a:t>HasGetAreaMethod c = new Circle();</a:t>
            </a:r>
          </a:p>
        </p:txBody>
      </p:sp>
      <p:sp>
        <p:nvSpPr>
          <p:cNvPr id="182279" name="テキスト ボックス 7"/>
          <p:cNvSpPr txBox="1">
            <a:spLocks noChangeArrowheads="1"/>
          </p:cNvSpPr>
          <p:nvPr/>
        </p:nvSpPr>
        <p:spPr bwMode="auto">
          <a:xfrm>
            <a:off x="357188" y="6000750"/>
            <a:ext cx="707231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mn-ea"/>
                <a:ea typeface="+mn-ea"/>
              </a:rPr>
              <a:t>※</a:t>
            </a:r>
            <a:r>
              <a:rPr lang="ja-JP" altLang="en-US" dirty="0">
                <a:latin typeface="+mn-ea"/>
                <a:ea typeface="+mn-ea"/>
              </a:rPr>
              <a:t> インタフェースの参照型の変数に、インタフェースを実装したクラスのインスタンスを代入できる。</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複数インタ</a:t>
            </a:r>
            <a:r>
              <a:rPr lang="ja-JP" altLang="en-US" dirty="0"/>
              <a:t>フェースの実装</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2800" dirty="0"/>
              <a:t>カンマ</a:t>
            </a:r>
            <a:r>
              <a:rPr kumimoji="1" lang="en-US" altLang="ja-JP" sz="2800" dirty="0"/>
              <a:t>(,)</a:t>
            </a:r>
            <a:r>
              <a:rPr kumimoji="1" lang="ja-JP" altLang="en-US" sz="2800" dirty="0"/>
              <a:t>で区切って、複数のインタフェースを実装できる</a:t>
            </a:r>
            <a:endParaRPr kumimoji="1" lang="en-US" altLang="ja-JP" sz="2800" dirty="0"/>
          </a:p>
          <a:p>
            <a:endParaRPr lang="en-US" altLang="ja-JP" sz="2800" dirty="0"/>
          </a:p>
          <a:p>
            <a:endParaRPr kumimoji="1" lang="en-US" altLang="ja-JP" sz="2800" dirty="0"/>
          </a:p>
          <a:p>
            <a:endParaRPr kumimoji="1" lang="en-US" altLang="ja-JP" sz="2800" dirty="0"/>
          </a:p>
          <a:p>
            <a:pPr marL="0" indent="0">
              <a:buNone/>
            </a:pPr>
            <a:endParaRPr lang="en-US" altLang="ja-JP" sz="2800" dirty="0"/>
          </a:p>
          <a:p>
            <a:pPr marL="0" indent="0">
              <a:buNone/>
            </a:pPr>
            <a:r>
              <a:rPr lang="en-US" altLang="ja-JP" sz="2800" dirty="0"/>
              <a:t>※</a:t>
            </a:r>
            <a:r>
              <a:rPr lang="ja-JP" altLang="en-US" sz="2800" dirty="0"/>
              <a:t> 複数のインタフェースを実装する場合には、それぞれのインタフェースで宣言されているメソッド全ての実装が必要</a:t>
            </a:r>
            <a:endParaRPr kumimoji="1" lang="ja-JP" altLang="en-US" sz="2800" dirty="0"/>
          </a:p>
        </p:txBody>
      </p:sp>
      <p:sp>
        <p:nvSpPr>
          <p:cNvPr id="4" name="正方形/長方形 3"/>
          <p:cNvSpPr>
            <a:spLocks noChangeArrowheads="1"/>
          </p:cNvSpPr>
          <p:nvPr/>
        </p:nvSpPr>
        <p:spPr bwMode="auto">
          <a:xfrm>
            <a:off x="282352" y="2514423"/>
            <a:ext cx="8579296"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A implements </a:t>
            </a:r>
            <a:r>
              <a:rPr lang="en-US" altLang="ja-JP" sz="2400" dirty="0">
                <a:solidFill>
                  <a:srgbClr val="C00000"/>
                </a:solidFill>
                <a:latin typeface="Lucida Console" panose="020B0609040504020204" pitchFamily="49" charset="0"/>
                <a:ea typeface="HG丸ｺﾞｼｯｸM-PRO" panose="020F0600000000000000" pitchFamily="50" charset="-128"/>
              </a:rPr>
              <a:t>Interface A, Interface B </a:t>
            </a:r>
            <a:r>
              <a:rPr lang="en-US" altLang="ja-JP" sz="2400" dirty="0">
                <a:latin typeface="Lucida Console" panose="020B0609040504020204" pitchFamily="49" charset="0"/>
                <a:ea typeface="HG丸ｺﾞｼｯｸM-PRO" panose="020F0600000000000000" pitchFamily="50" charset="-128"/>
              </a:rPr>
              <a:t>{</a:t>
            </a:r>
          </a:p>
          <a:p>
            <a:pPr eaLnBrk="1" hangingPunct="1"/>
            <a:r>
              <a:rPr lang="ja-JP" altLang="en-US" sz="2400" dirty="0">
                <a:latin typeface="Lucida Console" panose="020B0609040504020204" pitchFamily="49" charset="0"/>
                <a:ea typeface="HG丸ｺﾞｼｯｸM-PRO" panose="020F0600000000000000" pitchFamily="50" charset="-128"/>
              </a:rPr>
              <a:t>　　クラスの内容</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29438903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定数の宣言</a:t>
            </a:r>
          </a:p>
        </p:txBody>
      </p:sp>
      <p:sp>
        <p:nvSpPr>
          <p:cNvPr id="3" name="コンテンツ プレースホルダー 2"/>
          <p:cNvSpPr>
            <a:spLocks noGrp="1"/>
          </p:cNvSpPr>
          <p:nvPr>
            <p:ph idx="1"/>
          </p:nvPr>
        </p:nvSpPr>
        <p:spPr>
          <a:xfrm>
            <a:off x="442967" y="1214422"/>
            <a:ext cx="8243833" cy="5000660"/>
          </a:xfrm>
        </p:spPr>
        <p:txBody>
          <a:bodyPr/>
          <a:lstStyle/>
          <a:p>
            <a:pPr marL="0" indent="0">
              <a:buNone/>
            </a:pPr>
            <a:r>
              <a:rPr kumimoji="1" lang="ja-JP" altLang="en-US" sz="2800" dirty="0"/>
              <a:t>インタフェースのフィールドで宣言された変数は、暗黙的に</a:t>
            </a:r>
            <a:r>
              <a:rPr kumimoji="1" lang="en-US" altLang="ja-JP" sz="2800" dirty="0"/>
              <a:t>public static final </a:t>
            </a:r>
            <a:r>
              <a:rPr kumimoji="1" lang="ja-JP" altLang="en-US" sz="2800" dirty="0"/>
              <a:t>という</a:t>
            </a:r>
            <a:r>
              <a:rPr kumimoji="1" lang="en-US" altLang="ja-JP" sz="2800" dirty="0"/>
              <a:t>3</a:t>
            </a:r>
            <a:r>
              <a:rPr kumimoji="1" lang="ja-JP" altLang="en-US" sz="2800" dirty="0" err="1"/>
              <a:t>つの</a:t>
            </a:r>
            <a:r>
              <a:rPr kumimoji="1" lang="ja-JP" altLang="en-US" sz="2800" dirty="0"/>
              <a:t>修飾子がついているものとして扱われ、値が変更できない。</a:t>
            </a:r>
            <a:endParaRPr kumimoji="1" lang="en-US" altLang="ja-JP" sz="2800" dirty="0"/>
          </a:p>
          <a:p>
            <a:pPr marL="0" indent="0">
              <a:buNone/>
            </a:pPr>
            <a:endParaRPr kumimoji="1" lang="en-US" altLang="ja-JP" sz="2800" dirty="0"/>
          </a:p>
          <a:p>
            <a:endParaRPr lang="en-US" altLang="ja-JP" sz="2800" dirty="0"/>
          </a:p>
          <a:p>
            <a:endParaRPr kumimoji="1" lang="en-US" altLang="ja-JP" sz="2800" dirty="0"/>
          </a:p>
          <a:p>
            <a:endParaRPr lang="en-US" altLang="ja-JP" sz="2800" dirty="0"/>
          </a:p>
          <a:p>
            <a:pPr marL="0" indent="0">
              <a:buNone/>
            </a:pPr>
            <a:r>
              <a:rPr lang="ja-JP" altLang="en-US" sz="2800" dirty="0"/>
              <a:t>上手く使えばコード</a:t>
            </a:r>
            <a:br>
              <a:rPr lang="en-US" altLang="ja-JP" sz="2800" dirty="0"/>
            </a:br>
            <a:r>
              <a:rPr lang="ja-JP" altLang="en-US" sz="2800" dirty="0"/>
              <a:t>が読みやすくなる。</a:t>
            </a:r>
            <a:endParaRPr kumimoji="1" lang="en-US" altLang="ja-JP" sz="2800" dirty="0"/>
          </a:p>
        </p:txBody>
      </p:sp>
      <p:sp>
        <p:nvSpPr>
          <p:cNvPr id="4" name="正方形/長方形 3"/>
          <p:cNvSpPr>
            <a:spLocks noChangeArrowheads="1"/>
          </p:cNvSpPr>
          <p:nvPr/>
        </p:nvSpPr>
        <p:spPr bwMode="auto">
          <a:xfrm>
            <a:off x="755576" y="3573016"/>
            <a:ext cx="3696985" cy="12003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interface </a:t>
            </a:r>
            <a:r>
              <a:rPr lang="en-US" altLang="ja-JP" dirty="0" err="1">
                <a:latin typeface="Lucida Console" panose="020B0609040504020204" pitchFamily="49" charset="0"/>
                <a:ea typeface="HG丸ｺﾞｼｯｸM-PRO" panose="020F0600000000000000" pitchFamily="50" charset="-128"/>
              </a:rPr>
              <a:t>MoveDirection</a:t>
            </a:r>
            <a:r>
              <a:rPr lang="en-US" altLang="ja-JP" dirty="0">
                <a:latin typeface="Lucida Console" panose="020B0609040504020204" pitchFamily="49" charset="0"/>
                <a:ea typeface="HG丸ｺﾞｼｯｸM-PRO" panose="020F0600000000000000" pitchFamily="50" charset="-128"/>
              </a:rPr>
              <a:t> {</a:t>
            </a:r>
          </a:p>
          <a:p>
            <a:pPr eaLnBrk="1" hangingPunct="1"/>
            <a:r>
              <a:rPr lang="ja-JP" altLang="en-US"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UP = 0;</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DOWN = 1;</a:t>
            </a:r>
          </a:p>
          <a:p>
            <a:pPr eaLnBrk="1" hangingPunct="1"/>
            <a:r>
              <a:rPr lang="en-US" altLang="ja-JP" dirty="0">
                <a:latin typeface="Lucida Console" panose="020B0609040504020204" pitchFamily="49" charset="0"/>
                <a:ea typeface="HG丸ｺﾞｼｯｸM-PRO" panose="020F0600000000000000" pitchFamily="50" charset="-128"/>
              </a:rPr>
              <a:t>}</a:t>
            </a:r>
          </a:p>
        </p:txBody>
      </p:sp>
      <p:sp>
        <p:nvSpPr>
          <p:cNvPr id="6" name="正方形/長方形 5"/>
          <p:cNvSpPr>
            <a:spLocks noChangeArrowheads="1"/>
          </p:cNvSpPr>
          <p:nvPr/>
        </p:nvSpPr>
        <p:spPr bwMode="auto">
          <a:xfrm>
            <a:off x="4705673" y="3573016"/>
            <a:ext cx="4114799" cy="28623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void move(</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direction) {</a:t>
            </a:r>
          </a:p>
          <a:p>
            <a:pPr eaLnBrk="1" hangingPunct="1"/>
            <a:r>
              <a:rPr lang="en-US" altLang="ja-JP" dirty="0">
                <a:latin typeface="Lucida Console" panose="020B0609040504020204" pitchFamily="49" charset="0"/>
                <a:ea typeface="HG丸ｺﾞｼｯｸM-PRO" panose="020F0600000000000000" pitchFamily="50" charset="-128"/>
              </a:rPr>
              <a:t>  switch(direction) {</a:t>
            </a:r>
          </a:p>
          <a:p>
            <a:pPr eaLnBrk="1" hangingPunct="1"/>
            <a:r>
              <a:rPr lang="en-US" altLang="ja-JP" dirty="0">
                <a:latin typeface="Lucida Console" panose="020B0609040504020204" pitchFamily="49" charset="0"/>
                <a:ea typeface="HG丸ｺﾞｼｯｸM-PRO" panose="020F0600000000000000" pitchFamily="50" charset="-128"/>
              </a:rPr>
              <a:t>    case </a:t>
            </a:r>
            <a:r>
              <a:rPr lang="en-US" altLang="ja-JP" dirty="0" err="1">
                <a:latin typeface="Lucida Console" panose="020B0609040504020204" pitchFamily="49" charset="0"/>
                <a:ea typeface="HG丸ｺﾞｼｯｸM-PRO" panose="020F0600000000000000" pitchFamily="50" charset="-128"/>
              </a:rPr>
              <a:t>MoveDirection.UP</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 </a:t>
            </a:r>
            <a:r>
              <a:rPr lang="ja-JP" altLang="en-US" dirty="0">
                <a:latin typeface="Lucida Console" panose="020B0609040504020204" pitchFamily="49" charset="0"/>
                <a:ea typeface="HG丸ｺﾞｼｯｸM-PRO" panose="020F0600000000000000" pitchFamily="50" charset="-128"/>
              </a:rPr>
              <a:t>上に移動する処理</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break;</a:t>
            </a:r>
          </a:p>
          <a:p>
            <a:pPr eaLnBrk="1" hangingPunct="1"/>
            <a:r>
              <a:rPr lang="en-US" altLang="ja-JP" dirty="0">
                <a:latin typeface="Lucida Console" panose="020B0609040504020204" pitchFamily="49" charset="0"/>
                <a:ea typeface="HG丸ｺﾞｼｯｸM-PRO" panose="020F0600000000000000" pitchFamily="50" charset="-128"/>
              </a:rPr>
              <a:t>    case </a:t>
            </a:r>
            <a:r>
              <a:rPr lang="en-US" altLang="ja-JP" dirty="0" err="1">
                <a:latin typeface="Lucida Console" panose="020B0609040504020204" pitchFamily="49" charset="0"/>
                <a:ea typeface="HG丸ｺﾞｼｯｸM-PRO" panose="020F0600000000000000" pitchFamily="50" charset="-128"/>
              </a:rPr>
              <a:t>MoveDirection.DOWN</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 </a:t>
            </a:r>
            <a:r>
              <a:rPr lang="ja-JP" altLang="en-US" dirty="0">
                <a:latin typeface="Lucida Console" panose="020B0609040504020204" pitchFamily="49" charset="0"/>
                <a:ea typeface="HG丸ｺﾞｼｯｸM-PRO" panose="020F0600000000000000" pitchFamily="50" charset="-128"/>
              </a:rPr>
              <a:t>下に移動する処理</a:t>
            </a:r>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break;</a:t>
            </a:r>
          </a:p>
          <a:p>
            <a:pPr eaLnBrk="1" hangingPunct="1"/>
            <a:r>
              <a:rPr lang="en-US" altLang="ja-JP" dirty="0">
                <a:latin typeface="Lucida Console" panose="020B0609040504020204" pitchFamily="49" charset="0"/>
                <a:ea typeface="HG丸ｺﾞｼｯｸM-PRO" panose="020F0600000000000000" pitchFamily="50" charset="-128"/>
              </a:rPr>
              <a:t> </a:t>
            </a:r>
            <a:r>
              <a:rPr lang="ja-JP" altLang="en-US" dirty="0">
                <a:latin typeface="Lucida Console" panose="020B0609040504020204" pitchFamily="49" charset="0"/>
                <a:ea typeface="HG丸ｺﾞｼｯｸM-PRO" panose="020F0600000000000000" pitchFamily="50" charset="-128"/>
              </a:rPr>
              <a:t> </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a:t>
            </a:r>
          </a:p>
        </p:txBody>
      </p:sp>
      <p:sp>
        <p:nvSpPr>
          <p:cNvPr id="7" name="テキスト ボックス 5"/>
          <p:cNvSpPr txBox="1">
            <a:spLocks noChangeArrowheads="1"/>
          </p:cNvSpPr>
          <p:nvPr/>
        </p:nvSpPr>
        <p:spPr bwMode="auto">
          <a:xfrm>
            <a:off x="2105725" y="323793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宣言例</a:t>
            </a:r>
          </a:p>
        </p:txBody>
      </p:sp>
      <p:sp>
        <p:nvSpPr>
          <p:cNvPr id="8" name="テキスト ボックス 5"/>
          <p:cNvSpPr txBox="1">
            <a:spLocks noChangeArrowheads="1"/>
          </p:cNvSpPr>
          <p:nvPr/>
        </p:nvSpPr>
        <p:spPr bwMode="auto">
          <a:xfrm>
            <a:off x="6300192" y="3244914"/>
            <a:ext cx="954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使用例</a:t>
            </a:r>
          </a:p>
        </p:txBody>
      </p:sp>
    </p:spTree>
    <p:extLst>
      <p:ext uri="{BB962C8B-B14F-4D97-AF65-F5344CB8AC3E}">
        <p14:creationId xmlns:p14="http://schemas.microsoft.com/office/powerpoint/2010/main" val="109639810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183299" name="正方形/長方形 5"/>
          <p:cNvSpPr>
            <a:spLocks noChangeArrowheads="1"/>
          </p:cNvSpPr>
          <p:nvPr/>
        </p:nvSpPr>
        <p:spPr bwMode="auto">
          <a:xfrm>
            <a:off x="428625" y="1285875"/>
            <a:ext cx="82867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interface I {}</a:t>
            </a:r>
          </a:p>
          <a:p>
            <a:pPr eaLnBrk="1" hangingPunct="1"/>
            <a:r>
              <a:rPr lang="en-US" altLang="ja-JP" sz="2400">
                <a:latin typeface="Lucida Console" panose="020B0609040504020204" pitchFamily="49" charset="0"/>
                <a:ea typeface="HG丸ｺﾞｼｯｸM-PRO" panose="020F0600000000000000" pitchFamily="50" charset="-128"/>
              </a:rPr>
              <a:t>abstract class A {}</a:t>
            </a:r>
          </a:p>
          <a:p>
            <a:pPr eaLnBrk="1" hangingPunct="1"/>
            <a:r>
              <a:rPr lang="en-US" altLang="ja-JP" sz="2400">
                <a:latin typeface="Lucida Console" panose="020B0609040504020204" pitchFamily="49" charset="0"/>
                <a:ea typeface="HG丸ｺﾞｼｯｸM-PRO" panose="020F0600000000000000" pitchFamily="50" charset="-128"/>
              </a:rPr>
              <a:t>class B extends A {}</a:t>
            </a:r>
          </a:p>
          <a:p>
            <a:pPr eaLnBrk="1" hangingPunct="1"/>
            <a:r>
              <a:rPr lang="en-US" altLang="ja-JP" sz="2400">
                <a:latin typeface="Lucida Console" panose="020B0609040504020204" pitchFamily="49" charset="0"/>
                <a:ea typeface="HG丸ｺﾞｼｯｸM-PRO" panose="020F0600000000000000" pitchFamily="50" charset="-128"/>
              </a:rPr>
              <a:t>class C implements I {}</a:t>
            </a:r>
          </a:p>
        </p:txBody>
      </p:sp>
      <p:sp>
        <p:nvSpPr>
          <p:cNvPr id="183300" name="テキスト ボックス 4"/>
          <p:cNvSpPr txBox="1">
            <a:spLocks noChangeArrowheads="1"/>
          </p:cNvSpPr>
          <p:nvPr/>
        </p:nvSpPr>
        <p:spPr bwMode="auto">
          <a:xfrm>
            <a:off x="321469" y="3002423"/>
            <a:ext cx="86439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上記のように宣言されている場合、次の中で誤っているものはどれでしょう</a:t>
            </a:r>
          </a:p>
        </p:txBody>
      </p:sp>
      <p:sp>
        <p:nvSpPr>
          <p:cNvPr id="183301" name="正方形/長方形 6"/>
          <p:cNvSpPr>
            <a:spLocks noChangeArrowheads="1"/>
          </p:cNvSpPr>
          <p:nvPr/>
        </p:nvSpPr>
        <p:spPr bwMode="auto">
          <a:xfrm>
            <a:off x="428625" y="3970338"/>
            <a:ext cx="38576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Tx/>
              <a:buAutoNum type="arabicPeriod"/>
            </a:pPr>
            <a:r>
              <a:rPr lang="en-US" altLang="ja-JP" sz="2800">
                <a:latin typeface="Lucida Console" panose="020B0609040504020204" pitchFamily="49" charset="0"/>
                <a:ea typeface="HG丸ｺﾞｼｯｸM-PRO" panose="020F0600000000000000" pitchFamily="50" charset="-128"/>
              </a:rPr>
              <a:t> A a = new A();</a:t>
            </a:r>
          </a:p>
          <a:p>
            <a:pPr eaLnBrk="1" hangingPunct="1">
              <a:buFontTx/>
              <a:buAutoNum type="arabicPeriod"/>
            </a:pPr>
            <a:r>
              <a:rPr lang="en-US" altLang="ja-JP" sz="2800">
                <a:latin typeface="Lucida Console" panose="020B0609040504020204" pitchFamily="49" charset="0"/>
                <a:ea typeface="HG丸ｺﾞｼｯｸM-PRO" panose="020F0600000000000000" pitchFamily="50" charset="-128"/>
              </a:rPr>
              <a:t> B b = new B();</a:t>
            </a:r>
          </a:p>
          <a:p>
            <a:pPr eaLnBrk="1" hangingPunct="1">
              <a:buFontTx/>
              <a:buAutoNum type="arabicPeriod"/>
            </a:pPr>
            <a:r>
              <a:rPr lang="en-US" altLang="ja-JP" sz="2800">
                <a:latin typeface="Lucida Console" panose="020B0609040504020204" pitchFamily="49" charset="0"/>
                <a:ea typeface="HG丸ｺﾞｼｯｸM-PRO" panose="020F0600000000000000" pitchFamily="50" charset="-128"/>
              </a:rPr>
              <a:t> C c = new C();</a:t>
            </a:r>
          </a:p>
          <a:p>
            <a:pPr eaLnBrk="1" hangingPunct="1">
              <a:buFontTx/>
              <a:buAutoNum type="arabicPeriod"/>
            </a:pPr>
            <a:r>
              <a:rPr lang="en-US" altLang="ja-JP" sz="2800">
                <a:latin typeface="Lucida Console" panose="020B0609040504020204" pitchFamily="49" charset="0"/>
                <a:ea typeface="HG丸ｺﾞｼｯｸM-PRO" panose="020F0600000000000000" pitchFamily="50" charset="-128"/>
              </a:rPr>
              <a:t> I i = new I();</a:t>
            </a:r>
          </a:p>
        </p:txBody>
      </p:sp>
      <p:sp>
        <p:nvSpPr>
          <p:cNvPr id="183302" name="正方形/長方形 7"/>
          <p:cNvSpPr>
            <a:spLocks noChangeArrowheads="1"/>
          </p:cNvSpPr>
          <p:nvPr/>
        </p:nvSpPr>
        <p:spPr bwMode="auto">
          <a:xfrm>
            <a:off x="4643438" y="3970338"/>
            <a:ext cx="42148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5. A b = new B();</a:t>
            </a:r>
          </a:p>
          <a:p>
            <a:pPr eaLnBrk="1" hangingPunct="1"/>
            <a:r>
              <a:rPr lang="en-US" altLang="ja-JP" sz="2800">
                <a:latin typeface="Lucida Console" panose="020B0609040504020204" pitchFamily="49" charset="0"/>
                <a:ea typeface="HG丸ｺﾞｼｯｸM-PRO" panose="020F0600000000000000" pitchFamily="50" charset="-128"/>
              </a:rPr>
              <a:t>6. B a = new A();</a:t>
            </a:r>
          </a:p>
          <a:p>
            <a:pPr eaLnBrk="1" hangingPunct="1"/>
            <a:r>
              <a:rPr lang="en-US" altLang="ja-JP" sz="2800">
                <a:latin typeface="Lucida Console" panose="020B0609040504020204" pitchFamily="49" charset="0"/>
                <a:ea typeface="HG丸ｺﾞｼｯｸM-PRO" panose="020F0600000000000000" pitchFamily="50" charset="-128"/>
              </a:rPr>
              <a:t>7. I b = new B();</a:t>
            </a:r>
          </a:p>
          <a:p>
            <a:pPr eaLnBrk="1" hangingPunct="1"/>
            <a:r>
              <a:rPr lang="en-US" altLang="ja-JP" sz="2800">
                <a:latin typeface="Lucida Console" panose="020B0609040504020204" pitchFamily="49" charset="0"/>
                <a:ea typeface="HG丸ｺﾞｼｯｸM-PRO" panose="020F0600000000000000" pitchFamily="50" charset="-128"/>
              </a:rPr>
              <a:t>8. I c = new 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タイトル 1"/>
          <p:cNvSpPr>
            <a:spLocks noGrp="1"/>
          </p:cNvSpPr>
          <p:nvPr>
            <p:ph type="title"/>
          </p:nvPr>
        </p:nvSpPr>
        <p:spPr>
          <a:xfrm>
            <a:off x="457200" y="274638"/>
            <a:ext cx="8229600" cy="725487"/>
          </a:xfrm>
        </p:spPr>
        <p:txBody>
          <a:bodyPr/>
          <a:lstStyle/>
          <a:p>
            <a:pPr eaLnBrk="1" hangingPunct="1"/>
            <a:r>
              <a:rPr lang="ja-JP" altLang="en-US"/>
              <a:t>エスケープシーケンス</a:t>
            </a:r>
          </a:p>
        </p:txBody>
      </p:sp>
      <p:sp>
        <p:nvSpPr>
          <p:cNvPr id="23555"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特別な記号や出力方法を制御するために</a:t>
            </a:r>
            <a:br>
              <a:rPr lang="en-US" altLang="ja-JP" sz="2800" dirty="0"/>
            </a:br>
            <a:r>
              <a:rPr lang="ja-JP" altLang="en-US" sz="2800" dirty="0"/>
              <a:t>記号（</a:t>
            </a:r>
            <a:r>
              <a:rPr lang="en-US" altLang="ja-JP" sz="2800" dirty="0"/>
              <a:t>\</a:t>
            </a:r>
            <a:r>
              <a:rPr lang="ja-JP" altLang="en-US" sz="2800" dirty="0"/>
              <a:t>）を使う。</a:t>
            </a:r>
            <a:r>
              <a:rPr lang="ja-JP" altLang="en-US" sz="1600" dirty="0"/>
              <a:t>環境によっては（＼）記号</a:t>
            </a:r>
          </a:p>
        </p:txBody>
      </p:sp>
      <p:pic>
        <p:nvPicPr>
          <p:cNvPr id="23556" name="Picture 2" descr="C:\_jun\work\2010misc\00misc\Java図表画面データ\1巻\2章\表2-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3286125"/>
            <a:ext cx="750093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テキスト ボックス 4"/>
          <p:cNvSpPr txBox="1">
            <a:spLocks noChangeArrowheads="1"/>
          </p:cNvSpPr>
          <p:nvPr/>
        </p:nvSpPr>
        <p:spPr bwMode="auto">
          <a:xfrm>
            <a:off x="857250" y="2260600"/>
            <a:ext cx="7500938"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a:latin typeface="Lucida Console" panose="020B0609040504020204" pitchFamily="49" charset="0"/>
                <a:ea typeface="HG丸ｺﾞｼｯｸM-PRO" panose="020F0600000000000000" pitchFamily="50" charset="-128"/>
              </a:rPr>
              <a:t>例：</a:t>
            </a:r>
            <a:r>
              <a:rPr lang="en-US" altLang="ja-JP" sz="2400">
                <a:latin typeface="Lucida Console" panose="020B0609040504020204" pitchFamily="49" charset="0"/>
                <a:ea typeface="HG丸ｺﾞｼｯｸM-PRO" panose="020F0600000000000000" pitchFamily="50" charset="-128"/>
              </a:rPr>
              <a:t>System.out.println(</a:t>
            </a:r>
            <a:br>
              <a:rPr lang="en-US" altLang="ja-JP" sz="2400">
                <a:latin typeface="Lucida Console" panose="020B0609040504020204" pitchFamily="49" charset="0"/>
                <a:ea typeface="HG丸ｺﾞｼｯｸM-PRO" panose="020F0600000000000000" pitchFamily="50" charset="-128"/>
              </a:rPr>
            </a:br>
            <a:r>
              <a:rPr lang="en-US" altLang="ja-JP" sz="2400">
                <a:latin typeface="Lucida Console" panose="020B0609040504020204" pitchFamily="49" charset="0"/>
                <a:ea typeface="HG丸ｺﾞｼｯｸM-PRO" panose="020F0600000000000000" pitchFamily="50" charset="-128"/>
              </a:rPr>
              <a:t>     "</a:t>
            </a:r>
            <a:r>
              <a:rPr lang="ja-JP" altLang="en-US" sz="2400">
                <a:latin typeface="Lucida Console" panose="020B0609040504020204" pitchFamily="49" charset="0"/>
                <a:ea typeface="HG丸ｺﾞｼｯｸM-PRO" panose="020F0600000000000000" pitchFamily="50" charset="-128"/>
              </a:rPr>
              <a:t>これから</a:t>
            </a:r>
            <a:r>
              <a:rPr lang="en-US" altLang="ja-JP" sz="2400">
                <a:latin typeface="Lucida Console" panose="020B0609040504020204" pitchFamily="49" charset="0"/>
                <a:ea typeface="HG丸ｺﾞｼｯｸM-PRO" panose="020F0600000000000000" pitchFamily="50" charset="-128"/>
              </a:rPr>
              <a:t>\"Java</a:t>
            </a:r>
            <a:r>
              <a:rPr lang="ja-JP" altLang="en-US" sz="2400">
                <a:latin typeface="Lucida Console" panose="020B0609040504020204" pitchFamily="49" charset="0"/>
                <a:ea typeface="HG丸ｺﾞｼｯｸM-PRO" panose="020F0600000000000000" pitchFamily="50" charset="-128"/>
              </a:rPr>
              <a:t>言語</a:t>
            </a:r>
            <a:r>
              <a:rPr lang="en-US" altLang="ja-JP" sz="2400">
                <a:latin typeface="Lucida Console" panose="020B0609040504020204" pitchFamily="49" charset="0"/>
                <a:ea typeface="HG丸ｺﾞｼｯｸM-PRO" panose="020F0600000000000000" pitchFamily="50" charset="-128"/>
              </a:rPr>
              <a:t>\"</a:t>
            </a:r>
            <a:r>
              <a:rPr lang="ja-JP" altLang="en-US" sz="2400">
                <a:latin typeface="Lucida Console" panose="020B0609040504020204" pitchFamily="49" charset="0"/>
                <a:ea typeface="HG丸ｺﾞｼｯｸM-PRO" panose="020F0600000000000000" pitchFamily="50" charset="-128"/>
              </a:rPr>
              <a:t>を学習します。</a:t>
            </a:r>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3"/>
          <p:cNvSpPr>
            <a:spLocks noGrp="1"/>
          </p:cNvSpPr>
          <p:nvPr>
            <p:ph type="title"/>
          </p:nvPr>
        </p:nvSpPr>
        <p:spPr>
          <a:xfrm>
            <a:off x="457200" y="274638"/>
            <a:ext cx="8229600" cy="725487"/>
          </a:xfrm>
        </p:spPr>
        <p:txBody>
          <a:bodyPr/>
          <a:lstStyle/>
          <a:p>
            <a:pPr eaLnBrk="1" hangingPunct="1"/>
            <a:r>
              <a:rPr lang="ja-JP" altLang="en-US" dirty="0"/>
              <a:t>本資料の位置づけ</a:t>
            </a:r>
            <a:endParaRPr lang="en-US" altLang="ja-JP" dirty="0"/>
          </a:p>
        </p:txBody>
      </p:sp>
      <p:sp>
        <p:nvSpPr>
          <p:cNvPr id="4100" name="正方形/長方形 6"/>
          <p:cNvSpPr>
            <a:spLocks noChangeArrowheads="1"/>
          </p:cNvSpPr>
          <p:nvPr/>
        </p:nvSpPr>
        <p:spPr bwMode="auto">
          <a:xfrm>
            <a:off x="4751388" y="1143000"/>
            <a:ext cx="364715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mn-ea"/>
                <a:ea typeface="+mn-ea"/>
              </a:rPr>
              <a:t>Java </a:t>
            </a:r>
            <a:r>
              <a:rPr lang="ja-JP" altLang="en-US" dirty="0">
                <a:latin typeface="+mn-ea"/>
                <a:ea typeface="+mn-ea"/>
              </a:rPr>
              <a:t>第</a:t>
            </a:r>
            <a:r>
              <a:rPr lang="en-US" altLang="ja-JP" dirty="0">
                <a:latin typeface="+mn-ea"/>
                <a:ea typeface="+mn-ea"/>
              </a:rPr>
              <a:t>3</a:t>
            </a:r>
            <a:r>
              <a:rPr lang="ja-JP" altLang="en-US" dirty="0">
                <a:latin typeface="+mn-ea"/>
                <a:ea typeface="+mn-ea"/>
              </a:rPr>
              <a:t>版 入門編</a:t>
            </a:r>
            <a:endParaRPr lang="en-US" altLang="ja-JP" dirty="0">
              <a:latin typeface="+mn-ea"/>
              <a:ea typeface="+mn-ea"/>
            </a:endParaRPr>
          </a:p>
          <a:p>
            <a:pPr eaLnBrk="1" hangingPunct="1"/>
            <a:r>
              <a:rPr lang="ja-JP" altLang="en-US" dirty="0">
                <a:latin typeface="+mn-ea"/>
                <a:ea typeface="+mn-ea"/>
              </a:rPr>
              <a:t>ゼロからはじめるプログラミング</a:t>
            </a:r>
            <a:endParaRPr lang="en-US" altLang="ja-JP" dirty="0">
              <a:latin typeface="+mn-ea"/>
              <a:ea typeface="+mn-ea"/>
            </a:endParaRPr>
          </a:p>
          <a:p>
            <a:pPr eaLnBrk="1" hangingPunct="1"/>
            <a:r>
              <a:rPr lang="ja-JP" altLang="en-US" dirty="0">
                <a:latin typeface="+mn-ea"/>
                <a:ea typeface="+mn-ea"/>
              </a:rPr>
              <a:t>（三谷純 著）</a:t>
            </a:r>
          </a:p>
        </p:txBody>
      </p:sp>
      <p:sp>
        <p:nvSpPr>
          <p:cNvPr id="4101" name="正方形/長方形 8"/>
          <p:cNvSpPr>
            <a:spLocks noChangeArrowheads="1"/>
          </p:cNvSpPr>
          <p:nvPr/>
        </p:nvSpPr>
        <p:spPr bwMode="auto">
          <a:xfrm>
            <a:off x="5364088" y="5589240"/>
            <a:ext cx="3500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1600" dirty="0">
                <a:latin typeface="+mn-ea"/>
                <a:ea typeface="+mn-ea"/>
              </a:rPr>
              <a:t>出版社： 翔泳社</a:t>
            </a:r>
            <a:endParaRPr lang="en-US" altLang="ja-JP" sz="1600" dirty="0">
              <a:latin typeface="+mn-ea"/>
              <a:ea typeface="+mn-ea"/>
            </a:endParaRPr>
          </a:p>
          <a:p>
            <a:pPr eaLnBrk="1" hangingPunct="1"/>
            <a:r>
              <a:rPr lang="ja-JP" altLang="en-US" sz="1600" dirty="0">
                <a:latin typeface="+mn-ea"/>
                <a:ea typeface="+mn-ea"/>
              </a:rPr>
              <a:t>発売日： </a:t>
            </a:r>
            <a:r>
              <a:rPr lang="en-US" altLang="ja-JP" sz="1600" dirty="0">
                <a:latin typeface="+mn-ea"/>
                <a:ea typeface="+mn-ea"/>
              </a:rPr>
              <a:t>2021/1/18</a:t>
            </a:r>
          </a:p>
          <a:p>
            <a:pPr eaLnBrk="1" hangingPunct="1"/>
            <a:r>
              <a:rPr lang="en-US" altLang="ja-JP" sz="1600" dirty="0">
                <a:latin typeface="+mn-ea"/>
                <a:ea typeface="+mn-ea"/>
              </a:rPr>
              <a:t>ISBN</a:t>
            </a:r>
            <a:r>
              <a:rPr lang="ja-JP" altLang="en-US" sz="1600" dirty="0">
                <a:latin typeface="+mn-ea"/>
                <a:ea typeface="+mn-ea"/>
              </a:rPr>
              <a:t> ：</a:t>
            </a:r>
            <a:r>
              <a:rPr lang="en-US" altLang="ja-JP" sz="1600" dirty="0">
                <a:latin typeface="+mn-ea"/>
                <a:ea typeface="+mn-ea"/>
              </a:rPr>
              <a:t> 9784798167060</a:t>
            </a:r>
          </a:p>
        </p:txBody>
      </p:sp>
      <p:sp>
        <p:nvSpPr>
          <p:cNvPr id="4102" name="正方形/長方形 9"/>
          <p:cNvSpPr>
            <a:spLocks noChangeArrowheads="1"/>
          </p:cNvSpPr>
          <p:nvPr/>
        </p:nvSpPr>
        <p:spPr bwMode="auto">
          <a:xfrm>
            <a:off x="214313" y="1951038"/>
            <a:ext cx="45720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本資料は</a:t>
            </a:r>
            <a:br>
              <a:rPr lang="en-US" altLang="ja-JP" dirty="0">
                <a:latin typeface="+mn-ea"/>
                <a:ea typeface="+mn-ea"/>
              </a:rPr>
            </a:br>
            <a:endParaRPr lang="en-US" altLang="ja-JP" dirty="0">
              <a:latin typeface="+mn-ea"/>
              <a:ea typeface="+mn-ea"/>
            </a:endParaRPr>
          </a:p>
          <a:p>
            <a:pPr eaLnBrk="1" hangingPunct="1"/>
            <a:r>
              <a:rPr lang="en-US" altLang="ja-JP" dirty="0">
                <a:latin typeface="+mn-ea"/>
                <a:ea typeface="+mn-ea"/>
              </a:rPr>
              <a:t>『Java </a:t>
            </a:r>
            <a:r>
              <a:rPr lang="ja-JP" altLang="en-US" dirty="0">
                <a:latin typeface="+mn-ea"/>
                <a:ea typeface="+mn-ea"/>
              </a:rPr>
              <a:t>第</a:t>
            </a:r>
            <a:r>
              <a:rPr lang="en-US" altLang="ja-JP" dirty="0">
                <a:latin typeface="+mn-ea"/>
                <a:ea typeface="+mn-ea"/>
              </a:rPr>
              <a:t>3</a:t>
            </a:r>
            <a:r>
              <a:rPr lang="ja-JP" altLang="en-US" dirty="0">
                <a:latin typeface="+mn-ea"/>
                <a:ea typeface="+mn-ea"/>
              </a:rPr>
              <a:t>版 入門編 </a:t>
            </a:r>
            <a:endParaRPr lang="en-US" altLang="ja-JP" dirty="0">
              <a:latin typeface="+mn-ea"/>
              <a:ea typeface="+mn-ea"/>
            </a:endParaRPr>
          </a:p>
          <a:p>
            <a:pPr eaLnBrk="1" hangingPunct="1"/>
            <a:r>
              <a:rPr lang="ja-JP" altLang="en-US" dirty="0">
                <a:latin typeface="+mn-ea"/>
                <a:ea typeface="+mn-ea"/>
              </a:rPr>
              <a:t> ゼロからはじめるプログラミング</a:t>
            </a:r>
            <a:r>
              <a:rPr lang="en-US" altLang="ja-JP" dirty="0">
                <a:latin typeface="+mn-ea"/>
                <a:ea typeface="+mn-ea"/>
              </a:rPr>
              <a:t>』</a:t>
            </a:r>
          </a:p>
          <a:p>
            <a:pPr eaLnBrk="1" hangingPunct="1"/>
            <a:endParaRPr lang="en-US" altLang="ja-JP" dirty="0">
              <a:latin typeface="+mn-ea"/>
              <a:ea typeface="+mn-ea"/>
            </a:endParaRPr>
          </a:p>
          <a:p>
            <a:pPr eaLnBrk="1" hangingPunct="1"/>
            <a:r>
              <a:rPr lang="ja-JP" altLang="en-US" dirty="0" err="1">
                <a:latin typeface="+mn-ea"/>
                <a:ea typeface="+mn-ea"/>
              </a:rPr>
              <a:t>を専</a:t>
            </a:r>
            <a:r>
              <a:rPr lang="ja-JP" altLang="en-US" dirty="0">
                <a:latin typeface="+mn-ea"/>
                <a:ea typeface="+mn-ea"/>
              </a:rPr>
              <a:t>門学校・大学・企業などで教科書として採用された教員・指導員を対象に、教科書の内容を解説するための副教材として作られています。</a:t>
            </a:r>
            <a:endParaRPr lang="en-US" altLang="ja-JP" dirty="0">
              <a:latin typeface="+mn-ea"/>
              <a:ea typeface="+mn-ea"/>
            </a:endParaRPr>
          </a:p>
          <a:p>
            <a:pPr eaLnBrk="1" hangingPunct="1"/>
            <a:endParaRPr lang="en-US" altLang="ja-JP" dirty="0">
              <a:latin typeface="+mn-ea"/>
              <a:ea typeface="+mn-ea"/>
            </a:endParaRPr>
          </a:p>
          <a:p>
            <a:pPr eaLnBrk="1" hangingPunct="1"/>
            <a:r>
              <a:rPr lang="ja-JP" altLang="en-US" dirty="0">
                <a:latin typeface="+mn-ea"/>
                <a:ea typeface="+mn-ea"/>
              </a:rPr>
              <a:t>どなたでも自由に使用できます。</a:t>
            </a:r>
            <a:endParaRPr lang="en-US" altLang="ja-JP" dirty="0">
              <a:latin typeface="+mn-ea"/>
              <a:ea typeface="+mn-ea"/>
            </a:endParaRPr>
          </a:p>
          <a:p>
            <a:pPr eaLnBrk="1" hangingPunct="1"/>
            <a:r>
              <a:rPr lang="ja-JP" altLang="en-US" dirty="0">
                <a:latin typeface="+mn-ea"/>
                <a:ea typeface="+mn-ea"/>
              </a:rPr>
              <a:t>授業の進め方などに応じて、改変していただいて結構です。</a:t>
            </a:r>
            <a:endParaRPr lang="en-US" altLang="ja-JP" dirty="0">
              <a:latin typeface="+mn-ea"/>
              <a:ea typeface="+mn-ea"/>
            </a:endParaRPr>
          </a:p>
          <a:p>
            <a:pPr eaLnBrk="1" hangingPunct="1"/>
            <a:endParaRPr lang="en-US" altLang="ja-JP" dirty="0">
              <a:latin typeface="+mn-ea"/>
              <a:ea typeface="+mn-ea"/>
            </a:endParaRPr>
          </a:p>
          <a:p>
            <a:pPr eaLnBrk="1" hangingPunct="1"/>
            <a:r>
              <a:rPr lang="en-US" altLang="ja-JP" dirty="0">
                <a:latin typeface="+mn-ea"/>
                <a:ea typeface="+mn-ea"/>
              </a:rPr>
              <a:t>※</a:t>
            </a:r>
            <a:r>
              <a:rPr lang="ja-JP" altLang="en-US" dirty="0">
                <a:latin typeface="+mn-ea"/>
                <a:ea typeface="+mn-ea"/>
              </a:rPr>
              <a:t> このページを削除しても構いません</a:t>
            </a:r>
          </a:p>
        </p:txBody>
      </p:sp>
      <p:pic>
        <p:nvPicPr>
          <p:cNvPr id="77826" name="Picture 2" descr="https://www.seshop.com/static/images/product/24238/L.png">
            <a:extLst>
              <a:ext uri="{FF2B5EF4-FFF2-40B4-BE49-F238E27FC236}">
                <a16:creationId xmlns:a16="http://schemas.microsoft.com/office/drawing/2014/main" id="{06CAD80F-F707-4F00-B14F-A14BF54DB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75" y="2276872"/>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24579" name="コンテンツ プレースホルダ 2"/>
          <p:cNvSpPr>
            <a:spLocks noGrp="1"/>
          </p:cNvSpPr>
          <p:nvPr>
            <p:ph idx="1"/>
          </p:nvPr>
        </p:nvSpPr>
        <p:spPr>
          <a:xfrm>
            <a:off x="457200" y="1214438"/>
            <a:ext cx="8229600" cy="5000625"/>
          </a:xfrm>
        </p:spPr>
        <p:txBody>
          <a:bodyPr/>
          <a:lstStyle/>
          <a:p>
            <a:pPr marL="514350" indent="-514350" eaLnBrk="1" hangingPunct="1">
              <a:buFont typeface="Lucida Console" panose="020B0609040504020204" pitchFamily="49" charset="0"/>
              <a:buAutoNum type="arabicPeriod"/>
            </a:pPr>
            <a:r>
              <a:rPr lang="ja-JP" altLang="en-US" dirty="0"/>
              <a:t>自分の名前を出力してみよう</a:t>
            </a:r>
            <a:endParaRPr lang="en-US" altLang="ja-JP" dirty="0"/>
          </a:p>
          <a:p>
            <a:pPr marL="514350" indent="-514350" eaLnBrk="1" hangingPunct="1">
              <a:buFont typeface="Lucida Console" panose="020B0609040504020204" pitchFamily="49" charset="0"/>
              <a:buAutoNum type="arabicPeriod"/>
            </a:pPr>
            <a:r>
              <a:rPr lang="ja-JP" altLang="en-US" dirty="0"/>
              <a:t>複数の</a:t>
            </a:r>
            <a:r>
              <a:rPr lang="en-US" altLang="ja-JP" dirty="0" err="1">
                <a:latin typeface="Lucida Console" panose="020B0609040504020204" pitchFamily="49" charset="0"/>
              </a:rPr>
              <a:t>System.out.println</a:t>
            </a:r>
            <a:r>
              <a:rPr lang="ja-JP" altLang="en-US" dirty="0"/>
              <a:t>命令文を入れて、実行結果を確認しよう</a:t>
            </a:r>
            <a:endParaRPr lang="en-US" altLang="ja-JP" dirty="0"/>
          </a:p>
          <a:p>
            <a:pPr marL="514350" indent="-514350" eaLnBrk="1" hangingPunct="1">
              <a:buFont typeface="Lucida Console" panose="020B0609040504020204" pitchFamily="49" charset="0"/>
              <a:buAutoNum type="arabicPeriod"/>
            </a:pPr>
            <a:r>
              <a:rPr lang="en-US" altLang="ja-JP" dirty="0" err="1">
                <a:latin typeface="Lucida Console" panose="020B0609040504020204" pitchFamily="49" charset="0"/>
              </a:rPr>
              <a:t>System.out.println</a:t>
            </a:r>
            <a:r>
              <a:rPr lang="en-US" altLang="ja-JP" dirty="0">
                <a:latin typeface="Lucida Console" panose="020B0609040504020204" pitchFamily="49" charset="0"/>
              </a:rPr>
              <a:t>(2+3);</a:t>
            </a:r>
            <a:r>
              <a:rPr lang="ja-JP" altLang="en-US" dirty="0">
                <a:latin typeface="Lucida Console" panose="020B0609040504020204" pitchFamily="49" charset="0"/>
              </a:rPr>
              <a:t> </a:t>
            </a:r>
            <a:r>
              <a:rPr lang="ja-JP" altLang="en-US" dirty="0"/>
              <a:t>と入れたらどうなるか確認しよう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タイトル 1"/>
          <p:cNvSpPr>
            <a:spLocks noGrp="1"/>
          </p:cNvSpPr>
          <p:nvPr>
            <p:ph type="title"/>
          </p:nvPr>
        </p:nvSpPr>
        <p:spPr>
          <a:xfrm>
            <a:off x="457200" y="274638"/>
            <a:ext cx="8229600" cy="725487"/>
          </a:xfrm>
        </p:spPr>
        <p:txBody>
          <a:bodyPr/>
          <a:lstStyle/>
          <a:p>
            <a:pPr eaLnBrk="1" hangingPunct="1"/>
            <a:r>
              <a:rPr lang="ja-JP" altLang="en-US"/>
              <a:t>変数</a:t>
            </a:r>
          </a:p>
        </p:txBody>
      </p:sp>
      <p:sp>
        <p:nvSpPr>
          <p:cNvPr id="25603" name="コンテンツ プレースホルダ 2"/>
          <p:cNvSpPr>
            <a:spLocks noGrp="1"/>
          </p:cNvSpPr>
          <p:nvPr>
            <p:ph idx="1"/>
          </p:nvPr>
        </p:nvSpPr>
        <p:spPr>
          <a:xfrm>
            <a:off x="457200" y="1214438"/>
            <a:ext cx="8229600" cy="2571750"/>
          </a:xfrm>
        </p:spPr>
        <p:txBody>
          <a:bodyPr/>
          <a:lstStyle/>
          <a:p>
            <a:pPr marL="0" indent="0" eaLnBrk="1" hangingPunct="1">
              <a:buNone/>
            </a:pPr>
            <a:r>
              <a:rPr lang="ja-JP" altLang="en-US" sz="2800" dirty="0"/>
              <a:t>「変数」とは、値を入れておく入れ物</a:t>
            </a:r>
            <a:endParaRPr lang="en-US" altLang="ja-JP" sz="2800" dirty="0"/>
          </a:p>
          <a:p>
            <a:pPr eaLnBrk="1" hangingPunct="1">
              <a:buFont typeface="Arial" panose="020B0604020202020204" pitchFamily="34" charset="0"/>
              <a:buNone/>
            </a:pPr>
            <a:endParaRPr lang="ja-JP" altLang="en-US" sz="2800" dirty="0"/>
          </a:p>
        </p:txBody>
      </p:sp>
      <p:sp>
        <p:nvSpPr>
          <p:cNvPr id="25604" name="テキスト ボックス 3"/>
          <p:cNvSpPr txBox="1">
            <a:spLocks noChangeArrowheads="1"/>
          </p:cNvSpPr>
          <p:nvPr/>
        </p:nvSpPr>
        <p:spPr bwMode="auto">
          <a:xfrm>
            <a:off x="928688" y="2071688"/>
            <a:ext cx="757237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a:t>
            </a:r>
            <a:r>
              <a:rPr lang="ja-JP" altLang="en-US" sz="2800">
                <a:latin typeface="Lucida Console" panose="020B0609040504020204" pitchFamily="49" charset="0"/>
                <a:ea typeface="HG丸ｺﾞｼｯｸM-PRO" panose="020F0600000000000000" pitchFamily="50" charset="-128"/>
              </a:rPr>
              <a:t>変数の宣言</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i = 5; // </a:t>
            </a:r>
            <a:r>
              <a:rPr lang="ja-JP" altLang="en-US" sz="2800">
                <a:latin typeface="Lucida Console" panose="020B0609040504020204" pitchFamily="49" charset="0"/>
                <a:ea typeface="HG丸ｺﾞｼｯｸM-PRO" panose="020F0600000000000000" pitchFamily="50" charset="-128"/>
              </a:rPr>
              <a:t>値の代入</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System.out.println(i);</a:t>
            </a:r>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値の参照</a:t>
            </a:r>
          </a:p>
        </p:txBody>
      </p:sp>
      <p:sp>
        <p:nvSpPr>
          <p:cNvPr id="25605" name="コンテンツ プレースホルダ 2"/>
          <p:cNvSpPr txBox="1">
            <a:spLocks/>
          </p:cNvSpPr>
          <p:nvPr/>
        </p:nvSpPr>
        <p:spPr bwMode="auto">
          <a:xfrm>
            <a:off x="457200" y="3857625"/>
            <a:ext cx="84010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変数の宣言：変数を作成すること</a:t>
            </a:r>
            <a:endParaRPr lang="en-US" altLang="ja-JP" sz="2800" dirty="0">
              <a:latin typeface="+mn-ea"/>
              <a:ea typeface="+mn-ea"/>
            </a:endParaRPr>
          </a:p>
          <a:p>
            <a:pPr marL="0" indent="0" eaLnBrk="1" hangingPunct="1">
              <a:spcBef>
                <a:spcPct val="20000"/>
              </a:spcBef>
            </a:pPr>
            <a:r>
              <a:rPr lang="ja-JP" altLang="en-US" sz="2800" dirty="0">
                <a:latin typeface="+mn-ea"/>
                <a:ea typeface="+mn-ea"/>
              </a:rPr>
              <a:t>値の代入：変数に値を入れること</a:t>
            </a:r>
            <a:endParaRPr lang="en-US" altLang="ja-JP" sz="2800" dirty="0">
              <a:latin typeface="+mn-ea"/>
              <a:ea typeface="+mn-ea"/>
            </a:endParaRPr>
          </a:p>
          <a:p>
            <a:pPr marL="0" indent="0" eaLnBrk="1" hangingPunct="1">
              <a:spcBef>
                <a:spcPct val="20000"/>
              </a:spcBef>
            </a:pPr>
            <a:r>
              <a:rPr lang="ja-JP" altLang="en-US" sz="2800" dirty="0">
                <a:latin typeface="+mn-ea"/>
                <a:ea typeface="+mn-ea"/>
              </a:rPr>
              <a:t>値の参照：変数に入っている値を見ること</a:t>
            </a:r>
            <a:endParaRPr lang="en-US" altLang="ja-JP" sz="2800" dirty="0">
              <a:latin typeface="+mn-ea"/>
              <a:ea typeface="+mn-ea"/>
            </a:endParaRPr>
          </a:p>
          <a:p>
            <a:pPr eaLnBrk="1" hangingPunct="1">
              <a:spcBef>
                <a:spcPct val="20000"/>
              </a:spcBef>
              <a:buFont typeface="Arial" panose="020B0604020202020204" pitchFamily="34" charset="0"/>
              <a:buNone/>
            </a:pPr>
            <a:endParaRPr lang="ja-JP" altLang="en-US" sz="2800" dirty="0">
              <a:latin typeface="+mn-ea"/>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a:xfrm>
            <a:off x="457200" y="274638"/>
            <a:ext cx="8229600" cy="725487"/>
          </a:xfrm>
        </p:spPr>
        <p:txBody>
          <a:bodyPr/>
          <a:lstStyle/>
          <a:p>
            <a:pPr eaLnBrk="1" hangingPunct="1"/>
            <a:r>
              <a:rPr lang="ja-JP" altLang="en-US"/>
              <a:t>変数の使用</a:t>
            </a:r>
          </a:p>
        </p:txBody>
      </p:sp>
      <p:pic>
        <p:nvPicPr>
          <p:cNvPr id="26627" name="Picture 2" descr="C:\_jun\work\2010misc\00misc\Java図表画面データ\1巻\2章\図2-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285875"/>
            <a:ext cx="802957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a:xfrm>
            <a:off x="457200" y="274638"/>
            <a:ext cx="8229600" cy="725487"/>
          </a:xfrm>
        </p:spPr>
        <p:txBody>
          <a:bodyPr/>
          <a:lstStyle/>
          <a:p>
            <a:pPr eaLnBrk="1" hangingPunct="1"/>
            <a:r>
              <a:rPr lang="ja-JP" altLang="en-US"/>
              <a:t>変数の宣言と型</a:t>
            </a:r>
          </a:p>
        </p:txBody>
      </p:sp>
      <p:sp>
        <p:nvSpPr>
          <p:cNvPr id="2765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変数の宣言では、変数に入れる値のタイプ（型）をはじめに指定する。</a:t>
            </a:r>
            <a:br>
              <a:rPr lang="en-US" altLang="ja-JP" sz="2800" dirty="0"/>
            </a:br>
            <a:endParaRPr lang="en-US" altLang="ja-JP" sz="2800" dirty="0"/>
          </a:p>
          <a:p>
            <a:pPr marL="0" indent="0" eaLnBrk="1" hangingPunct="1">
              <a:buNone/>
            </a:pPr>
            <a:r>
              <a:rPr lang="ja-JP" altLang="en-US" sz="2800" dirty="0"/>
              <a:t> 構文：</a:t>
            </a:r>
            <a:r>
              <a:rPr lang="ja-JP" altLang="en-US" sz="2800" dirty="0">
                <a:solidFill>
                  <a:srgbClr val="C00000"/>
                </a:solidFill>
              </a:rPr>
              <a:t>型名 変数名</a:t>
            </a:r>
            <a:r>
              <a:rPr lang="en-US" altLang="ja-JP" sz="2800" dirty="0">
                <a:solidFill>
                  <a:srgbClr val="C00000"/>
                </a:solidFill>
              </a:rPr>
              <a:t>;</a:t>
            </a:r>
            <a:br>
              <a:rPr lang="en-US" altLang="ja-JP" sz="2800" dirty="0">
                <a:solidFill>
                  <a:srgbClr val="C00000"/>
                </a:solidFill>
              </a:rPr>
            </a:br>
            <a:br>
              <a:rPr lang="en-US" altLang="ja-JP" sz="2800" dirty="0">
                <a:solidFill>
                  <a:srgbClr val="C00000"/>
                </a:solidFill>
              </a:rPr>
            </a:br>
            <a:r>
              <a:rPr lang="ja-JP" altLang="en-US" sz="2800" dirty="0">
                <a:solidFill>
                  <a:srgbClr val="C00000"/>
                </a:solidFill>
              </a:rPr>
              <a:t>例</a:t>
            </a:r>
            <a:r>
              <a:rPr lang="en-US" altLang="ja-JP" sz="2800" dirty="0">
                <a:solidFill>
                  <a:srgbClr val="C00000"/>
                </a:solidFill>
              </a:rPr>
              <a:t>1 </a:t>
            </a:r>
            <a:r>
              <a:rPr lang="ja-JP" altLang="en-US" sz="2800" dirty="0">
                <a:solidFill>
                  <a:srgbClr val="C00000"/>
                </a:solidFill>
              </a:rPr>
              <a:t> </a:t>
            </a:r>
            <a:r>
              <a:rPr lang="en-US" altLang="ja-JP" sz="2800" dirty="0">
                <a:solidFill>
                  <a:srgbClr val="C00000"/>
                </a:solidFill>
                <a:latin typeface="Lucida Console" panose="020B0609040504020204" pitchFamily="49" charset="0"/>
              </a:rPr>
              <a:t>int </a:t>
            </a:r>
            <a:r>
              <a:rPr lang="en-US" altLang="ja-JP" sz="2800" dirty="0" err="1">
                <a:solidFill>
                  <a:srgbClr val="C00000"/>
                </a:solidFill>
                <a:latin typeface="Lucida Console" panose="020B0609040504020204" pitchFamily="49" charset="0"/>
              </a:rPr>
              <a:t>i</a:t>
            </a:r>
            <a:r>
              <a:rPr lang="en-US" altLang="ja-JP" sz="2800" dirty="0">
                <a:solidFill>
                  <a:srgbClr val="C00000"/>
                </a:solidFill>
                <a:latin typeface="Lucida Console" panose="020B0609040504020204" pitchFamily="49" charset="0"/>
              </a:rPr>
              <a:t>;</a:t>
            </a:r>
            <a:br>
              <a:rPr lang="en-US" altLang="ja-JP" sz="2800" dirty="0">
                <a:solidFill>
                  <a:srgbClr val="C00000"/>
                </a:solidFill>
              </a:rPr>
            </a:br>
            <a:r>
              <a:rPr lang="ja-JP" altLang="en-US" sz="2800" dirty="0">
                <a:solidFill>
                  <a:srgbClr val="C00000"/>
                </a:solidFill>
              </a:rPr>
              <a:t>例</a:t>
            </a:r>
            <a:r>
              <a:rPr lang="en-US" altLang="ja-JP" sz="2800" dirty="0">
                <a:solidFill>
                  <a:srgbClr val="C00000"/>
                </a:solidFill>
              </a:rPr>
              <a:t>2 </a:t>
            </a:r>
            <a:r>
              <a:rPr lang="ja-JP" altLang="en-US" sz="2800" dirty="0">
                <a:solidFill>
                  <a:srgbClr val="C00000"/>
                </a:solidFill>
              </a:rPr>
              <a:t> </a:t>
            </a:r>
            <a:r>
              <a:rPr lang="en-US" altLang="ja-JP" sz="2800" dirty="0">
                <a:solidFill>
                  <a:srgbClr val="C00000"/>
                </a:solidFill>
                <a:latin typeface="Lucida Console" panose="020B0609040504020204" pitchFamily="49" charset="0"/>
              </a:rPr>
              <a:t>double d;</a:t>
            </a:r>
            <a:br>
              <a:rPr lang="en-US" altLang="ja-JP" sz="2800" dirty="0">
                <a:solidFill>
                  <a:srgbClr val="C00000"/>
                </a:solidFill>
              </a:rPr>
            </a:br>
            <a:r>
              <a:rPr lang="ja-JP" altLang="en-US" sz="2800" dirty="0">
                <a:solidFill>
                  <a:srgbClr val="C00000"/>
                </a:solidFill>
              </a:rPr>
              <a:t>例</a:t>
            </a:r>
            <a:r>
              <a:rPr lang="en-US" altLang="ja-JP" sz="2800" dirty="0">
                <a:solidFill>
                  <a:srgbClr val="C00000"/>
                </a:solidFill>
              </a:rPr>
              <a:t>3 </a:t>
            </a:r>
            <a:r>
              <a:rPr lang="ja-JP" altLang="en-US" sz="2800" dirty="0">
                <a:solidFill>
                  <a:srgbClr val="C00000"/>
                </a:solidFill>
              </a:rPr>
              <a:t> </a:t>
            </a:r>
            <a:r>
              <a:rPr lang="en-US" altLang="ja-JP" sz="2800" dirty="0" err="1">
                <a:solidFill>
                  <a:srgbClr val="C00000"/>
                </a:solidFill>
                <a:latin typeface="Lucida Console" panose="020B0609040504020204" pitchFamily="49" charset="0"/>
              </a:rPr>
              <a:t>boolean</a:t>
            </a:r>
            <a:r>
              <a:rPr lang="en-US" altLang="ja-JP" sz="2800" dirty="0">
                <a:solidFill>
                  <a:srgbClr val="C00000"/>
                </a:solidFill>
                <a:latin typeface="Lucida Console" panose="020B0609040504020204" pitchFamily="49" charset="0"/>
              </a:rPr>
              <a:t> boo = false;</a:t>
            </a:r>
            <a:br>
              <a:rPr lang="en-US" altLang="ja-JP" sz="2800" dirty="0">
                <a:solidFill>
                  <a:srgbClr val="C00000"/>
                </a:solidFill>
                <a:latin typeface="Lucida Console" panose="020B0609040504020204" pitchFamily="49" charset="0"/>
              </a:rPr>
            </a:br>
            <a:r>
              <a:rPr lang="ja-JP" altLang="en-US" sz="2800" dirty="0">
                <a:solidFill>
                  <a:srgbClr val="C00000"/>
                </a:solidFill>
              </a:rPr>
              <a:t>例</a:t>
            </a:r>
            <a:r>
              <a:rPr lang="en-US" altLang="ja-JP" sz="2800" dirty="0">
                <a:solidFill>
                  <a:srgbClr val="C00000"/>
                </a:solidFill>
              </a:rPr>
              <a:t>4 </a:t>
            </a:r>
            <a:r>
              <a:rPr lang="ja-JP" altLang="en-US" sz="2800" dirty="0">
                <a:solidFill>
                  <a:srgbClr val="C00000"/>
                </a:solidFill>
              </a:rPr>
              <a:t> </a:t>
            </a:r>
            <a:r>
              <a:rPr lang="en-US" altLang="ja-JP" sz="2800" dirty="0">
                <a:solidFill>
                  <a:srgbClr val="C00000"/>
                </a:solidFill>
                <a:latin typeface="Lucida Console" panose="020B0609040504020204" pitchFamily="49" charset="0"/>
              </a:rPr>
              <a:t>char c = '</a:t>
            </a:r>
            <a:r>
              <a:rPr lang="ja-JP" altLang="en-US" sz="2800" dirty="0">
                <a:solidFill>
                  <a:srgbClr val="C00000"/>
                </a:solidFill>
                <a:latin typeface="Lucida Console" panose="020B0609040504020204" pitchFamily="49" charset="0"/>
              </a:rPr>
              <a:t>あ</a:t>
            </a:r>
            <a:r>
              <a:rPr lang="en-US" altLang="ja-JP" sz="2800" dirty="0">
                <a:solidFill>
                  <a:srgbClr val="C00000"/>
                </a:solidFill>
                <a:latin typeface="Lucida Console" panose="020B06090405040202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で使用できる型</a:t>
            </a:r>
          </a:p>
        </p:txBody>
      </p:sp>
      <p:pic>
        <p:nvPicPr>
          <p:cNvPr id="28675" name="Picture 2" descr="C:\_jun\work\2010misc\00misc\Java図表画面データ\1巻\2章\表2-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143000"/>
            <a:ext cx="8189912"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正方形/長方形 4"/>
          <p:cNvSpPr/>
          <p:nvPr/>
        </p:nvSpPr>
        <p:spPr>
          <a:xfrm>
            <a:off x="500063" y="4071938"/>
            <a:ext cx="714375"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 name="正方形/長方形 5"/>
          <p:cNvSpPr/>
          <p:nvPr/>
        </p:nvSpPr>
        <p:spPr>
          <a:xfrm>
            <a:off x="500063" y="6215063"/>
            <a:ext cx="1000125" cy="35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正方形/長方形 6"/>
          <p:cNvSpPr/>
          <p:nvPr/>
        </p:nvSpPr>
        <p:spPr>
          <a:xfrm>
            <a:off x="500063" y="2071688"/>
            <a:ext cx="1071562" cy="357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29699" name="コンテンツ プレースホルダ 2"/>
          <p:cNvSpPr>
            <a:spLocks noGrp="1"/>
          </p:cNvSpPr>
          <p:nvPr>
            <p:ph idx="1"/>
          </p:nvPr>
        </p:nvSpPr>
        <p:spPr>
          <a:xfrm>
            <a:off x="457200" y="1214438"/>
            <a:ext cx="8229600" cy="1643062"/>
          </a:xfrm>
        </p:spPr>
        <p:txBody>
          <a:bodyPr/>
          <a:lstStyle/>
          <a:p>
            <a:pPr marL="0" indent="0" eaLnBrk="1" hangingPunct="1">
              <a:buNone/>
            </a:pPr>
            <a:r>
              <a:rPr lang="ja-JP" altLang="en-US" sz="2800" dirty="0"/>
              <a:t>次のプログラムコードの赤字部分を様々に変更して実行してみよう</a:t>
            </a:r>
            <a:br>
              <a:rPr lang="en-US" altLang="ja-JP" sz="2800" dirty="0"/>
            </a:br>
            <a:r>
              <a:rPr lang="ja-JP" altLang="en-US" sz="2800" dirty="0"/>
              <a:t>例：</a:t>
            </a:r>
            <a:r>
              <a:rPr lang="en-US" altLang="ja-JP" sz="2800" dirty="0"/>
              <a:t>double</a:t>
            </a:r>
            <a:r>
              <a:rPr lang="ja-JP" altLang="en-US" sz="2800" dirty="0"/>
              <a:t>型、</a:t>
            </a:r>
            <a:r>
              <a:rPr lang="en-US" altLang="ja-JP" sz="2800" dirty="0" err="1"/>
              <a:t>boolean</a:t>
            </a:r>
            <a:r>
              <a:rPr lang="ja-JP" altLang="en-US" sz="2800" dirty="0"/>
              <a:t>型、</a:t>
            </a:r>
            <a:r>
              <a:rPr lang="en-US" altLang="ja-JP" sz="2800" dirty="0"/>
              <a:t>char</a:t>
            </a:r>
            <a:r>
              <a:rPr lang="ja-JP" altLang="en-US" sz="2800" dirty="0"/>
              <a:t>型</a:t>
            </a:r>
          </a:p>
        </p:txBody>
      </p:sp>
      <p:sp>
        <p:nvSpPr>
          <p:cNvPr id="29700" name="テキスト ボックス 3"/>
          <p:cNvSpPr txBox="1">
            <a:spLocks noChangeArrowheads="1"/>
          </p:cNvSpPr>
          <p:nvPr/>
        </p:nvSpPr>
        <p:spPr bwMode="auto">
          <a:xfrm>
            <a:off x="214313" y="3121025"/>
            <a:ext cx="8643937"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Example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solidFill>
                  <a:srgbClr val="C00000"/>
                </a:solidFill>
                <a:latin typeface="Lucida Console" panose="020B0609040504020204" pitchFamily="49" charset="0"/>
                <a:ea typeface="HG丸ｺﾞｼｯｸM-PRO" panose="020F0600000000000000" pitchFamily="50" charset="-128"/>
              </a:rPr>
              <a:t>    </a:t>
            </a:r>
            <a:r>
              <a:rPr lang="en-US" altLang="ja-JP" sz="2400" dirty="0" err="1">
                <a:solidFill>
                  <a:srgbClr val="C00000"/>
                </a:solidFill>
                <a:latin typeface="Lucida Console" panose="020B0609040504020204" pitchFamily="49" charset="0"/>
                <a:ea typeface="HG丸ｺﾞｼｯｸM-PRO" panose="020F0600000000000000" pitchFamily="50" charset="-128"/>
              </a:rPr>
              <a:t>int</a:t>
            </a:r>
            <a:r>
              <a:rPr lang="en-US" altLang="ja-JP" sz="2400" dirty="0">
                <a:solidFill>
                  <a:srgbClr val="C00000"/>
                </a:solidFill>
                <a:latin typeface="Lucida Console" panose="020B0609040504020204" pitchFamily="49" charset="0"/>
                <a:ea typeface="HG丸ｺﾞｼｯｸM-PRO" panose="020F0600000000000000" pitchFamily="50" charset="-128"/>
              </a:rPr>
              <a:t> </a:t>
            </a:r>
            <a:r>
              <a:rPr lang="en-US" altLang="ja-JP" sz="2400" dirty="0" err="1">
                <a:solidFill>
                  <a:srgbClr val="C00000"/>
                </a:solidFill>
                <a:latin typeface="Lucida Console" panose="020B0609040504020204" pitchFamily="49" charset="0"/>
                <a:ea typeface="HG丸ｺﾞｼｯｸM-PRO" panose="020F0600000000000000" pitchFamily="50" charset="-128"/>
              </a:rPr>
              <a:t>i</a:t>
            </a:r>
            <a:r>
              <a:rPr lang="en-US" altLang="ja-JP" sz="2400" dirty="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400" dirty="0">
                <a:solidFill>
                  <a:srgbClr val="C00000"/>
                </a:solidFill>
                <a:latin typeface="Lucida Console" panose="020B0609040504020204" pitchFamily="49" charset="0"/>
                <a:ea typeface="HG丸ｺﾞｼｯｸM-PRO" panose="020F0600000000000000" pitchFamily="50" charset="-128"/>
              </a:rPr>
              <a:t>    </a:t>
            </a:r>
            <a:r>
              <a:rPr lang="en-US" altLang="ja-JP" sz="2400" dirty="0" err="1">
                <a:solidFill>
                  <a:srgbClr val="C00000"/>
                </a:solidFill>
                <a:latin typeface="Lucida Console" panose="020B0609040504020204" pitchFamily="49" charset="0"/>
                <a:ea typeface="HG丸ｺﾞｼｯｸM-PRO" panose="020F0600000000000000" pitchFamily="50" charset="-128"/>
              </a:rPr>
              <a:t>i</a:t>
            </a:r>
            <a:r>
              <a:rPr lang="en-US" altLang="ja-JP" sz="2400" dirty="0">
                <a:solidFill>
                  <a:srgbClr val="C00000"/>
                </a:solidFill>
                <a:latin typeface="Lucida Console" panose="020B0609040504020204" pitchFamily="49" charset="0"/>
                <a:ea typeface="HG丸ｺﾞｼｯｸM-PRO" panose="020F0600000000000000" pitchFamily="50" charset="-128"/>
              </a:rPr>
              <a:t> = 5;</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en-US" altLang="ja-JP" sz="2400" dirty="0" err="1">
                <a:solidFill>
                  <a:srgbClr val="C00000"/>
                </a:solidFill>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 </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タイトル 1"/>
          <p:cNvSpPr>
            <a:spLocks noGrp="1"/>
          </p:cNvSpPr>
          <p:nvPr>
            <p:ph type="title"/>
          </p:nvPr>
        </p:nvSpPr>
        <p:spPr>
          <a:xfrm>
            <a:off x="457200" y="274638"/>
            <a:ext cx="8229600" cy="725487"/>
          </a:xfrm>
        </p:spPr>
        <p:txBody>
          <a:bodyPr/>
          <a:lstStyle/>
          <a:p>
            <a:pPr eaLnBrk="1" hangingPunct="1"/>
            <a:r>
              <a:rPr lang="ja-JP" altLang="en-US"/>
              <a:t>算術演算子と式</a:t>
            </a:r>
          </a:p>
        </p:txBody>
      </p:sp>
      <p:sp>
        <p:nvSpPr>
          <p:cNvPr id="30723"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算術演算子を用いた計算</a:t>
            </a:r>
          </a:p>
        </p:txBody>
      </p:sp>
      <p:sp>
        <p:nvSpPr>
          <p:cNvPr id="30724" name="テキスト ボックス 3"/>
          <p:cNvSpPr txBox="1">
            <a:spLocks noChangeArrowheads="1"/>
          </p:cNvSpPr>
          <p:nvPr/>
        </p:nvSpPr>
        <p:spPr bwMode="auto">
          <a:xfrm>
            <a:off x="714375" y="1928813"/>
            <a:ext cx="628650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System.out.println(2 + 3);</a:t>
            </a:r>
            <a:endParaRPr lang="ja-JP" altLang="en-US" sz="2800">
              <a:latin typeface="Lucida Console" panose="020B0609040504020204" pitchFamily="49" charset="0"/>
              <a:ea typeface="HG丸ｺﾞｼｯｸM-PRO" panose="020F0600000000000000" pitchFamily="50" charset="-128"/>
            </a:endParaRPr>
          </a:p>
        </p:txBody>
      </p:sp>
      <p:pic>
        <p:nvPicPr>
          <p:cNvPr id="30725" name="Picture 2" descr="C:\_jun\work\2010misc\00misc\Java図表画面データ\1巻\2章\図2-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857500"/>
            <a:ext cx="47434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1"/>
          <p:cNvSpPr>
            <a:spLocks noGrp="1"/>
          </p:cNvSpPr>
          <p:nvPr>
            <p:ph type="title"/>
          </p:nvPr>
        </p:nvSpPr>
        <p:spPr>
          <a:xfrm>
            <a:off x="457200" y="274638"/>
            <a:ext cx="8229600" cy="725487"/>
          </a:xfrm>
        </p:spPr>
        <p:txBody>
          <a:bodyPr/>
          <a:lstStyle/>
          <a:p>
            <a:pPr eaLnBrk="1" hangingPunct="1"/>
            <a:r>
              <a:rPr lang="ja-JP" altLang="en-US"/>
              <a:t>算術演算子と優先順位</a:t>
            </a:r>
          </a:p>
        </p:txBody>
      </p:sp>
      <p:sp>
        <p:nvSpPr>
          <p:cNvPr id="31747" name="コンテンツ プレースホルダ 2"/>
          <p:cNvSpPr>
            <a:spLocks noGrp="1"/>
          </p:cNvSpPr>
          <p:nvPr>
            <p:ph idx="1"/>
          </p:nvPr>
        </p:nvSpPr>
        <p:spPr>
          <a:xfrm>
            <a:off x="457200" y="4286250"/>
            <a:ext cx="8229600" cy="1928813"/>
          </a:xfrm>
        </p:spPr>
        <p:txBody>
          <a:bodyPr/>
          <a:lstStyle/>
          <a:p>
            <a:pPr marL="0" indent="0" eaLnBrk="1" hangingPunct="1">
              <a:buNone/>
            </a:pPr>
            <a:r>
              <a:rPr lang="ja-JP" altLang="en-US" sz="2800" dirty="0"/>
              <a:t>数学と同じように、加算と減算（</a:t>
            </a:r>
            <a:r>
              <a:rPr lang="en-US" altLang="ja-JP" sz="2800" dirty="0"/>
              <a:t>+,-</a:t>
            </a:r>
            <a:r>
              <a:rPr lang="ja-JP" altLang="en-US" sz="2800" dirty="0"/>
              <a:t>）より乗算と除算（</a:t>
            </a:r>
            <a:r>
              <a:rPr lang="en-US" altLang="ja-JP" sz="2800" dirty="0"/>
              <a:t>*,/</a:t>
            </a:r>
            <a:r>
              <a:rPr lang="ja-JP" altLang="en-US" sz="2800" dirty="0"/>
              <a:t>）が優先される</a:t>
            </a:r>
          </a:p>
        </p:txBody>
      </p:sp>
      <p:pic>
        <p:nvPicPr>
          <p:cNvPr id="31748" name="Picture 3" descr="C:\_jun\work\2010misc\00misc\Java図表画面データ\1巻\2章\表2-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1214438"/>
            <a:ext cx="869950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テキスト ボックス 5"/>
          <p:cNvSpPr txBox="1">
            <a:spLocks noChangeArrowheads="1"/>
          </p:cNvSpPr>
          <p:nvPr/>
        </p:nvSpPr>
        <p:spPr bwMode="auto">
          <a:xfrm>
            <a:off x="500063" y="5572125"/>
            <a:ext cx="7929562" cy="9541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(3 + 6 / 3); </a:t>
            </a:r>
            <a:r>
              <a:rPr lang="ja-JP" altLang="en-US" sz="2800" dirty="0">
                <a:solidFill>
                  <a:srgbClr val="008000"/>
                </a:solidFill>
                <a:latin typeface="Lucida Console" panose="020B0609040504020204" pitchFamily="49" charset="0"/>
                <a:ea typeface="HG丸ｺﾞｼｯｸM-PRO" panose="020F0600000000000000" pitchFamily="50" charset="-128"/>
              </a:rPr>
              <a:t> </a:t>
            </a:r>
            <a:r>
              <a:rPr lang="en-US" altLang="ja-JP" sz="2800" dirty="0">
                <a:solidFill>
                  <a:srgbClr val="008000"/>
                </a:solidFill>
                <a:latin typeface="Lucida Console" panose="020B0609040504020204" pitchFamily="49" charset="0"/>
                <a:ea typeface="HG丸ｺﾞｼｯｸM-PRO" panose="020F0600000000000000" pitchFamily="50" charset="-128"/>
              </a:rPr>
              <a:t>// 5</a:t>
            </a:r>
          </a:p>
          <a:p>
            <a:pPr eaLnBrk="1" hangingPunct="1"/>
            <a:r>
              <a:rPr lang="en-US" altLang="ja-JP" sz="2800" dirty="0" err="1">
                <a:latin typeface="Lucida Console" panose="020B0609040504020204" pitchFamily="49" charset="0"/>
                <a:ea typeface="HG丸ｺﾞｼｯｸM-PRO" panose="020F0600000000000000" pitchFamily="50" charset="-128"/>
              </a:rPr>
              <a:t>System.out.println</a:t>
            </a:r>
            <a:r>
              <a:rPr lang="en-US" altLang="ja-JP" sz="2800" dirty="0">
                <a:latin typeface="Lucida Console" panose="020B0609040504020204" pitchFamily="49" charset="0"/>
                <a:ea typeface="HG丸ｺﾞｼｯｸM-PRO" panose="020F0600000000000000" pitchFamily="50" charset="-128"/>
              </a:rPr>
              <a:t>((3 + 6) /3); </a:t>
            </a:r>
            <a:r>
              <a:rPr lang="en-US" altLang="ja-JP" sz="2800" dirty="0">
                <a:solidFill>
                  <a:srgbClr val="008000"/>
                </a:solidFill>
                <a:latin typeface="Lucida Console" panose="020B0609040504020204" pitchFamily="49" charset="0"/>
                <a:ea typeface="HG丸ｺﾞｼｯｸM-PRO" panose="020F0600000000000000" pitchFamily="50" charset="-128"/>
              </a:rPr>
              <a:t>// 3</a:t>
            </a:r>
            <a:endParaRPr lang="ja-JP" altLang="en-US" sz="2800" dirty="0">
              <a:solidFill>
                <a:srgbClr val="008000"/>
              </a:solidFill>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32771" name="コンテンツ プレースホルダ 2"/>
          <p:cNvSpPr>
            <a:spLocks noGrp="1"/>
          </p:cNvSpPr>
          <p:nvPr>
            <p:ph idx="1"/>
          </p:nvPr>
        </p:nvSpPr>
        <p:spPr>
          <a:xfrm>
            <a:off x="457200" y="1214438"/>
            <a:ext cx="8229600" cy="1714500"/>
          </a:xfrm>
        </p:spPr>
        <p:txBody>
          <a:bodyPr/>
          <a:lstStyle/>
          <a:p>
            <a:pPr marL="0" indent="0" eaLnBrk="1" hangingPunct="1">
              <a:buNone/>
            </a:pPr>
            <a:r>
              <a:rPr lang="ja-JP" altLang="en-US" sz="2800" dirty="0"/>
              <a:t>次のプログラムコードの赤字部分を変更して、様々な計算をしてみよう</a:t>
            </a:r>
            <a:br>
              <a:rPr lang="en-US" altLang="ja-JP" sz="2800" dirty="0"/>
            </a:br>
            <a:endParaRPr lang="en-US" altLang="ja-JP" sz="2800" dirty="0"/>
          </a:p>
          <a:p>
            <a:pPr marL="0" indent="0" eaLnBrk="1" hangingPunct="1">
              <a:buNone/>
            </a:pPr>
            <a:r>
              <a:rPr lang="ja-JP" altLang="en-US" sz="2800" dirty="0"/>
              <a:t>例：加算、減算、乗算、除算、剰余</a:t>
            </a:r>
          </a:p>
        </p:txBody>
      </p:sp>
      <p:sp>
        <p:nvSpPr>
          <p:cNvPr id="32772" name="テキスト ボックス 3"/>
          <p:cNvSpPr txBox="1">
            <a:spLocks noChangeArrowheads="1"/>
          </p:cNvSpPr>
          <p:nvPr/>
        </p:nvSpPr>
        <p:spPr bwMode="auto">
          <a:xfrm>
            <a:off x="250031" y="3705225"/>
            <a:ext cx="8643938"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Example {</a:t>
            </a:r>
          </a:p>
          <a:p>
            <a:pPr eaLnBrk="1" hangingPunct="1"/>
            <a:r>
              <a:rPr lang="en-US" altLang="ja-JP" sz="24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400">
                <a:latin typeface="Lucida Console" panose="020B0609040504020204" pitchFamily="49" charset="0"/>
                <a:ea typeface="HG丸ｺﾞｼｯｸM-PRO" panose="020F0600000000000000" pitchFamily="50" charset="-128"/>
              </a:rPr>
              <a:t>    System.out.println(</a:t>
            </a:r>
            <a:r>
              <a:rPr lang="en-US" altLang="ja-JP" sz="2400">
                <a:solidFill>
                  <a:srgbClr val="C00000"/>
                </a:solidFill>
                <a:latin typeface="Lucida Console" panose="020B0609040504020204" pitchFamily="49" charset="0"/>
                <a:ea typeface="HG丸ｺﾞｼｯｸM-PRO" panose="020F0600000000000000" pitchFamily="50" charset="-128"/>
              </a:rPr>
              <a:t>2 + 3</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a:xfrm>
            <a:off x="457200" y="274638"/>
            <a:ext cx="8229600" cy="725487"/>
          </a:xfrm>
        </p:spPr>
        <p:txBody>
          <a:bodyPr/>
          <a:lstStyle/>
          <a:p>
            <a:pPr eaLnBrk="1" hangingPunct="1"/>
            <a:r>
              <a:rPr lang="ja-JP" altLang="en-US"/>
              <a:t>変数を含む算術演算子</a:t>
            </a:r>
          </a:p>
        </p:txBody>
      </p:sp>
      <p:sp>
        <p:nvSpPr>
          <p:cNvPr id="33795" name="テキスト ボックス 3"/>
          <p:cNvSpPr txBox="1">
            <a:spLocks noChangeArrowheads="1"/>
          </p:cNvSpPr>
          <p:nvPr/>
        </p:nvSpPr>
        <p:spPr bwMode="auto">
          <a:xfrm>
            <a:off x="571500" y="1357313"/>
            <a:ext cx="7929563"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10;</a:t>
            </a:r>
          </a:p>
          <a:p>
            <a:pPr eaLnBrk="1" hangingPunct="1"/>
            <a:r>
              <a:rPr lang="en-US" altLang="ja-JP" sz="2800">
                <a:latin typeface="Lucida Console" panose="020B0609040504020204" pitchFamily="49" charset="0"/>
                <a:ea typeface="HG丸ｺﾞｼｯｸM-PRO" panose="020F0600000000000000" pitchFamily="50" charset="-128"/>
              </a:rPr>
              <a:t>int j = i * 2;</a:t>
            </a:r>
          </a:p>
          <a:p>
            <a:pPr eaLnBrk="1" hangingPunct="1"/>
            <a:r>
              <a:rPr lang="en-US" altLang="ja-JP" sz="2800">
                <a:latin typeface="Lucida Console" panose="020B0609040504020204" pitchFamily="49" charset="0"/>
                <a:ea typeface="HG丸ｺﾞｼｯｸM-PRO" panose="020F0600000000000000" pitchFamily="50" charset="-128"/>
              </a:rPr>
              <a:t>System.out.println(j); </a:t>
            </a:r>
            <a:r>
              <a:rPr lang="en-US" altLang="ja-JP" sz="2800">
                <a:solidFill>
                  <a:srgbClr val="008000"/>
                </a:solidFill>
                <a:latin typeface="Lucida Console" panose="020B0609040504020204" pitchFamily="49" charset="0"/>
                <a:ea typeface="HG丸ｺﾞｼｯｸM-PRO" panose="020F0600000000000000" pitchFamily="50" charset="-128"/>
              </a:rPr>
              <a:t>// 20</a:t>
            </a:r>
          </a:p>
        </p:txBody>
      </p:sp>
      <p:sp>
        <p:nvSpPr>
          <p:cNvPr id="33796" name="テキスト ボックス 4"/>
          <p:cNvSpPr txBox="1">
            <a:spLocks noChangeArrowheads="1"/>
          </p:cNvSpPr>
          <p:nvPr/>
        </p:nvSpPr>
        <p:spPr bwMode="auto">
          <a:xfrm>
            <a:off x="571500" y="2928938"/>
            <a:ext cx="7929563"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10;</a:t>
            </a:r>
          </a:p>
          <a:p>
            <a:pPr eaLnBrk="1" hangingPunct="1"/>
            <a:r>
              <a:rPr lang="en-US" altLang="ja-JP" sz="2800">
                <a:latin typeface="Lucida Console" panose="020B0609040504020204" pitchFamily="49" charset="0"/>
                <a:ea typeface="HG丸ｺﾞｼｯｸM-PRO" panose="020F0600000000000000" pitchFamily="50" charset="-128"/>
              </a:rPr>
              <a:t>i = i + 3;</a:t>
            </a:r>
          </a:p>
          <a:p>
            <a:pPr eaLnBrk="1" hangingPunct="1"/>
            <a:r>
              <a:rPr lang="en-US" altLang="ja-JP" sz="2800">
                <a:latin typeface="Lucida Console" panose="020B0609040504020204" pitchFamily="49" charset="0"/>
                <a:ea typeface="HG丸ｺﾞｼｯｸM-PRO" panose="020F0600000000000000" pitchFamily="50" charset="-128"/>
              </a:rPr>
              <a:t>System.out.println(i); </a:t>
            </a:r>
            <a:r>
              <a:rPr lang="en-US" altLang="ja-JP" sz="2800">
                <a:solidFill>
                  <a:srgbClr val="008000"/>
                </a:solidFill>
                <a:latin typeface="Lucida Console" panose="020B0609040504020204" pitchFamily="49" charset="0"/>
                <a:ea typeface="HG丸ｺﾞｼｯｸM-PRO" panose="020F0600000000000000" pitchFamily="50" charset="-128"/>
              </a:rPr>
              <a:t>// 13</a:t>
            </a:r>
          </a:p>
        </p:txBody>
      </p:sp>
      <p:sp>
        <p:nvSpPr>
          <p:cNvPr id="33797" name="テキスト ボックス 5"/>
          <p:cNvSpPr txBox="1">
            <a:spLocks noChangeArrowheads="1"/>
          </p:cNvSpPr>
          <p:nvPr/>
        </p:nvSpPr>
        <p:spPr bwMode="auto">
          <a:xfrm>
            <a:off x="571500" y="4572000"/>
            <a:ext cx="7929563"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10;</a:t>
            </a:r>
          </a:p>
          <a:p>
            <a:pPr eaLnBrk="1" hangingPunct="1"/>
            <a:r>
              <a:rPr lang="en-US" altLang="ja-JP" sz="2800">
                <a:latin typeface="Lucida Console" panose="020B0609040504020204" pitchFamily="49" charset="0"/>
                <a:ea typeface="HG丸ｺﾞｼｯｸM-PRO" panose="020F0600000000000000" pitchFamily="50" charset="-128"/>
              </a:rPr>
              <a:t>i += 3; </a:t>
            </a:r>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008000"/>
                </a:solidFill>
                <a:latin typeface="Lucida Console" panose="020B0609040504020204" pitchFamily="49" charset="0"/>
                <a:ea typeface="HG丸ｺﾞｼｯｸM-PRO" panose="020F0600000000000000" pitchFamily="50" charset="-128"/>
              </a:rPr>
              <a:t>短縮表現</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System.out.println(i); </a:t>
            </a:r>
            <a:r>
              <a:rPr lang="en-US" altLang="ja-JP" sz="2800">
                <a:solidFill>
                  <a:srgbClr val="008000"/>
                </a:solidFill>
                <a:latin typeface="Lucida Console" panose="020B0609040504020204" pitchFamily="49" charset="0"/>
                <a:ea typeface="HG丸ｺﾞｼｯｸM-PRO" panose="020F0600000000000000" pitchFamily="50" charset="-128"/>
              </a:rPr>
              <a:t>// 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ctrTitle"/>
          </p:nvPr>
        </p:nvSpPr>
        <p:spPr/>
        <p:txBody>
          <a:bodyPr/>
          <a:lstStyle/>
          <a:p>
            <a:pPr eaLnBrk="1" hangingPunct="1"/>
            <a:r>
              <a:rPr lang="ja-JP" altLang="en-US" dirty="0"/>
              <a:t>第</a:t>
            </a:r>
            <a:r>
              <a:rPr lang="en-US" altLang="ja-JP" dirty="0"/>
              <a:t>1</a:t>
            </a:r>
            <a:r>
              <a:rPr lang="ja-JP" altLang="en-US" dirty="0"/>
              <a:t>章 </a:t>
            </a:r>
            <a:r>
              <a:rPr lang="en-US" altLang="ja-JP" dirty="0"/>
              <a:t>Java</a:t>
            </a:r>
            <a:r>
              <a:rPr lang="ja-JP" altLang="en-US" dirty="0"/>
              <a:t>言語に触れる</a:t>
            </a:r>
          </a:p>
        </p:txBody>
      </p:sp>
      <p:sp>
        <p:nvSpPr>
          <p:cNvPr id="3" name="サブタイトル 2"/>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18" name="Picture 2" descr="C:\_jun\work\2010misc\00misc\Java図表画面データ\1巻\2章\表2-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0"/>
            <a:ext cx="80470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35843" name="コンテンツ プレースホルダ 2"/>
          <p:cNvSpPr>
            <a:spLocks noGrp="1"/>
          </p:cNvSpPr>
          <p:nvPr>
            <p:ph idx="1"/>
          </p:nvPr>
        </p:nvSpPr>
        <p:spPr>
          <a:xfrm>
            <a:off x="714375" y="1214438"/>
            <a:ext cx="8429625" cy="4643437"/>
          </a:xfrm>
        </p:spPr>
        <p:txBody>
          <a:bodyPr/>
          <a:lstStyle/>
          <a:p>
            <a:pPr marL="514350" indent="-514350" eaLnBrk="1" hangingPunct="1">
              <a:buFont typeface="Arial" panose="020B0604020202020204" pitchFamily="34" charset="0"/>
              <a:buNone/>
            </a:pPr>
            <a:r>
              <a:rPr lang="ja-JP" altLang="en-US" sz="2800" dirty="0"/>
              <a:t>次の命令文を短い表現に書き換えてみよう</a:t>
            </a:r>
            <a:endParaRPr lang="en-US" altLang="ja-JP" sz="2800" dirty="0"/>
          </a:p>
          <a:p>
            <a:pPr marL="514350" indent="-514350" eaLnBrk="1" hangingPunct="1">
              <a:buFont typeface="Arial" panose="020B0604020202020204" pitchFamily="34" charset="0"/>
              <a:buNone/>
            </a:pPr>
            <a:endParaRPr lang="en-US" altLang="ja-JP" sz="2800" dirty="0"/>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a = a + 5;</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b = b - 6;</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c = c * a;</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d = d / 3;</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e = e % 2;</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f = f + 1;</a:t>
            </a:r>
          </a:p>
          <a:p>
            <a:pPr marL="514350" indent="-514350" eaLnBrk="1" hangingPunct="1">
              <a:buFont typeface="Lucida Console" panose="020B0609040504020204" pitchFamily="49" charset="0"/>
              <a:buAutoNum type="arabicPeriod"/>
            </a:pPr>
            <a:r>
              <a:rPr lang="ja-JP" altLang="en-US" sz="2800" dirty="0">
                <a:latin typeface="Lucida Console" panose="020B0609040504020204" pitchFamily="49" charset="0"/>
              </a:rPr>
              <a:t> </a:t>
            </a:r>
            <a:r>
              <a:rPr lang="en-US" altLang="ja-JP" sz="2800" dirty="0">
                <a:latin typeface="Lucida Console" panose="020B0609040504020204" pitchFamily="49" charset="0"/>
              </a:rPr>
              <a:t>g = g - 1;</a:t>
            </a:r>
            <a:endParaRPr lang="ja-JP" altLang="en-US" sz="2800" dirty="0">
              <a:latin typeface="Lucida Console" panose="020B0609040504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36867" name="コンテンツ プレースホルダ 2"/>
          <p:cNvSpPr>
            <a:spLocks noGrp="1"/>
          </p:cNvSpPr>
          <p:nvPr>
            <p:ph idx="1"/>
          </p:nvPr>
        </p:nvSpPr>
        <p:spPr>
          <a:xfrm>
            <a:off x="142875" y="1214438"/>
            <a:ext cx="9001125" cy="571500"/>
          </a:xfrm>
        </p:spPr>
        <p:txBody>
          <a:bodyPr/>
          <a:lstStyle/>
          <a:p>
            <a:pPr marL="514350" indent="-514350" eaLnBrk="1" hangingPunct="1">
              <a:buFont typeface="Arial" panose="020B0604020202020204" pitchFamily="34" charset="0"/>
              <a:buNone/>
            </a:pPr>
            <a:r>
              <a:rPr lang="ja-JP" altLang="en-US" sz="2400" dirty="0"/>
              <a:t>次のプログラムコードの実行結果を予測し、確認しよう</a:t>
            </a:r>
          </a:p>
        </p:txBody>
      </p:sp>
      <p:sp>
        <p:nvSpPr>
          <p:cNvPr id="36868" name="テキスト ボックス 3"/>
          <p:cNvSpPr txBox="1">
            <a:spLocks noChangeArrowheads="1"/>
          </p:cNvSpPr>
          <p:nvPr/>
        </p:nvSpPr>
        <p:spPr bwMode="auto">
          <a:xfrm>
            <a:off x="214313" y="1785938"/>
            <a:ext cx="8643937" cy="4894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CalcExample3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int i;</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i = 11;</a:t>
            </a:r>
          </a:p>
          <a:p>
            <a:pPr eaLnBrk="1" hangingPunct="1"/>
            <a:r>
              <a:rPr lang="en-US" altLang="ja-JP" sz="2400">
                <a:latin typeface="Lucida Console" panose="020B0609040504020204" pitchFamily="49" charset="0"/>
                <a:ea typeface="HG丸ｺﾞｼｯｸM-PRO" panose="020F0600000000000000" pitchFamily="50" charset="-128"/>
              </a:rPr>
              <a:t>    i++;</a:t>
            </a:r>
          </a:p>
          <a:p>
            <a:pPr eaLnBrk="1" hangingPunct="1"/>
            <a:r>
              <a:rPr lang="en-US" altLang="ja-JP" sz="2400">
                <a:latin typeface="Lucida Console" panose="020B0609040504020204" pitchFamily="49" charset="0"/>
                <a:ea typeface="HG丸ｺﾞｼｯｸM-PRO" panose="020F0600000000000000" pitchFamily="50" charset="-128"/>
              </a:rPr>
              <a:t>    i /= 2;</a:t>
            </a:r>
          </a:p>
          <a:p>
            <a:pPr eaLnBrk="1" hangingPunct="1"/>
            <a:r>
              <a:rPr lang="en-US" altLang="ja-JP" sz="2400">
                <a:latin typeface="Lucida Console" panose="020B0609040504020204" pitchFamily="49" charset="0"/>
                <a:ea typeface="HG丸ｺﾞｼｯｸM-PRO" panose="020F0600000000000000" pitchFamily="50" charset="-128"/>
              </a:rPr>
              <a:t>    System.out.println("i</a:t>
            </a:r>
            <a:r>
              <a:rPr lang="ja-JP" altLang="en-US" sz="2400">
                <a:latin typeface="Lucida Console" panose="020B0609040504020204" pitchFamily="49" charset="0"/>
                <a:ea typeface="HG丸ｺﾞｼｯｸM-PRO" panose="020F0600000000000000" pitchFamily="50" charset="-128"/>
              </a:rPr>
              <a:t>の値は</a:t>
            </a:r>
            <a:r>
              <a:rPr lang="en-US" altLang="ja-JP" sz="2400">
                <a:latin typeface="Lucida Console" panose="020B0609040504020204" pitchFamily="49" charset="0"/>
                <a:ea typeface="HG丸ｺﾞｼｯｸM-PRO" panose="020F0600000000000000" pitchFamily="50" charset="-128"/>
              </a:rPr>
              <a:t>" + i);</a:t>
            </a:r>
          </a:p>
          <a:p>
            <a:pPr eaLnBrk="1" hangingPunct="1"/>
            <a:endParaRPr lang="en-US" altLang="ja-JP" sz="2400">
              <a:latin typeface="Lucida Console" panose="020B0609040504020204" pitchFamily="49" charset="0"/>
              <a:ea typeface="HG丸ｺﾞｼｯｸM-PRO" panose="020F0600000000000000" pitchFamily="50" charset="-128"/>
            </a:endParaRPr>
          </a:p>
          <a:p>
            <a:pPr eaLnBrk="1" hangingPunct="1"/>
            <a:r>
              <a:rPr lang="en-US" altLang="ja-JP" sz="2400">
                <a:latin typeface="Lucida Console" panose="020B0609040504020204" pitchFamily="49" charset="0"/>
                <a:ea typeface="HG丸ｺﾞｼｯｸM-PRO" panose="020F0600000000000000" pitchFamily="50" charset="-128"/>
              </a:rPr>
              <a:t>    int j;</a:t>
            </a:r>
          </a:p>
          <a:p>
            <a:pPr eaLnBrk="1" hangingPunct="1"/>
            <a:r>
              <a:rPr lang="en-US" altLang="ja-JP" sz="2400">
                <a:latin typeface="Lucida Console" panose="020B0609040504020204" pitchFamily="49" charset="0"/>
                <a:ea typeface="HG丸ｺﾞｼｯｸM-PRO" panose="020F0600000000000000" pitchFamily="50" charset="-128"/>
              </a:rPr>
              <a:t>    j = i * i;</a:t>
            </a:r>
          </a:p>
          <a:p>
            <a:pPr eaLnBrk="1" hangingPunct="1"/>
            <a:r>
              <a:rPr lang="en-US" altLang="ja-JP" sz="2400">
                <a:latin typeface="Lucida Console" panose="020B0609040504020204" pitchFamily="49" charset="0"/>
                <a:ea typeface="HG丸ｺﾞｼｯｸM-PRO" panose="020F0600000000000000" pitchFamily="50" charset="-128"/>
              </a:rPr>
              <a:t>    System.out.println("j</a:t>
            </a:r>
            <a:r>
              <a:rPr lang="ja-JP" altLang="en-US" sz="2400">
                <a:latin typeface="Lucida Console" panose="020B0609040504020204" pitchFamily="49" charset="0"/>
                <a:ea typeface="HG丸ｺﾞｼｯｸM-PRO" panose="020F0600000000000000" pitchFamily="50" charset="-128"/>
              </a:rPr>
              <a:t>の値は</a:t>
            </a:r>
            <a:r>
              <a:rPr lang="en-US" altLang="ja-JP" sz="2400">
                <a:latin typeface="Lucida Console" panose="020B0609040504020204" pitchFamily="49" charset="0"/>
                <a:ea typeface="HG丸ｺﾞｼｯｸM-PRO" panose="020F0600000000000000" pitchFamily="50" charset="-128"/>
              </a:rPr>
              <a:t>" + j);</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a:xfrm>
            <a:off x="457200" y="274638"/>
            <a:ext cx="8229600" cy="725487"/>
          </a:xfrm>
        </p:spPr>
        <p:txBody>
          <a:bodyPr/>
          <a:lstStyle/>
          <a:p>
            <a:pPr eaLnBrk="1" hangingPunct="1"/>
            <a:r>
              <a:rPr lang="ja-JP" altLang="en-US" dirty="0"/>
              <a:t>ワン・モア・ステップ（文と式）</a:t>
            </a:r>
          </a:p>
        </p:txBody>
      </p:sp>
      <p:sp>
        <p:nvSpPr>
          <p:cNvPr id="37891"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a:t>
            </a:r>
            <a:r>
              <a:rPr lang="en-US" altLang="ja-JP" sz="2800" dirty="0" err="1">
                <a:latin typeface="Lucida Console" panose="020B0609040504020204" pitchFamily="49" charset="0"/>
              </a:rPr>
              <a:t>i</a:t>
            </a:r>
            <a:r>
              <a:rPr lang="en-US" altLang="ja-JP" sz="2800" dirty="0">
                <a:latin typeface="Lucida Console" panose="020B0609040504020204" pitchFamily="49" charset="0"/>
              </a:rPr>
              <a:t> = 2 + 3;</a:t>
            </a:r>
            <a:r>
              <a:rPr lang="ja-JP" altLang="en-US" sz="2800" dirty="0"/>
              <a:t>」は文</a:t>
            </a:r>
            <a:endParaRPr lang="en-US" altLang="ja-JP" sz="2800" dirty="0"/>
          </a:p>
          <a:p>
            <a:pPr eaLnBrk="1" hangingPunct="1"/>
            <a:r>
              <a:rPr lang="ja-JP" altLang="en-US" sz="2800" dirty="0"/>
              <a:t>「</a:t>
            </a:r>
            <a:r>
              <a:rPr lang="en-US" altLang="ja-JP" sz="2800" dirty="0" err="1">
                <a:latin typeface="Lucida Console" panose="020B0609040504020204" pitchFamily="49" charset="0"/>
              </a:rPr>
              <a:t>i</a:t>
            </a:r>
            <a:r>
              <a:rPr lang="en-US" altLang="ja-JP" sz="2800" dirty="0">
                <a:latin typeface="Lucida Console" panose="020B0609040504020204" pitchFamily="49" charset="0"/>
              </a:rPr>
              <a:t> = 2 + 3</a:t>
            </a:r>
            <a:r>
              <a:rPr lang="ja-JP" altLang="en-US" sz="2800" dirty="0"/>
              <a:t>」は式（代入式）</a:t>
            </a:r>
            <a:endParaRPr lang="en-US" altLang="ja-JP" sz="2800" dirty="0"/>
          </a:p>
          <a:p>
            <a:pPr eaLnBrk="1" hangingPunct="1"/>
            <a:r>
              <a:rPr lang="ja-JP" altLang="en-US" sz="2800" dirty="0"/>
              <a:t>式は値を持つ</a:t>
            </a:r>
            <a:endParaRPr lang="en-US" altLang="ja-JP" sz="2800" dirty="0"/>
          </a:p>
          <a:p>
            <a:pPr eaLnBrk="1" hangingPunct="1"/>
            <a:r>
              <a:rPr lang="ja-JP" altLang="en-US" sz="2800" dirty="0"/>
              <a:t>代入式は左辺に代入される値を持つ</a:t>
            </a:r>
          </a:p>
        </p:txBody>
      </p:sp>
      <p:sp>
        <p:nvSpPr>
          <p:cNvPr id="37892" name="テキスト ボックス 3"/>
          <p:cNvSpPr txBox="1">
            <a:spLocks noChangeArrowheads="1"/>
          </p:cNvSpPr>
          <p:nvPr/>
        </p:nvSpPr>
        <p:spPr bwMode="auto">
          <a:xfrm>
            <a:off x="571500" y="4000500"/>
            <a:ext cx="7929563"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a:t>
            </a:r>
          </a:p>
          <a:p>
            <a:pPr eaLnBrk="1" hangingPunct="1"/>
            <a:r>
              <a:rPr lang="en-US" altLang="ja-JP" sz="2800">
                <a:latin typeface="Lucida Console" panose="020B0609040504020204" pitchFamily="49" charset="0"/>
                <a:ea typeface="HG丸ｺﾞｼｯｸM-PRO" panose="020F0600000000000000" pitchFamily="50" charset="-128"/>
              </a:rPr>
              <a:t>int j = (i = 2 + 3) * 2;</a:t>
            </a:r>
          </a:p>
          <a:p>
            <a:pPr eaLnBrk="1" hangingPunct="1"/>
            <a:r>
              <a:rPr lang="en-US" altLang="ja-JP" sz="2800">
                <a:latin typeface="Lucida Console" panose="020B0609040504020204" pitchFamily="49" charset="0"/>
                <a:ea typeface="HG丸ｺﾞｼｯｸM-PRO" panose="020F0600000000000000" pitchFamily="50" charset="-128"/>
              </a:rPr>
              <a:t>System.out.println(i); </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System.out.println(j);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
        <p:nvSpPr>
          <p:cNvPr id="5" name="正方形/長方形 4"/>
          <p:cNvSpPr>
            <a:spLocks noChangeArrowheads="1"/>
          </p:cNvSpPr>
          <p:nvPr/>
        </p:nvSpPr>
        <p:spPr bwMode="auto">
          <a:xfrm>
            <a:off x="5580063" y="4868863"/>
            <a:ext cx="12668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5</a:t>
            </a:r>
          </a:p>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10</a:t>
            </a:r>
            <a:endParaRPr lang="ja-JP"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タイトル 1"/>
          <p:cNvSpPr>
            <a:spLocks noGrp="1"/>
          </p:cNvSpPr>
          <p:nvPr>
            <p:ph type="title"/>
          </p:nvPr>
        </p:nvSpPr>
        <p:spPr>
          <a:xfrm>
            <a:off x="457200" y="274638"/>
            <a:ext cx="8229600" cy="725487"/>
          </a:xfrm>
        </p:spPr>
        <p:txBody>
          <a:bodyPr/>
          <a:lstStyle/>
          <a:p>
            <a:pPr eaLnBrk="1" hangingPunct="1"/>
            <a:r>
              <a:rPr lang="ja-JP" altLang="en-US" dirty="0"/>
              <a:t>ワン・モア・ステップ（前置と後置）</a:t>
            </a:r>
          </a:p>
        </p:txBody>
      </p:sp>
      <p:sp>
        <p:nvSpPr>
          <p:cNvPr id="38915"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後置「</a:t>
            </a:r>
            <a:r>
              <a:rPr lang="en-US" altLang="ja-JP" sz="2800" dirty="0" err="1">
                <a:latin typeface="Lucida Console" panose="020B0609040504020204" pitchFamily="49" charset="0"/>
              </a:rPr>
              <a:t>i</a:t>
            </a:r>
            <a:r>
              <a:rPr lang="en-US" altLang="ja-JP" sz="2800" dirty="0">
                <a:latin typeface="Lucida Console" panose="020B0609040504020204" pitchFamily="49" charset="0"/>
              </a:rPr>
              <a:t>++;</a:t>
            </a:r>
            <a:r>
              <a:rPr lang="ja-JP" altLang="en-US" sz="2800" dirty="0"/>
              <a:t>」</a:t>
            </a:r>
            <a:endParaRPr lang="en-US" altLang="ja-JP" sz="2800" dirty="0"/>
          </a:p>
          <a:p>
            <a:pPr eaLnBrk="1" hangingPunct="1"/>
            <a:r>
              <a:rPr lang="ja-JP" altLang="en-US" sz="2800" dirty="0"/>
              <a:t>前置「</a:t>
            </a:r>
            <a:r>
              <a:rPr lang="en-US" altLang="ja-JP" sz="2800" dirty="0">
                <a:latin typeface="Lucida Console" panose="020B0609040504020204" pitchFamily="49" charset="0"/>
              </a:rPr>
              <a:t>++</a:t>
            </a:r>
            <a:r>
              <a:rPr lang="en-US" altLang="ja-JP" sz="2800" dirty="0" err="1">
                <a:latin typeface="Lucida Console" panose="020B0609040504020204" pitchFamily="49" charset="0"/>
              </a:rPr>
              <a:t>i</a:t>
            </a:r>
            <a:r>
              <a:rPr lang="en-US" altLang="ja-JP" sz="2800" dirty="0">
                <a:latin typeface="Lucida Console" panose="020B0609040504020204" pitchFamily="49" charset="0"/>
              </a:rPr>
              <a:t>;</a:t>
            </a:r>
            <a:r>
              <a:rPr lang="ja-JP" altLang="en-US" sz="2800" dirty="0"/>
              <a:t>」</a:t>
            </a:r>
            <a:endParaRPr lang="en-US" altLang="ja-JP" sz="2800" dirty="0"/>
          </a:p>
          <a:p>
            <a:pPr eaLnBrk="1" hangingPunct="1"/>
            <a:r>
              <a:rPr lang="ja-JP" altLang="en-US" sz="2800" dirty="0"/>
              <a:t>どちらも</a:t>
            </a:r>
            <a:r>
              <a:rPr lang="en-US" altLang="ja-JP" sz="2800" dirty="0" err="1">
                <a:latin typeface="Lucida Console" panose="020B0609040504020204" pitchFamily="49" charset="0"/>
              </a:rPr>
              <a:t>i</a:t>
            </a:r>
            <a:r>
              <a:rPr lang="ja-JP" altLang="en-US" sz="2800" dirty="0"/>
              <a:t>の値を</a:t>
            </a:r>
            <a:r>
              <a:rPr lang="en-US" altLang="ja-JP" sz="2800" dirty="0"/>
              <a:t>1</a:t>
            </a:r>
            <a:r>
              <a:rPr lang="ja-JP" altLang="en-US" sz="2800" dirty="0" err="1"/>
              <a:t>だけ</a:t>
            </a:r>
            <a:r>
              <a:rPr lang="ja-JP" altLang="en-US" sz="2800" dirty="0"/>
              <a:t>増やす</a:t>
            </a:r>
            <a:endParaRPr lang="en-US" altLang="ja-JP" sz="2800" dirty="0"/>
          </a:p>
          <a:p>
            <a:pPr eaLnBrk="1" hangingPunct="1"/>
            <a:r>
              <a:rPr lang="ja-JP" altLang="en-US" sz="2800" dirty="0"/>
              <a:t>「</a:t>
            </a:r>
            <a:r>
              <a:rPr lang="en-US" altLang="ja-JP" sz="2800" dirty="0">
                <a:latin typeface="Lucida Console" panose="020B0609040504020204" pitchFamily="49" charset="0"/>
              </a:rPr>
              <a:t>j=</a:t>
            </a:r>
            <a:r>
              <a:rPr lang="en-US" altLang="ja-JP" sz="2800" dirty="0" err="1">
                <a:latin typeface="Lucida Console" panose="020B0609040504020204" pitchFamily="49" charset="0"/>
              </a:rPr>
              <a:t>i</a:t>
            </a:r>
            <a:r>
              <a:rPr lang="en-US" altLang="ja-JP" sz="2800" dirty="0">
                <a:latin typeface="Lucida Console" panose="020B0609040504020204" pitchFamily="49" charset="0"/>
              </a:rPr>
              <a:t>++;</a:t>
            </a:r>
            <a:r>
              <a:rPr lang="ja-JP" altLang="en-US" sz="2800" dirty="0"/>
              <a:t>」と「</a:t>
            </a:r>
            <a:r>
              <a:rPr lang="en-US" altLang="ja-JP" sz="2800" dirty="0">
                <a:latin typeface="Lucida Console" panose="020B0609040504020204" pitchFamily="49" charset="0"/>
              </a:rPr>
              <a:t>j=++</a:t>
            </a:r>
            <a:r>
              <a:rPr lang="en-US" altLang="ja-JP" sz="2800" dirty="0" err="1">
                <a:latin typeface="Lucida Console" panose="020B0609040504020204" pitchFamily="49" charset="0"/>
              </a:rPr>
              <a:t>i</a:t>
            </a:r>
            <a:r>
              <a:rPr lang="en-US" altLang="ja-JP" sz="2800" dirty="0">
                <a:latin typeface="Lucida Console" panose="020B0609040504020204" pitchFamily="49" charset="0"/>
              </a:rPr>
              <a:t>;</a:t>
            </a:r>
            <a:r>
              <a:rPr lang="ja-JP" altLang="en-US" sz="2800" dirty="0"/>
              <a:t>」では</a:t>
            </a:r>
            <a:r>
              <a:rPr lang="en-US" altLang="ja-JP" sz="2800" dirty="0">
                <a:latin typeface="Lucida Console" panose="020B0609040504020204" pitchFamily="49" charset="0"/>
              </a:rPr>
              <a:t>j</a:t>
            </a:r>
            <a:r>
              <a:rPr lang="ja-JP" altLang="en-US" sz="2800" dirty="0"/>
              <a:t>の値が異なる。</a:t>
            </a:r>
          </a:p>
        </p:txBody>
      </p:sp>
      <p:sp>
        <p:nvSpPr>
          <p:cNvPr id="38916" name="テキスト ボックス 3"/>
          <p:cNvSpPr txBox="1">
            <a:spLocks noChangeArrowheads="1"/>
          </p:cNvSpPr>
          <p:nvPr/>
        </p:nvSpPr>
        <p:spPr bwMode="auto">
          <a:xfrm>
            <a:off x="928688" y="4714875"/>
            <a:ext cx="2643187"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j = i; </a:t>
            </a:r>
          </a:p>
          <a:p>
            <a:pPr eaLnBrk="1" hangingPunct="1"/>
            <a:r>
              <a:rPr lang="en-US" altLang="ja-JP" sz="2800">
                <a:latin typeface="Lucida Console" panose="020B0609040504020204" pitchFamily="49" charset="0"/>
                <a:ea typeface="HG丸ｺﾞｼｯｸM-PRO" panose="020F0600000000000000" pitchFamily="50" charset="-128"/>
              </a:rPr>
              <a:t>i = i + 1;</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
        <p:nvSpPr>
          <p:cNvPr id="38917" name="テキスト ボックス 4"/>
          <p:cNvSpPr txBox="1">
            <a:spLocks noChangeArrowheads="1"/>
          </p:cNvSpPr>
          <p:nvPr/>
        </p:nvSpPr>
        <p:spPr bwMode="auto">
          <a:xfrm>
            <a:off x="4286250" y="4689475"/>
            <a:ext cx="3143250" cy="954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 = i + 1; </a:t>
            </a:r>
          </a:p>
          <a:p>
            <a:pPr eaLnBrk="1" hangingPunct="1"/>
            <a:r>
              <a:rPr lang="en-US" altLang="ja-JP" sz="2800">
                <a:latin typeface="Lucida Console" panose="020B0609040504020204" pitchFamily="49" charset="0"/>
                <a:ea typeface="HG丸ｺﾞｼｯｸM-PRO" panose="020F0600000000000000" pitchFamily="50" charset="-128"/>
              </a:rPr>
              <a:t>j = i;</a:t>
            </a:r>
          </a:p>
        </p:txBody>
      </p:sp>
      <p:sp>
        <p:nvSpPr>
          <p:cNvPr id="6" name="右矢印 5"/>
          <p:cNvSpPr/>
          <p:nvPr/>
        </p:nvSpPr>
        <p:spPr>
          <a:xfrm rot="15999566">
            <a:off x="2070894" y="3929856"/>
            <a:ext cx="857250" cy="357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右矢印 6"/>
          <p:cNvSpPr/>
          <p:nvPr/>
        </p:nvSpPr>
        <p:spPr>
          <a:xfrm rot="15999566">
            <a:off x="4561682" y="3902869"/>
            <a:ext cx="857250"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タイトル 1"/>
          <p:cNvSpPr>
            <a:spLocks noGrp="1"/>
          </p:cNvSpPr>
          <p:nvPr>
            <p:ph type="title"/>
          </p:nvPr>
        </p:nvSpPr>
        <p:spPr>
          <a:xfrm>
            <a:off x="457200" y="274638"/>
            <a:ext cx="8229600" cy="725487"/>
          </a:xfrm>
        </p:spPr>
        <p:txBody>
          <a:bodyPr/>
          <a:lstStyle/>
          <a:p>
            <a:pPr eaLnBrk="1" hangingPunct="1"/>
            <a:r>
              <a:rPr lang="ja-JP" altLang="en-US"/>
              <a:t>型と大きさ</a:t>
            </a:r>
          </a:p>
        </p:txBody>
      </p:sp>
      <p:sp>
        <p:nvSpPr>
          <p:cNvPr id="40963" name="コンテンツ プレースホルダ 2"/>
          <p:cNvSpPr>
            <a:spLocks noGrp="1"/>
          </p:cNvSpPr>
          <p:nvPr>
            <p:ph idx="1"/>
          </p:nvPr>
        </p:nvSpPr>
        <p:spPr>
          <a:xfrm>
            <a:off x="457200" y="1214438"/>
            <a:ext cx="8229600" cy="2857500"/>
          </a:xfrm>
        </p:spPr>
        <p:txBody>
          <a:bodyPr/>
          <a:lstStyle/>
          <a:p>
            <a:pPr marL="0" indent="0" eaLnBrk="1" hangingPunct="1">
              <a:buNone/>
            </a:pPr>
            <a:r>
              <a:rPr lang="ja-JP" altLang="en-US" sz="2800" dirty="0"/>
              <a:t>型によって変数の大きさが異なる</a:t>
            </a:r>
          </a:p>
        </p:txBody>
      </p:sp>
      <p:pic>
        <p:nvPicPr>
          <p:cNvPr id="40964" name="Picture 2" descr="C:\_jun\work\2010misc\00misc\Java図表画面データ\1巻\2章\図2-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2143125"/>
            <a:ext cx="6072187"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コンテンツ プレースホルダ 2"/>
          <p:cNvSpPr txBox="1">
            <a:spLocks/>
          </p:cNvSpPr>
          <p:nvPr/>
        </p:nvSpPr>
        <p:spPr bwMode="auto">
          <a:xfrm>
            <a:off x="2357438" y="4000500"/>
            <a:ext cx="6329362"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pPr>
            <a:r>
              <a:rPr lang="en-US" altLang="ja-JP" sz="3200">
                <a:latin typeface="Lucida Console" panose="020B0609040504020204" pitchFamily="49" charset="0"/>
                <a:ea typeface="HG丸ｺﾞｼｯｸM-PRO" panose="020F0600000000000000" pitchFamily="50" charset="-128"/>
              </a:rPr>
              <a:t>double &gt; int </a:t>
            </a:r>
            <a:endParaRPr lang="ja-JP" altLang="en-US" sz="32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a:xfrm>
            <a:off x="457200" y="274638"/>
            <a:ext cx="8229600" cy="725487"/>
          </a:xfrm>
        </p:spPr>
        <p:txBody>
          <a:bodyPr/>
          <a:lstStyle/>
          <a:p>
            <a:pPr eaLnBrk="1" hangingPunct="1"/>
            <a:r>
              <a:rPr lang="ja-JP" altLang="en-US"/>
              <a:t>型変換</a:t>
            </a:r>
          </a:p>
        </p:txBody>
      </p:sp>
      <p:sp>
        <p:nvSpPr>
          <p:cNvPr id="41987" name="コンテンツ プレースホルダ 2"/>
          <p:cNvSpPr>
            <a:spLocks noGrp="1"/>
          </p:cNvSpPr>
          <p:nvPr>
            <p:ph idx="1"/>
          </p:nvPr>
        </p:nvSpPr>
        <p:spPr>
          <a:xfrm>
            <a:off x="457200" y="4000500"/>
            <a:ext cx="8229600" cy="2428875"/>
          </a:xfrm>
        </p:spPr>
        <p:txBody>
          <a:bodyPr/>
          <a:lstStyle/>
          <a:p>
            <a:pPr eaLnBrk="1" hangingPunct="1"/>
            <a:r>
              <a:rPr lang="ja-JP" altLang="en-US" sz="2800" dirty="0"/>
              <a:t>大きな変数</a:t>
            </a:r>
            <a:r>
              <a:rPr lang="en-US" altLang="ja-JP" sz="2800" dirty="0"/>
              <a:t>(double)</a:t>
            </a:r>
            <a:r>
              <a:rPr lang="ja-JP" altLang="en-US" sz="2800" dirty="0"/>
              <a:t>の値を小さな変数</a:t>
            </a:r>
            <a:r>
              <a:rPr lang="en-US" altLang="ja-JP" sz="2800" dirty="0"/>
              <a:t>(</a:t>
            </a:r>
            <a:r>
              <a:rPr lang="en-US" altLang="ja-JP" sz="2800" dirty="0" err="1"/>
              <a:t>int</a:t>
            </a:r>
            <a:r>
              <a:rPr lang="en-US" altLang="ja-JP" sz="2800" dirty="0"/>
              <a:t>)</a:t>
            </a:r>
            <a:r>
              <a:rPr lang="ja-JP" altLang="en-US" sz="2800" dirty="0"/>
              <a:t>に代入できない</a:t>
            </a:r>
            <a:endParaRPr lang="en-US" altLang="ja-JP" sz="2800" dirty="0"/>
          </a:p>
          <a:p>
            <a:pPr eaLnBrk="1" hangingPunct="1"/>
            <a:r>
              <a:rPr lang="ja-JP" altLang="en-US" sz="2800" dirty="0"/>
              <a:t>カッコを使って型変換できる</a:t>
            </a:r>
            <a:endParaRPr lang="en-US" altLang="ja-JP" sz="2800" dirty="0"/>
          </a:p>
          <a:p>
            <a:pPr eaLnBrk="1" hangingPunct="1"/>
            <a:r>
              <a:rPr lang="ja-JP" altLang="en-US" sz="2800" dirty="0"/>
              <a:t>型変換を「キャスト」とも呼ぶ</a:t>
            </a:r>
            <a:endParaRPr lang="en-US" altLang="ja-JP" sz="2800" dirty="0"/>
          </a:p>
          <a:p>
            <a:pPr eaLnBrk="1" hangingPunct="1"/>
            <a:endParaRPr lang="ja-JP" altLang="en-US" sz="2800" dirty="0"/>
          </a:p>
        </p:txBody>
      </p:sp>
      <p:sp>
        <p:nvSpPr>
          <p:cNvPr id="41988" name="テキスト ボックス 3"/>
          <p:cNvSpPr txBox="1">
            <a:spLocks noChangeArrowheads="1"/>
          </p:cNvSpPr>
          <p:nvPr/>
        </p:nvSpPr>
        <p:spPr bwMode="auto">
          <a:xfrm>
            <a:off x="571500" y="1357313"/>
            <a:ext cx="5214938"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double d = 9.8;</a:t>
            </a:r>
          </a:p>
          <a:p>
            <a:pPr eaLnBrk="1" hangingPunct="1"/>
            <a:r>
              <a:rPr lang="en-US" altLang="ja-JP" sz="2800">
                <a:latin typeface="Lucida Console" panose="020B0609040504020204" pitchFamily="49" charset="0"/>
                <a:ea typeface="HG丸ｺﾞｼｯｸM-PRO" panose="020F0600000000000000" pitchFamily="50" charset="-128"/>
              </a:rPr>
              <a:t>int i = d;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
        <p:nvSpPr>
          <p:cNvPr id="41989" name="テキスト ボックス 4"/>
          <p:cNvSpPr txBox="1">
            <a:spLocks noChangeArrowheads="1"/>
          </p:cNvSpPr>
          <p:nvPr/>
        </p:nvSpPr>
        <p:spPr bwMode="auto">
          <a:xfrm>
            <a:off x="571500" y="2643188"/>
            <a:ext cx="5214938" cy="9540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double d = 9.8;</a:t>
            </a:r>
          </a:p>
          <a:p>
            <a:pPr eaLnBrk="1" hangingPunct="1"/>
            <a:r>
              <a:rPr lang="en-US" altLang="ja-JP" sz="2800">
                <a:latin typeface="Lucida Console" panose="020B0609040504020204" pitchFamily="49" charset="0"/>
                <a:ea typeface="HG丸ｺﾞｼｯｸM-PRO" panose="020F0600000000000000" pitchFamily="50" charset="-128"/>
              </a:rPr>
              <a:t>int i = (int)d;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
        <p:nvSpPr>
          <p:cNvPr id="7" name="乗算記号 6"/>
          <p:cNvSpPr/>
          <p:nvPr/>
        </p:nvSpPr>
        <p:spPr>
          <a:xfrm>
            <a:off x="2857500" y="1714500"/>
            <a:ext cx="914400" cy="9144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p>
        </p:txBody>
      </p:sp>
      <p:sp>
        <p:nvSpPr>
          <p:cNvPr id="8" name="ドーナツ 7"/>
          <p:cNvSpPr/>
          <p:nvPr/>
        </p:nvSpPr>
        <p:spPr>
          <a:xfrm>
            <a:off x="4000500" y="3071813"/>
            <a:ext cx="785813" cy="785812"/>
          </a:xfrm>
          <a:prstGeom prst="donut">
            <a:avLst>
              <a:gd name="adj" fmla="val 16012"/>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タイトル 1"/>
          <p:cNvSpPr>
            <a:spLocks noGrp="1"/>
          </p:cNvSpPr>
          <p:nvPr>
            <p:ph type="title"/>
          </p:nvPr>
        </p:nvSpPr>
        <p:spPr>
          <a:xfrm>
            <a:off x="457200" y="274638"/>
            <a:ext cx="8229600" cy="725487"/>
          </a:xfrm>
        </p:spPr>
        <p:txBody>
          <a:bodyPr/>
          <a:lstStyle/>
          <a:p>
            <a:pPr eaLnBrk="1" hangingPunct="1"/>
            <a:r>
              <a:rPr lang="ja-JP" altLang="en-US"/>
              <a:t>異なる型を含む演算</a:t>
            </a:r>
          </a:p>
        </p:txBody>
      </p:sp>
      <p:sp>
        <p:nvSpPr>
          <p:cNvPr id="43011" name="コンテンツ プレースホルダ 2"/>
          <p:cNvSpPr>
            <a:spLocks noGrp="1"/>
          </p:cNvSpPr>
          <p:nvPr>
            <p:ph idx="1"/>
          </p:nvPr>
        </p:nvSpPr>
        <p:spPr>
          <a:xfrm>
            <a:off x="457200" y="3429000"/>
            <a:ext cx="8229600" cy="2786063"/>
          </a:xfrm>
        </p:spPr>
        <p:txBody>
          <a:bodyPr/>
          <a:lstStyle/>
          <a:p>
            <a:pPr marL="0" indent="0" eaLnBrk="1" hangingPunct="1">
              <a:buNone/>
            </a:pPr>
            <a:r>
              <a:rPr lang="ja-JP" altLang="en-US" sz="2800" dirty="0"/>
              <a:t>型の異なる変数や値の間で演算を行った場合は、最も大きい型（上の例では</a:t>
            </a:r>
            <a:r>
              <a:rPr lang="en-US" altLang="ja-JP" sz="2800" dirty="0"/>
              <a:t>double</a:t>
            </a:r>
            <a:r>
              <a:rPr lang="ja-JP" altLang="en-US" sz="2800" dirty="0"/>
              <a:t>型）に統一されて計算される</a:t>
            </a:r>
          </a:p>
        </p:txBody>
      </p:sp>
      <p:sp>
        <p:nvSpPr>
          <p:cNvPr id="43012" name="テキスト ボックス 3"/>
          <p:cNvSpPr txBox="1">
            <a:spLocks noChangeArrowheads="1"/>
          </p:cNvSpPr>
          <p:nvPr/>
        </p:nvSpPr>
        <p:spPr bwMode="auto">
          <a:xfrm>
            <a:off x="571500" y="1544638"/>
            <a:ext cx="8358188"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5;</a:t>
            </a:r>
          </a:p>
          <a:p>
            <a:pPr eaLnBrk="1" hangingPunct="1"/>
            <a:r>
              <a:rPr lang="en-US" altLang="ja-JP" sz="2800">
                <a:latin typeface="Lucida Console" panose="020B0609040504020204" pitchFamily="49" charset="0"/>
                <a:ea typeface="HG丸ｺﾞｼｯｸM-PRO" panose="020F0600000000000000" pitchFamily="50" charset="-128"/>
              </a:rPr>
              <a:t>double d = 0.5;</a:t>
            </a:r>
          </a:p>
          <a:p>
            <a:pPr eaLnBrk="1" hangingPunct="1"/>
            <a:r>
              <a:rPr lang="en-US" altLang="ja-JP" sz="2800">
                <a:latin typeface="Lucida Console" panose="020B0609040504020204" pitchFamily="49" charset="0"/>
                <a:ea typeface="HG丸ｺﾞｼｯｸM-PRO" panose="020F0600000000000000" pitchFamily="50" charset="-128"/>
              </a:rPr>
              <a:t>System.out.println(i + d); </a:t>
            </a:r>
            <a:r>
              <a:rPr lang="en-US" altLang="ja-JP" sz="2800">
                <a:solidFill>
                  <a:srgbClr val="008000"/>
                </a:solidFill>
                <a:latin typeface="Lucida Console" panose="020B0609040504020204" pitchFamily="49" charset="0"/>
                <a:ea typeface="HG丸ｺﾞｼｯｸM-PRO" panose="020F0600000000000000" pitchFamily="50" charset="-128"/>
              </a:rPr>
              <a:t>// 5.5</a:t>
            </a:r>
            <a:r>
              <a:rPr lang="en-US" altLang="ja-JP" sz="2800">
                <a:latin typeface="Lucida Console" panose="020B0609040504020204" pitchFamily="49" charset="0"/>
                <a:ea typeface="HG丸ｺﾞｼｯｸM-PRO" panose="020F0600000000000000" pitchFamily="50" charset="-128"/>
              </a:rPr>
              <a:t>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タイトル 1"/>
          <p:cNvSpPr>
            <a:spLocks noGrp="1"/>
          </p:cNvSpPr>
          <p:nvPr>
            <p:ph type="title"/>
          </p:nvPr>
        </p:nvSpPr>
        <p:spPr>
          <a:xfrm>
            <a:off x="457200" y="274638"/>
            <a:ext cx="8229600" cy="725487"/>
          </a:xfrm>
        </p:spPr>
        <p:txBody>
          <a:bodyPr/>
          <a:lstStyle/>
          <a:p>
            <a:pPr eaLnBrk="1" hangingPunct="1"/>
            <a:r>
              <a:rPr lang="ja-JP" altLang="en-US"/>
              <a:t>整数同士の割り算</a:t>
            </a:r>
          </a:p>
        </p:txBody>
      </p:sp>
      <p:sp>
        <p:nvSpPr>
          <p:cNvPr id="4" name="コンテンツ プレースホルダ 2"/>
          <p:cNvSpPr>
            <a:spLocks noGrp="1"/>
          </p:cNvSpPr>
          <p:nvPr>
            <p:ph idx="1"/>
          </p:nvPr>
        </p:nvSpPr>
        <p:spPr>
          <a:xfrm>
            <a:off x="214313" y="3786188"/>
            <a:ext cx="8715375" cy="2714625"/>
          </a:xfrm>
        </p:spPr>
        <p:txBody>
          <a:bodyPr rtlCol="0">
            <a:normAutofit fontScale="92500"/>
          </a:bodyPr>
          <a:lstStyle/>
          <a:p>
            <a:pPr eaLnBrk="1" fontAlgn="auto" hangingPunct="1">
              <a:spcAft>
                <a:spcPts val="0"/>
              </a:spcAft>
              <a:defRPr/>
            </a:pPr>
            <a:r>
              <a:rPr lang="ja-JP" altLang="en-US" dirty="0"/>
              <a:t>整数と整数の割り算は整数型として扱われる。上の例では </a:t>
            </a:r>
            <a:r>
              <a:rPr lang="en-US" altLang="ja-JP" dirty="0"/>
              <a:t>5/2 </a:t>
            </a:r>
            <a:r>
              <a:rPr lang="ja-JP" altLang="en-US" dirty="0"/>
              <a:t>が </a:t>
            </a:r>
            <a:r>
              <a:rPr lang="en-US" altLang="ja-JP" dirty="0"/>
              <a:t>2</a:t>
            </a:r>
            <a:r>
              <a:rPr lang="ja-JP" altLang="en-US" dirty="0"/>
              <a:t> になる</a:t>
            </a:r>
            <a:endParaRPr lang="en-US" altLang="ja-JP" dirty="0"/>
          </a:p>
          <a:p>
            <a:pPr eaLnBrk="1" fontAlgn="auto" hangingPunct="1">
              <a:spcAft>
                <a:spcPts val="0"/>
              </a:spcAft>
              <a:defRPr/>
            </a:pPr>
            <a:r>
              <a:rPr lang="ja-JP" altLang="en-US" dirty="0"/>
              <a:t>正しい値を求めるには、</a:t>
            </a:r>
            <a:r>
              <a:rPr lang="en-US" altLang="ja-JP" dirty="0"/>
              <a:t>double</a:t>
            </a:r>
            <a:r>
              <a:rPr lang="ja-JP" altLang="en-US" dirty="0"/>
              <a:t>型にキャストする必要がある</a:t>
            </a:r>
            <a:br>
              <a:rPr lang="en-US" altLang="ja-JP" dirty="0"/>
            </a:br>
            <a:r>
              <a:rPr lang="ja-JP" altLang="en-US" dirty="0"/>
              <a:t>例：</a:t>
            </a:r>
            <a:r>
              <a:rPr lang="en-US" altLang="ja-JP" dirty="0">
                <a:latin typeface="Lucida Console" panose="020B0609040504020204" pitchFamily="49" charset="0"/>
              </a:rPr>
              <a:t>double c = (double)a/(double)b;</a:t>
            </a:r>
            <a:endParaRPr lang="ja-JP" altLang="en-US" dirty="0">
              <a:latin typeface="Lucida Console" panose="020B0609040504020204" pitchFamily="49" charset="0"/>
            </a:endParaRPr>
          </a:p>
        </p:txBody>
      </p:sp>
      <p:sp>
        <p:nvSpPr>
          <p:cNvPr id="44036" name="テキスト ボックス 4"/>
          <p:cNvSpPr txBox="1">
            <a:spLocks noChangeArrowheads="1"/>
          </p:cNvSpPr>
          <p:nvPr/>
        </p:nvSpPr>
        <p:spPr bwMode="auto">
          <a:xfrm>
            <a:off x="571500" y="1544638"/>
            <a:ext cx="8358188" cy="1814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a = 5;</a:t>
            </a:r>
          </a:p>
          <a:p>
            <a:pPr eaLnBrk="1" hangingPunct="1"/>
            <a:r>
              <a:rPr lang="en-US" altLang="ja-JP" sz="2800">
                <a:latin typeface="Lucida Console" panose="020B0609040504020204" pitchFamily="49" charset="0"/>
                <a:ea typeface="HG丸ｺﾞｼｯｸM-PRO" panose="020F0600000000000000" pitchFamily="50" charset="-128"/>
              </a:rPr>
              <a:t>int b = 2;</a:t>
            </a:r>
          </a:p>
          <a:p>
            <a:pPr eaLnBrk="1" hangingPunct="1"/>
            <a:r>
              <a:rPr lang="en-US" altLang="ja-JP" sz="2800">
                <a:latin typeface="Lucida Console" panose="020B0609040504020204" pitchFamily="49" charset="0"/>
                <a:ea typeface="HG丸ｺﾞｼｯｸM-PRO" panose="020F0600000000000000" pitchFamily="50" charset="-128"/>
              </a:rPr>
              <a:t>double c = a / b;</a:t>
            </a:r>
          </a:p>
          <a:p>
            <a:pPr eaLnBrk="1" hangingPunct="1"/>
            <a:r>
              <a:rPr lang="en-US" altLang="ja-JP" sz="2800">
                <a:latin typeface="Lucida Console" panose="020B0609040504020204" pitchFamily="49" charset="0"/>
                <a:ea typeface="HG丸ｺﾞｼｯｸM-PRO" panose="020F0600000000000000" pitchFamily="50" charset="-128"/>
              </a:rPr>
              <a:t>System.out.println(c); </a:t>
            </a:r>
            <a:r>
              <a:rPr lang="en-US" altLang="ja-JP" sz="2800">
                <a:solidFill>
                  <a:srgbClr val="008000"/>
                </a:solidFill>
                <a:latin typeface="Lucida Console" panose="020B0609040504020204" pitchFamily="49" charset="0"/>
                <a:ea typeface="HG丸ｺﾞｼｯｸM-PRO" panose="020F0600000000000000" pitchFamily="50" charset="-128"/>
              </a:rPr>
              <a:t>// 2.0</a:t>
            </a:r>
            <a:r>
              <a:rPr lang="en-US" altLang="ja-JP" sz="2800">
                <a:latin typeface="Lucida Console" panose="020B0609040504020204" pitchFamily="49" charset="0"/>
                <a:ea typeface="HG丸ｺﾞｼｯｸM-PRO" panose="020F0600000000000000" pitchFamily="50" charset="-128"/>
              </a:rPr>
              <a:t>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45059" name="コンテンツ プレースホルダ 2"/>
          <p:cNvSpPr>
            <a:spLocks noGrp="1"/>
          </p:cNvSpPr>
          <p:nvPr>
            <p:ph idx="1"/>
          </p:nvPr>
        </p:nvSpPr>
        <p:spPr>
          <a:xfrm>
            <a:off x="142875" y="1214438"/>
            <a:ext cx="9001125" cy="571500"/>
          </a:xfrm>
        </p:spPr>
        <p:txBody>
          <a:bodyPr/>
          <a:lstStyle/>
          <a:p>
            <a:pPr marL="514350" indent="-514350" eaLnBrk="1" hangingPunct="1">
              <a:buFont typeface="Arial" panose="020B0604020202020204" pitchFamily="34" charset="0"/>
              <a:buNone/>
            </a:pPr>
            <a:r>
              <a:rPr lang="en-US" altLang="ja-JP" sz="2400" dirty="0"/>
              <a:t>7÷2</a:t>
            </a:r>
            <a:r>
              <a:rPr lang="ja-JP" altLang="en-US" sz="2400" dirty="0"/>
              <a:t>の計算結果が正しく</a:t>
            </a:r>
            <a:r>
              <a:rPr lang="en-US" altLang="ja-JP" sz="2400" dirty="0"/>
              <a:t>3.5</a:t>
            </a:r>
            <a:r>
              <a:rPr lang="ja-JP" altLang="en-US" sz="2400" dirty="0"/>
              <a:t>になるように修正しよう</a:t>
            </a:r>
          </a:p>
        </p:txBody>
      </p:sp>
      <p:sp>
        <p:nvSpPr>
          <p:cNvPr id="45060" name="テキスト ボックス 3"/>
          <p:cNvSpPr txBox="1">
            <a:spLocks noChangeArrowheads="1"/>
          </p:cNvSpPr>
          <p:nvPr/>
        </p:nvSpPr>
        <p:spPr bwMode="auto">
          <a:xfrm>
            <a:off x="214313" y="2097088"/>
            <a:ext cx="8643937" cy="304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class Example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public static void main(String[] args) {</a:t>
            </a:r>
          </a:p>
          <a:p>
            <a:pPr eaLnBrk="1" hangingPunct="1"/>
            <a:r>
              <a:rPr lang="en-US" altLang="ja-JP" sz="2400">
                <a:latin typeface="Lucida Console" panose="020B0609040504020204" pitchFamily="49" charset="0"/>
                <a:ea typeface="HG丸ｺﾞｼｯｸM-PRO" panose="020F0600000000000000" pitchFamily="50" charset="-128"/>
              </a:rPr>
              <a:t>    int a = 7;</a:t>
            </a:r>
          </a:p>
          <a:p>
            <a:pPr eaLnBrk="1" hangingPunct="1"/>
            <a:r>
              <a:rPr lang="en-US" altLang="ja-JP" sz="2400">
                <a:latin typeface="Lucida Console" panose="020B0609040504020204" pitchFamily="49" charset="0"/>
                <a:ea typeface="HG丸ｺﾞｼｯｸM-PRO" panose="020F0600000000000000" pitchFamily="50" charset="-128"/>
              </a:rPr>
              <a:t>    int b = 2;</a:t>
            </a:r>
          </a:p>
          <a:p>
            <a:pPr eaLnBrk="1" hangingPunct="1"/>
            <a:r>
              <a:rPr lang="en-US" altLang="ja-JP" sz="2400">
                <a:latin typeface="Lucida Console" panose="020B0609040504020204" pitchFamily="49" charset="0"/>
                <a:ea typeface="HG丸ｺﾞｼｯｸM-PRO" panose="020F0600000000000000" pitchFamily="50" charset="-128"/>
              </a:rPr>
              <a:t>    double d = a / b;</a:t>
            </a:r>
          </a:p>
          <a:p>
            <a:pPr eaLnBrk="1" hangingPunct="1"/>
            <a:r>
              <a:rPr lang="en-US" altLang="ja-JP" sz="2400">
                <a:latin typeface="Lucida Console" panose="020B0609040504020204" pitchFamily="49" charset="0"/>
                <a:ea typeface="HG丸ｺﾞｼｯｸM-PRO" panose="020F0600000000000000" pitchFamily="50" charset="-128"/>
              </a:rPr>
              <a:t>    System.out.println(d);</a:t>
            </a:r>
          </a:p>
          <a:p>
            <a:pPr eaLnBrk="1" hangingPunct="1"/>
            <a:r>
              <a:rPr lang="en-US" altLang="ja-JP" sz="2400">
                <a:latin typeface="Lucida Console" panose="020B0609040504020204" pitchFamily="49" charset="0"/>
                <a:ea typeface="HG丸ｺﾞｼｯｸM-PRO" panose="020F0600000000000000" pitchFamily="50" charset="-128"/>
              </a:rPr>
              <a:t>  }</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_jun\work\2010misc\00misc\Java図表画面データ\1巻\1章\図1-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9732" y="3717032"/>
            <a:ext cx="4824536" cy="291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タイトル 1"/>
          <p:cNvSpPr>
            <a:spLocks noGrp="1"/>
          </p:cNvSpPr>
          <p:nvPr>
            <p:ph type="title"/>
          </p:nvPr>
        </p:nvSpPr>
        <p:spPr>
          <a:xfrm>
            <a:off x="457200" y="274638"/>
            <a:ext cx="8229600" cy="725487"/>
          </a:xfrm>
        </p:spPr>
        <p:txBody>
          <a:bodyPr/>
          <a:lstStyle/>
          <a:p>
            <a:pPr eaLnBrk="1" hangingPunct="1"/>
            <a:r>
              <a:rPr lang="ja-JP" altLang="en-US"/>
              <a:t>プログラムとは</a:t>
            </a:r>
          </a:p>
        </p:txBody>
      </p:sp>
      <p:sp>
        <p:nvSpPr>
          <p:cNvPr id="6148"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コンピュータに命令を与えるものが</a:t>
            </a:r>
            <a:br>
              <a:rPr lang="en-US" altLang="ja-JP" sz="2800" dirty="0"/>
            </a:br>
            <a:r>
              <a:rPr lang="ja-JP" altLang="en-US" sz="2800" dirty="0"/>
              <a:t>「プログラム」</a:t>
            </a:r>
            <a:endParaRPr lang="en-US" altLang="ja-JP" sz="2800" dirty="0"/>
          </a:p>
          <a:p>
            <a:pPr eaLnBrk="1" hangingPunct="1"/>
            <a:r>
              <a:rPr lang="ja-JP" altLang="en-US" sz="2800" dirty="0"/>
              <a:t>プログラムを作成するための専用言語が「プログラミング言語」</a:t>
            </a:r>
            <a:endParaRPr lang="en-US" altLang="ja-JP" sz="2800" dirty="0"/>
          </a:p>
          <a:p>
            <a:pPr eaLnBrk="1" hangingPunct="1"/>
            <a:r>
              <a:rPr lang="ja-JP" altLang="en-US" sz="2800" dirty="0"/>
              <a:t>その中の</a:t>
            </a:r>
            <a:r>
              <a:rPr lang="en-US" altLang="ja-JP" sz="2800" dirty="0"/>
              <a:t>1</a:t>
            </a:r>
            <a:r>
              <a:rPr lang="ja-JP" altLang="en-US" sz="2800" dirty="0"/>
              <a:t>つに「</a:t>
            </a:r>
            <a:r>
              <a:rPr lang="en-US" altLang="ja-JP" sz="2800" dirty="0"/>
              <a:t>Java</a:t>
            </a:r>
            <a:r>
              <a:rPr lang="ja-JP" altLang="en-US" sz="2800" dirty="0"/>
              <a:t>言語」がある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a:xfrm>
            <a:off x="457200" y="274638"/>
            <a:ext cx="8229600" cy="725487"/>
          </a:xfrm>
        </p:spPr>
        <p:txBody>
          <a:bodyPr/>
          <a:lstStyle/>
          <a:p>
            <a:pPr eaLnBrk="1" hangingPunct="1"/>
            <a:r>
              <a:rPr lang="en-US" altLang="ja-JP"/>
              <a:t>String</a:t>
            </a:r>
            <a:r>
              <a:rPr lang="ja-JP" altLang="en-US"/>
              <a:t> 型</a:t>
            </a:r>
          </a:p>
        </p:txBody>
      </p:sp>
      <p:sp>
        <p:nvSpPr>
          <p:cNvPr id="46083" name="コンテンツ プレースホルダ 2"/>
          <p:cNvSpPr>
            <a:spLocks noGrp="1"/>
          </p:cNvSpPr>
          <p:nvPr>
            <p:ph idx="1"/>
          </p:nvPr>
        </p:nvSpPr>
        <p:spPr>
          <a:xfrm>
            <a:off x="457200" y="1214438"/>
            <a:ext cx="8229600" cy="1000125"/>
          </a:xfrm>
        </p:spPr>
        <p:txBody>
          <a:bodyPr/>
          <a:lstStyle/>
          <a:p>
            <a:pPr marL="0" indent="0" eaLnBrk="1" hangingPunct="1">
              <a:buNone/>
            </a:pPr>
            <a:r>
              <a:rPr lang="ja-JP" altLang="en-US" sz="2800" dirty="0"/>
              <a:t>文字列は</a:t>
            </a:r>
            <a:r>
              <a:rPr lang="en-US" altLang="ja-JP" sz="2800" dirty="0"/>
              <a:t>String</a:t>
            </a:r>
            <a:r>
              <a:rPr lang="ja-JP" altLang="en-US" sz="2800" dirty="0"/>
              <a:t>型の変数に代入できる</a:t>
            </a:r>
          </a:p>
        </p:txBody>
      </p:sp>
      <p:sp>
        <p:nvSpPr>
          <p:cNvPr id="46084" name="テキスト ボックス 3"/>
          <p:cNvSpPr txBox="1">
            <a:spLocks noChangeArrowheads="1"/>
          </p:cNvSpPr>
          <p:nvPr/>
        </p:nvSpPr>
        <p:spPr bwMode="auto">
          <a:xfrm>
            <a:off x="571500" y="1901825"/>
            <a:ext cx="8358188"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String s;</a:t>
            </a:r>
          </a:p>
          <a:p>
            <a:pPr eaLnBrk="1" hangingPunct="1"/>
            <a:r>
              <a:rPr lang="en-US" altLang="ja-JP" sz="2800">
                <a:latin typeface="Lucida Console" panose="020B0609040504020204" pitchFamily="49" charset="0"/>
                <a:ea typeface="HG丸ｺﾞｼｯｸM-PRO" panose="020F0600000000000000" pitchFamily="50" charset="-128"/>
              </a:rPr>
              <a:t>s = "</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System.out.println(s);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
        <p:nvSpPr>
          <p:cNvPr id="46085" name="コンテンツ プレースホルダ 2"/>
          <p:cNvSpPr txBox="1">
            <a:spLocks/>
          </p:cNvSpPr>
          <p:nvPr/>
        </p:nvSpPr>
        <p:spPr bwMode="auto">
          <a:xfrm>
            <a:off x="457200" y="3670300"/>
            <a:ext cx="8229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文字列は「</a:t>
            </a:r>
            <a:r>
              <a:rPr lang="en-US" altLang="ja-JP" sz="2800" dirty="0">
                <a:latin typeface="+mn-ea"/>
                <a:ea typeface="+mn-ea"/>
              </a:rPr>
              <a:t>+</a:t>
            </a:r>
            <a:r>
              <a:rPr lang="ja-JP" altLang="en-US" sz="2800" dirty="0">
                <a:latin typeface="+mn-ea"/>
                <a:ea typeface="+mn-ea"/>
              </a:rPr>
              <a:t>」演算子で連結できる。</a:t>
            </a:r>
          </a:p>
        </p:txBody>
      </p:sp>
      <p:sp>
        <p:nvSpPr>
          <p:cNvPr id="46086" name="テキスト ボックス 5"/>
          <p:cNvSpPr txBox="1">
            <a:spLocks noChangeArrowheads="1"/>
          </p:cNvSpPr>
          <p:nvPr/>
        </p:nvSpPr>
        <p:spPr bwMode="auto">
          <a:xfrm>
            <a:off x="571500" y="4357688"/>
            <a:ext cx="8358188"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String s1 = "</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String s2 = "</a:t>
            </a:r>
            <a:r>
              <a:rPr lang="ja-JP" altLang="en-US" sz="2800">
                <a:latin typeface="Lucida Console" panose="020B0609040504020204" pitchFamily="49" charset="0"/>
                <a:ea typeface="HG丸ｺﾞｼｯｸM-PRO" panose="020F0600000000000000" pitchFamily="50" charset="-128"/>
              </a:rPr>
              <a:t>今日はよい天気ですね。</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String s3 = s1 + s2;</a:t>
            </a:r>
          </a:p>
          <a:p>
            <a:pPr eaLnBrk="1" hangingPunct="1"/>
            <a:r>
              <a:rPr lang="en-US" altLang="ja-JP" sz="2800">
                <a:latin typeface="Lucida Console" panose="020B0609040504020204" pitchFamily="49" charset="0"/>
                <a:ea typeface="HG丸ｺﾞｼｯｸM-PRO" panose="020F0600000000000000" pitchFamily="50" charset="-128"/>
              </a:rPr>
              <a:t>System.out.println(s3); </a:t>
            </a:r>
            <a:endParaRPr lang="en-US" altLang="ja-JP" sz="2800">
              <a:solidFill>
                <a:srgbClr val="008000"/>
              </a:solidFill>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a:xfrm>
            <a:off x="457200" y="274638"/>
            <a:ext cx="8229600" cy="725487"/>
          </a:xfrm>
        </p:spPr>
        <p:txBody>
          <a:bodyPr>
            <a:normAutofit/>
          </a:bodyPr>
          <a:lstStyle/>
          <a:p>
            <a:pPr eaLnBrk="1" hangingPunct="1"/>
            <a:r>
              <a:rPr lang="ja-JP" altLang="en-US" dirty="0"/>
              <a:t>キーボードからの入力を受け取る</a:t>
            </a:r>
          </a:p>
        </p:txBody>
      </p:sp>
      <p:sp>
        <p:nvSpPr>
          <p:cNvPr id="46083" name="コンテンツ プレースホルダ 2"/>
          <p:cNvSpPr>
            <a:spLocks noGrp="1"/>
          </p:cNvSpPr>
          <p:nvPr>
            <p:ph idx="1"/>
          </p:nvPr>
        </p:nvSpPr>
        <p:spPr>
          <a:xfrm>
            <a:off x="457200" y="1214438"/>
            <a:ext cx="4978896" cy="1710506"/>
          </a:xfrm>
        </p:spPr>
        <p:txBody>
          <a:bodyPr/>
          <a:lstStyle/>
          <a:p>
            <a:pPr marL="0" indent="0" eaLnBrk="1" hangingPunct="1">
              <a:buNone/>
            </a:pPr>
            <a:r>
              <a:rPr lang="ja-JP" altLang="en-US" sz="2800" dirty="0"/>
              <a:t>キーボードからの入力を受けとることで対話的なプログラムを作成できる</a:t>
            </a:r>
          </a:p>
        </p:txBody>
      </p:sp>
      <p:pic>
        <p:nvPicPr>
          <p:cNvPr id="3" name="図 2">
            <a:extLst>
              <a:ext uri="{FF2B5EF4-FFF2-40B4-BE49-F238E27FC236}">
                <a16:creationId xmlns:a16="http://schemas.microsoft.com/office/drawing/2014/main" id="{C2D98655-A054-44F3-B390-8338FD697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944" y="1325488"/>
            <a:ext cx="3144999" cy="1599456"/>
          </a:xfrm>
          <a:prstGeom prst="rect">
            <a:avLst/>
          </a:prstGeom>
        </p:spPr>
      </p:pic>
      <p:pic>
        <p:nvPicPr>
          <p:cNvPr id="4" name="図 3">
            <a:extLst>
              <a:ext uri="{FF2B5EF4-FFF2-40B4-BE49-F238E27FC236}">
                <a16:creationId xmlns:a16="http://schemas.microsoft.com/office/drawing/2014/main" id="{AD83A7A5-8A9F-4232-AEDA-B8B5DE297B24}"/>
              </a:ext>
            </a:extLst>
          </p:cNvPr>
          <p:cNvPicPr>
            <a:picLocks noChangeAspect="1"/>
          </p:cNvPicPr>
          <p:nvPr/>
        </p:nvPicPr>
        <p:blipFill>
          <a:blip r:embed="rId4"/>
          <a:stretch>
            <a:fillRect/>
          </a:stretch>
        </p:blipFill>
        <p:spPr>
          <a:xfrm>
            <a:off x="199415" y="3249147"/>
            <a:ext cx="8745170" cy="3334215"/>
          </a:xfrm>
          <a:prstGeom prst="rect">
            <a:avLst/>
          </a:prstGeom>
        </p:spPr>
      </p:pic>
    </p:spTree>
    <p:extLst>
      <p:ext uri="{BB962C8B-B14F-4D97-AF65-F5344CB8AC3E}">
        <p14:creationId xmlns:p14="http://schemas.microsoft.com/office/powerpoint/2010/main" val="1236379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a:xfrm>
            <a:off x="457200" y="274638"/>
            <a:ext cx="8229600" cy="725487"/>
          </a:xfrm>
        </p:spPr>
        <p:txBody>
          <a:bodyPr>
            <a:normAutofit/>
          </a:bodyPr>
          <a:lstStyle/>
          <a:p>
            <a:pPr eaLnBrk="1" hangingPunct="1"/>
            <a:r>
              <a:rPr lang="ja-JP" altLang="en-US" dirty="0"/>
              <a:t>キーボードからの入力の受け取り方</a:t>
            </a:r>
          </a:p>
        </p:txBody>
      </p:sp>
      <p:sp>
        <p:nvSpPr>
          <p:cNvPr id="6" name="テキスト ボックス 3">
            <a:extLst>
              <a:ext uri="{FF2B5EF4-FFF2-40B4-BE49-F238E27FC236}">
                <a16:creationId xmlns:a16="http://schemas.microsoft.com/office/drawing/2014/main" id="{E9AFE547-4334-40DA-89C4-3E1072D426EE}"/>
              </a:ext>
            </a:extLst>
          </p:cNvPr>
          <p:cNvSpPr txBox="1">
            <a:spLocks noChangeArrowheads="1"/>
          </p:cNvSpPr>
          <p:nvPr/>
        </p:nvSpPr>
        <p:spPr bwMode="auto">
          <a:xfrm>
            <a:off x="536594" y="3115706"/>
            <a:ext cx="8358188"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Scanner in = new Scanner(System.in);</a:t>
            </a:r>
          </a:p>
        </p:txBody>
      </p:sp>
      <p:sp>
        <p:nvSpPr>
          <p:cNvPr id="2" name="テキスト ボックス 1">
            <a:extLst>
              <a:ext uri="{FF2B5EF4-FFF2-40B4-BE49-F238E27FC236}">
                <a16:creationId xmlns:a16="http://schemas.microsoft.com/office/drawing/2014/main" id="{7B04AE5B-16C2-4B59-B551-086C22021858}"/>
              </a:ext>
            </a:extLst>
          </p:cNvPr>
          <p:cNvSpPr txBox="1"/>
          <p:nvPr/>
        </p:nvSpPr>
        <p:spPr>
          <a:xfrm>
            <a:off x="505245" y="1268760"/>
            <a:ext cx="4613764" cy="461665"/>
          </a:xfrm>
          <a:prstGeom prst="rect">
            <a:avLst/>
          </a:prstGeom>
          <a:noFill/>
        </p:spPr>
        <p:txBody>
          <a:bodyPr wrap="none" rtlCol="0">
            <a:spAutoFit/>
          </a:bodyPr>
          <a:lstStyle/>
          <a:p>
            <a:r>
              <a:rPr kumimoji="1" lang="en-US" altLang="ja-JP" sz="2400" dirty="0">
                <a:latin typeface="+mn-ea"/>
                <a:ea typeface="+mn-ea"/>
              </a:rPr>
              <a:t>1. </a:t>
            </a:r>
            <a:r>
              <a:rPr lang="ja-JP" altLang="en-US" sz="2400" dirty="0">
                <a:latin typeface="+mn-ea"/>
                <a:ea typeface="+mn-ea"/>
              </a:rPr>
              <a:t> 先頭行に次のように記述する</a:t>
            </a:r>
            <a:endParaRPr kumimoji="1" lang="ja-JP" altLang="en-US" sz="2400" dirty="0">
              <a:latin typeface="+mn-ea"/>
              <a:ea typeface="+mn-ea"/>
            </a:endParaRPr>
          </a:p>
        </p:txBody>
      </p:sp>
      <p:sp>
        <p:nvSpPr>
          <p:cNvPr id="8" name="テキスト ボックス 3">
            <a:extLst>
              <a:ext uri="{FF2B5EF4-FFF2-40B4-BE49-F238E27FC236}">
                <a16:creationId xmlns:a16="http://schemas.microsoft.com/office/drawing/2014/main" id="{110DA66B-68EB-4C4C-B222-628BC9332BE4}"/>
              </a:ext>
            </a:extLst>
          </p:cNvPr>
          <p:cNvSpPr txBox="1">
            <a:spLocks noChangeArrowheads="1"/>
          </p:cNvSpPr>
          <p:nvPr/>
        </p:nvSpPr>
        <p:spPr bwMode="auto">
          <a:xfrm>
            <a:off x="542274" y="1807546"/>
            <a:ext cx="8358188"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import </a:t>
            </a:r>
            <a:r>
              <a:rPr lang="en-US" altLang="ja-JP" sz="2000" dirty="0" err="1">
                <a:latin typeface="Lucida Console" panose="020B0609040504020204" pitchFamily="49" charset="0"/>
                <a:ea typeface="HG丸ｺﾞｼｯｸM-PRO" panose="020F0600000000000000" pitchFamily="50" charset="-128"/>
              </a:rPr>
              <a:t>java.util.Scanner</a:t>
            </a:r>
            <a:r>
              <a:rPr lang="en-US" altLang="ja-JP" sz="2000" dirty="0">
                <a:latin typeface="Lucida Console" panose="020B0609040504020204" pitchFamily="49" charset="0"/>
                <a:ea typeface="HG丸ｺﾞｼｯｸM-PRO" panose="020F0600000000000000" pitchFamily="50" charset="-128"/>
              </a:rPr>
              <a:t>;</a:t>
            </a:r>
          </a:p>
        </p:txBody>
      </p:sp>
      <p:sp>
        <p:nvSpPr>
          <p:cNvPr id="11" name="テキスト ボックス 10">
            <a:extLst>
              <a:ext uri="{FF2B5EF4-FFF2-40B4-BE49-F238E27FC236}">
                <a16:creationId xmlns:a16="http://schemas.microsoft.com/office/drawing/2014/main" id="{FC00F081-DE36-4030-A05A-228F5B30303C}"/>
              </a:ext>
            </a:extLst>
          </p:cNvPr>
          <p:cNvSpPr txBox="1"/>
          <p:nvPr/>
        </p:nvSpPr>
        <p:spPr>
          <a:xfrm>
            <a:off x="563769" y="2463279"/>
            <a:ext cx="6319359" cy="461665"/>
          </a:xfrm>
          <a:prstGeom prst="rect">
            <a:avLst/>
          </a:prstGeom>
          <a:noFill/>
        </p:spPr>
        <p:txBody>
          <a:bodyPr wrap="none" rtlCol="0">
            <a:spAutoFit/>
          </a:bodyPr>
          <a:lstStyle/>
          <a:p>
            <a:r>
              <a:rPr lang="en-US" altLang="ja-JP" sz="2400" dirty="0">
                <a:latin typeface="+mn-ea"/>
                <a:ea typeface="+mn-ea"/>
              </a:rPr>
              <a:t>2</a:t>
            </a:r>
            <a:r>
              <a:rPr kumimoji="1" lang="en-US" altLang="ja-JP" sz="2400" dirty="0">
                <a:latin typeface="+mn-ea"/>
                <a:ea typeface="+mn-ea"/>
              </a:rPr>
              <a:t>. </a:t>
            </a:r>
            <a:r>
              <a:rPr lang="ja-JP" altLang="en-US" sz="2400" dirty="0">
                <a:latin typeface="+mn-ea"/>
                <a:ea typeface="+mn-ea"/>
              </a:rPr>
              <a:t> </a:t>
            </a:r>
            <a:r>
              <a:rPr lang="en-US" altLang="ja-JP" sz="2400" dirty="0">
                <a:latin typeface="+mn-ea"/>
                <a:ea typeface="+mn-ea"/>
              </a:rPr>
              <a:t>main </a:t>
            </a:r>
            <a:r>
              <a:rPr lang="ja-JP" altLang="en-US" sz="2400" dirty="0">
                <a:latin typeface="+mn-ea"/>
                <a:ea typeface="+mn-ea"/>
              </a:rPr>
              <a:t>を含む行の下に次のように記述する</a:t>
            </a:r>
            <a:endParaRPr kumimoji="1" lang="ja-JP" altLang="en-US" sz="2400" dirty="0">
              <a:latin typeface="+mn-ea"/>
              <a:ea typeface="+mn-ea"/>
            </a:endParaRPr>
          </a:p>
        </p:txBody>
      </p:sp>
      <p:sp>
        <p:nvSpPr>
          <p:cNvPr id="12" name="テキスト ボックス 3">
            <a:extLst>
              <a:ext uri="{FF2B5EF4-FFF2-40B4-BE49-F238E27FC236}">
                <a16:creationId xmlns:a16="http://schemas.microsoft.com/office/drawing/2014/main" id="{0B7EE261-6D7C-424A-BD6B-0D35B7DF068A}"/>
              </a:ext>
            </a:extLst>
          </p:cNvPr>
          <p:cNvSpPr txBox="1">
            <a:spLocks noChangeArrowheads="1"/>
          </p:cNvSpPr>
          <p:nvPr/>
        </p:nvSpPr>
        <p:spPr bwMode="auto">
          <a:xfrm>
            <a:off x="4283968" y="4579162"/>
            <a:ext cx="453650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String s</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in.next</a:t>
            </a:r>
            <a:r>
              <a:rPr lang="en-US" altLang="ja-JP" sz="2000" dirty="0">
                <a:latin typeface="Lucida Console" panose="020B0609040504020204" pitchFamily="49" charset="0"/>
                <a:ea typeface="HG丸ｺﾞｼｯｸM-PRO" panose="020F0600000000000000" pitchFamily="50" charset="-128"/>
              </a:rPr>
              <a:t>(); </a:t>
            </a:r>
            <a:endParaRPr lang="en-US" altLang="ja-JP" sz="2000" dirty="0">
              <a:solidFill>
                <a:srgbClr val="008000"/>
              </a:solidFill>
              <a:latin typeface="Lucida Console" panose="020B0609040504020204" pitchFamily="49" charset="0"/>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53A46E90-7CAD-4B11-92D0-F36DA05C3227}"/>
              </a:ext>
            </a:extLst>
          </p:cNvPr>
          <p:cNvSpPr txBox="1"/>
          <p:nvPr/>
        </p:nvSpPr>
        <p:spPr>
          <a:xfrm>
            <a:off x="563768" y="3802721"/>
            <a:ext cx="7383753" cy="461665"/>
          </a:xfrm>
          <a:prstGeom prst="rect">
            <a:avLst/>
          </a:prstGeom>
          <a:noFill/>
        </p:spPr>
        <p:txBody>
          <a:bodyPr wrap="none" rtlCol="0">
            <a:spAutoFit/>
          </a:bodyPr>
          <a:lstStyle/>
          <a:p>
            <a:r>
              <a:rPr lang="en-US" altLang="ja-JP" sz="2400" dirty="0">
                <a:latin typeface="+mn-ea"/>
                <a:ea typeface="+mn-ea"/>
              </a:rPr>
              <a:t>3</a:t>
            </a:r>
            <a:r>
              <a:rPr kumimoji="1" lang="en-US" altLang="ja-JP" sz="2400" dirty="0">
                <a:latin typeface="+mn-ea"/>
                <a:ea typeface="+mn-ea"/>
              </a:rPr>
              <a:t>. </a:t>
            </a:r>
            <a:r>
              <a:rPr lang="ja-JP" altLang="en-US" sz="2400" dirty="0">
                <a:latin typeface="+mn-ea"/>
                <a:ea typeface="+mn-ea"/>
              </a:rPr>
              <a:t> 入力を受け取りたいところに次のように記述する</a:t>
            </a:r>
            <a:endParaRPr kumimoji="1" lang="ja-JP" altLang="en-US" sz="2400" dirty="0">
              <a:latin typeface="+mn-ea"/>
              <a:ea typeface="+mn-ea"/>
            </a:endParaRPr>
          </a:p>
        </p:txBody>
      </p:sp>
      <p:sp>
        <p:nvSpPr>
          <p:cNvPr id="15" name="テキスト ボックス 14">
            <a:extLst>
              <a:ext uri="{FF2B5EF4-FFF2-40B4-BE49-F238E27FC236}">
                <a16:creationId xmlns:a16="http://schemas.microsoft.com/office/drawing/2014/main" id="{0DE8CE9F-40BB-48DE-9FE2-EFAA8332E8C4}"/>
              </a:ext>
            </a:extLst>
          </p:cNvPr>
          <p:cNvSpPr txBox="1"/>
          <p:nvPr/>
        </p:nvSpPr>
        <p:spPr>
          <a:xfrm>
            <a:off x="755576" y="4586906"/>
            <a:ext cx="3262432" cy="461665"/>
          </a:xfrm>
          <a:prstGeom prst="rect">
            <a:avLst/>
          </a:prstGeom>
          <a:noFill/>
        </p:spPr>
        <p:txBody>
          <a:bodyPr wrap="none" rtlCol="0">
            <a:spAutoFit/>
          </a:bodyPr>
          <a:lstStyle/>
          <a:p>
            <a:r>
              <a:rPr lang="ja-JP" altLang="en-US" sz="2400" dirty="0">
                <a:latin typeface="+mn-ea"/>
                <a:ea typeface="+mn-ea"/>
              </a:rPr>
              <a:t>文字列を受け取る場合</a:t>
            </a:r>
            <a:endParaRPr kumimoji="1" lang="ja-JP" altLang="en-US" sz="2400" dirty="0">
              <a:latin typeface="+mn-ea"/>
              <a:ea typeface="+mn-ea"/>
            </a:endParaRPr>
          </a:p>
        </p:txBody>
      </p:sp>
      <p:sp>
        <p:nvSpPr>
          <p:cNvPr id="16" name="テキスト ボックス 3">
            <a:extLst>
              <a:ext uri="{FF2B5EF4-FFF2-40B4-BE49-F238E27FC236}">
                <a16:creationId xmlns:a16="http://schemas.microsoft.com/office/drawing/2014/main" id="{B26D7D90-F504-44CC-8B53-E05D23C432B8}"/>
              </a:ext>
            </a:extLst>
          </p:cNvPr>
          <p:cNvSpPr txBox="1">
            <a:spLocks noChangeArrowheads="1"/>
          </p:cNvSpPr>
          <p:nvPr/>
        </p:nvSpPr>
        <p:spPr bwMode="auto">
          <a:xfrm>
            <a:off x="4283968" y="5127451"/>
            <a:ext cx="453650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int </a:t>
            </a:r>
            <a:r>
              <a:rPr lang="en-US" altLang="ja-JP" sz="2000" dirty="0" err="1">
                <a:latin typeface="Lucida Console" panose="020B0609040504020204" pitchFamily="49" charset="0"/>
                <a:ea typeface="HG丸ｺﾞｼｯｸM-PRO" panose="020F0600000000000000" pitchFamily="50" charset="-128"/>
              </a:rPr>
              <a:t>i</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in.nextInt</a:t>
            </a:r>
            <a:r>
              <a:rPr lang="en-US" altLang="ja-JP" sz="2000" dirty="0">
                <a:latin typeface="Lucida Console" panose="020B0609040504020204" pitchFamily="49" charset="0"/>
                <a:ea typeface="HG丸ｺﾞｼｯｸM-PRO" panose="020F0600000000000000" pitchFamily="50" charset="-128"/>
              </a:rPr>
              <a:t>(); </a:t>
            </a:r>
            <a:endParaRPr lang="en-US" altLang="ja-JP" sz="2000" dirty="0">
              <a:solidFill>
                <a:srgbClr val="008000"/>
              </a:solidFill>
              <a:latin typeface="Lucida Console" panose="020B0609040504020204" pitchFamily="49" charset="0"/>
              <a:ea typeface="HG丸ｺﾞｼｯｸM-PRO" panose="020F0600000000000000" pitchFamily="50" charset="-128"/>
            </a:endParaRPr>
          </a:p>
        </p:txBody>
      </p:sp>
      <p:sp>
        <p:nvSpPr>
          <p:cNvPr id="17" name="テキスト ボックス 16">
            <a:extLst>
              <a:ext uri="{FF2B5EF4-FFF2-40B4-BE49-F238E27FC236}">
                <a16:creationId xmlns:a16="http://schemas.microsoft.com/office/drawing/2014/main" id="{256F6068-652F-491A-BE8B-CAF6E9B90B30}"/>
              </a:ext>
            </a:extLst>
          </p:cNvPr>
          <p:cNvSpPr txBox="1"/>
          <p:nvPr/>
        </p:nvSpPr>
        <p:spPr>
          <a:xfrm>
            <a:off x="755576" y="5135195"/>
            <a:ext cx="2954655" cy="461665"/>
          </a:xfrm>
          <a:prstGeom prst="rect">
            <a:avLst/>
          </a:prstGeom>
          <a:noFill/>
        </p:spPr>
        <p:txBody>
          <a:bodyPr wrap="none" rtlCol="0">
            <a:spAutoFit/>
          </a:bodyPr>
          <a:lstStyle/>
          <a:p>
            <a:r>
              <a:rPr lang="ja-JP" altLang="en-US" sz="2400" dirty="0">
                <a:latin typeface="+mn-ea"/>
                <a:ea typeface="+mn-ea"/>
              </a:rPr>
              <a:t>整数を受け取る場合</a:t>
            </a:r>
            <a:endParaRPr kumimoji="1" lang="ja-JP" altLang="en-US" sz="2400" dirty="0">
              <a:latin typeface="+mn-ea"/>
              <a:ea typeface="+mn-ea"/>
            </a:endParaRPr>
          </a:p>
        </p:txBody>
      </p:sp>
      <p:sp>
        <p:nvSpPr>
          <p:cNvPr id="18" name="テキスト ボックス 3">
            <a:extLst>
              <a:ext uri="{FF2B5EF4-FFF2-40B4-BE49-F238E27FC236}">
                <a16:creationId xmlns:a16="http://schemas.microsoft.com/office/drawing/2014/main" id="{4913A9B9-FD96-43FC-BF7D-C3212BE9B039}"/>
              </a:ext>
            </a:extLst>
          </p:cNvPr>
          <p:cNvSpPr txBox="1">
            <a:spLocks noChangeArrowheads="1"/>
          </p:cNvSpPr>
          <p:nvPr/>
        </p:nvSpPr>
        <p:spPr bwMode="auto">
          <a:xfrm>
            <a:off x="4283968" y="5949280"/>
            <a:ext cx="4536504"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double d</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in.nextDouble</a:t>
            </a:r>
            <a:r>
              <a:rPr lang="en-US" altLang="ja-JP" sz="2000" dirty="0">
                <a:latin typeface="Lucida Console" panose="020B0609040504020204" pitchFamily="49" charset="0"/>
                <a:ea typeface="HG丸ｺﾞｼｯｸM-PRO" panose="020F0600000000000000" pitchFamily="50" charset="-128"/>
              </a:rPr>
              <a:t>(); </a:t>
            </a:r>
            <a:endParaRPr lang="en-US" altLang="ja-JP" sz="2000" dirty="0">
              <a:solidFill>
                <a:srgbClr val="008000"/>
              </a:solidFill>
              <a:latin typeface="Lucida Console" panose="020B0609040504020204" pitchFamily="49" charset="0"/>
              <a:ea typeface="HG丸ｺﾞｼｯｸM-PRO" panose="020F0600000000000000" pitchFamily="50" charset="-128"/>
            </a:endParaRPr>
          </a:p>
        </p:txBody>
      </p:sp>
      <p:sp>
        <p:nvSpPr>
          <p:cNvPr id="19" name="テキスト ボックス 18">
            <a:extLst>
              <a:ext uri="{FF2B5EF4-FFF2-40B4-BE49-F238E27FC236}">
                <a16:creationId xmlns:a16="http://schemas.microsoft.com/office/drawing/2014/main" id="{C923B6E2-FE8F-40BF-8610-65A8FD2973A3}"/>
              </a:ext>
            </a:extLst>
          </p:cNvPr>
          <p:cNvSpPr txBox="1"/>
          <p:nvPr/>
        </p:nvSpPr>
        <p:spPr>
          <a:xfrm>
            <a:off x="755576" y="5691228"/>
            <a:ext cx="2646878" cy="830997"/>
          </a:xfrm>
          <a:prstGeom prst="rect">
            <a:avLst/>
          </a:prstGeom>
          <a:noFill/>
        </p:spPr>
        <p:txBody>
          <a:bodyPr wrap="none" rtlCol="0">
            <a:spAutoFit/>
          </a:bodyPr>
          <a:lstStyle/>
          <a:p>
            <a:r>
              <a:rPr lang="ja-JP" altLang="en-US" sz="2400" dirty="0">
                <a:latin typeface="+mn-ea"/>
                <a:ea typeface="+mn-ea"/>
              </a:rPr>
              <a:t>小数点を含む数を</a:t>
            </a:r>
            <a:br>
              <a:rPr lang="en-US" altLang="ja-JP" sz="2400" dirty="0">
                <a:latin typeface="+mn-ea"/>
                <a:ea typeface="+mn-ea"/>
              </a:rPr>
            </a:br>
            <a:r>
              <a:rPr lang="ja-JP" altLang="en-US" sz="2400" dirty="0">
                <a:latin typeface="+mn-ea"/>
                <a:ea typeface="+mn-ea"/>
              </a:rPr>
              <a:t>受け取る場合</a:t>
            </a:r>
            <a:endParaRPr kumimoji="1" lang="ja-JP" altLang="en-US" sz="2400" dirty="0">
              <a:latin typeface="+mn-ea"/>
              <a:ea typeface="+mn-ea"/>
            </a:endParaRPr>
          </a:p>
        </p:txBody>
      </p:sp>
    </p:spTree>
    <p:extLst>
      <p:ext uri="{BB962C8B-B14F-4D97-AF65-F5344CB8AC3E}">
        <p14:creationId xmlns:p14="http://schemas.microsoft.com/office/powerpoint/2010/main" val="3734933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タイトル 3"/>
          <p:cNvSpPr>
            <a:spLocks noGrp="1"/>
          </p:cNvSpPr>
          <p:nvPr>
            <p:ph type="ctrTitle"/>
          </p:nvPr>
        </p:nvSpPr>
        <p:spPr/>
        <p:txBody>
          <a:bodyPr/>
          <a:lstStyle/>
          <a:p>
            <a:pPr eaLnBrk="1" hangingPunct="1"/>
            <a:r>
              <a:rPr lang="ja-JP" altLang="en-US"/>
              <a:t>第</a:t>
            </a:r>
            <a:r>
              <a:rPr lang="en-US" altLang="ja-JP"/>
              <a:t>3</a:t>
            </a:r>
            <a:r>
              <a:rPr lang="ja-JP" altLang="en-US"/>
              <a:t>章 条件分岐と繰り返し</a:t>
            </a:r>
          </a:p>
        </p:txBody>
      </p:sp>
      <p:sp>
        <p:nvSpPr>
          <p:cNvPr id="5" name="サブタイトル 4"/>
          <p:cNvSpPr>
            <a:spLocks noGrp="1"/>
          </p:cNvSpPr>
          <p:nvPr>
            <p:ph type="subTitle" idx="1"/>
          </p:nvPr>
        </p:nvSpPr>
        <p:spPr/>
        <p:txBody>
          <a:bodyPr rtlCol="0">
            <a:normAutofit/>
          </a:bodyPr>
          <a:lstStyle/>
          <a:p>
            <a:pPr eaLnBrk="1" fontAlgn="auto" hangingPunct="1">
              <a:spcAft>
                <a:spcPts val="0"/>
              </a:spcAft>
              <a:defRPr/>
            </a:pPr>
            <a:endParaRPr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タイトル 1"/>
          <p:cNvSpPr>
            <a:spLocks noGrp="1"/>
          </p:cNvSpPr>
          <p:nvPr>
            <p:ph type="title"/>
          </p:nvPr>
        </p:nvSpPr>
        <p:spPr>
          <a:xfrm>
            <a:off x="457200" y="274638"/>
            <a:ext cx="8229600" cy="725487"/>
          </a:xfrm>
        </p:spPr>
        <p:txBody>
          <a:bodyPr/>
          <a:lstStyle/>
          <a:p>
            <a:pPr eaLnBrk="1" hangingPunct="1"/>
            <a:r>
              <a:rPr lang="ja-JP" altLang="en-US"/>
              <a:t>条件分岐</a:t>
            </a:r>
          </a:p>
        </p:txBody>
      </p:sp>
      <p:sp>
        <p:nvSpPr>
          <p:cNvPr id="4813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条件による処理の分岐</a:t>
            </a:r>
            <a:br>
              <a:rPr lang="en-US" altLang="ja-JP" sz="2800" dirty="0"/>
            </a:br>
            <a:r>
              <a:rPr lang="ja-JP" altLang="en-US" sz="2800" dirty="0"/>
              <a:t>「もしも○○ならば</a:t>
            </a:r>
            <a:r>
              <a:rPr lang="en-US" altLang="ja-JP" sz="2800" dirty="0"/>
              <a:t>××</a:t>
            </a:r>
            <a:r>
              <a:rPr lang="ja-JP" altLang="en-US" sz="2800" dirty="0"/>
              <a:t>を実行する」</a:t>
            </a:r>
            <a:endParaRPr lang="en-US" altLang="ja-JP" sz="2800" dirty="0"/>
          </a:p>
        </p:txBody>
      </p:sp>
      <p:sp>
        <p:nvSpPr>
          <p:cNvPr id="48132" name="テキスト ボックス 3"/>
          <p:cNvSpPr txBox="1">
            <a:spLocks noChangeArrowheads="1"/>
          </p:cNvSpPr>
          <p:nvPr/>
        </p:nvSpPr>
        <p:spPr bwMode="auto">
          <a:xfrm>
            <a:off x="571500" y="2401888"/>
            <a:ext cx="8358188"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t>
            </a:r>
            <a:r>
              <a:rPr lang="ja-JP" altLang="en-US" sz="2800">
                <a:latin typeface="Lucida Console" panose="020B0609040504020204" pitchFamily="49" charset="0"/>
                <a:ea typeface="HG丸ｺﾞｼｯｸM-PRO" panose="020F0600000000000000" pitchFamily="50" charset="-128"/>
              </a:rPr>
              <a:t>○○</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48133" name="テキスト ボックス 5"/>
          <p:cNvSpPr txBox="1">
            <a:spLocks noChangeArrowheads="1"/>
          </p:cNvSpPr>
          <p:nvPr/>
        </p:nvSpPr>
        <p:spPr bwMode="auto">
          <a:xfrm>
            <a:off x="571500" y="4545013"/>
            <a:ext cx="8358188"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t>
            </a:r>
            <a:r>
              <a:rPr lang="ja-JP" altLang="en-US" sz="2800">
                <a:solidFill>
                  <a:srgbClr val="C00000"/>
                </a:solidFill>
                <a:latin typeface="Lucida Console" panose="020B0609040504020204" pitchFamily="49" charset="0"/>
                <a:ea typeface="HG丸ｺﾞｼｯｸM-PRO" panose="020F0600000000000000" pitchFamily="50" charset="-128"/>
              </a:rPr>
              <a:t>条件式</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solidFill>
                  <a:srgbClr val="C00000"/>
                </a:solidFill>
                <a:latin typeface="Lucida Console" panose="020B0609040504020204" pitchFamily="49" charset="0"/>
                <a:ea typeface="HG丸ｺﾞｼｯｸM-PRO" panose="020F0600000000000000" pitchFamily="50" charset="-128"/>
              </a:rPr>
              <a:t>命令文</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r>
              <a:rPr lang="en-US" altLang="ja-JP" sz="2800">
                <a:solidFill>
                  <a:srgbClr val="008000"/>
                </a:solidFill>
                <a:latin typeface="Lucida Console" panose="020B0609040504020204" pitchFamily="49" charset="0"/>
                <a:ea typeface="HG丸ｺﾞｼｯｸM-PRO" panose="020F0600000000000000" pitchFamily="50" charset="-128"/>
              </a:rPr>
              <a:t>//</a:t>
            </a:r>
            <a:r>
              <a:rPr lang="ja-JP" altLang="en-US" sz="2800">
                <a:solidFill>
                  <a:srgbClr val="008000"/>
                </a:solidFill>
                <a:latin typeface="Lucida Console" panose="020B0609040504020204" pitchFamily="49" charset="0"/>
                <a:ea typeface="HG丸ｺﾞｼｯｸM-PRO" panose="020F0600000000000000" pitchFamily="50" charset="-128"/>
              </a:rPr>
              <a:t>条件式が</a:t>
            </a:r>
            <a:r>
              <a:rPr lang="en-US" altLang="ja-JP" sz="2800">
                <a:solidFill>
                  <a:srgbClr val="008000"/>
                </a:solidFill>
                <a:latin typeface="Lucida Console" panose="020B0609040504020204" pitchFamily="49" charset="0"/>
                <a:ea typeface="HG丸ｺﾞｼｯｸM-PRO" panose="020F0600000000000000" pitchFamily="50" charset="-128"/>
              </a:rPr>
              <a:t>true</a:t>
            </a:r>
            <a:r>
              <a:rPr lang="ja-JP" altLang="en-US" sz="2800">
                <a:solidFill>
                  <a:srgbClr val="008000"/>
                </a:solidFill>
                <a:latin typeface="Lucida Console" panose="020B0609040504020204" pitchFamily="49" charset="0"/>
                <a:ea typeface="HG丸ｺﾞｼｯｸM-PRO" panose="020F0600000000000000" pitchFamily="50" charset="-128"/>
              </a:rPr>
              <a:t>の場合に実行される</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7" name="下矢印 6"/>
          <p:cNvSpPr/>
          <p:nvPr/>
        </p:nvSpPr>
        <p:spPr>
          <a:xfrm>
            <a:off x="4143375" y="3929063"/>
            <a:ext cx="8572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タイトル 1"/>
          <p:cNvSpPr>
            <a:spLocks noGrp="1"/>
          </p:cNvSpPr>
          <p:nvPr>
            <p:ph type="title"/>
          </p:nvPr>
        </p:nvSpPr>
        <p:spPr>
          <a:xfrm>
            <a:off x="457200" y="274638"/>
            <a:ext cx="8229600" cy="725487"/>
          </a:xfrm>
        </p:spPr>
        <p:txBody>
          <a:bodyPr/>
          <a:lstStyle/>
          <a:p>
            <a:pPr eaLnBrk="1" hangingPunct="1"/>
            <a:r>
              <a:rPr lang="ja-JP" altLang="en-US"/>
              <a:t>条件分岐の例</a:t>
            </a:r>
          </a:p>
        </p:txBody>
      </p:sp>
      <p:pic>
        <p:nvPicPr>
          <p:cNvPr id="49155" name="Picture 2" descr="C:\_jun\work\2010misc\00misc\Java図表画面データ\1巻\3章\図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2762250"/>
            <a:ext cx="67135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テキスト ボックス 4"/>
          <p:cNvSpPr txBox="1">
            <a:spLocks noChangeArrowheads="1"/>
          </p:cNvSpPr>
          <p:nvPr/>
        </p:nvSpPr>
        <p:spPr bwMode="auto">
          <a:xfrm>
            <a:off x="500063" y="1285875"/>
            <a:ext cx="8358187"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if(age &lt; 20) {</a:t>
            </a:r>
          </a:p>
          <a:p>
            <a:pPr eaLnBrk="1" hangingPunct="1"/>
            <a:r>
              <a:rPr lang="en-US" altLang="ja-JP" sz="2800">
                <a:latin typeface="Lucida Console" panose="020B0609040504020204" pitchFamily="49" charset="0"/>
                <a:ea typeface="HG丸ｺﾞｼｯｸM-PRO" panose="020F0600000000000000" pitchFamily="50" charset="-128"/>
              </a:rPr>
              <a:t>    System.out.println("</a:t>
            </a:r>
            <a:r>
              <a:rPr lang="ja-JP" altLang="en-US" sz="2800">
                <a:latin typeface="Lucida Console" panose="020B0609040504020204" pitchFamily="49" charset="0"/>
                <a:ea typeface="HG丸ｺﾞｼｯｸM-PRO" panose="020F0600000000000000" pitchFamily="50" charset="-128"/>
              </a:rPr>
              <a:t>未成年ですね</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タイトル 1"/>
          <p:cNvSpPr>
            <a:spLocks noGrp="1"/>
          </p:cNvSpPr>
          <p:nvPr>
            <p:ph type="title"/>
          </p:nvPr>
        </p:nvSpPr>
        <p:spPr>
          <a:xfrm>
            <a:off x="457200" y="274638"/>
            <a:ext cx="8229600" cy="725487"/>
          </a:xfrm>
        </p:spPr>
        <p:txBody>
          <a:bodyPr/>
          <a:lstStyle/>
          <a:p>
            <a:pPr eaLnBrk="1" hangingPunct="1"/>
            <a:r>
              <a:rPr lang="ja-JP" altLang="en-US"/>
              <a:t>関係演算子</a:t>
            </a:r>
          </a:p>
        </p:txBody>
      </p:sp>
      <p:sp>
        <p:nvSpPr>
          <p:cNvPr id="50179" name="コンテンツ プレースホルダ 2"/>
          <p:cNvSpPr>
            <a:spLocks noGrp="1"/>
          </p:cNvSpPr>
          <p:nvPr>
            <p:ph idx="1"/>
          </p:nvPr>
        </p:nvSpPr>
        <p:spPr>
          <a:xfrm>
            <a:off x="323528" y="1214438"/>
            <a:ext cx="8534400" cy="5000625"/>
          </a:xfrm>
        </p:spPr>
        <p:txBody>
          <a:bodyPr/>
          <a:lstStyle/>
          <a:p>
            <a:pPr eaLnBrk="1" hangingPunct="1"/>
            <a:r>
              <a:rPr lang="ja-JP" altLang="en-US" sz="2800" dirty="0"/>
              <a:t>関係演算子を使って、</a:t>
            </a:r>
            <a:r>
              <a:rPr lang="en-US" altLang="ja-JP" sz="2800" dirty="0"/>
              <a:t>2</a:t>
            </a:r>
            <a:r>
              <a:rPr lang="ja-JP" altLang="en-US" sz="2800" dirty="0" err="1"/>
              <a:t>つの</a:t>
            </a:r>
            <a:r>
              <a:rPr lang="ja-JP" altLang="en-US" sz="2800" dirty="0"/>
              <a:t>値を比較できる</a:t>
            </a:r>
            <a:endParaRPr lang="en-US" altLang="ja-JP" sz="2800" dirty="0"/>
          </a:p>
          <a:p>
            <a:pPr eaLnBrk="1" hangingPunct="1"/>
            <a:r>
              <a:rPr lang="ja-JP" altLang="en-US" sz="2800" dirty="0"/>
              <a:t>比較した結果は </a:t>
            </a:r>
            <a:r>
              <a:rPr lang="en-US" altLang="ja-JP" sz="2800" dirty="0"/>
              <a:t>true</a:t>
            </a:r>
            <a:r>
              <a:rPr lang="ja-JP" altLang="en-US" sz="2800" dirty="0"/>
              <a:t> または </a:t>
            </a:r>
            <a:r>
              <a:rPr lang="en-US" altLang="ja-JP" sz="2800" dirty="0"/>
              <a:t>false</a:t>
            </a:r>
            <a:r>
              <a:rPr lang="ja-JP" altLang="en-US" sz="2800" dirty="0"/>
              <a:t> になる</a:t>
            </a:r>
          </a:p>
        </p:txBody>
      </p:sp>
      <p:pic>
        <p:nvPicPr>
          <p:cNvPr id="50180" name="Picture 2" descr="C:\_jun\work\2010misc\00misc\Java図表画面データ\1巻\3章\表3-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52936"/>
            <a:ext cx="8991600"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51203" name="正方形/長方形 5"/>
          <p:cNvSpPr>
            <a:spLocks noChangeArrowheads="1"/>
          </p:cNvSpPr>
          <p:nvPr/>
        </p:nvSpPr>
        <p:spPr bwMode="auto">
          <a:xfrm>
            <a:off x="428625" y="1285875"/>
            <a:ext cx="8286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次の条件を満たす時に命令文が実行されるような条件式を作成しよう</a:t>
            </a:r>
          </a:p>
        </p:txBody>
      </p:sp>
      <p:sp>
        <p:nvSpPr>
          <p:cNvPr id="51204" name="テキスト ボックス 6"/>
          <p:cNvSpPr txBox="1">
            <a:spLocks noChangeArrowheads="1"/>
          </p:cNvSpPr>
          <p:nvPr/>
        </p:nvSpPr>
        <p:spPr bwMode="auto">
          <a:xfrm>
            <a:off x="500063" y="2286000"/>
            <a:ext cx="7236276"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 </a:t>
            </a:r>
            <a:r>
              <a:rPr lang="en-US" altLang="ja-JP" sz="2800" dirty="0">
                <a:latin typeface="+mn-ea"/>
                <a:ea typeface="+mn-ea"/>
              </a:rPr>
              <a:t>20 </a:t>
            </a:r>
            <a:r>
              <a:rPr lang="ja-JP" altLang="en-US" sz="2800" dirty="0">
                <a:latin typeface="+mn-ea"/>
                <a:ea typeface="+mn-ea"/>
              </a:rPr>
              <a:t>である</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 </a:t>
            </a:r>
            <a:r>
              <a:rPr lang="en-US" altLang="ja-JP" sz="2800" dirty="0">
                <a:latin typeface="+mn-ea"/>
                <a:ea typeface="+mn-ea"/>
              </a:rPr>
              <a:t>20 </a:t>
            </a:r>
            <a:r>
              <a:rPr lang="ja-JP" altLang="en-US" sz="2800" dirty="0">
                <a:latin typeface="+mn-ea"/>
                <a:ea typeface="+mn-ea"/>
              </a:rPr>
              <a:t>でない</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の値が正である</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の値が負である</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 </a:t>
            </a:r>
            <a:r>
              <a:rPr lang="en-US" altLang="ja-JP" sz="2800" dirty="0">
                <a:latin typeface="+mn-ea"/>
                <a:ea typeface="+mn-ea"/>
              </a:rPr>
              <a:t>3 </a:t>
            </a:r>
            <a:r>
              <a:rPr lang="ja-JP" altLang="en-US" sz="2800" dirty="0">
                <a:latin typeface="+mn-ea"/>
                <a:ea typeface="+mn-ea"/>
              </a:rPr>
              <a:t>の倍数である</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の値が偶数である</a:t>
            </a:r>
            <a:endParaRPr lang="en-US" altLang="ja-JP" sz="2800" dirty="0">
              <a:latin typeface="+mn-ea"/>
              <a:ea typeface="+mn-ea"/>
            </a:endParaRPr>
          </a:p>
          <a:p>
            <a:pPr eaLnBrk="1" hangingPunct="1">
              <a:buFont typeface="Lucida Console" panose="020B0609040504020204" pitchFamily="49" charset="0"/>
              <a:buAutoNum type="arabicPeriod"/>
            </a:pPr>
            <a:r>
              <a:rPr lang="ja-JP" altLang="en-US" sz="2800" dirty="0">
                <a:latin typeface="+mn-ea"/>
                <a:ea typeface="+mn-ea"/>
              </a:rPr>
              <a:t> 変数 </a:t>
            </a:r>
            <a:r>
              <a:rPr lang="en-US" altLang="ja-JP" sz="2800" dirty="0">
                <a:latin typeface="+mn-ea"/>
                <a:ea typeface="+mn-ea"/>
              </a:rPr>
              <a:t>a </a:t>
            </a:r>
            <a:r>
              <a:rPr lang="ja-JP" altLang="en-US" sz="2800" dirty="0">
                <a:latin typeface="+mn-ea"/>
                <a:ea typeface="+mn-ea"/>
              </a:rPr>
              <a:t>の値を </a:t>
            </a:r>
            <a:r>
              <a:rPr lang="en-US" altLang="ja-JP" sz="2800" dirty="0">
                <a:latin typeface="+mn-ea"/>
                <a:ea typeface="+mn-ea"/>
              </a:rPr>
              <a:t>5 </a:t>
            </a:r>
            <a:r>
              <a:rPr lang="ja-JP" altLang="en-US" sz="2800" dirty="0">
                <a:latin typeface="+mn-ea"/>
                <a:ea typeface="+mn-ea"/>
              </a:rPr>
              <a:t>で割った余りが</a:t>
            </a:r>
            <a:r>
              <a:rPr lang="en-US" altLang="ja-JP" sz="2800" dirty="0">
                <a:latin typeface="+mn-ea"/>
                <a:ea typeface="+mn-ea"/>
              </a:rPr>
              <a:t> 2 </a:t>
            </a:r>
            <a:r>
              <a:rPr lang="ja-JP" altLang="en-US" sz="2800" dirty="0">
                <a:latin typeface="+mn-ea"/>
                <a:ea typeface="+mn-ea"/>
              </a:rPr>
              <a:t>である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タイトル 1"/>
          <p:cNvSpPr>
            <a:spLocks noGrp="1"/>
          </p:cNvSpPr>
          <p:nvPr>
            <p:ph type="title"/>
          </p:nvPr>
        </p:nvSpPr>
        <p:spPr>
          <a:xfrm>
            <a:off x="457200" y="274638"/>
            <a:ext cx="8229600" cy="725487"/>
          </a:xfrm>
        </p:spPr>
        <p:txBody>
          <a:bodyPr/>
          <a:lstStyle/>
          <a:p>
            <a:pPr eaLnBrk="1" hangingPunct="1"/>
            <a:r>
              <a:rPr lang="en-US" altLang="ja-JP"/>
              <a:t>if </a:t>
            </a:r>
            <a:r>
              <a:rPr lang="ja-JP" altLang="en-US"/>
              <a:t>～ </a:t>
            </a:r>
            <a:r>
              <a:rPr lang="en-US" altLang="ja-JP"/>
              <a:t>else </a:t>
            </a:r>
            <a:r>
              <a:rPr lang="ja-JP" altLang="en-US"/>
              <a:t>文</a:t>
            </a:r>
          </a:p>
        </p:txBody>
      </p:sp>
      <p:sp>
        <p:nvSpPr>
          <p:cNvPr id="52227" name="コンテンツ プレースホルダ 2"/>
          <p:cNvSpPr>
            <a:spLocks noGrp="1"/>
          </p:cNvSpPr>
          <p:nvPr>
            <p:ph idx="1"/>
          </p:nvPr>
        </p:nvSpPr>
        <p:spPr>
          <a:xfrm>
            <a:off x="457200" y="1214438"/>
            <a:ext cx="8229600" cy="5000625"/>
          </a:xfrm>
        </p:spPr>
        <p:txBody>
          <a:bodyPr/>
          <a:lstStyle/>
          <a:p>
            <a:pPr eaLnBrk="1" hangingPunct="1">
              <a:buFont typeface="Arial" panose="020B0604020202020204" pitchFamily="34" charset="0"/>
              <a:buNone/>
            </a:pPr>
            <a:r>
              <a:rPr lang="ja-JP" altLang="en-US" sz="2800" dirty="0"/>
              <a:t>「もしも○○ならば</a:t>
            </a:r>
            <a:r>
              <a:rPr lang="en-US" altLang="ja-JP" sz="2800" dirty="0"/>
              <a:t>××</a:t>
            </a:r>
            <a:r>
              <a:rPr lang="ja-JP" altLang="en-US" sz="2800" dirty="0"/>
              <a:t>を実行し、そうでなければ△△を実行する」</a:t>
            </a:r>
            <a:endParaRPr lang="en-US" altLang="ja-JP" sz="2800" dirty="0"/>
          </a:p>
        </p:txBody>
      </p:sp>
      <p:sp>
        <p:nvSpPr>
          <p:cNvPr id="52228" name="テキスト ボックス 4"/>
          <p:cNvSpPr txBox="1">
            <a:spLocks noChangeArrowheads="1"/>
          </p:cNvSpPr>
          <p:nvPr/>
        </p:nvSpPr>
        <p:spPr bwMode="auto">
          <a:xfrm>
            <a:off x="571500" y="2754313"/>
            <a:ext cx="2643188"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t>
            </a:r>
            <a:r>
              <a:rPr lang="ja-JP" altLang="en-US" sz="2800">
                <a:latin typeface="Lucida Console" panose="020B0609040504020204" pitchFamily="49" charset="0"/>
                <a:ea typeface="HG丸ｺﾞｼｯｸM-PRO" panose="020F0600000000000000" pitchFamily="50" charset="-128"/>
              </a:rPr>
              <a:t>○○</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else {</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52229" name="テキスト ボックス 5"/>
          <p:cNvSpPr txBox="1">
            <a:spLocks noChangeArrowheads="1"/>
          </p:cNvSpPr>
          <p:nvPr/>
        </p:nvSpPr>
        <p:spPr bwMode="auto">
          <a:xfrm>
            <a:off x="3929063" y="2428875"/>
            <a:ext cx="5072062"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if(</a:t>
            </a:r>
            <a:r>
              <a:rPr lang="ja-JP" altLang="en-US" sz="2800">
                <a:solidFill>
                  <a:srgbClr val="C00000"/>
                </a:solidFill>
                <a:latin typeface="Lucida Console" panose="020B0609040504020204" pitchFamily="49" charset="0"/>
                <a:ea typeface="HG丸ｺﾞｼｯｸM-PRO" panose="020F0600000000000000" pitchFamily="50" charset="-128"/>
              </a:rPr>
              <a:t>条件式</a:t>
            </a:r>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008000"/>
                </a:solidFill>
                <a:latin typeface="Lucida Console" panose="020B0609040504020204" pitchFamily="49" charset="0"/>
                <a:ea typeface="HG丸ｺﾞｼｯｸM-PRO" panose="020F0600000000000000" pitchFamily="50" charset="-128"/>
              </a:rPr>
              <a:t>条件式が</a:t>
            </a:r>
            <a:r>
              <a:rPr lang="en-US" altLang="ja-JP" sz="2800">
                <a:solidFill>
                  <a:srgbClr val="008000"/>
                </a:solidFill>
                <a:latin typeface="Lucida Console" panose="020B0609040504020204" pitchFamily="49" charset="0"/>
                <a:ea typeface="HG丸ｺﾞｼｯｸM-PRO" panose="020F0600000000000000" pitchFamily="50" charset="-128"/>
              </a:rPr>
              <a:t>true</a:t>
            </a:r>
            <a:r>
              <a:rPr lang="ja-JP" altLang="en-US" sz="2800">
                <a:solidFill>
                  <a:srgbClr val="008000"/>
                </a:solidFill>
                <a:latin typeface="Lucida Console" panose="020B0609040504020204" pitchFamily="49" charset="0"/>
                <a:ea typeface="HG丸ｺﾞｼｯｸM-PRO" panose="020F0600000000000000" pitchFamily="50" charset="-128"/>
              </a:rPr>
              <a:t>の場合</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C00000"/>
                </a:solidFill>
                <a:latin typeface="Lucida Console" panose="020B0609040504020204" pitchFamily="49" charset="0"/>
                <a:ea typeface="HG丸ｺﾞｼｯｸM-PRO" panose="020F0600000000000000" pitchFamily="50" charset="-128"/>
              </a:rPr>
              <a:t>命令文</a:t>
            </a:r>
            <a:r>
              <a:rPr lang="en-US" altLang="ja-JP" sz="2800">
                <a:solidFill>
                  <a:srgbClr val="C00000"/>
                </a:solidFill>
                <a:latin typeface="Lucida Console" panose="020B0609040504020204" pitchFamily="49" charset="0"/>
                <a:ea typeface="HG丸ｺﾞｼｯｸM-PRO" panose="020F0600000000000000" pitchFamily="50" charset="-128"/>
              </a:rPr>
              <a:t>1</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else {</a:t>
            </a:r>
          </a:p>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008000"/>
                </a:solidFill>
                <a:latin typeface="Lucida Console" panose="020B0609040504020204" pitchFamily="49" charset="0"/>
                <a:ea typeface="HG丸ｺﾞｼｯｸM-PRO" panose="020F0600000000000000" pitchFamily="50" charset="-128"/>
              </a:rPr>
              <a:t>条件式が</a:t>
            </a:r>
            <a:r>
              <a:rPr lang="en-US" altLang="ja-JP" sz="2800">
                <a:solidFill>
                  <a:srgbClr val="008000"/>
                </a:solidFill>
                <a:latin typeface="Lucida Console" panose="020B0609040504020204" pitchFamily="49" charset="0"/>
                <a:ea typeface="HG丸ｺﾞｼｯｸM-PRO" panose="020F0600000000000000" pitchFamily="50" charset="-128"/>
              </a:rPr>
              <a:t>false</a:t>
            </a:r>
            <a:r>
              <a:rPr lang="ja-JP" altLang="en-US" sz="2800">
                <a:solidFill>
                  <a:srgbClr val="008000"/>
                </a:solidFill>
                <a:latin typeface="Lucida Console" panose="020B0609040504020204" pitchFamily="49" charset="0"/>
                <a:ea typeface="HG丸ｺﾞｼｯｸM-PRO" panose="020F0600000000000000" pitchFamily="50" charset="-128"/>
              </a:rPr>
              <a:t>の場合</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C00000"/>
                </a:solidFill>
                <a:latin typeface="Lucida Console" panose="020B0609040504020204" pitchFamily="49" charset="0"/>
                <a:ea typeface="HG丸ｺﾞｼｯｸM-PRO" panose="020F0600000000000000" pitchFamily="50" charset="-128"/>
              </a:rPr>
              <a:t>命令文</a:t>
            </a:r>
            <a:r>
              <a:rPr lang="en-US" altLang="ja-JP" sz="2800">
                <a:solidFill>
                  <a:srgbClr val="C00000"/>
                </a:solidFill>
                <a:latin typeface="Lucida Console" panose="020B0609040504020204" pitchFamily="49" charset="0"/>
                <a:ea typeface="HG丸ｺﾞｼｯｸM-PRO" panose="020F0600000000000000" pitchFamily="50" charset="-128"/>
              </a:rPr>
              <a:t>2</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7" name="下矢印 6"/>
          <p:cNvSpPr/>
          <p:nvPr/>
        </p:nvSpPr>
        <p:spPr>
          <a:xfrm rot="16200000">
            <a:off x="3143251" y="3571875"/>
            <a:ext cx="857250" cy="428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タイトル 1"/>
          <p:cNvSpPr>
            <a:spLocks noGrp="1"/>
          </p:cNvSpPr>
          <p:nvPr>
            <p:ph type="title"/>
          </p:nvPr>
        </p:nvSpPr>
        <p:spPr>
          <a:xfrm>
            <a:off x="457200" y="274638"/>
            <a:ext cx="8229600" cy="725487"/>
          </a:xfrm>
        </p:spPr>
        <p:txBody>
          <a:bodyPr/>
          <a:lstStyle/>
          <a:p>
            <a:pPr eaLnBrk="1" hangingPunct="1"/>
            <a:r>
              <a:rPr lang="en-US" altLang="ja-JP"/>
              <a:t>if</a:t>
            </a:r>
            <a:r>
              <a:rPr lang="ja-JP" altLang="en-US"/>
              <a:t>～</a:t>
            </a:r>
            <a:r>
              <a:rPr lang="en-US" altLang="ja-JP"/>
              <a:t>else</a:t>
            </a:r>
            <a:r>
              <a:rPr lang="ja-JP" altLang="en-US"/>
              <a:t>文の使用例</a:t>
            </a:r>
          </a:p>
        </p:txBody>
      </p:sp>
      <p:sp>
        <p:nvSpPr>
          <p:cNvPr id="53251" name="テキスト ボックス 3"/>
          <p:cNvSpPr txBox="1">
            <a:spLocks noChangeArrowheads="1"/>
          </p:cNvSpPr>
          <p:nvPr/>
        </p:nvSpPr>
        <p:spPr bwMode="auto">
          <a:xfrm>
            <a:off x="357188" y="1785938"/>
            <a:ext cx="8429625" cy="2678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age;</a:t>
            </a:r>
          </a:p>
          <a:p>
            <a:pPr eaLnBrk="1" hangingPunct="1"/>
            <a:r>
              <a:rPr lang="en-US" altLang="ja-JP" sz="2400">
                <a:latin typeface="Lucida Console" panose="020B0609040504020204" pitchFamily="49" charset="0"/>
                <a:ea typeface="HG丸ｺﾞｼｯｸM-PRO" panose="020F0600000000000000" pitchFamily="50" charset="-128"/>
              </a:rPr>
              <a:t>age = 20;</a:t>
            </a:r>
          </a:p>
          <a:p>
            <a:pPr eaLnBrk="1" hangingPunct="1"/>
            <a:r>
              <a:rPr lang="en-US" altLang="ja-JP" sz="2400">
                <a:latin typeface="Lucida Console" panose="020B0609040504020204" pitchFamily="49" charset="0"/>
                <a:ea typeface="HG丸ｺﾞｼｯｸM-PRO" panose="020F0600000000000000" pitchFamily="50" charset="-128"/>
              </a:rPr>
              <a:t>if(age &lt; 20)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t>
            </a:r>
            <a:r>
              <a:rPr lang="ja-JP" altLang="en-US" sz="2400">
                <a:latin typeface="Lucida Console" panose="020B0609040504020204" pitchFamily="49" charset="0"/>
                <a:ea typeface="HG丸ｺﾞｼｯｸM-PRO" panose="020F0600000000000000" pitchFamily="50" charset="-128"/>
              </a:rPr>
              <a:t>未成年ですね</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else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t>
            </a:r>
            <a:r>
              <a:rPr lang="ja-JP" altLang="en-US" sz="2400">
                <a:latin typeface="Lucida Console" panose="020B0609040504020204" pitchFamily="49" charset="0"/>
                <a:ea typeface="HG丸ｺﾞｼｯｸM-PRO" panose="020F0600000000000000" pitchFamily="50" charset="-128"/>
              </a:rPr>
              <a:t>投票に行きましょう</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言語のプログラムコード</a:t>
            </a:r>
          </a:p>
        </p:txBody>
      </p:sp>
      <p:sp>
        <p:nvSpPr>
          <p:cNvPr id="7171" name="コンテンツ プレースホルダ 2"/>
          <p:cNvSpPr>
            <a:spLocks noGrp="1"/>
          </p:cNvSpPr>
          <p:nvPr>
            <p:ph idx="1"/>
          </p:nvPr>
        </p:nvSpPr>
        <p:spPr>
          <a:xfrm>
            <a:off x="457200" y="1347044"/>
            <a:ext cx="8229600" cy="785812"/>
          </a:xfrm>
        </p:spPr>
        <p:txBody>
          <a:bodyPr/>
          <a:lstStyle/>
          <a:p>
            <a:pPr eaLnBrk="1" hangingPunct="1">
              <a:buFont typeface="Arial" panose="020B0604020202020204" pitchFamily="34" charset="0"/>
              <a:buNone/>
            </a:pPr>
            <a:r>
              <a:rPr lang="en-US" altLang="ja-JP" sz="2800" dirty="0"/>
              <a:t>Java</a:t>
            </a:r>
            <a:r>
              <a:rPr lang="ja-JP" altLang="en-US" sz="2800" dirty="0"/>
              <a:t>言語のプログラムコードを見てみよう</a:t>
            </a:r>
          </a:p>
        </p:txBody>
      </p:sp>
      <p:sp>
        <p:nvSpPr>
          <p:cNvPr id="7172" name="正方形/長方形 4"/>
          <p:cNvSpPr>
            <a:spLocks noChangeArrowheads="1"/>
          </p:cNvSpPr>
          <p:nvPr/>
        </p:nvSpPr>
        <p:spPr bwMode="auto">
          <a:xfrm>
            <a:off x="571500" y="2143125"/>
            <a:ext cx="8143875" cy="19383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a:t>
            </a:r>
            <a:r>
              <a:rPr lang="en-US" altLang="ja-JP" sz="2400" dirty="0" err="1">
                <a:latin typeface="Lucida Console" panose="020B0609040504020204" pitchFamily="49" charset="0"/>
                <a:ea typeface="HG丸ｺﾞｼｯｸM-PRO" panose="020F0600000000000000" pitchFamily="50" charset="-128"/>
              </a:rPr>
              <a:t>FirstExample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ja-JP" altLang="en-US" sz="2400" dirty="0">
                <a:latin typeface="Lucida Console" panose="020B0609040504020204" pitchFamily="49" charset="0"/>
                <a:ea typeface="HG丸ｺﾞｼｯｸM-PRO" panose="020F0600000000000000" pitchFamily="50" charset="-128"/>
              </a:rPr>
              <a:t>こんにちは</a:t>
            </a:r>
            <a:r>
              <a:rPr lang="en-US" altLang="ja-JP" sz="2400" dirty="0">
                <a:latin typeface="Lucida Console" panose="020B0609040504020204" pitchFamily="49" charset="0"/>
                <a:ea typeface="HG丸ｺﾞｼｯｸM-PRO" panose="020F0600000000000000" pitchFamily="50" charset="-128"/>
              </a:rPr>
              <a:t>");</a:t>
            </a: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
        <p:nvSpPr>
          <p:cNvPr id="7173" name="コンテンツ プレースホルダ 2"/>
          <p:cNvSpPr txBox="1">
            <a:spLocks/>
          </p:cNvSpPr>
          <p:nvPr/>
        </p:nvSpPr>
        <p:spPr bwMode="auto">
          <a:xfrm>
            <a:off x="428625" y="4941168"/>
            <a:ext cx="8229600" cy="119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457200" indent="-457200" eaLnBrk="1" hangingPunct="1">
              <a:spcBef>
                <a:spcPct val="20000"/>
              </a:spcBef>
              <a:buFont typeface="Arial" panose="020B0604020202020204" pitchFamily="34" charset="0"/>
              <a:buChar char="•"/>
            </a:pPr>
            <a:r>
              <a:rPr lang="ja-JP" altLang="en-US" sz="2800" dirty="0">
                <a:latin typeface="+mn-ea"/>
                <a:ea typeface="+mn-ea"/>
              </a:rPr>
              <a:t>半角英数と記号で記述する</a:t>
            </a:r>
            <a:endParaRPr lang="en-US" altLang="ja-JP" sz="2800" dirty="0">
              <a:latin typeface="+mn-ea"/>
              <a:ea typeface="+mn-ea"/>
            </a:endParaRPr>
          </a:p>
          <a:p>
            <a:pPr marL="457200" indent="-457200" eaLnBrk="1" hangingPunct="1">
              <a:spcBef>
                <a:spcPct val="20000"/>
              </a:spcBef>
              <a:buFont typeface="Arial" panose="020B0604020202020204" pitchFamily="34" charset="0"/>
              <a:buChar char="•"/>
            </a:pPr>
            <a:r>
              <a:rPr lang="ja-JP" altLang="en-US" sz="2800" dirty="0">
                <a:latin typeface="+mn-ea"/>
                <a:ea typeface="+mn-ea"/>
              </a:rPr>
              <a:t>人が読んで理解できるテキスト形式</a:t>
            </a:r>
          </a:p>
        </p:txBody>
      </p:sp>
      <p:sp>
        <p:nvSpPr>
          <p:cNvPr id="2" name="正方形/長方形 1">
            <a:extLst>
              <a:ext uri="{FF2B5EF4-FFF2-40B4-BE49-F238E27FC236}">
                <a16:creationId xmlns:a16="http://schemas.microsoft.com/office/drawing/2014/main" id="{D19D115C-0993-4E45-BD3F-D51FEF4CF881}"/>
              </a:ext>
            </a:extLst>
          </p:cNvPr>
          <p:cNvSpPr/>
          <p:nvPr/>
        </p:nvSpPr>
        <p:spPr>
          <a:xfrm>
            <a:off x="571500" y="4293096"/>
            <a:ext cx="8392988" cy="369332"/>
          </a:xfrm>
          <a:prstGeom prst="rect">
            <a:avLst/>
          </a:prstGeom>
        </p:spPr>
        <p:txBody>
          <a:bodyPr wrap="square">
            <a:spAutoFit/>
          </a:bodyPr>
          <a:lstStyle/>
          <a:p>
            <a:pPr eaLnBrk="1" hangingPunct="1">
              <a:spcBef>
                <a:spcPct val="20000"/>
              </a:spcBef>
              <a:buFont typeface="Arial" panose="020B0604020202020204" pitchFamily="34" charset="0"/>
              <a:buNone/>
            </a:pPr>
            <a:r>
              <a:rPr lang="ja-JP" altLang="en-US" dirty="0">
                <a:latin typeface="+mn-ea"/>
                <a:ea typeface="+mn-ea"/>
              </a:rPr>
              <a:t>↑「こんにちは」という文字を画面に表示するプログラムのプログラムコード</a:t>
            </a:r>
            <a:endParaRPr lang="en-US" altLang="ja-JP" dirty="0">
              <a:latin typeface="+mn-ea"/>
              <a:ea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タイトル 1"/>
          <p:cNvSpPr>
            <a:spLocks noGrp="1"/>
          </p:cNvSpPr>
          <p:nvPr>
            <p:ph type="title"/>
          </p:nvPr>
        </p:nvSpPr>
        <p:spPr>
          <a:xfrm>
            <a:off x="457200" y="274638"/>
            <a:ext cx="8229600" cy="725487"/>
          </a:xfrm>
        </p:spPr>
        <p:txBody>
          <a:bodyPr/>
          <a:lstStyle/>
          <a:p>
            <a:pPr eaLnBrk="1" hangingPunct="1"/>
            <a:r>
              <a:rPr lang="ja-JP" altLang="en-US"/>
              <a:t>複数の </a:t>
            </a:r>
            <a:r>
              <a:rPr lang="en-US" altLang="ja-JP"/>
              <a:t>if </a:t>
            </a:r>
            <a:r>
              <a:rPr lang="ja-JP" altLang="en-US"/>
              <a:t>～ </a:t>
            </a:r>
            <a:r>
              <a:rPr lang="en-US" altLang="ja-JP"/>
              <a:t>else </a:t>
            </a:r>
            <a:r>
              <a:rPr lang="ja-JP" altLang="en-US"/>
              <a:t>文</a:t>
            </a:r>
          </a:p>
        </p:txBody>
      </p:sp>
      <p:sp>
        <p:nvSpPr>
          <p:cNvPr id="54275" name="テキスト ボックス 3"/>
          <p:cNvSpPr txBox="1">
            <a:spLocks noChangeArrowheads="1"/>
          </p:cNvSpPr>
          <p:nvPr/>
        </p:nvSpPr>
        <p:spPr bwMode="auto">
          <a:xfrm>
            <a:off x="500063" y="2714625"/>
            <a:ext cx="8358187" cy="3786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age;</a:t>
            </a:r>
          </a:p>
          <a:p>
            <a:pPr eaLnBrk="1" hangingPunct="1"/>
            <a:r>
              <a:rPr lang="en-US" altLang="ja-JP" sz="2400">
                <a:latin typeface="Lucida Console" panose="020B0609040504020204" pitchFamily="49" charset="0"/>
                <a:ea typeface="HG丸ｺﾞｼｯｸM-PRO" panose="020F0600000000000000" pitchFamily="50" charset="-128"/>
              </a:rPr>
              <a:t>age = 20;</a:t>
            </a:r>
          </a:p>
          <a:p>
            <a:pPr eaLnBrk="1" hangingPunct="1"/>
            <a:r>
              <a:rPr lang="en-US" altLang="ja-JP" sz="2400">
                <a:latin typeface="Lucida Console" panose="020B0609040504020204" pitchFamily="49" charset="0"/>
                <a:ea typeface="HG丸ｺﾞｼｯｸM-PRO" panose="020F0600000000000000" pitchFamily="50" charset="-128"/>
              </a:rPr>
              <a:t>if(age &lt; 4)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t>
            </a:r>
            <a:r>
              <a:rPr lang="ja-JP" altLang="en-US" sz="2400">
                <a:latin typeface="Lucida Console" panose="020B0609040504020204" pitchFamily="49" charset="0"/>
                <a:ea typeface="HG丸ｺﾞｼｯｸM-PRO" panose="020F0600000000000000" pitchFamily="50" charset="-128"/>
              </a:rPr>
              <a:t>入場料は無料です</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else if(age &lt; 13)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t>
            </a:r>
            <a:r>
              <a:rPr lang="ja-JP" altLang="en-US" sz="2400">
                <a:latin typeface="Lucida Console" panose="020B0609040504020204" pitchFamily="49" charset="0"/>
                <a:ea typeface="HG丸ｺﾞｼｯｸM-PRO" panose="020F0600000000000000" pitchFamily="50" charset="-128"/>
              </a:rPr>
              <a:t>子供料金で入場できます</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else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t>
            </a:r>
            <a:r>
              <a:rPr lang="ja-JP" altLang="en-US" sz="2400">
                <a:latin typeface="Lucida Console" panose="020B0609040504020204" pitchFamily="49" charset="0"/>
                <a:ea typeface="HG丸ｺﾞｼｯｸM-PRO" panose="020F0600000000000000" pitchFamily="50" charset="-128"/>
              </a:rPr>
              <a:t>大人料金が必要です</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a:t>
            </a:r>
          </a:p>
          <a:p>
            <a:pPr eaLnBrk="1" hangingPunct="1"/>
            <a:endParaRPr lang="en-US" altLang="ja-JP" sz="2400">
              <a:latin typeface="Lucida Console" panose="020B0609040504020204" pitchFamily="49" charset="0"/>
              <a:ea typeface="HG丸ｺﾞｼｯｸM-PRO" panose="020F0600000000000000" pitchFamily="50" charset="-128"/>
            </a:endParaRPr>
          </a:p>
        </p:txBody>
      </p:sp>
      <p:sp>
        <p:nvSpPr>
          <p:cNvPr id="54276" name="コンテンツ プレースホルダ 2"/>
          <p:cNvSpPr>
            <a:spLocks noGrp="1"/>
          </p:cNvSpPr>
          <p:nvPr>
            <p:ph idx="1"/>
          </p:nvPr>
        </p:nvSpPr>
        <p:spPr>
          <a:xfrm>
            <a:off x="457200" y="1214438"/>
            <a:ext cx="8229600" cy="1214437"/>
          </a:xfrm>
        </p:spPr>
        <p:txBody>
          <a:bodyPr/>
          <a:lstStyle/>
          <a:p>
            <a:pPr eaLnBrk="1" hangingPunct="1">
              <a:buFont typeface="Arial" panose="020B0604020202020204" pitchFamily="34" charset="0"/>
              <a:buNone/>
            </a:pPr>
            <a:r>
              <a:rPr lang="ja-JP" altLang="en-US" sz="2800" dirty="0"/>
              <a:t>  </a:t>
            </a:r>
            <a:r>
              <a:rPr lang="en-US" altLang="ja-JP" sz="2800" dirty="0"/>
              <a:t>if</a:t>
            </a:r>
            <a:r>
              <a:rPr lang="ja-JP" altLang="en-US" sz="2800" dirty="0"/>
              <a:t>～</a:t>
            </a:r>
            <a:r>
              <a:rPr lang="en-US" altLang="ja-JP" sz="2800" dirty="0"/>
              <a:t>else</a:t>
            </a:r>
            <a:r>
              <a:rPr lang="ja-JP" altLang="en-US" sz="2800" dirty="0"/>
              <a:t>文を連結して、条件に応じた複数の分岐を行える</a:t>
            </a:r>
            <a:endParaRPr lang="en-US" altLang="ja-JP"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2" descr="C:\_jun\work\2010misc\00misc\Java図表画面データ\1巻\3章\図3-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14313"/>
            <a:ext cx="7602537" cy="622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56323" name="正方形/長方形 5"/>
          <p:cNvSpPr>
            <a:spLocks noChangeArrowheads="1"/>
          </p:cNvSpPr>
          <p:nvPr/>
        </p:nvSpPr>
        <p:spPr bwMode="auto">
          <a:xfrm>
            <a:off x="428625" y="1285875"/>
            <a:ext cx="82867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日常生活のなかで、条件に応じて処理が変化するものを探し、それを</a:t>
            </a:r>
            <a:r>
              <a:rPr lang="en-US" altLang="ja-JP" sz="2400" dirty="0">
                <a:latin typeface="+mn-ea"/>
                <a:ea typeface="+mn-ea"/>
              </a:rPr>
              <a:t>if</a:t>
            </a:r>
            <a:r>
              <a:rPr lang="ja-JP" altLang="en-US" sz="2400" dirty="0">
                <a:latin typeface="+mn-ea"/>
                <a:ea typeface="+mn-ea"/>
              </a:rPr>
              <a:t>～</a:t>
            </a:r>
            <a:r>
              <a:rPr lang="en-US" altLang="ja-JP" sz="2400" dirty="0">
                <a:latin typeface="+mn-ea"/>
                <a:ea typeface="+mn-ea"/>
              </a:rPr>
              <a:t>else</a:t>
            </a:r>
            <a:r>
              <a:rPr lang="ja-JP" altLang="en-US" sz="2400" dirty="0">
                <a:latin typeface="+mn-ea"/>
                <a:ea typeface="+mn-ea"/>
              </a:rPr>
              <a:t>文で表現してみよう。日本語を使ってかまいません。複雑なものにもチャレンジしてみよう。</a:t>
            </a:r>
            <a:endParaRPr lang="en-US" altLang="ja-JP" sz="2400" dirty="0">
              <a:latin typeface="+mn-ea"/>
              <a:ea typeface="+mn-ea"/>
            </a:endParaRPr>
          </a:p>
          <a:p>
            <a:pPr eaLnBrk="1" hangingPunct="1"/>
            <a:endParaRPr lang="en-US" altLang="ja-JP" sz="2400" dirty="0">
              <a:latin typeface="+mn-ea"/>
              <a:ea typeface="+mn-ea"/>
            </a:endParaRPr>
          </a:p>
          <a:p>
            <a:pPr eaLnBrk="1" hangingPunct="1"/>
            <a:r>
              <a:rPr lang="ja-JP" altLang="en-US" sz="2400" dirty="0">
                <a:latin typeface="+mn-ea"/>
                <a:ea typeface="+mn-ea"/>
              </a:rPr>
              <a:t>例：</a:t>
            </a:r>
            <a:endParaRPr lang="en-US" altLang="ja-JP" sz="2400" dirty="0">
              <a:latin typeface="+mn-ea"/>
              <a:ea typeface="+mn-ea"/>
            </a:endParaRPr>
          </a:p>
          <a:p>
            <a:pPr eaLnBrk="1" hangingPunct="1"/>
            <a:r>
              <a:rPr lang="en-US" altLang="ja-JP" sz="2400" dirty="0">
                <a:latin typeface="Lucida Console" panose="020B0609040504020204" pitchFamily="49" charset="0"/>
                <a:ea typeface="HG丸ｺﾞｼｯｸM-PRO" panose="020F0600000000000000" pitchFamily="50" charset="-128"/>
              </a:rPr>
              <a:t>if(</a:t>
            </a:r>
            <a:r>
              <a:rPr lang="ja-JP" altLang="en-US" sz="2400" dirty="0">
                <a:latin typeface="Lucida Console" panose="020B0609040504020204" pitchFamily="49" charset="0"/>
                <a:ea typeface="HG丸ｺﾞｼｯｸM-PRO" panose="020F0600000000000000" pitchFamily="50" charset="-128"/>
              </a:rPr>
              <a:t>お腹の状態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空腹</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if(</a:t>
            </a:r>
            <a:r>
              <a:rPr lang="ja-JP" altLang="en-US" sz="2400" dirty="0">
                <a:latin typeface="Lucida Console" panose="020B0609040504020204" pitchFamily="49" charset="0"/>
                <a:ea typeface="HG丸ｺﾞｼｯｸM-PRO" panose="020F0600000000000000" pitchFamily="50" charset="-128"/>
              </a:rPr>
              <a:t>ダイエット中である </a:t>
            </a:r>
            <a:r>
              <a:rPr lang="en-US" altLang="ja-JP" sz="2400" dirty="0">
                <a:latin typeface="Lucida Console" panose="020B0609040504020204" pitchFamily="49" charset="0"/>
                <a:ea typeface="HG丸ｺﾞｼｯｸM-PRO" panose="020F0600000000000000" pitchFamily="50" charset="-128"/>
              </a:rPr>
              <a:t>== true) {</a:t>
            </a:r>
          </a:p>
          <a:p>
            <a:pPr eaLnBrk="1" hangingPunct="1"/>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低カロリーのものを食べる</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  } else {</a:t>
            </a:r>
          </a:p>
          <a:p>
            <a:pPr eaLnBrk="1" hangingPunct="1"/>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好きなお菓子を食べる</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else {</a:t>
            </a:r>
          </a:p>
          <a:p>
            <a:pPr eaLnBrk="1" hangingPunct="1"/>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勉強を続ける</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57347" name="正方形/長方形 5"/>
          <p:cNvSpPr>
            <a:spLocks noChangeArrowheads="1"/>
          </p:cNvSpPr>
          <p:nvPr/>
        </p:nvSpPr>
        <p:spPr bwMode="auto">
          <a:xfrm>
            <a:off x="428625" y="1285875"/>
            <a:ext cx="8286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a</a:t>
            </a:r>
            <a:r>
              <a:rPr lang="ja-JP" altLang="en-US" sz="2400" dirty="0">
                <a:latin typeface="+mn-ea"/>
                <a:ea typeface="+mn-ea"/>
              </a:rPr>
              <a:t>の値が </a:t>
            </a:r>
            <a:r>
              <a:rPr lang="en-US" altLang="ja-JP" sz="2400" dirty="0">
                <a:latin typeface="+mn-ea"/>
                <a:ea typeface="+mn-ea"/>
              </a:rPr>
              <a:t>3, 5, 8, 9, 10, 15, 20 </a:t>
            </a:r>
            <a:r>
              <a:rPr lang="ja-JP" altLang="en-US" sz="2400" dirty="0">
                <a:latin typeface="+mn-ea"/>
                <a:ea typeface="+mn-ea"/>
              </a:rPr>
              <a:t>のときに、何が出力されるか予測し確認しよう</a:t>
            </a:r>
            <a:endParaRPr lang="en-US" altLang="ja-JP" sz="2400" dirty="0">
              <a:latin typeface="+mn-ea"/>
              <a:ea typeface="+mn-ea"/>
            </a:endParaRPr>
          </a:p>
        </p:txBody>
      </p:sp>
      <p:sp>
        <p:nvSpPr>
          <p:cNvPr id="57348" name="テキスト ボックス 3"/>
          <p:cNvSpPr txBox="1">
            <a:spLocks noChangeArrowheads="1"/>
          </p:cNvSpPr>
          <p:nvPr/>
        </p:nvSpPr>
        <p:spPr bwMode="auto">
          <a:xfrm>
            <a:off x="500063" y="2714625"/>
            <a:ext cx="8358187" cy="3416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if(a &lt; 5)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System.out.println("A");</a:t>
            </a:r>
          </a:p>
          <a:p>
            <a:pPr eaLnBrk="1" hangingPunct="1"/>
            <a:r>
              <a:rPr lang="en-US" altLang="ja-JP" sz="2400">
                <a:latin typeface="Lucida Console" panose="020B0609040504020204" pitchFamily="49" charset="0"/>
                <a:ea typeface="HG丸ｺﾞｼｯｸM-PRO" panose="020F0600000000000000" pitchFamily="50" charset="-128"/>
              </a:rPr>
              <a:t>} else if(a &lt; 9)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System.out.println("B");</a:t>
            </a:r>
          </a:p>
          <a:p>
            <a:pPr eaLnBrk="1" hangingPunct="1"/>
            <a:r>
              <a:rPr lang="en-US" altLang="ja-JP" sz="2400">
                <a:latin typeface="Lucida Console" panose="020B0609040504020204" pitchFamily="49" charset="0"/>
                <a:ea typeface="HG丸ｺﾞｼｯｸM-PRO" panose="020F0600000000000000" pitchFamily="50" charset="-128"/>
              </a:rPr>
              <a:t>} else if(a &lt; 15)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System.out.println("C");</a:t>
            </a:r>
          </a:p>
          <a:p>
            <a:pPr eaLnBrk="1" hangingPunct="1"/>
            <a:r>
              <a:rPr lang="en-US" altLang="ja-JP" sz="2400">
                <a:latin typeface="Lucida Console" panose="020B0609040504020204" pitchFamily="49" charset="0"/>
                <a:ea typeface="HG丸ｺﾞｼｯｸM-PRO" panose="020F0600000000000000" pitchFamily="50" charset="-128"/>
              </a:rPr>
              <a:t>} else {</a:t>
            </a:r>
          </a:p>
          <a:p>
            <a:pPr eaLnBrk="1" hangingPunct="1"/>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System.out.println("D");</a:t>
            </a:r>
          </a:p>
          <a:p>
            <a:pPr eaLnBrk="1" hangingPunct="1"/>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タイトル 1"/>
          <p:cNvSpPr>
            <a:spLocks noGrp="1"/>
          </p:cNvSpPr>
          <p:nvPr>
            <p:ph type="title"/>
          </p:nvPr>
        </p:nvSpPr>
        <p:spPr>
          <a:xfrm>
            <a:off x="457200" y="274638"/>
            <a:ext cx="8229600" cy="725487"/>
          </a:xfrm>
        </p:spPr>
        <p:txBody>
          <a:bodyPr/>
          <a:lstStyle/>
          <a:p>
            <a:pPr eaLnBrk="1" hangingPunct="1"/>
            <a:r>
              <a:rPr lang="en-US" altLang="ja-JP"/>
              <a:t>if</a:t>
            </a:r>
            <a:r>
              <a:rPr lang="ja-JP" altLang="en-US"/>
              <a:t>文の後の</a:t>
            </a:r>
            <a:r>
              <a:rPr lang="en-US" altLang="ja-JP"/>
              <a:t>{}</a:t>
            </a:r>
            <a:r>
              <a:rPr lang="ja-JP" altLang="en-US"/>
              <a:t>の省略</a:t>
            </a:r>
          </a:p>
        </p:txBody>
      </p:sp>
      <p:sp>
        <p:nvSpPr>
          <p:cNvPr id="58371" name="テキスト ボックス 3"/>
          <p:cNvSpPr txBox="1">
            <a:spLocks noChangeArrowheads="1"/>
          </p:cNvSpPr>
          <p:nvPr/>
        </p:nvSpPr>
        <p:spPr bwMode="auto">
          <a:xfrm>
            <a:off x="357188" y="2286000"/>
            <a:ext cx="842962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if(age &gt;= 20) </a:t>
            </a:r>
          </a:p>
          <a:p>
            <a:pPr eaLnBrk="1" hangingPunct="1"/>
            <a:r>
              <a:rPr lang="en-US" altLang="ja-JP" sz="2400">
                <a:latin typeface="Lucida Console" panose="020B0609040504020204" pitchFamily="49" charset="0"/>
                <a:ea typeface="HG丸ｺﾞｼｯｸM-PRO" panose="020F0600000000000000" pitchFamily="50" charset="-128"/>
              </a:rPr>
              <a:t>	System.out.println("</a:t>
            </a:r>
            <a:r>
              <a:rPr lang="ja-JP" altLang="en-US" sz="2400">
                <a:latin typeface="Lucida Console" panose="020B0609040504020204" pitchFamily="49" charset="0"/>
                <a:ea typeface="HG丸ｺﾞｼｯｸM-PRO" panose="020F0600000000000000" pitchFamily="50" charset="-128"/>
              </a:rPr>
              <a:t>二十歳以上ですね</a:t>
            </a:r>
            <a:r>
              <a:rPr lang="en-US" altLang="ja-JP" sz="2400">
                <a:latin typeface="Lucida Console" panose="020B0609040504020204" pitchFamily="49" charset="0"/>
                <a:ea typeface="HG丸ｺﾞｼｯｸM-PRO" panose="020F0600000000000000" pitchFamily="50" charset="-128"/>
              </a:rPr>
              <a:t>");</a:t>
            </a:r>
          </a:p>
        </p:txBody>
      </p:sp>
      <p:sp>
        <p:nvSpPr>
          <p:cNvPr id="58372" name="テキスト ボックス 4"/>
          <p:cNvSpPr txBox="1">
            <a:spLocks noChangeArrowheads="1"/>
          </p:cNvSpPr>
          <p:nvPr/>
        </p:nvSpPr>
        <p:spPr bwMode="auto">
          <a:xfrm>
            <a:off x="357188" y="3214688"/>
            <a:ext cx="84296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if(age &gt;= 20) {</a:t>
            </a:r>
          </a:p>
          <a:p>
            <a:pPr eaLnBrk="1" hangingPunct="1"/>
            <a:r>
              <a:rPr lang="en-US" altLang="ja-JP" sz="2400">
                <a:latin typeface="Lucida Console" panose="020B0609040504020204" pitchFamily="49" charset="0"/>
                <a:ea typeface="HG丸ｺﾞｼｯｸM-PRO" panose="020F0600000000000000" pitchFamily="50" charset="-128"/>
              </a:rPr>
              <a:t>	System.out.println("</a:t>
            </a:r>
            <a:r>
              <a:rPr lang="ja-JP" altLang="en-US" sz="2400">
                <a:latin typeface="Lucida Console" panose="020B0609040504020204" pitchFamily="49" charset="0"/>
                <a:ea typeface="HG丸ｺﾞｼｯｸM-PRO" panose="020F0600000000000000" pitchFamily="50" charset="-128"/>
              </a:rPr>
              <a:t>二十歳以上ですね</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58373" name="コンテンツ プレースホルダ 2"/>
          <p:cNvSpPr>
            <a:spLocks noGrp="1"/>
          </p:cNvSpPr>
          <p:nvPr>
            <p:ph idx="1"/>
          </p:nvPr>
        </p:nvSpPr>
        <p:spPr>
          <a:xfrm>
            <a:off x="457200" y="1214438"/>
            <a:ext cx="8229600" cy="1143000"/>
          </a:xfrm>
        </p:spPr>
        <p:txBody>
          <a:bodyPr/>
          <a:lstStyle/>
          <a:p>
            <a:pPr marL="0" indent="0" eaLnBrk="1" hangingPunct="1">
              <a:buNone/>
            </a:pPr>
            <a:r>
              <a:rPr lang="en-US" altLang="ja-JP" sz="2800" dirty="0"/>
              <a:t>if</a:t>
            </a:r>
            <a:r>
              <a:rPr lang="ja-JP" altLang="en-US" sz="2800" dirty="0"/>
              <a:t>文の後の命令文が</a:t>
            </a:r>
            <a:r>
              <a:rPr lang="en-US" altLang="ja-JP" sz="2800" dirty="0"/>
              <a:t>1</a:t>
            </a:r>
            <a:r>
              <a:rPr lang="ja-JP" altLang="en-US" sz="2800" dirty="0"/>
              <a:t>つなら、</a:t>
            </a:r>
            <a:r>
              <a:rPr lang="en-US" altLang="ja-JP" sz="2800" dirty="0"/>
              <a:t>{}</a:t>
            </a:r>
            <a:r>
              <a:rPr lang="ja-JP" altLang="en-US" sz="2800" dirty="0"/>
              <a:t>を省略できる</a:t>
            </a:r>
            <a:endParaRPr lang="en-US" altLang="ja-JP" sz="2800" dirty="0"/>
          </a:p>
          <a:p>
            <a:pPr marL="0" indent="0" eaLnBrk="1" hangingPunct="1">
              <a:buNone/>
            </a:pPr>
            <a:r>
              <a:rPr lang="ja-JP" altLang="en-US" sz="2800" dirty="0"/>
              <a:t>次の</a:t>
            </a:r>
            <a:r>
              <a:rPr lang="en-US" altLang="ja-JP" sz="2800" dirty="0"/>
              <a:t>2</a:t>
            </a:r>
            <a:r>
              <a:rPr lang="ja-JP" altLang="en-US" sz="2800" dirty="0" err="1"/>
              <a:t>つは</a:t>
            </a:r>
            <a:r>
              <a:rPr lang="ja-JP" altLang="en-US" sz="2800" dirty="0"/>
              <a:t>同じ</a:t>
            </a:r>
            <a:endParaRPr lang="en-US" altLang="ja-JP" sz="2800" dirty="0"/>
          </a:p>
        </p:txBody>
      </p:sp>
      <p:sp>
        <p:nvSpPr>
          <p:cNvPr id="58374" name="コンテンツ プレースホルダ 2"/>
          <p:cNvSpPr txBox="1">
            <a:spLocks/>
          </p:cNvSpPr>
          <p:nvPr/>
        </p:nvSpPr>
        <p:spPr bwMode="auto">
          <a:xfrm>
            <a:off x="458788" y="4572000"/>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ただし</a:t>
            </a:r>
            <a:r>
              <a:rPr lang="en-US" altLang="ja-JP" sz="2800" dirty="0">
                <a:latin typeface="+mn-ea"/>
                <a:ea typeface="+mn-ea"/>
              </a:rPr>
              <a:t>{}</a:t>
            </a:r>
            <a:r>
              <a:rPr lang="ja-JP" altLang="en-US" sz="2800" dirty="0">
                <a:latin typeface="+mn-ea"/>
                <a:ea typeface="+mn-ea"/>
              </a:rPr>
              <a:t>を省略する時は注意が必要。</a:t>
            </a:r>
            <a:endParaRPr lang="en-US" altLang="ja-JP" sz="2800" dirty="0">
              <a:latin typeface="+mn-ea"/>
              <a:ea typeface="+mn-ea"/>
            </a:endParaRPr>
          </a:p>
        </p:txBody>
      </p:sp>
      <p:sp>
        <p:nvSpPr>
          <p:cNvPr id="58375" name="テキスト ボックス 7"/>
          <p:cNvSpPr txBox="1">
            <a:spLocks noChangeArrowheads="1"/>
          </p:cNvSpPr>
          <p:nvPr/>
        </p:nvSpPr>
        <p:spPr bwMode="auto">
          <a:xfrm>
            <a:off x="357188" y="5143500"/>
            <a:ext cx="8429625"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if(age &gt;= 20) </a:t>
            </a:r>
          </a:p>
          <a:p>
            <a:pPr eaLnBrk="1" hangingPunct="1"/>
            <a:r>
              <a:rPr lang="en-US" altLang="ja-JP" sz="2400">
                <a:latin typeface="Lucida Console" panose="020B0609040504020204" pitchFamily="49" charset="0"/>
                <a:ea typeface="HG丸ｺﾞｼｯｸM-PRO" panose="020F0600000000000000" pitchFamily="50" charset="-128"/>
              </a:rPr>
              <a:t>	System.out.println("</a:t>
            </a:r>
            <a:r>
              <a:rPr lang="ja-JP" altLang="en-US" sz="2400">
                <a:latin typeface="Lucida Console" panose="020B0609040504020204" pitchFamily="49" charset="0"/>
                <a:ea typeface="HG丸ｺﾞｼｯｸM-PRO" panose="020F0600000000000000" pitchFamily="50" charset="-128"/>
              </a:rPr>
              <a:t>二十歳以上ですね</a:t>
            </a:r>
            <a:r>
              <a:rPr lang="en-US" altLang="ja-JP" sz="2400">
                <a:latin typeface="Lucida Console" panose="020B0609040504020204" pitchFamily="49" charset="0"/>
                <a:ea typeface="HG丸ｺﾞｼｯｸM-PRO" panose="020F0600000000000000" pitchFamily="50" charset="-128"/>
              </a:rPr>
              <a:t>");</a:t>
            </a:r>
          </a:p>
          <a:p>
            <a:pPr eaLnBrk="1" hangingPunct="1"/>
            <a:r>
              <a:rPr lang="en-US" altLang="ja-JP" sz="2400">
                <a:latin typeface="Lucida Console" panose="020B0609040504020204" pitchFamily="49" charset="0"/>
                <a:ea typeface="HG丸ｺﾞｼｯｸM-PRO" panose="020F0600000000000000" pitchFamily="50" charset="-128"/>
              </a:rPr>
              <a:t>	System.out.println("</a:t>
            </a:r>
            <a:r>
              <a:rPr lang="ja-JP" altLang="en-US" sz="2400">
                <a:latin typeface="Lucida Console" panose="020B0609040504020204" pitchFamily="49" charset="0"/>
                <a:ea typeface="HG丸ｺﾞｼｯｸM-PRO" panose="020F0600000000000000" pitchFamily="50" charset="-128"/>
              </a:rPr>
              <a:t>お酒を飲めますね</a:t>
            </a:r>
            <a:r>
              <a:rPr lang="en-US" altLang="ja-JP" sz="24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タイトル 1"/>
          <p:cNvSpPr>
            <a:spLocks noGrp="1"/>
          </p:cNvSpPr>
          <p:nvPr>
            <p:ph type="title"/>
          </p:nvPr>
        </p:nvSpPr>
        <p:spPr>
          <a:xfrm>
            <a:off x="457200" y="274638"/>
            <a:ext cx="8229600" cy="725487"/>
          </a:xfrm>
        </p:spPr>
        <p:txBody>
          <a:bodyPr/>
          <a:lstStyle/>
          <a:p>
            <a:pPr eaLnBrk="1" hangingPunct="1"/>
            <a:r>
              <a:rPr lang="en-US" altLang="ja-JP"/>
              <a:t>switch</a:t>
            </a:r>
            <a:r>
              <a:rPr lang="ja-JP" altLang="en-US"/>
              <a:t>文</a:t>
            </a:r>
          </a:p>
        </p:txBody>
      </p:sp>
      <p:pic>
        <p:nvPicPr>
          <p:cNvPr id="59395" name="Picture 2" descr="C:\_jun\work\2010misc\00misc\Java図表画面データ\1巻\3章\図3-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1500188"/>
            <a:ext cx="895667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テキスト ボックス 4"/>
          <p:cNvSpPr txBox="1">
            <a:spLocks noChangeArrowheads="1"/>
          </p:cNvSpPr>
          <p:nvPr/>
        </p:nvSpPr>
        <p:spPr bwMode="auto">
          <a:xfrm>
            <a:off x="857250" y="6286500"/>
            <a:ext cx="7253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式の値によって処理を切り替える。</a:t>
            </a:r>
            <a:r>
              <a:rPr lang="en-US" altLang="ja-JP" dirty="0">
                <a:latin typeface="Lucida Console" panose="020B0609040504020204" pitchFamily="49" charset="0"/>
                <a:ea typeface="+mn-ea"/>
              </a:rPr>
              <a:t>break</a:t>
            </a:r>
            <a:r>
              <a:rPr lang="ja-JP" altLang="en-US" dirty="0">
                <a:latin typeface="+mn-ea"/>
                <a:ea typeface="+mn-ea"/>
              </a:rPr>
              <a:t>文でブロックを抜ける。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タイトル 1"/>
          <p:cNvSpPr>
            <a:spLocks noGrp="1"/>
          </p:cNvSpPr>
          <p:nvPr>
            <p:ph type="title"/>
          </p:nvPr>
        </p:nvSpPr>
        <p:spPr>
          <a:xfrm>
            <a:off x="539552" y="260648"/>
            <a:ext cx="8229600" cy="725487"/>
          </a:xfrm>
        </p:spPr>
        <p:txBody>
          <a:bodyPr/>
          <a:lstStyle/>
          <a:p>
            <a:pPr eaLnBrk="1" hangingPunct="1"/>
            <a:r>
              <a:rPr lang="en-US" altLang="ja-JP" dirty="0"/>
              <a:t>switch</a:t>
            </a:r>
            <a:r>
              <a:rPr lang="ja-JP" altLang="en-US" dirty="0"/>
              <a:t>文の例</a:t>
            </a:r>
            <a:r>
              <a:rPr lang="en-US" altLang="ja-JP" dirty="0"/>
              <a:t>(1)</a:t>
            </a:r>
            <a:endParaRPr lang="ja-JP" altLang="en-US" dirty="0"/>
          </a:p>
        </p:txBody>
      </p:sp>
      <p:sp>
        <p:nvSpPr>
          <p:cNvPr id="60419" name="正方形/長方形 3"/>
          <p:cNvSpPr>
            <a:spLocks noChangeArrowheads="1"/>
          </p:cNvSpPr>
          <p:nvPr/>
        </p:nvSpPr>
        <p:spPr bwMode="auto">
          <a:xfrm>
            <a:off x="857250" y="1154113"/>
            <a:ext cx="7500938" cy="5632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switch (score) {</a:t>
            </a:r>
          </a:p>
          <a:p>
            <a:pPr eaLnBrk="1" hangingPunct="1"/>
            <a:r>
              <a:rPr lang="en-US" altLang="ja-JP">
                <a:latin typeface="Lucida Console" panose="020B0609040504020204" pitchFamily="49" charset="0"/>
                <a:ea typeface="HG丸ｺﾞｼｯｸM-PRO" panose="020F0600000000000000" pitchFamily="50" charset="-128"/>
              </a:rPr>
              <a:t>case 1:</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もっと頑張りましょう</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break;</a:t>
            </a:r>
          </a:p>
          <a:p>
            <a:pPr eaLnBrk="1" hangingPunct="1"/>
            <a:r>
              <a:rPr lang="en-US" altLang="ja-JP">
                <a:latin typeface="Lucida Console" panose="020B0609040504020204" pitchFamily="49" charset="0"/>
                <a:ea typeface="HG丸ｺﾞｼｯｸM-PRO" panose="020F0600000000000000" pitchFamily="50" charset="-128"/>
              </a:rPr>
              <a:t>case 2:</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もう少し頑張りましょう</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break;</a:t>
            </a:r>
          </a:p>
          <a:p>
            <a:pPr eaLnBrk="1" hangingPunct="1"/>
            <a:r>
              <a:rPr lang="en-US" altLang="ja-JP">
                <a:latin typeface="Lucida Console" panose="020B0609040504020204" pitchFamily="49" charset="0"/>
                <a:ea typeface="HG丸ｺﾞｼｯｸM-PRO" panose="020F0600000000000000" pitchFamily="50" charset="-128"/>
              </a:rPr>
              <a:t>case 3:</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普通です</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break;</a:t>
            </a:r>
          </a:p>
          <a:p>
            <a:pPr eaLnBrk="1" hangingPunct="1"/>
            <a:r>
              <a:rPr lang="en-US" altLang="ja-JP">
                <a:latin typeface="Lucida Console" panose="020B0609040504020204" pitchFamily="49" charset="0"/>
                <a:ea typeface="HG丸ｺﾞｼｯｸM-PRO" panose="020F0600000000000000" pitchFamily="50" charset="-128"/>
              </a:rPr>
              <a:t>case 4:</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よくできました</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break;</a:t>
            </a:r>
          </a:p>
          <a:p>
            <a:pPr eaLnBrk="1" hangingPunct="1"/>
            <a:r>
              <a:rPr lang="en-US" altLang="ja-JP">
                <a:latin typeface="Lucida Console" panose="020B0609040504020204" pitchFamily="49" charset="0"/>
                <a:ea typeface="HG丸ｺﾞｼｯｸM-PRO" panose="020F0600000000000000" pitchFamily="50" charset="-128"/>
              </a:rPr>
              <a:t>case 5:</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大変よくできました</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break;</a:t>
            </a:r>
          </a:p>
          <a:p>
            <a:pPr eaLnBrk="1" hangingPunct="1"/>
            <a:r>
              <a:rPr lang="en-US" altLang="ja-JP">
                <a:latin typeface="Lucida Console" panose="020B0609040504020204" pitchFamily="49" charset="0"/>
                <a:ea typeface="HG丸ｺﾞｼｯｸM-PRO" panose="020F0600000000000000" pitchFamily="50" charset="-128"/>
              </a:rPr>
              <a:t>default:</a:t>
            </a:r>
          </a:p>
          <a:p>
            <a:pPr eaLnBrk="1" hangingPunct="1"/>
            <a:r>
              <a:rPr lang="en-US" altLang="ja-JP">
                <a:latin typeface="Lucida Console" panose="020B0609040504020204" pitchFamily="49" charset="0"/>
                <a:ea typeface="HG丸ｺﾞｼｯｸM-PRO" panose="020F0600000000000000" pitchFamily="50" charset="-128"/>
              </a:rPr>
              <a:t>	System.out.println("</a:t>
            </a:r>
            <a:r>
              <a:rPr lang="ja-JP" altLang="en-US">
                <a:latin typeface="Lucida Console" panose="020B0609040504020204" pitchFamily="49" charset="0"/>
                <a:ea typeface="HG丸ｺﾞｼｯｸM-PRO" panose="020F0600000000000000" pitchFamily="50" charset="-128"/>
              </a:rPr>
              <a:t>想定されていない点数です</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System.out.println("switch</a:t>
            </a:r>
            <a:r>
              <a:rPr lang="ja-JP" altLang="en-US">
                <a:latin typeface="Lucida Console" panose="020B0609040504020204" pitchFamily="49" charset="0"/>
                <a:ea typeface="HG丸ｺﾞｼｯｸM-PRO" panose="020F0600000000000000" pitchFamily="50" charset="-128"/>
              </a:rPr>
              <a:t>ブロックを抜けました</a:t>
            </a:r>
            <a:r>
              <a:rPr lang="en-US" altLang="ja-JP">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タイトル 1"/>
          <p:cNvSpPr>
            <a:spLocks noGrp="1"/>
          </p:cNvSpPr>
          <p:nvPr>
            <p:ph type="title"/>
          </p:nvPr>
        </p:nvSpPr>
        <p:spPr>
          <a:xfrm>
            <a:off x="457200" y="274638"/>
            <a:ext cx="8229600" cy="725487"/>
          </a:xfrm>
        </p:spPr>
        <p:txBody>
          <a:bodyPr/>
          <a:lstStyle/>
          <a:p>
            <a:pPr eaLnBrk="1" hangingPunct="1"/>
            <a:r>
              <a:rPr lang="en-US" altLang="ja-JP"/>
              <a:t>switch</a:t>
            </a:r>
            <a:r>
              <a:rPr lang="ja-JP" altLang="en-US"/>
              <a:t>文の例</a:t>
            </a:r>
            <a:r>
              <a:rPr lang="en-US" altLang="ja-JP"/>
              <a:t>(2)</a:t>
            </a:r>
            <a:endParaRPr lang="ja-JP" altLang="en-US"/>
          </a:p>
        </p:txBody>
      </p:sp>
      <p:sp>
        <p:nvSpPr>
          <p:cNvPr id="61443" name="正方形/長方形 3"/>
          <p:cNvSpPr>
            <a:spLocks noChangeArrowheads="1"/>
          </p:cNvSpPr>
          <p:nvPr/>
        </p:nvSpPr>
        <p:spPr bwMode="auto">
          <a:xfrm>
            <a:off x="571500" y="1808163"/>
            <a:ext cx="7786688" cy="4092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switch (score) {</a:t>
            </a:r>
          </a:p>
          <a:p>
            <a:pPr eaLnBrk="1" hangingPunct="1"/>
            <a:r>
              <a:rPr lang="en-US" altLang="ja-JP" sz="2000">
                <a:latin typeface="Lucida Console" panose="020B0609040504020204" pitchFamily="49" charset="0"/>
                <a:ea typeface="HG丸ｺﾞｼｯｸM-PRO" panose="020F0600000000000000" pitchFamily="50" charset="-128"/>
              </a:rPr>
              <a:t>case 1:</a:t>
            </a:r>
          </a:p>
          <a:p>
            <a:pPr eaLnBrk="1" hangingPunct="1"/>
            <a:r>
              <a:rPr lang="en-US" altLang="ja-JP" sz="2000">
                <a:latin typeface="Lucida Console" panose="020B0609040504020204" pitchFamily="49" charset="0"/>
                <a:ea typeface="HG丸ｺﾞｼｯｸM-PRO" panose="020F0600000000000000" pitchFamily="50" charset="-128"/>
              </a:rPr>
              <a:t>case 2:</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もっと頑張りましょう</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break;</a:t>
            </a:r>
          </a:p>
          <a:p>
            <a:pPr eaLnBrk="1" hangingPunct="1"/>
            <a:r>
              <a:rPr lang="en-US" altLang="ja-JP" sz="2000">
                <a:latin typeface="Lucida Console" panose="020B0609040504020204" pitchFamily="49" charset="0"/>
                <a:ea typeface="HG丸ｺﾞｼｯｸM-PRO" panose="020F0600000000000000" pitchFamily="50" charset="-128"/>
              </a:rPr>
              <a:t>case 3:</a:t>
            </a:r>
          </a:p>
          <a:p>
            <a:pPr eaLnBrk="1" hangingPunct="1"/>
            <a:r>
              <a:rPr lang="en-US" altLang="ja-JP" sz="2000">
                <a:latin typeface="Lucida Console" panose="020B0609040504020204" pitchFamily="49" charset="0"/>
                <a:ea typeface="HG丸ｺﾞｼｯｸM-PRO" panose="020F0600000000000000" pitchFamily="50" charset="-128"/>
              </a:rPr>
              <a:t>case 4:</a:t>
            </a:r>
          </a:p>
          <a:p>
            <a:pPr eaLnBrk="1" hangingPunct="1"/>
            <a:r>
              <a:rPr lang="en-US" altLang="ja-JP" sz="2000">
                <a:latin typeface="Lucida Console" panose="020B0609040504020204" pitchFamily="49" charset="0"/>
                <a:ea typeface="HG丸ｺﾞｼｯｸM-PRO" panose="020F0600000000000000" pitchFamily="50" charset="-128"/>
              </a:rPr>
              <a:t>case 5:</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合格です</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break;</a:t>
            </a:r>
          </a:p>
          <a:p>
            <a:pPr eaLnBrk="1" hangingPunct="1"/>
            <a:r>
              <a:rPr lang="en-US" altLang="ja-JP" sz="2000">
                <a:latin typeface="Lucida Console" panose="020B0609040504020204" pitchFamily="49" charset="0"/>
                <a:ea typeface="HG丸ｺﾞｼｯｸM-PRO" panose="020F0600000000000000" pitchFamily="50" charset="-128"/>
              </a:rPr>
              <a:t>default:</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想定されていない点数です</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2467" name="正方形/長方形 5"/>
          <p:cNvSpPr>
            <a:spLocks noChangeArrowheads="1"/>
          </p:cNvSpPr>
          <p:nvPr/>
        </p:nvSpPr>
        <p:spPr bwMode="auto">
          <a:xfrm>
            <a:off x="428625" y="1285875"/>
            <a:ext cx="8286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次の</a:t>
            </a:r>
            <a:r>
              <a:rPr lang="en-US" altLang="ja-JP" sz="2400" dirty="0">
                <a:latin typeface="+mn-ea"/>
                <a:ea typeface="+mn-ea"/>
              </a:rPr>
              <a:t>switch</a:t>
            </a:r>
            <a:r>
              <a:rPr lang="ja-JP" altLang="en-US" sz="2400" dirty="0">
                <a:latin typeface="+mn-ea"/>
                <a:ea typeface="+mn-ea"/>
              </a:rPr>
              <a:t>文では、変数</a:t>
            </a:r>
            <a:r>
              <a:rPr lang="en-US" altLang="ja-JP" sz="2400" dirty="0" err="1">
                <a:latin typeface="+mn-ea"/>
                <a:ea typeface="+mn-ea"/>
              </a:rPr>
              <a:t>i</a:t>
            </a:r>
            <a:r>
              <a:rPr lang="ja-JP" altLang="en-US" sz="2400" dirty="0">
                <a:latin typeface="+mn-ea"/>
                <a:ea typeface="+mn-ea"/>
              </a:rPr>
              <a:t>の値が</a:t>
            </a:r>
            <a:r>
              <a:rPr lang="en-US" altLang="ja-JP" sz="2400" dirty="0">
                <a:latin typeface="+mn-ea"/>
                <a:ea typeface="+mn-ea"/>
              </a:rPr>
              <a:t>1,2,3,4,5</a:t>
            </a:r>
            <a:r>
              <a:rPr lang="ja-JP" altLang="en-US" sz="2400" dirty="0">
                <a:latin typeface="+mn-ea"/>
                <a:ea typeface="+mn-ea"/>
              </a:rPr>
              <a:t>のとき、それぞれどのような結果が得られるか予測し確認しよう</a:t>
            </a:r>
            <a:endParaRPr lang="en-US" altLang="ja-JP" sz="2400" dirty="0">
              <a:latin typeface="+mn-ea"/>
              <a:ea typeface="+mn-ea"/>
            </a:endParaRPr>
          </a:p>
        </p:txBody>
      </p:sp>
      <p:sp>
        <p:nvSpPr>
          <p:cNvPr id="62468" name="テキスト ボックス 3"/>
          <p:cNvSpPr txBox="1">
            <a:spLocks noChangeArrowheads="1"/>
          </p:cNvSpPr>
          <p:nvPr/>
        </p:nvSpPr>
        <p:spPr bwMode="auto">
          <a:xfrm>
            <a:off x="1785938" y="2286000"/>
            <a:ext cx="5019675" cy="4154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switch(i) {</a:t>
            </a:r>
          </a:p>
          <a:p>
            <a:pPr eaLnBrk="1" hangingPunct="1"/>
            <a:r>
              <a:rPr lang="en-US" altLang="ja-JP" sz="2400">
                <a:latin typeface="Lucida Console" panose="020B0609040504020204" pitchFamily="49" charset="0"/>
                <a:ea typeface="HG丸ｺﾞｼｯｸM-PRO" panose="020F0600000000000000" pitchFamily="50" charset="-128"/>
              </a:rPr>
              <a:t>case 1:</a:t>
            </a:r>
          </a:p>
          <a:p>
            <a:pPr eaLnBrk="1" hangingPunct="1"/>
            <a:r>
              <a:rPr lang="en-US" altLang="ja-JP" sz="2400">
                <a:latin typeface="Lucida Console" panose="020B0609040504020204" pitchFamily="49" charset="0"/>
                <a:ea typeface="HG丸ｺﾞｼｯｸM-PRO" panose="020F0600000000000000" pitchFamily="50" charset="-128"/>
              </a:rPr>
              <a:t>  System.out.println("A");</a:t>
            </a:r>
          </a:p>
          <a:p>
            <a:pPr eaLnBrk="1" hangingPunct="1"/>
            <a:r>
              <a:rPr lang="en-US" altLang="ja-JP" sz="2400">
                <a:latin typeface="Lucida Console" panose="020B0609040504020204" pitchFamily="49" charset="0"/>
                <a:ea typeface="HG丸ｺﾞｼｯｸM-PRO" panose="020F0600000000000000" pitchFamily="50" charset="-128"/>
              </a:rPr>
              <a:t>case 2:</a:t>
            </a:r>
          </a:p>
          <a:p>
            <a:pPr eaLnBrk="1" hangingPunct="1"/>
            <a:r>
              <a:rPr lang="en-US" altLang="ja-JP" sz="2400">
                <a:latin typeface="Lucida Console" panose="020B0609040504020204" pitchFamily="49" charset="0"/>
                <a:ea typeface="HG丸ｺﾞｼｯｸM-PRO" panose="020F0600000000000000" pitchFamily="50" charset="-128"/>
              </a:rPr>
              <a:t>  break;</a:t>
            </a:r>
          </a:p>
          <a:p>
            <a:pPr eaLnBrk="1" hangingPunct="1"/>
            <a:r>
              <a:rPr lang="en-US" altLang="ja-JP" sz="2400">
                <a:latin typeface="Lucida Console" panose="020B0609040504020204" pitchFamily="49" charset="0"/>
                <a:ea typeface="HG丸ｺﾞｼｯｸM-PRO" panose="020F0600000000000000" pitchFamily="50" charset="-128"/>
              </a:rPr>
              <a:t>case 3:</a:t>
            </a:r>
          </a:p>
          <a:p>
            <a:pPr eaLnBrk="1" hangingPunct="1"/>
            <a:r>
              <a:rPr lang="en-US" altLang="ja-JP" sz="2400">
                <a:latin typeface="Lucida Console" panose="020B0609040504020204" pitchFamily="49" charset="0"/>
                <a:ea typeface="HG丸ｺﾞｼｯｸM-PRO" panose="020F0600000000000000" pitchFamily="50" charset="-128"/>
              </a:rPr>
              <a:t>  System.out.println("B");</a:t>
            </a:r>
          </a:p>
          <a:p>
            <a:pPr eaLnBrk="1" hangingPunct="1"/>
            <a:r>
              <a:rPr lang="en-US" altLang="ja-JP" sz="2400">
                <a:latin typeface="Lucida Console" panose="020B0609040504020204" pitchFamily="49" charset="0"/>
                <a:ea typeface="HG丸ｺﾞｼｯｸM-PRO" panose="020F0600000000000000" pitchFamily="50" charset="-128"/>
              </a:rPr>
              <a:t>case 4:</a:t>
            </a:r>
          </a:p>
          <a:p>
            <a:pPr eaLnBrk="1" hangingPunct="1"/>
            <a:r>
              <a:rPr lang="en-US" altLang="ja-JP" sz="2400">
                <a:latin typeface="Lucida Console" panose="020B0609040504020204" pitchFamily="49" charset="0"/>
                <a:ea typeface="HG丸ｺﾞｼｯｸM-PRO" panose="020F0600000000000000" pitchFamily="50" charset="-128"/>
              </a:rPr>
              <a:t>default:</a:t>
            </a:r>
          </a:p>
          <a:p>
            <a:pPr eaLnBrk="1" hangingPunct="1"/>
            <a:r>
              <a:rPr lang="en-US" altLang="ja-JP" sz="2400">
                <a:latin typeface="Lucida Console" panose="020B0609040504020204" pitchFamily="49" charset="0"/>
                <a:ea typeface="HG丸ｺﾞｼｯｸM-PRO" panose="020F0600000000000000" pitchFamily="50" charset="-128"/>
              </a:rPr>
              <a:t>  System.out.println("C");</a:t>
            </a:r>
          </a:p>
          <a:p>
            <a:pPr eaLnBrk="1" hangingPunct="1"/>
            <a:r>
              <a:rPr lang="en-US" altLang="ja-JP" sz="2400">
                <a:latin typeface="Lucida Console" panose="020B0609040504020204" pitchFamily="49" charset="0"/>
                <a:ea typeface="HG丸ｺﾞｼｯｸM-PRO" panose="020F0600000000000000" pitchFamily="50" charset="-128"/>
              </a:rPr>
              <a:t>}</a:t>
            </a:r>
            <a:endParaRPr lang="ja-JP" altLang="en-US" sz="240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タイトル 1"/>
          <p:cNvSpPr>
            <a:spLocks noGrp="1"/>
          </p:cNvSpPr>
          <p:nvPr>
            <p:ph type="title"/>
          </p:nvPr>
        </p:nvSpPr>
        <p:spPr>
          <a:xfrm>
            <a:off x="457200" y="274638"/>
            <a:ext cx="8229600" cy="725487"/>
          </a:xfrm>
        </p:spPr>
        <p:txBody>
          <a:bodyPr/>
          <a:lstStyle/>
          <a:p>
            <a:pPr eaLnBrk="1" hangingPunct="1"/>
            <a:r>
              <a:rPr lang="ja-JP" altLang="en-US" dirty="0"/>
              <a:t>ワン・モア・ステップ </a:t>
            </a:r>
            <a:r>
              <a:rPr lang="en-US" altLang="ja-JP" dirty="0"/>
              <a:t>3</a:t>
            </a:r>
            <a:r>
              <a:rPr lang="ja-JP" altLang="en-US" dirty="0"/>
              <a:t>項演算子</a:t>
            </a:r>
          </a:p>
        </p:txBody>
      </p:sp>
      <p:sp>
        <p:nvSpPr>
          <p:cNvPr id="3" name="コンテンツ プレースホルダ 2"/>
          <p:cNvSpPr>
            <a:spLocks noGrp="1"/>
          </p:cNvSpPr>
          <p:nvPr>
            <p:ph idx="1"/>
          </p:nvPr>
        </p:nvSpPr>
        <p:spPr>
          <a:xfrm>
            <a:off x="457200" y="4071938"/>
            <a:ext cx="8229600" cy="2143125"/>
          </a:xfrm>
        </p:spPr>
        <p:txBody>
          <a:bodyPr rtlCol="0">
            <a:normAutofit lnSpcReduction="10000"/>
          </a:bodyPr>
          <a:lstStyle/>
          <a:p>
            <a:pPr eaLnBrk="1" fontAlgn="auto" hangingPunct="1">
              <a:spcAft>
                <a:spcPts val="0"/>
              </a:spcAft>
              <a:buFont typeface="Arial" panose="020B0604020202020204" pitchFamily="34" charset="0"/>
              <a:buNone/>
              <a:defRPr/>
            </a:pPr>
            <a:r>
              <a:rPr lang="ja-JP" altLang="en-US" dirty="0"/>
              <a:t>     </a:t>
            </a:r>
            <a:r>
              <a:rPr lang="en-US" altLang="ja-JP" dirty="0"/>
              <a:t>		</a:t>
            </a:r>
            <a:r>
              <a:rPr lang="ja-JP" altLang="en-US" dirty="0"/>
              <a:t>構文： </a:t>
            </a:r>
            <a:r>
              <a:rPr lang="ja-JP" altLang="en-US" dirty="0">
                <a:solidFill>
                  <a:srgbClr val="C00000"/>
                </a:solidFill>
              </a:rPr>
              <a:t>条件式 </a:t>
            </a:r>
            <a:r>
              <a:rPr lang="en-US" altLang="ja-JP" dirty="0">
                <a:solidFill>
                  <a:srgbClr val="C00000"/>
                </a:solidFill>
              </a:rPr>
              <a:t>? </a:t>
            </a:r>
            <a:r>
              <a:rPr lang="ja-JP" altLang="en-US" dirty="0">
                <a:solidFill>
                  <a:srgbClr val="C00000"/>
                </a:solidFill>
              </a:rPr>
              <a:t>値</a:t>
            </a:r>
            <a:r>
              <a:rPr lang="en-US" altLang="ja-JP" dirty="0">
                <a:solidFill>
                  <a:srgbClr val="C00000"/>
                </a:solidFill>
              </a:rPr>
              <a:t>1 : </a:t>
            </a:r>
            <a:r>
              <a:rPr lang="ja-JP" altLang="en-US" dirty="0">
                <a:solidFill>
                  <a:srgbClr val="C00000"/>
                </a:solidFill>
              </a:rPr>
              <a:t>値</a:t>
            </a:r>
            <a:r>
              <a:rPr lang="en-US" altLang="ja-JP" dirty="0">
                <a:solidFill>
                  <a:srgbClr val="C00000"/>
                </a:solidFill>
              </a:rPr>
              <a:t>2 </a:t>
            </a:r>
          </a:p>
          <a:p>
            <a:pPr eaLnBrk="1" fontAlgn="auto" hangingPunct="1">
              <a:spcAft>
                <a:spcPts val="0"/>
              </a:spcAft>
              <a:buFont typeface="Arial" panose="020B0604020202020204" pitchFamily="34" charset="0"/>
              <a:buNone/>
              <a:defRPr/>
            </a:pPr>
            <a:endParaRPr lang="en-US" altLang="ja-JP" dirty="0">
              <a:solidFill>
                <a:srgbClr val="FF0000"/>
              </a:solidFill>
            </a:endParaRPr>
          </a:p>
          <a:p>
            <a:pPr eaLnBrk="1" fontAlgn="auto" hangingPunct="1">
              <a:spcAft>
                <a:spcPts val="0"/>
              </a:spcAft>
              <a:buFont typeface="Arial" panose="020B0604020202020204" pitchFamily="34" charset="0"/>
              <a:buNone/>
              <a:defRPr/>
            </a:pPr>
            <a:r>
              <a:rPr lang="ja-JP" altLang="en-US" dirty="0"/>
              <a:t>    </a:t>
            </a:r>
            <a:r>
              <a:rPr lang="ja-JP" altLang="en-US" sz="2800" dirty="0"/>
              <a:t>条件式が</a:t>
            </a:r>
            <a:r>
              <a:rPr lang="en-US" altLang="ja-JP" sz="2800" dirty="0"/>
              <a:t>true</a:t>
            </a:r>
            <a:r>
              <a:rPr lang="ja-JP" altLang="en-US" sz="2800" dirty="0"/>
              <a:t>の場合に、式の値が値</a:t>
            </a:r>
            <a:r>
              <a:rPr lang="en-US" altLang="ja-JP" sz="2800" dirty="0"/>
              <a:t>1</a:t>
            </a:r>
            <a:r>
              <a:rPr lang="ja-JP" altLang="en-US" sz="2800" dirty="0"/>
              <a:t>に、</a:t>
            </a:r>
            <a:r>
              <a:rPr lang="en-US" altLang="ja-JP" sz="2800" dirty="0"/>
              <a:t>false</a:t>
            </a:r>
            <a:r>
              <a:rPr lang="ja-JP" altLang="en-US" sz="2800" dirty="0"/>
              <a:t>の場合には値</a:t>
            </a:r>
            <a:r>
              <a:rPr lang="en-US" altLang="ja-JP" sz="2800" dirty="0"/>
              <a:t>2</a:t>
            </a:r>
            <a:r>
              <a:rPr lang="ja-JP" altLang="en-US" sz="2800" dirty="0"/>
              <a:t>になる</a:t>
            </a:r>
            <a:endParaRPr lang="ja-JP" altLang="en-US" dirty="0"/>
          </a:p>
        </p:txBody>
      </p:sp>
      <p:sp>
        <p:nvSpPr>
          <p:cNvPr id="63492" name="テキスト ボックス 3"/>
          <p:cNvSpPr txBox="1">
            <a:spLocks noChangeArrowheads="1"/>
          </p:cNvSpPr>
          <p:nvPr/>
        </p:nvSpPr>
        <p:spPr bwMode="auto">
          <a:xfrm>
            <a:off x="428625" y="1428750"/>
            <a:ext cx="2786063"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c;</a:t>
            </a:r>
          </a:p>
          <a:p>
            <a:pPr eaLnBrk="1" hangingPunct="1"/>
            <a:r>
              <a:rPr lang="en-US" altLang="ja-JP" sz="2400">
                <a:latin typeface="Lucida Console" panose="020B0609040504020204" pitchFamily="49" charset="0"/>
                <a:ea typeface="HG丸ｺﾞｼｯｸM-PRO" panose="020F0600000000000000" pitchFamily="50" charset="-128"/>
              </a:rPr>
              <a:t>if(a &gt; b) {</a:t>
            </a:r>
          </a:p>
          <a:p>
            <a:pPr eaLnBrk="1" hangingPunct="1"/>
            <a:r>
              <a:rPr lang="en-US" altLang="ja-JP" sz="2400">
                <a:latin typeface="Lucida Console" panose="020B0609040504020204" pitchFamily="49" charset="0"/>
                <a:ea typeface="HG丸ｺﾞｼｯｸM-PRO" panose="020F0600000000000000" pitchFamily="50" charset="-128"/>
              </a:rPr>
              <a:t>    c = a;</a:t>
            </a:r>
          </a:p>
          <a:p>
            <a:pPr eaLnBrk="1" hangingPunct="1"/>
            <a:r>
              <a:rPr lang="en-US" altLang="ja-JP" sz="2400">
                <a:latin typeface="Lucida Console" panose="020B0609040504020204" pitchFamily="49" charset="0"/>
                <a:ea typeface="HG丸ｺﾞｼｯｸM-PRO" panose="020F0600000000000000" pitchFamily="50" charset="-128"/>
              </a:rPr>
              <a:t>} else {</a:t>
            </a:r>
          </a:p>
          <a:p>
            <a:pPr eaLnBrk="1" hangingPunct="1"/>
            <a:r>
              <a:rPr lang="en-US" altLang="ja-JP" sz="2400">
                <a:latin typeface="Lucida Console" panose="020B0609040504020204" pitchFamily="49" charset="0"/>
                <a:ea typeface="HG丸ｺﾞｼｯｸM-PRO" panose="020F0600000000000000" pitchFamily="50" charset="-128"/>
              </a:rPr>
              <a:t>    c = b;</a:t>
            </a:r>
          </a:p>
          <a:p>
            <a:pPr eaLnBrk="1" hangingPunct="1"/>
            <a:r>
              <a:rPr lang="en-US" altLang="ja-JP" sz="2400">
                <a:latin typeface="Lucida Console" panose="020B0609040504020204" pitchFamily="49" charset="0"/>
                <a:ea typeface="HG丸ｺﾞｼｯｸM-PRO" panose="020F0600000000000000" pitchFamily="50" charset="-128"/>
              </a:rPr>
              <a:t>}</a:t>
            </a:r>
          </a:p>
        </p:txBody>
      </p:sp>
      <p:sp>
        <p:nvSpPr>
          <p:cNvPr id="5" name="右矢印 4"/>
          <p:cNvSpPr/>
          <p:nvPr/>
        </p:nvSpPr>
        <p:spPr>
          <a:xfrm>
            <a:off x="3429000" y="2286000"/>
            <a:ext cx="571500" cy="642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63494" name="テキスト ボックス 5"/>
          <p:cNvSpPr txBox="1">
            <a:spLocks noChangeArrowheads="1"/>
          </p:cNvSpPr>
          <p:nvPr/>
        </p:nvSpPr>
        <p:spPr bwMode="auto">
          <a:xfrm>
            <a:off x="4143375" y="2357438"/>
            <a:ext cx="4857750"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c = </a:t>
            </a:r>
            <a:r>
              <a:rPr lang="en-US" altLang="ja-JP" sz="2400">
                <a:solidFill>
                  <a:srgbClr val="C00000"/>
                </a:solidFill>
                <a:latin typeface="Lucida Console" panose="020B0609040504020204" pitchFamily="49" charset="0"/>
                <a:ea typeface="HG丸ｺﾞｼｯｸM-PRO" panose="020F0600000000000000" pitchFamily="50" charset="-128"/>
              </a:rPr>
              <a:t>(a &gt; b) ? a : 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タイトル 1"/>
          <p:cNvSpPr>
            <a:spLocks noGrp="1"/>
          </p:cNvSpPr>
          <p:nvPr>
            <p:ph type="title"/>
          </p:nvPr>
        </p:nvSpPr>
        <p:spPr>
          <a:xfrm>
            <a:off x="457200" y="274638"/>
            <a:ext cx="8229600" cy="725487"/>
          </a:xfrm>
        </p:spPr>
        <p:txBody>
          <a:bodyPr/>
          <a:lstStyle/>
          <a:p>
            <a:pPr eaLnBrk="1" hangingPunct="1"/>
            <a:r>
              <a:rPr lang="ja-JP" altLang="en-US"/>
              <a:t>プログラムコードが実行されるまで</a:t>
            </a:r>
          </a:p>
        </p:txBody>
      </p:sp>
      <p:sp>
        <p:nvSpPr>
          <p:cNvPr id="8195" name="コンテンツ プレースホルダ 2"/>
          <p:cNvSpPr>
            <a:spLocks noGrp="1"/>
          </p:cNvSpPr>
          <p:nvPr>
            <p:ph idx="1"/>
          </p:nvPr>
        </p:nvSpPr>
        <p:spPr>
          <a:xfrm>
            <a:off x="457200" y="1668735"/>
            <a:ext cx="4186238" cy="5000625"/>
          </a:xfrm>
        </p:spPr>
        <p:txBody>
          <a:bodyPr/>
          <a:lstStyle/>
          <a:p>
            <a:pPr marL="514350" indent="-514350" eaLnBrk="1" hangingPunct="1">
              <a:buFont typeface="+mj-lt"/>
              <a:buAutoNum type="arabicPeriod"/>
            </a:pPr>
            <a:r>
              <a:rPr lang="ja-JP" altLang="en-US" sz="2800" dirty="0"/>
              <a:t>プログラムコードがコンパイルされてバイトコードが作られる</a:t>
            </a:r>
            <a:endParaRPr lang="en-US" altLang="ja-JP" sz="2800" dirty="0"/>
          </a:p>
          <a:p>
            <a:pPr marL="514350" indent="-514350" eaLnBrk="1" hangingPunct="1">
              <a:buFont typeface="+mj-lt"/>
              <a:buAutoNum type="arabicPeriod"/>
            </a:pPr>
            <a:endParaRPr lang="en-US" altLang="ja-JP" sz="2800" dirty="0"/>
          </a:p>
          <a:p>
            <a:pPr marL="514350" indent="-514350" eaLnBrk="1" hangingPunct="1">
              <a:buFont typeface="+mj-lt"/>
              <a:buAutoNum type="arabicPeriod"/>
            </a:pPr>
            <a:r>
              <a:rPr lang="ja-JP" altLang="en-US" sz="2800" dirty="0"/>
              <a:t>バイトコードが</a:t>
            </a:r>
            <a:r>
              <a:rPr lang="en-US" altLang="ja-JP" sz="2800" dirty="0"/>
              <a:t>Java</a:t>
            </a:r>
            <a:r>
              <a:rPr lang="ja-JP" altLang="en-US" sz="2800" dirty="0"/>
              <a:t>仮想マシンによって実行される</a:t>
            </a:r>
          </a:p>
        </p:txBody>
      </p:sp>
      <p:pic>
        <p:nvPicPr>
          <p:cNvPr id="8196" name="Picture 2" descr="C:\_jun\work\2010misc\00misc\Java図表画面データ\1巻\1章\図1-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065" y="1700808"/>
            <a:ext cx="4333875"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4515" name="正方形/長方形 5"/>
          <p:cNvSpPr>
            <a:spLocks noChangeArrowheads="1"/>
          </p:cNvSpPr>
          <p:nvPr/>
        </p:nvSpPr>
        <p:spPr bwMode="auto">
          <a:xfrm>
            <a:off x="428625" y="1285875"/>
            <a:ext cx="8286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日常の生活を見まわして、条件に応じて値が変化するものを探してみよう。それを</a:t>
            </a:r>
            <a:r>
              <a:rPr lang="en-US" altLang="ja-JP" sz="2400" dirty="0">
                <a:latin typeface="+mn-ea"/>
                <a:ea typeface="+mn-ea"/>
              </a:rPr>
              <a:t>3</a:t>
            </a:r>
            <a:r>
              <a:rPr lang="ja-JP" altLang="en-US" sz="2400" dirty="0">
                <a:latin typeface="+mn-ea"/>
                <a:ea typeface="+mn-ea"/>
              </a:rPr>
              <a:t>項演算子を使って表現してみよう。日本語を使って構いません。</a:t>
            </a:r>
            <a:endParaRPr lang="en-US" altLang="ja-JP" sz="2400" dirty="0">
              <a:latin typeface="+mn-ea"/>
              <a:ea typeface="+mn-ea"/>
            </a:endParaRPr>
          </a:p>
          <a:p>
            <a:pPr eaLnBrk="1" hangingPunct="1"/>
            <a:endParaRPr lang="en-US" altLang="ja-JP" sz="2400" dirty="0">
              <a:latin typeface="+mn-ea"/>
              <a:ea typeface="+mn-ea"/>
            </a:endParaRPr>
          </a:p>
          <a:p>
            <a:pPr eaLnBrk="1" hangingPunct="1"/>
            <a:r>
              <a:rPr lang="ja-JP" altLang="en-US" sz="2400" dirty="0">
                <a:latin typeface="+mn-ea"/>
                <a:ea typeface="+mn-ea"/>
              </a:rPr>
              <a:t>例：</a:t>
            </a:r>
            <a:endParaRPr lang="en-US" altLang="ja-JP" sz="2400" dirty="0">
              <a:latin typeface="+mn-ea"/>
              <a:ea typeface="+mn-ea"/>
            </a:endParaRPr>
          </a:p>
          <a:p>
            <a:pPr eaLnBrk="1" hangingPunct="1"/>
            <a:r>
              <a:rPr lang="ja-JP" altLang="en-US" sz="2400" dirty="0">
                <a:latin typeface="Lucida Console" panose="020B0609040504020204" pitchFamily="49" charset="0"/>
                <a:ea typeface="HG丸ｺﾞｼｯｸM-PRO" panose="020F0600000000000000" pitchFamily="50" charset="-128"/>
              </a:rPr>
              <a:t> 夕ご飯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所持金</a:t>
            </a:r>
            <a:r>
              <a:rPr lang="en-US" altLang="ja-JP" sz="2400" dirty="0">
                <a:latin typeface="Lucida Console" panose="020B0609040504020204" pitchFamily="49" charset="0"/>
                <a:ea typeface="HG丸ｺﾞｼｯｸM-PRO" panose="020F0600000000000000" pitchFamily="50" charset="-128"/>
              </a:rPr>
              <a:t> &gt; 1000</a:t>
            </a:r>
            <a:r>
              <a:rPr lang="ja-JP" altLang="en-US" sz="2400" dirty="0">
                <a:latin typeface="Lucida Console" panose="020B0609040504020204" pitchFamily="49" charset="0"/>
                <a:ea typeface="HG丸ｺﾞｼｯｸM-PRO" panose="020F0600000000000000" pitchFamily="50" charset="-128"/>
              </a:rPr>
              <a:t>円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外食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自炊</a:t>
            </a:r>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5539" name="正方形/長方形 5"/>
          <p:cNvSpPr>
            <a:spLocks noChangeArrowheads="1"/>
          </p:cNvSpPr>
          <p:nvPr/>
        </p:nvSpPr>
        <p:spPr bwMode="auto">
          <a:xfrm>
            <a:off x="428625" y="1285875"/>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c</a:t>
            </a:r>
            <a:r>
              <a:rPr lang="ja-JP" altLang="en-US" sz="2400" dirty="0">
                <a:latin typeface="+mn-ea"/>
                <a:ea typeface="+mn-ea"/>
              </a:rPr>
              <a:t>の値が何になるか推測し確認しよう</a:t>
            </a:r>
            <a:endParaRPr lang="en-US" altLang="ja-JP" sz="2400" dirty="0">
              <a:latin typeface="+mn-ea"/>
              <a:ea typeface="+mn-ea"/>
            </a:endParaRPr>
          </a:p>
        </p:txBody>
      </p:sp>
      <p:sp>
        <p:nvSpPr>
          <p:cNvPr id="65540" name="テキスト ボックス 5"/>
          <p:cNvSpPr txBox="1">
            <a:spLocks noChangeArrowheads="1"/>
          </p:cNvSpPr>
          <p:nvPr/>
        </p:nvSpPr>
        <p:spPr bwMode="auto">
          <a:xfrm>
            <a:off x="827088" y="1989138"/>
            <a:ext cx="485775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 = 5;</a:t>
            </a:r>
          </a:p>
          <a:p>
            <a:pPr eaLnBrk="1" hangingPunct="1"/>
            <a:r>
              <a:rPr lang="en-US" altLang="ja-JP" sz="2400">
                <a:latin typeface="Lucida Console" panose="020B0609040504020204" pitchFamily="49" charset="0"/>
                <a:ea typeface="HG丸ｺﾞｼｯｸM-PRO" panose="020F0600000000000000" pitchFamily="50" charset="-128"/>
              </a:rPr>
              <a:t>int b = 3;</a:t>
            </a:r>
          </a:p>
          <a:p>
            <a:pPr eaLnBrk="1" hangingPunct="1"/>
            <a:r>
              <a:rPr lang="en-US" altLang="ja-JP" sz="2400">
                <a:latin typeface="Lucida Console" panose="020B0609040504020204" pitchFamily="49" charset="0"/>
                <a:ea typeface="HG丸ｺﾞｼｯｸM-PRO" panose="020F0600000000000000" pitchFamily="50" charset="-128"/>
              </a:rPr>
              <a:t>int c = (a &gt; b) ? a : b;</a:t>
            </a:r>
          </a:p>
        </p:txBody>
      </p:sp>
      <p:sp>
        <p:nvSpPr>
          <p:cNvPr id="65541" name="テキスト ボックス 5"/>
          <p:cNvSpPr txBox="1">
            <a:spLocks noChangeArrowheads="1"/>
          </p:cNvSpPr>
          <p:nvPr/>
        </p:nvSpPr>
        <p:spPr bwMode="auto">
          <a:xfrm>
            <a:off x="827088" y="3308350"/>
            <a:ext cx="76327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 = 5;</a:t>
            </a:r>
          </a:p>
          <a:p>
            <a:pPr eaLnBrk="1" hangingPunct="1"/>
            <a:r>
              <a:rPr lang="en-US" altLang="ja-JP" sz="2400">
                <a:latin typeface="Lucida Console" panose="020B0609040504020204" pitchFamily="49" charset="0"/>
                <a:ea typeface="HG丸ｺﾞｼｯｸM-PRO" panose="020F0600000000000000" pitchFamily="50" charset="-128"/>
              </a:rPr>
              <a:t>int b = 3;</a:t>
            </a:r>
          </a:p>
          <a:p>
            <a:pPr eaLnBrk="1" hangingPunct="1"/>
            <a:r>
              <a:rPr lang="en-US" altLang="ja-JP" sz="2400">
                <a:latin typeface="Lucida Console" panose="020B0609040504020204" pitchFamily="49" charset="0"/>
                <a:ea typeface="HG丸ｺﾞｼｯｸM-PRO" panose="020F0600000000000000" pitchFamily="50" charset="-128"/>
              </a:rPr>
              <a:t>int c = (a &gt; b</a:t>
            </a:r>
            <a:r>
              <a:rPr lang="ja-JP" altLang="en-US" sz="2400">
                <a:latin typeface="Lucida Console" panose="020B0609040504020204" pitchFamily="49" charset="0"/>
                <a:ea typeface="HG丸ｺﾞｼｯｸM-PRO" panose="020F0600000000000000" pitchFamily="50" charset="-128"/>
              </a:rPr>
              <a:t> </a:t>
            </a:r>
            <a:r>
              <a:rPr lang="en-US" altLang="ja-JP" sz="2400">
                <a:latin typeface="Lucida Console" panose="020B0609040504020204" pitchFamily="49" charset="0"/>
                <a:ea typeface="HG丸ｺﾞｼｯｸM-PRO" panose="020F0600000000000000" pitchFamily="50" charset="-128"/>
              </a:rPr>
              <a:t>* 2) ? a + 1 : b - 3;</a:t>
            </a:r>
          </a:p>
        </p:txBody>
      </p:sp>
      <p:sp>
        <p:nvSpPr>
          <p:cNvPr id="65542" name="テキスト ボックス 5"/>
          <p:cNvSpPr txBox="1">
            <a:spLocks noChangeArrowheads="1"/>
          </p:cNvSpPr>
          <p:nvPr/>
        </p:nvSpPr>
        <p:spPr bwMode="auto">
          <a:xfrm>
            <a:off x="827088" y="4605338"/>
            <a:ext cx="7632700"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Lucida Console" panose="020B0609040504020204" pitchFamily="49" charset="0"/>
                <a:ea typeface="HG丸ｺﾞｼｯｸM-PRO" panose="020F0600000000000000" pitchFamily="50" charset="-128"/>
              </a:rPr>
              <a:t>int a = -5;</a:t>
            </a:r>
          </a:p>
          <a:p>
            <a:pPr eaLnBrk="1" hangingPunct="1"/>
            <a:r>
              <a:rPr lang="en-US" altLang="ja-JP" sz="2400">
                <a:latin typeface="Lucida Console" panose="020B0609040504020204" pitchFamily="49" charset="0"/>
                <a:ea typeface="HG丸ｺﾞｼｯｸM-PRO" panose="020F0600000000000000" pitchFamily="50" charset="-128"/>
              </a:rPr>
              <a:t>int c = (a &gt; 0) ? a : -a;</a:t>
            </a:r>
          </a:p>
        </p:txBody>
      </p:sp>
      <p:sp>
        <p:nvSpPr>
          <p:cNvPr id="65543" name="テキスト ボックス 6"/>
          <p:cNvSpPr txBox="1">
            <a:spLocks noChangeArrowheads="1"/>
          </p:cNvSpPr>
          <p:nvPr/>
        </p:nvSpPr>
        <p:spPr bwMode="auto">
          <a:xfrm>
            <a:off x="179388" y="1916113"/>
            <a:ext cx="56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t>(a)</a:t>
            </a:r>
            <a:endParaRPr lang="ja-JP" altLang="en-US" sz="2400"/>
          </a:p>
        </p:txBody>
      </p:sp>
      <p:sp>
        <p:nvSpPr>
          <p:cNvPr id="65544" name="テキスト ボックス 7"/>
          <p:cNvSpPr txBox="1">
            <a:spLocks noChangeArrowheads="1"/>
          </p:cNvSpPr>
          <p:nvPr/>
        </p:nvSpPr>
        <p:spPr bwMode="auto">
          <a:xfrm>
            <a:off x="179388" y="3284538"/>
            <a:ext cx="56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t>(b)</a:t>
            </a:r>
            <a:endParaRPr lang="ja-JP" altLang="en-US" sz="2400"/>
          </a:p>
        </p:txBody>
      </p:sp>
      <p:sp>
        <p:nvSpPr>
          <p:cNvPr id="65545" name="テキスト ボックス 8"/>
          <p:cNvSpPr txBox="1">
            <a:spLocks noChangeArrowheads="1"/>
          </p:cNvSpPr>
          <p:nvPr/>
        </p:nvSpPr>
        <p:spPr bwMode="auto">
          <a:xfrm>
            <a:off x="179388" y="4581525"/>
            <a:ext cx="544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t>(c)</a:t>
            </a:r>
            <a:endParaRPr lang="ja-JP"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タイトル 1"/>
          <p:cNvSpPr>
            <a:spLocks noGrp="1"/>
          </p:cNvSpPr>
          <p:nvPr>
            <p:ph type="title"/>
          </p:nvPr>
        </p:nvSpPr>
        <p:spPr>
          <a:xfrm>
            <a:off x="457200" y="274638"/>
            <a:ext cx="8229600" cy="725487"/>
          </a:xfrm>
        </p:spPr>
        <p:txBody>
          <a:bodyPr/>
          <a:lstStyle/>
          <a:p>
            <a:pPr eaLnBrk="1" hangingPunct="1"/>
            <a:r>
              <a:rPr lang="ja-JP" altLang="en-US"/>
              <a:t>論理演算子</a:t>
            </a:r>
          </a:p>
        </p:txBody>
      </p:sp>
      <p:sp>
        <p:nvSpPr>
          <p:cNvPr id="66563" name="コンテンツ プレースホルダ 2"/>
          <p:cNvSpPr>
            <a:spLocks noGrp="1"/>
          </p:cNvSpPr>
          <p:nvPr>
            <p:ph idx="1"/>
          </p:nvPr>
        </p:nvSpPr>
        <p:spPr>
          <a:xfrm>
            <a:off x="457200" y="1143000"/>
            <a:ext cx="8229600" cy="5000625"/>
          </a:xfrm>
        </p:spPr>
        <p:txBody>
          <a:bodyPr/>
          <a:lstStyle/>
          <a:p>
            <a:pPr marL="0" indent="0" eaLnBrk="1" hangingPunct="1">
              <a:buNone/>
            </a:pPr>
            <a:r>
              <a:rPr lang="ja-JP" altLang="en-US" sz="2800" dirty="0"/>
              <a:t>論理演算子を使って複数の条件式を組み合わせられる</a:t>
            </a:r>
          </a:p>
        </p:txBody>
      </p:sp>
      <p:pic>
        <p:nvPicPr>
          <p:cNvPr id="66564" name="Picture 2" descr="C:\_jun\work\2010misc\00misc\Java図表画面データ\1巻\3章\表3-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 y="2052638"/>
            <a:ext cx="87788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タイトル 1"/>
          <p:cNvSpPr>
            <a:spLocks noGrp="1"/>
          </p:cNvSpPr>
          <p:nvPr>
            <p:ph type="title"/>
          </p:nvPr>
        </p:nvSpPr>
        <p:spPr>
          <a:xfrm>
            <a:off x="457200" y="274638"/>
            <a:ext cx="8229600" cy="725487"/>
          </a:xfrm>
        </p:spPr>
        <p:txBody>
          <a:bodyPr/>
          <a:lstStyle/>
          <a:p>
            <a:pPr eaLnBrk="1" hangingPunct="1"/>
            <a:r>
              <a:rPr lang="ja-JP" altLang="en-US"/>
              <a:t>論理演算子の例</a:t>
            </a:r>
          </a:p>
        </p:txBody>
      </p:sp>
      <p:sp>
        <p:nvSpPr>
          <p:cNvPr id="67587" name="コンテンツ プレースホルダ 2"/>
          <p:cNvSpPr>
            <a:spLocks noGrp="1"/>
          </p:cNvSpPr>
          <p:nvPr>
            <p:ph idx="1"/>
          </p:nvPr>
        </p:nvSpPr>
        <p:spPr>
          <a:xfrm>
            <a:off x="457200" y="1345903"/>
            <a:ext cx="8229600" cy="642937"/>
          </a:xfrm>
        </p:spPr>
        <p:txBody>
          <a:bodyPr/>
          <a:lstStyle/>
          <a:p>
            <a:pPr marL="0" indent="0" eaLnBrk="1" hangingPunct="1">
              <a:buNone/>
            </a:pPr>
            <a:r>
              <a:rPr lang="en-US" altLang="ja-JP" sz="2800" dirty="0"/>
              <a:t>age</a:t>
            </a:r>
            <a:r>
              <a:rPr lang="ja-JP" altLang="en-US" sz="2800" dirty="0"/>
              <a:t>が</a:t>
            </a:r>
            <a:r>
              <a:rPr lang="en-US" altLang="ja-JP" sz="2800" dirty="0"/>
              <a:t>13</a:t>
            </a:r>
            <a:r>
              <a:rPr lang="ja-JP" altLang="en-US" sz="2800" dirty="0"/>
              <a:t>以上 </a:t>
            </a:r>
            <a:r>
              <a:rPr lang="ja-JP" altLang="en-US" sz="2800" dirty="0">
                <a:solidFill>
                  <a:srgbClr val="C00000"/>
                </a:solidFill>
              </a:rPr>
              <a:t>かつ</a:t>
            </a:r>
            <a:r>
              <a:rPr lang="ja-JP" altLang="en-US" sz="2800" dirty="0"/>
              <a:t> </a:t>
            </a:r>
            <a:r>
              <a:rPr lang="en-US" altLang="ja-JP" sz="2800" dirty="0"/>
              <a:t>age</a:t>
            </a:r>
            <a:r>
              <a:rPr lang="ja-JP" altLang="en-US" sz="2800" dirty="0"/>
              <a:t>が</a:t>
            </a:r>
            <a:r>
              <a:rPr lang="en-US" altLang="ja-JP" sz="2800" dirty="0"/>
              <a:t>65</a:t>
            </a:r>
            <a:r>
              <a:rPr lang="ja-JP" altLang="en-US" sz="2800" dirty="0"/>
              <a:t>未満</a:t>
            </a:r>
          </a:p>
        </p:txBody>
      </p:sp>
      <p:sp>
        <p:nvSpPr>
          <p:cNvPr id="67588" name="テキスト ボックス 3"/>
          <p:cNvSpPr txBox="1">
            <a:spLocks noChangeArrowheads="1"/>
          </p:cNvSpPr>
          <p:nvPr/>
        </p:nvSpPr>
        <p:spPr bwMode="auto">
          <a:xfrm>
            <a:off x="642938" y="1928813"/>
            <a:ext cx="7572375"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age &gt;= 13 &amp;&amp; age &lt; 65</a:t>
            </a:r>
          </a:p>
        </p:txBody>
      </p:sp>
      <p:sp>
        <p:nvSpPr>
          <p:cNvPr id="9" name="コンテンツ プレースホルダ 2"/>
          <p:cNvSpPr txBox="1">
            <a:spLocks/>
          </p:cNvSpPr>
          <p:nvPr/>
        </p:nvSpPr>
        <p:spPr>
          <a:xfrm>
            <a:off x="314325" y="5162326"/>
            <a:ext cx="8472488" cy="642938"/>
          </a:xfrm>
          <a:prstGeom prst="rect">
            <a:avLst/>
          </a:prstGeom>
        </p:spPr>
        <p:txBody>
          <a:bodyPr>
            <a:normAutofit/>
          </a:bodyPr>
          <a:lstStyle/>
          <a:p>
            <a:pPr fontAlgn="auto">
              <a:spcBef>
                <a:spcPct val="20000"/>
              </a:spcBef>
              <a:spcAft>
                <a:spcPts val="0"/>
              </a:spcAft>
              <a:defRPr/>
            </a:pPr>
            <a:r>
              <a:rPr lang="en-US" altLang="ja-JP" sz="2800" dirty="0">
                <a:latin typeface="+mn-lt"/>
                <a:ea typeface="+mn-ea"/>
              </a:rPr>
              <a:t>age</a:t>
            </a:r>
            <a:r>
              <a:rPr lang="ja-JP" altLang="en-US" sz="2800" dirty="0">
                <a:latin typeface="+mn-lt"/>
                <a:ea typeface="+mn-ea"/>
              </a:rPr>
              <a:t>が</a:t>
            </a:r>
            <a:r>
              <a:rPr lang="en-US" altLang="ja-JP" sz="2800" dirty="0">
                <a:latin typeface="+mn-lt"/>
                <a:ea typeface="+mn-ea"/>
              </a:rPr>
              <a:t>13</a:t>
            </a:r>
            <a:r>
              <a:rPr lang="ja-JP" altLang="en-US" sz="2800" dirty="0">
                <a:latin typeface="+mn-lt"/>
                <a:ea typeface="+mn-ea"/>
              </a:rPr>
              <a:t>以上 </a:t>
            </a:r>
            <a:r>
              <a:rPr lang="ja-JP" altLang="en-US" sz="2800" dirty="0">
                <a:solidFill>
                  <a:srgbClr val="C00000"/>
                </a:solidFill>
                <a:latin typeface="+mn-lt"/>
                <a:ea typeface="+mn-ea"/>
              </a:rPr>
              <a:t>かつ </a:t>
            </a:r>
            <a:r>
              <a:rPr lang="en-US" altLang="ja-JP" sz="2800" dirty="0">
                <a:latin typeface="+mn-lt"/>
                <a:ea typeface="+mn-ea"/>
              </a:rPr>
              <a:t>age </a:t>
            </a:r>
            <a:r>
              <a:rPr lang="ja-JP" altLang="en-US" sz="2800" dirty="0">
                <a:latin typeface="+mn-lt"/>
                <a:ea typeface="+mn-ea"/>
              </a:rPr>
              <a:t>が</a:t>
            </a:r>
            <a:r>
              <a:rPr lang="en-US" altLang="ja-JP" sz="2800" dirty="0">
                <a:latin typeface="+mn-lt"/>
                <a:ea typeface="+mn-ea"/>
              </a:rPr>
              <a:t>65</a:t>
            </a:r>
            <a:r>
              <a:rPr lang="ja-JP" altLang="en-US" sz="2800" dirty="0">
                <a:latin typeface="+mn-lt"/>
                <a:ea typeface="+mn-ea"/>
              </a:rPr>
              <a:t>未満 </a:t>
            </a:r>
            <a:r>
              <a:rPr lang="ja-JP" altLang="en-US" sz="2800" dirty="0">
                <a:solidFill>
                  <a:srgbClr val="C00000"/>
                </a:solidFill>
                <a:latin typeface="+mn-lt"/>
                <a:ea typeface="+mn-ea"/>
              </a:rPr>
              <a:t>かつ</a:t>
            </a:r>
            <a:r>
              <a:rPr lang="ja-JP" altLang="en-US" sz="2800" dirty="0">
                <a:solidFill>
                  <a:srgbClr val="FF0000"/>
                </a:solidFill>
                <a:latin typeface="+mn-lt"/>
                <a:ea typeface="+mn-ea"/>
              </a:rPr>
              <a:t> </a:t>
            </a:r>
            <a:r>
              <a:rPr lang="en-US" altLang="ja-JP" sz="2800" dirty="0">
                <a:latin typeface="+mn-lt"/>
                <a:ea typeface="+mn-ea"/>
              </a:rPr>
              <a:t>20</a:t>
            </a:r>
            <a:r>
              <a:rPr lang="ja-JP" altLang="en-US" sz="2800" dirty="0">
                <a:latin typeface="+mn-lt"/>
                <a:ea typeface="+mn-ea"/>
              </a:rPr>
              <a:t>でない</a:t>
            </a:r>
          </a:p>
        </p:txBody>
      </p:sp>
      <p:sp>
        <p:nvSpPr>
          <p:cNvPr id="67590" name="テキスト ボックス 9"/>
          <p:cNvSpPr txBox="1">
            <a:spLocks noChangeArrowheads="1"/>
          </p:cNvSpPr>
          <p:nvPr/>
        </p:nvSpPr>
        <p:spPr bwMode="auto">
          <a:xfrm>
            <a:off x="500063" y="5725120"/>
            <a:ext cx="82867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age &gt;= 13 &amp;&amp; age &lt; 65 &amp;&amp; age !=20</a:t>
            </a:r>
          </a:p>
        </p:txBody>
      </p:sp>
      <p:sp>
        <p:nvSpPr>
          <p:cNvPr id="67591" name="コンテンツ プレースホルダ 2"/>
          <p:cNvSpPr txBox="1">
            <a:spLocks/>
          </p:cNvSpPr>
          <p:nvPr/>
        </p:nvSpPr>
        <p:spPr bwMode="auto">
          <a:xfrm>
            <a:off x="385763" y="3362126"/>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en-US" altLang="ja-JP" sz="2800" dirty="0">
                <a:latin typeface="+mn-ea"/>
                <a:ea typeface="+mn-ea"/>
              </a:rPr>
              <a:t>age</a:t>
            </a:r>
            <a:r>
              <a:rPr lang="ja-JP" altLang="en-US" sz="2800" dirty="0">
                <a:latin typeface="+mn-ea"/>
                <a:ea typeface="+mn-ea"/>
              </a:rPr>
              <a:t>が</a:t>
            </a:r>
            <a:r>
              <a:rPr lang="en-US" altLang="ja-JP" sz="2800" dirty="0">
                <a:latin typeface="+mn-ea"/>
                <a:ea typeface="+mn-ea"/>
              </a:rPr>
              <a:t>13</a:t>
            </a:r>
            <a:r>
              <a:rPr lang="ja-JP" altLang="en-US" sz="2800" dirty="0">
                <a:latin typeface="+mn-ea"/>
                <a:ea typeface="+mn-ea"/>
              </a:rPr>
              <a:t>未満 </a:t>
            </a:r>
            <a:r>
              <a:rPr lang="ja-JP" altLang="en-US" sz="2800" dirty="0">
                <a:solidFill>
                  <a:srgbClr val="C00000"/>
                </a:solidFill>
                <a:latin typeface="+mn-ea"/>
                <a:ea typeface="+mn-ea"/>
              </a:rPr>
              <a:t>または </a:t>
            </a:r>
            <a:r>
              <a:rPr lang="en-US" altLang="ja-JP" sz="2800" dirty="0">
                <a:latin typeface="+mn-ea"/>
                <a:ea typeface="+mn-ea"/>
              </a:rPr>
              <a:t>age </a:t>
            </a:r>
            <a:r>
              <a:rPr lang="ja-JP" altLang="en-US" sz="2800" dirty="0">
                <a:latin typeface="+mn-ea"/>
                <a:ea typeface="+mn-ea"/>
              </a:rPr>
              <a:t>が</a:t>
            </a:r>
            <a:r>
              <a:rPr lang="en-US" altLang="ja-JP" sz="2800" dirty="0">
                <a:latin typeface="+mn-ea"/>
                <a:ea typeface="+mn-ea"/>
              </a:rPr>
              <a:t>65</a:t>
            </a:r>
            <a:r>
              <a:rPr lang="ja-JP" altLang="en-US" sz="2800" dirty="0">
                <a:latin typeface="+mn-ea"/>
                <a:ea typeface="+mn-ea"/>
              </a:rPr>
              <a:t>以上</a:t>
            </a:r>
          </a:p>
        </p:txBody>
      </p:sp>
      <p:sp>
        <p:nvSpPr>
          <p:cNvPr id="67592" name="テキスト ボックス 11"/>
          <p:cNvSpPr txBox="1">
            <a:spLocks noChangeArrowheads="1"/>
          </p:cNvSpPr>
          <p:nvPr/>
        </p:nvSpPr>
        <p:spPr bwMode="auto">
          <a:xfrm>
            <a:off x="571500" y="3924920"/>
            <a:ext cx="7572375"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age &lt; 13 || age &gt;= 65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タイトル 1"/>
          <p:cNvSpPr>
            <a:spLocks noGrp="1"/>
          </p:cNvSpPr>
          <p:nvPr>
            <p:ph type="title"/>
          </p:nvPr>
        </p:nvSpPr>
        <p:spPr>
          <a:xfrm>
            <a:off x="457200" y="274638"/>
            <a:ext cx="8229600" cy="725487"/>
          </a:xfrm>
        </p:spPr>
        <p:txBody>
          <a:bodyPr/>
          <a:lstStyle/>
          <a:p>
            <a:pPr eaLnBrk="1" hangingPunct="1"/>
            <a:r>
              <a:rPr lang="ja-JP" altLang="en-US"/>
              <a:t>演算子の優先度</a:t>
            </a:r>
          </a:p>
        </p:txBody>
      </p:sp>
      <p:sp>
        <p:nvSpPr>
          <p:cNvPr id="68611" name="コンテンツ プレースホルダ 2"/>
          <p:cNvSpPr>
            <a:spLocks noGrp="1"/>
          </p:cNvSpPr>
          <p:nvPr>
            <p:ph idx="1"/>
          </p:nvPr>
        </p:nvSpPr>
        <p:spPr>
          <a:xfrm>
            <a:off x="457200" y="1346473"/>
            <a:ext cx="8229600" cy="714375"/>
          </a:xfrm>
        </p:spPr>
        <p:txBody>
          <a:bodyPr/>
          <a:lstStyle/>
          <a:p>
            <a:pPr marL="0" indent="0" eaLnBrk="1" hangingPunct="1">
              <a:buNone/>
            </a:pPr>
            <a:r>
              <a:rPr lang="ja-JP" altLang="en-US" sz="2800" dirty="0"/>
              <a:t>算術演算子が関係演算子より優先される</a:t>
            </a:r>
          </a:p>
        </p:txBody>
      </p:sp>
      <p:sp>
        <p:nvSpPr>
          <p:cNvPr id="68612" name="テキスト ボックス 3"/>
          <p:cNvSpPr txBox="1">
            <a:spLocks noChangeArrowheads="1"/>
          </p:cNvSpPr>
          <p:nvPr/>
        </p:nvSpPr>
        <p:spPr bwMode="auto">
          <a:xfrm>
            <a:off x="142875" y="1928813"/>
            <a:ext cx="3714750"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a + 10 &gt; b * 5</a:t>
            </a:r>
          </a:p>
        </p:txBody>
      </p:sp>
      <p:sp>
        <p:nvSpPr>
          <p:cNvPr id="68613" name="テキスト ボックス 4"/>
          <p:cNvSpPr txBox="1">
            <a:spLocks noChangeArrowheads="1"/>
          </p:cNvSpPr>
          <p:nvPr/>
        </p:nvSpPr>
        <p:spPr bwMode="auto">
          <a:xfrm>
            <a:off x="4572000" y="1928813"/>
            <a:ext cx="4714875" cy="584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(a + 10) &gt; (b * 5)</a:t>
            </a:r>
          </a:p>
        </p:txBody>
      </p:sp>
      <p:sp>
        <p:nvSpPr>
          <p:cNvPr id="6" name="等号 5"/>
          <p:cNvSpPr/>
          <p:nvPr/>
        </p:nvSpPr>
        <p:spPr>
          <a:xfrm>
            <a:off x="3857625" y="2000250"/>
            <a:ext cx="714375" cy="557213"/>
          </a:xfrm>
          <a:prstGeom prst="mathEqual">
            <a:avLst>
              <a:gd name="adj1" fmla="val 15722"/>
              <a:gd name="adj2" fmla="val 19558"/>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
        <p:nvSpPr>
          <p:cNvPr id="68615" name="コンテンツ プレースホルダ 2"/>
          <p:cNvSpPr txBox="1">
            <a:spLocks/>
          </p:cNvSpPr>
          <p:nvPr/>
        </p:nvSpPr>
        <p:spPr bwMode="auto">
          <a:xfrm>
            <a:off x="342900" y="3023220"/>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marL="0" indent="0" eaLnBrk="1" hangingPunct="1">
              <a:spcBef>
                <a:spcPct val="20000"/>
              </a:spcBef>
            </a:pPr>
            <a:r>
              <a:rPr lang="ja-JP" altLang="en-US" sz="2800" dirty="0">
                <a:latin typeface="+mn-ea"/>
                <a:ea typeface="+mn-ea"/>
              </a:rPr>
              <a:t>関係演算子が論理演算子より優先される</a:t>
            </a:r>
          </a:p>
        </p:txBody>
      </p:sp>
      <p:sp>
        <p:nvSpPr>
          <p:cNvPr id="68616" name="テキスト ボックス 7"/>
          <p:cNvSpPr txBox="1">
            <a:spLocks noChangeArrowheads="1"/>
          </p:cNvSpPr>
          <p:nvPr/>
        </p:nvSpPr>
        <p:spPr bwMode="auto">
          <a:xfrm>
            <a:off x="214313" y="3640063"/>
            <a:ext cx="37147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a &gt; 10 &amp;&amp; b &lt; 3</a:t>
            </a:r>
          </a:p>
        </p:txBody>
      </p:sp>
      <p:sp>
        <p:nvSpPr>
          <p:cNvPr id="68617" name="テキスト ボックス 8"/>
          <p:cNvSpPr txBox="1">
            <a:spLocks noChangeArrowheads="1"/>
          </p:cNvSpPr>
          <p:nvPr/>
        </p:nvSpPr>
        <p:spPr bwMode="auto">
          <a:xfrm>
            <a:off x="4643438" y="3592438"/>
            <a:ext cx="4500562"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(a &gt; 10) &amp;&amp; (b &lt; 3)</a:t>
            </a:r>
          </a:p>
        </p:txBody>
      </p:sp>
      <p:sp>
        <p:nvSpPr>
          <p:cNvPr id="10" name="等号 9"/>
          <p:cNvSpPr/>
          <p:nvPr/>
        </p:nvSpPr>
        <p:spPr>
          <a:xfrm>
            <a:off x="3929063" y="3663876"/>
            <a:ext cx="714375" cy="557212"/>
          </a:xfrm>
          <a:prstGeom prst="mathEqual">
            <a:avLst>
              <a:gd name="adj1" fmla="val 15722"/>
              <a:gd name="adj2" fmla="val 19558"/>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dirty="0">
              <a:solidFill>
                <a:srgbClr val="FF0000"/>
              </a:solidFill>
            </a:endParaRPr>
          </a:p>
        </p:txBody>
      </p:sp>
      <p:sp>
        <p:nvSpPr>
          <p:cNvPr id="11" name="コンテンツ プレースホルダ 2"/>
          <p:cNvSpPr txBox="1">
            <a:spLocks/>
          </p:cNvSpPr>
          <p:nvPr/>
        </p:nvSpPr>
        <p:spPr>
          <a:xfrm>
            <a:off x="342900" y="4941168"/>
            <a:ext cx="8229600" cy="714375"/>
          </a:xfrm>
          <a:prstGeom prst="rect">
            <a:avLst/>
          </a:prstGeom>
        </p:spPr>
        <p:txBody>
          <a:bodyPr>
            <a:normAutofit/>
          </a:bodyPr>
          <a:lstStyle/>
          <a:p>
            <a:pPr fontAlgn="auto">
              <a:spcBef>
                <a:spcPct val="20000"/>
              </a:spcBef>
              <a:spcAft>
                <a:spcPts val="0"/>
              </a:spcAft>
              <a:defRPr/>
            </a:pPr>
            <a:r>
              <a:rPr lang="ja-JP" altLang="en-US" sz="2800" dirty="0">
                <a:latin typeface="+mn-lt"/>
                <a:ea typeface="+mn-ea"/>
              </a:rPr>
              <a:t>カッコの付け方で論理演算の結果が異なる</a:t>
            </a:r>
          </a:p>
        </p:txBody>
      </p:sp>
      <p:sp>
        <p:nvSpPr>
          <p:cNvPr id="68620" name="テキスト ボックス 11"/>
          <p:cNvSpPr txBox="1">
            <a:spLocks noChangeArrowheads="1"/>
          </p:cNvSpPr>
          <p:nvPr/>
        </p:nvSpPr>
        <p:spPr bwMode="auto">
          <a:xfrm>
            <a:off x="214313" y="5569421"/>
            <a:ext cx="3714750"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latin typeface="Lucida Console" panose="020B0609040504020204" pitchFamily="49" charset="0"/>
                <a:ea typeface="HG丸ｺﾞｼｯｸM-PRO" panose="020F0600000000000000" pitchFamily="50" charset="-128"/>
              </a:rPr>
              <a:t>x &amp;&amp; ( y || z )</a:t>
            </a:r>
          </a:p>
        </p:txBody>
      </p:sp>
      <p:sp>
        <p:nvSpPr>
          <p:cNvPr id="68621" name="テキスト ボックス 12"/>
          <p:cNvSpPr txBox="1">
            <a:spLocks noChangeArrowheads="1"/>
          </p:cNvSpPr>
          <p:nvPr/>
        </p:nvSpPr>
        <p:spPr bwMode="auto">
          <a:xfrm>
            <a:off x="4714875" y="5569421"/>
            <a:ext cx="3643313"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(x &amp;&amp; y ) || z</a:t>
            </a:r>
          </a:p>
        </p:txBody>
      </p:sp>
      <p:sp>
        <p:nvSpPr>
          <p:cNvPr id="15" name="不等号 14"/>
          <p:cNvSpPr/>
          <p:nvPr/>
        </p:nvSpPr>
        <p:spPr>
          <a:xfrm>
            <a:off x="3929063" y="5593234"/>
            <a:ext cx="785812" cy="428625"/>
          </a:xfrm>
          <a:prstGeom prst="mathNotEqual">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ja-JP" altLang="en-US">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9635" name="正方形/長方形 5"/>
          <p:cNvSpPr>
            <a:spLocks noChangeArrowheads="1"/>
          </p:cNvSpPr>
          <p:nvPr/>
        </p:nvSpPr>
        <p:spPr bwMode="auto">
          <a:xfrm>
            <a:off x="428625" y="1285875"/>
            <a:ext cx="82867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日常生活のなかで、複数の条件の組み合わせに応じて処理が変化するものを探してみよう。それを論理演算子を使って表現してみよう。日本語を使って構いません。</a:t>
            </a:r>
            <a:endParaRPr lang="en-US" altLang="ja-JP" sz="2400" dirty="0">
              <a:latin typeface="+mn-ea"/>
              <a:ea typeface="+mn-ea"/>
            </a:endParaRPr>
          </a:p>
          <a:p>
            <a:pPr eaLnBrk="1" hangingPunct="1"/>
            <a:r>
              <a:rPr lang="ja-JP" altLang="en-US" sz="2400" dirty="0">
                <a:latin typeface="+mn-ea"/>
                <a:ea typeface="+mn-ea"/>
              </a:rPr>
              <a:t>複雑なものにもチャレンジしてみよう。</a:t>
            </a:r>
            <a:endParaRPr lang="en-US" altLang="ja-JP" sz="2400" dirty="0">
              <a:latin typeface="+mn-ea"/>
              <a:ea typeface="+mn-ea"/>
            </a:endParaRPr>
          </a:p>
          <a:p>
            <a:pPr eaLnBrk="1" hangingPunct="1"/>
            <a:endParaRPr lang="en-US" altLang="ja-JP" sz="2400" dirty="0">
              <a:latin typeface="+mn-ea"/>
              <a:ea typeface="+mn-ea"/>
            </a:endParaRPr>
          </a:p>
          <a:p>
            <a:pPr eaLnBrk="1" hangingPunct="1"/>
            <a:r>
              <a:rPr lang="ja-JP" altLang="en-US" sz="2400" dirty="0">
                <a:latin typeface="+mn-ea"/>
                <a:ea typeface="+mn-ea"/>
              </a:rPr>
              <a:t>例：</a:t>
            </a:r>
            <a:endParaRPr lang="en-US" altLang="ja-JP" sz="2400" dirty="0">
              <a:latin typeface="+mn-ea"/>
              <a:ea typeface="+mn-ea"/>
            </a:endParaRPr>
          </a:p>
          <a:p>
            <a:pPr eaLnBrk="1" hangingPunct="1"/>
            <a:r>
              <a:rPr lang="ja-JP" altLang="en-US" sz="2400" dirty="0">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if(</a:t>
            </a:r>
            <a:r>
              <a:rPr lang="ja-JP" altLang="en-US" sz="2400" dirty="0">
                <a:latin typeface="Lucida Console" panose="020B0609040504020204" pitchFamily="49" charset="0"/>
                <a:ea typeface="HG丸ｺﾞｼｯｸM-PRO" panose="020F0600000000000000" pitchFamily="50" charset="-128"/>
              </a:rPr>
              <a:t>曜日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日曜 </a:t>
            </a:r>
            <a:r>
              <a:rPr lang="en-US" altLang="ja-JP" sz="2400" dirty="0">
                <a:latin typeface="Lucida Console" panose="020B0609040504020204" pitchFamily="49" charset="0"/>
                <a:ea typeface="HG丸ｺﾞｼｯｸM-PRO" panose="020F0600000000000000" pitchFamily="50" charset="-128"/>
              </a:rPr>
              <a:t>&amp;&amp; </a:t>
            </a:r>
            <a:r>
              <a:rPr lang="ja-JP" altLang="en-US" sz="2400" dirty="0">
                <a:latin typeface="Lucida Console" panose="020B0609040504020204" pitchFamily="49" charset="0"/>
                <a:ea typeface="HG丸ｺﾞｼｯｸM-PRO" panose="020F0600000000000000" pitchFamily="50" charset="-128"/>
              </a:rPr>
              <a:t>天気 </a:t>
            </a:r>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雨</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ja-JP" altLang="en-US" sz="2400" dirty="0">
                <a:latin typeface="Lucida Console" panose="020B0609040504020204" pitchFamily="49" charset="0"/>
                <a:ea typeface="HG丸ｺﾞｼｯｸM-PRO" panose="020F0600000000000000" pitchFamily="50" charset="-128"/>
              </a:rPr>
              <a:t>買い物にでかける</a:t>
            </a:r>
            <a:endParaRPr lang="en-US" altLang="ja-JP" sz="2400" dirty="0">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8611" name="正方形/長方形 5"/>
          <p:cNvSpPr>
            <a:spLocks noChangeArrowheads="1"/>
          </p:cNvSpPr>
          <p:nvPr/>
        </p:nvSpPr>
        <p:spPr bwMode="auto">
          <a:xfrm>
            <a:off x="428625" y="1285875"/>
            <a:ext cx="8286750" cy="3416300"/>
          </a:xfrm>
          <a:prstGeom prst="rect">
            <a:avLst/>
          </a:prstGeom>
          <a:noFill/>
          <a:ln w="9525">
            <a:noFill/>
            <a:miter lim="800000"/>
            <a:headEnd/>
            <a:tailEnd/>
          </a:ln>
        </p:spPr>
        <p:txBody>
          <a:bodyPr>
            <a:spAutoFit/>
          </a:bodyPr>
          <a:lstStyle/>
          <a:p>
            <a:pPr>
              <a:defRPr/>
            </a:pPr>
            <a:r>
              <a:rPr lang="ja-JP" altLang="en-US" sz="2400" dirty="0">
                <a:latin typeface="+mn-ea"/>
                <a:ea typeface="+mn-ea"/>
              </a:rPr>
              <a:t>変数</a:t>
            </a:r>
            <a:r>
              <a:rPr lang="en-US" altLang="ja-JP" sz="2400" dirty="0" err="1">
                <a:latin typeface="+mn-ea"/>
                <a:ea typeface="+mn-ea"/>
              </a:rPr>
              <a:t>a,b,c</a:t>
            </a:r>
            <a:r>
              <a:rPr lang="ja-JP" altLang="en-US" sz="2400" dirty="0">
                <a:latin typeface="+mn-ea"/>
                <a:ea typeface="+mn-ea"/>
              </a:rPr>
              <a:t>に関する次の文章を論理演算子を使った条件式で表そう</a:t>
            </a:r>
            <a:endParaRPr lang="en-US" altLang="ja-JP" sz="2400" dirty="0">
              <a:latin typeface="+mn-ea"/>
              <a:ea typeface="+mn-ea"/>
            </a:endParaRPr>
          </a:p>
          <a:p>
            <a:pPr>
              <a:defRPr/>
            </a:pPr>
            <a:endParaRPr lang="en-US" altLang="ja-JP" sz="2400" dirty="0">
              <a:latin typeface="+mn-ea"/>
              <a:ea typeface="+mn-ea"/>
            </a:endParaRPr>
          </a:p>
          <a:p>
            <a:pPr marL="457200" indent="-457200">
              <a:buFontTx/>
              <a:buAutoNum type="alphaLcParenBoth"/>
              <a:defRPr/>
            </a:pPr>
            <a:r>
              <a:rPr lang="en-US" altLang="ja-JP" sz="2400" dirty="0">
                <a:latin typeface="+mn-ea"/>
                <a:ea typeface="+mn-ea"/>
              </a:rPr>
              <a:t> a</a:t>
            </a:r>
            <a:r>
              <a:rPr lang="ja-JP" altLang="en-US" sz="2400" dirty="0">
                <a:latin typeface="+mn-ea"/>
                <a:ea typeface="+mn-ea"/>
              </a:rPr>
              <a:t>は</a:t>
            </a:r>
            <a:r>
              <a:rPr lang="en-US" altLang="ja-JP" sz="2400" dirty="0">
                <a:latin typeface="+mn-ea"/>
                <a:ea typeface="+mn-ea"/>
              </a:rPr>
              <a:t>b</a:t>
            </a:r>
            <a:r>
              <a:rPr lang="ja-JP" altLang="en-US" sz="2400" dirty="0">
                <a:latin typeface="+mn-ea"/>
                <a:ea typeface="+mn-ea"/>
              </a:rPr>
              <a:t>より大きい、かつ、</a:t>
            </a:r>
            <a:r>
              <a:rPr lang="en-US" altLang="ja-JP" sz="2400" dirty="0">
                <a:latin typeface="+mn-ea"/>
                <a:ea typeface="+mn-ea"/>
              </a:rPr>
              <a:t>b</a:t>
            </a:r>
            <a:r>
              <a:rPr lang="ja-JP" altLang="en-US" sz="2400" dirty="0">
                <a:latin typeface="+mn-ea"/>
                <a:ea typeface="+mn-ea"/>
              </a:rPr>
              <a:t>は</a:t>
            </a:r>
            <a:r>
              <a:rPr lang="en-US" altLang="ja-JP" sz="2400" dirty="0">
                <a:latin typeface="+mn-ea"/>
                <a:ea typeface="+mn-ea"/>
              </a:rPr>
              <a:t>c</a:t>
            </a:r>
            <a:r>
              <a:rPr lang="ja-JP" altLang="en-US" sz="2400" dirty="0">
                <a:latin typeface="+mn-ea"/>
                <a:ea typeface="+mn-ea"/>
              </a:rPr>
              <a:t>より大きい</a:t>
            </a:r>
            <a:endParaRPr lang="en-US" altLang="ja-JP" sz="2400" dirty="0">
              <a:latin typeface="+mn-ea"/>
              <a:ea typeface="+mn-ea"/>
            </a:endParaRPr>
          </a:p>
          <a:p>
            <a:pPr marL="457200" indent="-457200">
              <a:buFontTx/>
              <a:buAutoNum type="alphaLcParenBoth"/>
              <a:defRPr/>
            </a:pPr>
            <a:r>
              <a:rPr lang="en-US" altLang="ja-JP" sz="2400" dirty="0">
                <a:latin typeface="+mn-ea"/>
                <a:ea typeface="+mn-ea"/>
              </a:rPr>
              <a:t> a</a:t>
            </a:r>
            <a:r>
              <a:rPr lang="ja-JP" altLang="en-US" sz="2400" dirty="0">
                <a:latin typeface="+mn-ea"/>
                <a:ea typeface="+mn-ea"/>
              </a:rPr>
              <a:t>は</a:t>
            </a:r>
            <a:r>
              <a:rPr lang="en-US" altLang="ja-JP" sz="2400" dirty="0">
                <a:latin typeface="+mn-ea"/>
                <a:ea typeface="+mn-ea"/>
              </a:rPr>
              <a:t>b</a:t>
            </a:r>
            <a:r>
              <a:rPr lang="ja-JP" altLang="en-US" sz="2400" dirty="0">
                <a:latin typeface="+mn-ea"/>
                <a:ea typeface="+mn-ea"/>
              </a:rPr>
              <a:t>より小さい、または、</a:t>
            </a:r>
            <a:r>
              <a:rPr lang="en-US" altLang="ja-JP" sz="2400" dirty="0">
                <a:latin typeface="+mn-ea"/>
                <a:ea typeface="+mn-ea"/>
              </a:rPr>
              <a:t>a</a:t>
            </a:r>
            <a:r>
              <a:rPr lang="ja-JP" altLang="en-US" sz="2400" dirty="0">
                <a:latin typeface="+mn-ea"/>
                <a:ea typeface="+mn-ea"/>
              </a:rPr>
              <a:t>は</a:t>
            </a:r>
            <a:r>
              <a:rPr lang="en-US" altLang="ja-JP" sz="2400" dirty="0">
                <a:latin typeface="+mn-ea"/>
                <a:ea typeface="+mn-ea"/>
              </a:rPr>
              <a:t>c</a:t>
            </a:r>
            <a:r>
              <a:rPr lang="ja-JP" altLang="en-US" sz="2400" dirty="0">
                <a:latin typeface="+mn-ea"/>
                <a:ea typeface="+mn-ea"/>
              </a:rPr>
              <a:t>より小さい</a:t>
            </a:r>
            <a:endParaRPr lang="en-US" altLang="ja-JP" sz="2400" dirty="0">
              <a:latin typeface="+mn-ea"/>
              <a:ea typeface="+mn-ea"/>
            </a:endParaRPr>
          </a:p>
          <a:p>
            <a:pPr marL="457200" indent="-457200">
              <a:buFontTx/>
              <a:buAutoNum type="alphaLcParenBoth"/>
              <a:defRPr/>
            </a:pPr>
            <a:r>
              <a:rPr lang="en-US" altLang="ja-JP" sz="2400" dirty="0">
                <a:latin typeface="+mn-ea"/>
                <a:ea typeface="+mn-ea"/>
              </a:rPr>
              <a:t> </a:t>
            </a:r>
            <a:r>
              <a:rPr lang="en-US" altLang="ja-JP" sz="2400" dirty="0" err="1">
                <a:latin typeface="+mn-ea"/>
                <a:ea typeface="+mn-ea"/>
              </a:rPr>
              <a:t>a,b,c</a:t>
            </a:r>
            <a:r>
              <a:rPr lang="ja-JP" altLang="en-US" sz="2400" dirty="0">
                <a:latin typeface="+mn-ea"/>
                <a:ea typeface="+mn-ea"/>
              </a:rPr>
              <a:t>の中で、</a:t>
            </a:r>
            <a:r>
              <a:rPr lang="en-US" altLang="ja-JP" sz="2400" dirty="0">
                <a:latin typeface="+mn-ea"/>
                <a:ea typeface="+mn-ea"/>
              </a:rPr>
              <a:t>c</a:t>
            </a:r>
            <a:r>
              <a:rPr lang="ja-JP" altLang="en-US" sz="2400" dirty="0">
                <a:latin typeface="+mn-ea"/>
                <a:ea typeface="+mn-ea"/>
              </a:rPr>
              <a:t>が一番大きい</a:t>
            </a:r>
            <a:endParaRPr lang="en-US" altLang="ja-JP" sz="2400" dirty="0">
              <a:latin typeface="+mn-ea"/>
              <a:ea typeface="+mn-ea"/>
            </a:endParaRPr>
          </a:p>
          <a:p>
            <a:pPr marL="457200" indent="-457200">
              <a:buFontTx/>
              <a:buAutoNum type="alphaLcParenBoth"/>
              <a:defRPr/>
            </a:pPr>
            <a:r>
              <a:rPr lang="en-US" altLang="ja-JP" sz="2400" dirty="0">
                <a:latin typeface="+mn-ea"/>
                <a:ea typeface="+mn-ea"/>
              </a:rPr>
              <a:t> c&gt;b&gt;a</a:t>
            </a:r>
            <a:r>
              <a:rPr lang="ja-JP" altLang="en-US" sz="2400" dirty="0">
                <a:latin typeface="+mn-ea"/>
                <a:ea typeface="+mn-ea"/>
              </a:rPr>
              <a:t>の大小関係がある</a:t>
            </a:r>
            <a:endParaRPr lang="en-US" altLang="ja-JP" sz="2400" dirty="0">
              <a:latin typeface="+mn-ea"/>
              <a:ea typeface="+mn-ea"/>
            </a:endParaRPr>
          </a:p>
          <a:p>
            <a:pPr marL="457200" indent="-457200">
              <a:buFontTx/>
              <a:buAutoNum type="alphaLcParenBoth"/>
              <a:defRPr/>
            </a:pPr>
            <a:r>
              <a:rPr lang="en-US" altLang="ja-JP" sz="2400" dirty="0">
                <a:latin typeface="+mn-ea"/>
                <a:ea typeface="+mn-ea"/>
              </a:rPr>
              <a:t> a</a:t>
            </a:r>
            <a:r>
              <a:rPr lang="ja-JP" altLang="en-US" sz="2400" dirty="0">
                <a:latin typeface="+mn-ea"/>
                <a:ea typeface="+mn-ea"/>
              </a:rPr>
              <a:t>は</a:t>
            </a:r>
            <a:r>
              <a:rPr lang="en-US" altLang="ja-JP" sz="2400" dirty="0">
                <a:latin typeface="+mn-ea"/>
                <a:ea typeface="+mn-ea"/>
              </a:rPr>
              <a:t>c</a:t>
            </a:r>
            <a:r>
              <a:rPr lang="ja-JP" altLang="en-US" sz="2400" dirty="0">
                <a:latin typeface="+mn-ea"/>
                <a:ea typeface="+mn-ea"/>
              </a:rPr>
              <a:t>と等しいが、</a:t>
            </a:r>
            <a:r>
              <a:rPr lang="en-US" altLang="ja-JP" sz="2400" dirty="0">
                <a:latin typeface="+mn-ea"/>
                <a:ea typeface="+mn-ea"/>
              </a:rPr>
              <a:t>a</a:t>
            </a:r>
            <a:r>
              <a:rPr lang="ja-JP" altLang="en-US" sz="2400" dirty="0">
                <a:latin typeface="+mn-ea"/>
                <a:ea typeface="+mn-ea"/>
              </a:rPr>
              <a:t>は</a:t>
            </a:r>
            <a:r>
              <a:rPr lang="en-US" altLang="ja-JP" sz="2400" dirty="0">
                <a:latin typeface="+mn-ea"/>
                <a:ea typeface="+mn-ea"/>
              </a:rPr>
              <a:t>b</a:t>
            </a:r>
            <a:r>
              <a:rPr lang="ja-JP" altLang="en-US" sz="2400" dirty="0">
                <a:latin typeface="+mn-ea"/>
                <a:ea typeface="+mn-ea"/>
              </a:rPr>
              <a:t>と等しくない</a:t>
            </a:r>
            <a:endParaRPr lang="en-US" altLang="ja-JP" sz="2400" dirty="0">
              <a:latin typeface="+mn-ea"/>
              <a:ea typeface="+mn-ea"/>
            </a:endParaRPr>
          </a:p>
          <a:p>
            <a:pPr marL="457200" indent="-457200">
              <a:buFontTx/>
              <a:buAutoNum type="alphaLcParenBoth"/>
              <a:defRPr/>
            </a:pPr>
            <a:r>
              <a:rPr lang="en-US" altLang="ja-JP" sz="2400" dirty="0">
                <a:latin typeface="+mn-ea"/>
                <a:ea typeface="+mn-ea"/>
              </a:rPr>
              <a:t> a</a:t>
            </a:r>
            <a:r>
              <a:rPr lang="ja-JP" altLang="en-US" sz="2400" dirty="0">
                <a:latin typeface="+mn-ea"/>
                <a:ea typeface="+mn-ea"/>
              </a:rPr>
              <a:t>は</a:t>
            </a:r>
            <a:r>
              <a:rPr lang="en-US" altLang="ja-JP" sz="2400" dirty="0">
                <a:latin typeface="+mn-ea"/>
                <a:ea typeface="+mn-ea"/>
              </a:rPr>
              <a:t>b</a:t>
            </a:r>
            <a:r>
              <a:rPr lang="ja-JP" altLang="en-US" sz="2400" dirty="0">
                <a:latin typeface="+mn-ea"/>
                <a:ea typeface="+mn-ea"/>
              </a:rPr>
              <a:t>の</a:t>
            </a:r>
            <a:r>
              <a:rPr lang="en-US" altLang="ja-JP" sz="2400" dirty="0">
                <a:latin typeface="+mn-ea"/>
                <a:ea typeface="+mn-ea"/>
              </a:rPr>
              <a:t>2</a:t>
            </a:r>
            <a:r>
              <a:rPr lang="ja-JP" altLang="en-US" sz="2400" dirty="0">
                <a:latin typeface="+mn-ea"/>
                <a:ea typeface="+mn-ea"/>
              </a:rPr>
              <a:t>倍より大きく、</a:t>
            </a:r>
            <a:r>
              <a:rPr lang="en-US" altLang="ja-JP" sz="2400" dirty="0">
                <a:latin typeface="+mn-ea"/>
                <a:ea typeface="+mn-ea"/>
              </a:rPr>
              <a:t>a</a:t>
            </a:r>
            <a:r>
              <a:rPr lang="ja-JP" altLang="en-US" sz="2400" dirty="0">
                <a:latin typeface="+mn-ea"/>
                <a:ea typeface="+mn-ea"/>
              </a:rPr>
              <a:t>は</a:t>
            </a:r>
            <a:r>
              <a:rPr lang="en-US" altLang="ja-JP" sz="2400" dirty="0">
                <a:latin typeface="+mn-ea"/>
                <a:ea typeface="+mn-ea"/>
              </a:rPr>
              <a:t>b</a:t>
            </a:r>
            <a:r>
              <a:rPr lang="ja-JP" altLang="en-US" sz="2400" dirty="0">
                <a:latin typeface="+mn-ea"/>
                <a:ea typeface="+mn-ea"/>
              </a:rPr>
              <a:t>の</a:t>
            </a:r>
            <a:r>
              <a:rPr lang="en-US" altLang="ja-JP" sz="2400" dirty="0">
                <a:latin typeface="+mn-ea"/>
                <a:ea typeface="+mn-ea"/>
              </a:rPr>
              <a:t>3</a:t>
            </a:r>
            <a:r>
              <a:rPr lang="ja-JP" altLang="en-US" sz="2400" dirty="0">
                <a:latin typeface="+mn-ea"/>
                <a:ea typeface="+mn-ea"/>
              </a:rPr>
              <a:t>倍よりは大きくない</a:t>
            </a:r>
            <a:endParaRPr lang="en-US" altLang="ja-JP" sz="2400" dirty="0">
              <a:latin typeface="+mn-ea"/>
              <a:ea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タイトル 1"/>
          <p:cNvSpPr>
            <a:spLocks noGrp="1"/>
          </p:cNvSpPr>
          <p:nvPr>
            <p:ph type="title"/>
          </p:nvPr>
        </p:nvSpPr>
        <p:spPr>
          <a:xfrm>
            <a:off x="457200" y="274638"/>
            <a:ext cx="8229600" cy="725487"/>
          </a:xfrm>
        </p:spPr>
        <p:txBody>
          <a:bodyPr/>
          <a:lstStyle/>
          <a:p>
            <a:pPr eaLnBrk="1" hangingPunct="1"/>
            <a:r>
              <a:rPr lang="ja-JP" altLang="en-US"/>
              <a:t>処理の繰り返し</a:t>
            </a:r>
          </a:p>
        </p:txBody>
      </p:sp>
      <p:sp>
        <p:nvSpPr>
          <p:cNvPr id="71683" name="コンテンツ プレースホルダ 2"/>
          <p:cNvSpPr>
            <a:spLocks noGrp="1"/>
          </p:cNvSpPr>
          <p:nvPr>
            <p:ph idx="1"/>
          </p:nvPr>
        </p:nvSpPr>
        <p:spPr>
          <a:xfrm>
            <a:off x="457200" y="1214438"/>
            <a:ext cx="8229600" cy="5000625"/>
          </a:xfrm>
        </p:spPr>
        <p:txBody>
          <a:bodyPr/>
          <a:lstStyle/>
          <a:p>
            <a:pPr eaLnBrk="1" hangingPunct="1"/>
            <a:r>
              <a:rPr lang="ja-JP" altLang="en-US" dirty="0"/>
              <a:t>ある処理を繰り返し実行したいことがよくある</a:t>
            </a:r>
            <a:endParaRPr lang="en-US" altLang="ja-JP" dirty="0"/>
          </a:p>
          <a:p>
            <a:pPr eaLnBrk="1" hangingPunct="1"/>
            <a:r>
              <a:rPr lang="ja-JP" altLang="en-US" dirty="0"/>
              <a:t>ループ構文を使用すると、繰り返し処理を簡単に記述できる</a:t>
            </a:r>
            <a:endParaRPr lang="en-US" altLang="ja-JP" dirty="0"/>
          </a:p>
          <a:p>
            <a:pPr eaLnBrk="1" hangingPunct="1"/>
            <a:r>
              <a:rPr lang="en-US" altLang="ja-JP" dirty="0"/>
              <a:t>Java</a:t>
            </a:r>
            <a:r>
              <a:rPr lang="ja-JP" altLang="en-US" dirty="0" err="1"/>
              <a:t>には</a:t>
            </a:r>
            <a:r>
              <a:rPr lang="en-US" altLang="ja-JP" dirty="0"/>
              <a:t>3</a:t>
            </a:r>
            <a:r>
              <a:rPr lang="ja-JP" altLang="en-US" dirty="0" err="1"/>
              <a:t>つの</a:t>
            </a:r>
            <a:r>
              <a:rPr lang="ja-JP" altLang="en-US" dirty="0"/>
              <a:t>ループ構文がある</a:t>
            </a:r>
            <a:endParaRPr lang="en-US" altLang="ja-JP" dirty="0"/>
          </a:p>
          <a:p>
            <a:pPr marL="457200" lvl="1" indent="0" eaLnBrk="1" hangingPunct="1">
              <a:buNone/>
            </a:pPr>
            <a:r>
              <a:rPr lang="en-US" altLang="ja-JP" dirty="0"/>
              <a:t>for</a:t>
            </a:r>
            <a:r>
              <a:rPr lang="ja-JP" altLang="en-US" dirty="0"/>
              <a:t>文</a:t>
            </a:r>
            <a:endParaRPr lang="en-US" altLang="ja-JP" dirty="0"/>
          </a:p>
          <a:p>
            <a:pPr marL="457200" lvl="1" indent="0" eaLnBrk="1" hangingPunct="1">
              <a:buNone/>
            </a:pPr>
            <a:r>
              <a:rPr lang="en-US" altLang="ja-JP" dirty="0"/>
              <a:t>while</a:t>
            </a:r>
            <a:r>
              <a:rPr lang="ja-JP" altLang="en-US" dirty="0"/>
              <a:t>文</a:t>
            </a:r>
            <a:endParaRPr lang="en-US" altLang="ja-JP" dirty="0"/>
          </a:p>
          <a:p>
            <a:pPr marL="457200" lvl="1" indent="0" eaLnBrk="1" hangingPunct="1">
              <a:buNone/>
            </a:pPr>
            <a:r>
              <a:rPr lang="en-US" altLang="ja-JP" dirty="0"/>
              <a:t>do </a:t>
            </a:r>
            <a:r>
              <a:rPr lang="ja-JP" altLang="en-US" dirty="0"/>
              <a:t>～ </a:t>
            </a:r>
            <a:r>
              <a:rPr lang="en-US" altLang="ja-JP" dirty="0"/>
              <a:t>while</a:t>
            </a:r>
            <a:r>
              <a:rPr lang="ja-JP" altLang="en-US" dirty="0"/>
              <a:t>文</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タイトル 1"/>
          <p:cNvSpPr>
            <a:spLocks noGrp="1"/>
          </p:cNvSpPr>
          <p:nvPr>
            <p:ph type="title"/>
          </p:nvPr>
        </p:nvSpPr>
        <p:spPr>
          <a:xfrm>
            <a:off x="457200" y="274638"/>
            <a:ext cx="8229600" cy="725487"/>
          </a:xfrm>
        </p:spPr>
        <p:txBody>
          <a:bodyPr/>
          <a:lstStyle/>
          <a:p>
            <a:pPr eaLnBrk="1" hangingPunct="1"/>
            <a:r>
              <a:rPr lang="en-US" altLang="ja-JP"/>
              <a:t>for</a:t>
            </a:r>
            <a:r>
              <a:rPr lang="ja-JP" altLang="en-US"/>
              <a:t>文</a:t>
            </a:r>
          </a:p>
        </p:txBody>
      </p:sp>
      <p:sp>
        <p:nvSpPr>
          <p:cNvPr id="72707" name="コンテンツ プレースホルダ 2"/>
          <p:cNvSpPr>
            <a:spLocks noGrp="1"/>
          </p:cNvSpPr>
          <p:nvPr>
            <p:ph idx="1"/>
          </p:nvPr>
        </p:nvSpPr>
        <p:spPr>
          <a:xfrm>
            <a:off x="457200" y="1214438"/>
            <a:ext cx="8229600" cy="714375"/>
          </a:xfrm>
        </p:spPr>
        <p:txBody>
          <a:bodyPr/>
          <a:lstStyle/>
          <a:p>
            <a:pPr marL="0" indent="0" eaLnBrk="1" hangingPunct="1">
              <a:buNone/>
            </a:pPr>
            <a:r>
              <a:rPr lang="en-US" altLang="ja-JP" dirty="0"/>
              <a:t>for</a:t>
            </a:r>
            <a:r>
              <a:rPr lang="ja-JP" altLang="en-US" dirty="0"/>
              <a:t>文の構文</a:t>
            </a:r>
          </a:p>
        </p:txBody>
      </p:sp>
      <p:sp>
        <p:nvSpPr>
          <p:cNvPr id="72708" name="テキスト ボックス 3"/>
          <p:cNvSpPr txBox="1">
            <a:spLocks noChangeArrowheads="1"/>
          </p:cNvSpPr>
          <p:nvPr/>
        </p:nvSpPr>
        <p:spPr bwMode="auto">
          <a:xfrm>
            <a:off x="71438" y="1857375"/>
            <a:ext cx="9001125"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for(</a:t>
            </a:r>
            <a:r>
              <a:rPr lang="ja-JP" altLang="en-US" sz="2800">
                <a:solidFill>
                  <a:srgbClr val="C00000"/>
                </a:solidFill>
                <a:latin typeface="Lucida Console" panose="020B0609040504020204" pitchFamily="49" charset="0"/>
                <a:ea typeface="HG丸ｺﾞｼｯｸM-PRO" panose="020F0600000000000000" pitchFamily="50" charset="-128"/>
              </a:rPr>
              <a:t>最初の処理</a:t>
            </a:r>
            <a:r>
              <a:rPr lang="en-US" altLang="ja-JP" sz="2800">
                <a:latin typeface="Lucida Console" panose="020B0609040504020204" pitchFamily="49" charset="0"/>
                <a:ea typeface="HG丸ｺﾞｼｯｸM-PRO" panose="020F0600000000000000" pitchFamily="50" charset="-128"/>
              </a:rPr>
              <a:t>; </a:t>
            </a:r>
            <a:r>
              <a:rPr lang="ja-JP" altLang="en-US" sz="2800">
                <a:solidFill>
                  <a:srgbClr val="C00000"/>
                </a:solidFill>
                <a:latin typeface="Lucida Console" panose="020B0609040504020204" pitchFamily="49" charset="0"/>
                <a:ea typeface="HG丸ｺﾞｼｯｸM-PRO" panose="020F0600000000000000" pitchFamily="50" charset="-128"/>
              </a:rPr>
              <a:t>条件式</a:t>
            </a:r>
            <a:r>
              <a:rPr lang="en-US" altLang="ja-JP" sz="2800">
                <a:latin typeface="Lucida Console" panose="020B0609040504020204" pitchFamily="49" charset="0"/>
                <a:ea typeface="HG丸ｺﾞｼｯｸM-PRO" panose="020F0600000000000000" pitchFamily="50" charset="-128"/>
              </a:rPr>
              <a:t>; </a:t>
            </a:r>
            <a:r>
              <a:rPr lang="ja-JP" altLang="en-US" sz="2800">
                <a:solidFill>
                  <a:srgbClr val="C00000"/>
                </a:solidFill>
                <a:latin typeface="Lucida Console" panose="020B0609040504020204" pitchFamily="49" charset="0"/>
                <a:ea typeface="HG丸ｺﾞｼｯｸM-PRO" panose="020F0600000000000000" pitchFamily="50" charset="-128"/>
              </a:rPr>
              <a:t>命令文の後に行う処理</a:t>
            </a:r>
            <a:r>
              <a:rPr lang="en-US" altLang="ja-JP" sz="3200">
                <a:latin typeface="Lucida Console" panose="020B0609040504020204" pitchFamily="49" charset="0"/>
                <a:ea typeface="HG丸ｺﾞｼｯｸM-PRO" panose="020F0600000000000000" pitchFamily="50" charset="-128"/>
              </a:rPr>
              <a:t>){</a:t>
            </a:r>
          </a:p>
          <a:p>
            <a:pPr eaLnBrk="1" hangingPunct="1"/>
            <a:r>
              <a:rPr lang="en-US" altLang="ja-JP" sz="3200">
                <a:latin typeface="Lucida Console" panose="020B0609040504020204" pitchFamily="49" charset="0"/>
                <a:ea typeface="HG丸ｺﾞｼｯｸM-PRO" panose="020F0600000000000000" pitchFamily="50" charset="-128"/>
              </a:rPr>
              <a:t>    </a:t>
            </a:r>
            <a:r>
              <a:rPr lang="ja-JP" altLang="en-US" sz="3200">
                <a:solidFill>
                  <a:srgbClr val="C00000"/>
                </a:solidFill>
                <a:latin typeface="Lucida Console" panose="020B0609040504020204" pitchFamily="49" charset="0"/>
                <a:ea typeface="HG丸ｺﾞｼｯｸM-PRO" panose="020F0600000000000000" pitchFamily="50" charset="-128"/>
              </a:rPr>
              <a:t>命令文</a:t>
            </a:r>
            <a:endParaRPr lang="en-US" altLang="ja-JP" sz="3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3200">
                <a:latin typeface="Lucida Console" panose="020B0609040504020204" pitchFamily="49" charset="0"/>
                <a:ea typeface="HG丸ｺﾞｼｯｸM-PRO" panose="020F0600000000000000" pitchFamily="50" charset="-128"/>
              </a:rPr>
              <a:t>}</a:t>
            </a:r>
          </a:p>
        </p:txBody>
      </p:sp>
      <p:sp>
        <p:nvSpPr>
          <p:cNvPr id="72709" name="コンテンツ プレースホルダ 2"/>
          <p:cNvSpPr txBox="1">
            <a:spLocks/>
          </p:cNvSpPr>
          <p:nvPr/>
        </p:nvSpPr>
        <p:spPr bwMode="auto">
          <a:xfrm>
            <a:off x="428625" y="3571875"/>
            <a:ext cx="82296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Lucida Console" panose="020B0609040504020204" pitchFamily="49" charset="0"/>
              <a:buAutoNum type="arabicPeriod"/>
            </a:pPr>
            <a:r>
              <a:rPr lang="ja-JP" altLang="en-US" sz="3200">
                <a:latin typeface="+mn-ea"/>
                <a:ea typeface="+mn-ea"/>
              </a:rPr>
              <a:t>「最初の処理」を行う</a:t>
            </a:r>
            <a:endParaRPr lang="en-US" altLang="ja-JP" sz="3200">
              <a:latin typeface="+mn-ea"/>
              <a:ea typeface="+mn-ea"/>
            </a:endParaRPr>
          </a:p>
          <a:p>
            <a:pPr eaLnBrk="1" hangingPunct="1">
              <a:spcBef>
                <a:spcPct val="20000"/>
              </a:spcBef>
              <a:buFont typeface="Lucida Console" panose="020B0609040504020204" pitchFamily="49" charset="0"/>
              <a:buAutoNum type="arabicPeriod"/>
            </a:pPr>
            <a:r>
              <a:rPr lang="ja-JP" altLang="en-US" sz="3200">
                <a:latin typeface="+mn-ea"/>
                <a:ea typeface="+mn-ea"/>
              </a:rPr>
              <a:t>「条件式」が</a:t>
            </a:r>
            <a:r>
              <a:rPr lang="en-US" altLang="ja-JP" sz="3200">
                <a:latin typeface="+mn-ea"/>
                <a:ea typeface="+mn-ea"/>
              </a:rPr>
              <a:t>true</a:t>
            </a:r>
            <a:r>
              <a:rPr lang="ja-JP" altLang="en-US" sz="3200">
                <a:latin typeface="+mn-ea"/>
                <a:ea typeface="+mn-ea"/>
              </a:rPr>
              <a:t>なら「命令文」を行う</a:t>
            </a:r>
            <a:br>
              <a:rPr lang="en-US" altLang="ja-JP" sz="3200">
                <a:latin typeface="+mn-ea"/>
                <a:ea typeface="+mn-ea"/>
              </a:rPr>
            </a:br>
            <a:r>
              <a:rPr lang="en-US" altLang="ja-JP" sz="3200">
                <a:latin typeface="+mn-ea"/>
                <a:ea typeface="+mn-ea"/>
              </a:rPr>
              <a:t> false </a:t>
            </a:r>
            <a:r>
              <a:rPr lang="ja-JP" altLang="en-US" sz="3200">
                <a:latin typeface="+mn-ea"/>
                <a:ea typeface="+mn-ea"/>
              </a:rPr>
              <a:t>なら</a:t>
            </a:r>
            <a:r>
              <a:rPr lang="en-US" altLang="ja-JP" sz="3200">
                <a:latin typeface="+mn-ea"/>
                <a:ea typeface="+mn-ea"/>
              </a:rPr>
              <a:t>for</a:t>
            </a:r>
            <a:r>
              <a:rPr lang="ja-JP" altLang="en-US" sz="3200">
                <a:latin typeface="+mn-ea"/>
                <a:ea typeface="+mn-ea"/>
              </a:rPr>
              <a:t>文を終了する</a:t>
            </a:r>
            <a:endParaRPr lang="en-US" altLang="ja-JP" sz="3200">
              <a:latin typeface="+mn-ea"/>
              <a:ea typeface="+mn-ea"/>
            </a:endParaRPr>
          </a:p>
          <a:p>
            <a:pPr eaLnBrk="1" hangingPunct="1">
              <a:spcBef>
                <a:spcPct val="20000"/>
              </a:spcBef>
              <a:buFont typeface="Lucida Console" panose="020B0609040504020204" pitchFamily="49" charset="0"/>
              <a:buAutoNum type="arabicPeriod"/>
            </a:pPr>
            <a:r>
              <a:rPr lang="ja-JP" altLang="en-US" sz="3200">
                <a:latin typeface="+mn-ea"/>
                <a:ea typeface="+mn-ea"/>
              </a:rPr>
              <a:t>「命令文の後に行う処理」を行う</a:t>
            </a:r>
            <a:endParaRPr lang="en-US" altLang="ja-JP" sz="3200">
              <a:latin typeface="+mn-ea"/>
              <a:ea typeface="+mn-ea"/>
            </a:endParaRPr>
          </a:p>
          <a:p>
            <a:pPr eaLnBrk="1" hangingPunct="1">
              <a:spcBef>
                <a:spcPct val="20000"/>
              </a:spcBef>
              <a:buFont typeface="Lucida Console" panose="020B0609040504020204" pitchFamily="49" charset="0"/>
              <a:buAutoNum type="arabicPeriod"/>
            </a:pPr>
            <a:r>
              <a:rPr lang="ja-JP" altLang="en-US" sz="3200">
                <a:latin typeface="+mn-ea"/>
                <a:ea typeface="+mn-ea"/>
              </a:rPr>
              <a:t> </a:t>
            </a:r>
            <a:r>
              <a:rPr lang="en-US" altLang="ja-JP" sz="3200">
                <a:latin typeface="+mn-ea"/>
                <a:ea typeface="+mn-ea"/>
              </a:rPr>
              <a:t>2.</a:t>
            </a:r>
            <a:r>
              <a:rPr lang="ja-JP" altLang="en-US" sz="3200">
                <a:latin typeface="+mn-ea"/>
                <a:ea typeface="+mn-ea"/>
              </a:rPr>
              <a:t>に戻る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タイトル 1"/>
          <p:cNvSpPr>
            <a:spLocks noGrp="1"/>
          </p:cNvSpPr>
          <p:nvPr>
            <p:ph type="title"/>
          </p:nvPr>
        </p:nvSpPr>
        <p:spPr>
          <a:xfrm>
            <a:off x="457200" y="274638"/>
            <a:ext cx="8229600" cy="725487"/>
          </a:xfrm>
        </p:spPr>
        <p:txBody>
          <a:bodyPr/>
          <a:lstStyle/>
          <a:p>
            <a:pPr eaLnBrk="1" hangingPunct="1"/>
            <a:r>
              <a:rPr lang="en-US" altLang="ja-JP"/>
              <a:t>for</a:t>
            </a:r>
            <a:r>
              <a:rPr lang="ja-JP" altLang="en-US"/>
              <a:t>文の例</a:t>
            </a:r>
          </a:p>
        </p:txBody>
      </p:sp>
      <p:pic>
        <p:nvPicPr>
          <p:cNvPr id="73731" name="Picture 2" descr="C:\_jun\work\2010misc\00misc\Java図表画面データ\1巻\3章\図3-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2214563"/>
            <a:ext cx="7646988" cy="464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テキスト ボックス 4"/>
          <p:cNvSpPr txBox="1">
            <a:spLocks noChangeArrowheads="1"/>
          </p:cNvSpPr>
          <p:nvPr/>
        </p:nvSpPr>
        <p:spPr bwMode="auto">
          <a:xfrm>
            <a:off x="428625" y="1143000"/>
            <a:ext cx="8429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for(int i = 0; i &lt; 5; i++) {</a:t>
            </a:r>
          </a:p>
          <a:p>
            <a:pPr eaLnBrk="1" hangingPunct="1"/>
            <a:r>
              <a:rPr lang="en-US" altLang="ja-JP" sz="2800">
                <a:latin typeface="Lucida Console" panose="020B0609040504020204" pitchFamily="49" charset="0"/>
                <a:ea typeface="HG丸ｺﾞｼｯｸM-PRO" panose="020F0600000000000000" pitchFamily="50" charset="-128"/>
              </a:rPr>
              <a:t>  System.out.println("</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言語の特徴</a:t>
            </a:r>
          </a:p>
        </p:txBody>
      </p:sp>
      <p:sp>
        <p:nvSpPr>
          <p:cNvPr id="9219"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コンパイラによってバイトコードに変換される</a:t>
            </a:r>
            <a:endParaRPr lang="en-US" altLang="ja-JP" sz="2800" dirty="0"/>
          </a:p>
          <a:p>
            <a:pPr eaLnBrk="1" hangingPunct="1"/>
            <a:endParaRPr lang="en-US" altLang="ja-JP" sz="2800" dirty="0"/>
          </a:p>
          <a:p>
            <a:pPr eaLnBrk="1" hangingPunct="1"/>
            <a:r>
              <a:rPr lang="ja-JP" altLang="en-US" sz="2800" dirty="0"/>
              <a:t>バイトコードが</a:t>
            </a:r>
            <a:r>
              <a:rPr lang="en-US" altLang="ja-JP" sz="2800" dirty="0"/>
              <a:t>Java</a:t>
            </a:r>
            <a:r>
              <a:rPr lang="ja-JP" altLang="en-US" sz="2800" dirty="0"/>
              <a:t>仮想マシンによって実行されるので、</a:t>
            </a:r>
            <a:r>
              <a:rPr lang="en-US" altLang="ja-JP" sz="2800" dirty="0"/>
              <a:t>Windows</a:t>
            </a:r>
            <a:r>
              <a:rPr lang="ja-JP" altLang="en-US" sz="2800" dirty="0"/>
              <a:t>や</a:t>
            </a:r>
            <a:r>
              <a:rPr lang="en-US" altLang="ja-JP" sz="2800" dirty="0"/>
              <a:t>Mac</a:t>
            </a:r>
            <a:r>
              <a:rPr lang="ja-JP" altLang="en-US" sz="2800" dirty="0"/>
              <a:t> </a:t>
            </a:r>
            <a:r>
              <a:rPr lang="en-US" altLang="ja-JP" sz="2800" dirty="0"/>
              <a:t>OS</a:t>
            </a:r>
            <a:r>
              <a:rPr lang="ja-JP" altLang="en-US" sz="2800" dirty="0" err="1"/>
              <a:t>、</a:t>
            </a:r>
            <a:r>
              <a:rPr lang="en-US" altLang="ja-JP" sz="2800" dirty="0"/>
              <a:t>Linux</a:t>
            </a:r>
            <a:r>
              <a:rPr lang="ja-JP" altLang="en-US" sz="2800" dirty="0"/>
              <a:t>などの各種</a:t>
            </a:r>
            <a:r>
              <a:rPr lang="en-US" altLang="ja-JP" sz="2800" dirty="0"/>
              <a:t>OS</a:t>
            </a:r>
            <a:r>
              <a:rPr lang="ja-JP" altLang="en-US" sz="2800" dirty="0"/>
              <a:t>上でコンパイルし直さずに動作する</a:t>
            </a:r>
            <a:endParaRPr lang="en-US" altLang="ja-JP" sz="2800" dirty="0"/>
          </a:p>
          <a:p>
            <a:pPr eaLnBrk="1" hangingPunct="1"/>
            <a:endParaRPr lang="en-US" altLang="ja-JP" sz="2800" dirty="0"/>
          </a:p>
          <a:p>
            <a:pPr eaLnBrk="1" hangingPunct="1"/>
            <a:r>
              <a:rPr lang="ja-JP" altLang="en-US" sz="2800" dirty="0"/>
              <a:t>オブジェクト指向型言語</a:t>
            </a:r>
            <a:endParaRPr lang="en-US" altLang="ja-JP" sz="2800" dirty="0"/>
          </a:p>
          <a:p>
            <a:pPr eaLnBrk="1" hangingPunct="1"/>
            <a:endParaRPr lang="ja-JP"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タイトル 1"/>
          <p:cNvSpPr>
            <a:spLocks noGrp="1"/>
          </p:cNvSpPr>
          <p:nvPr>
            <p:ph type="title"/>
          </p:nvPr>
        </p:nvSpPr>
        <p:spPr>
          <a:xfrm>
            <a:off x="457200" y="274638"/>
            <a:ext cx="8229600" cy="725487"/>
          </a:xfrm>
        </p:spPr>
        <p:txBody>
          <a:bodyPr/>
          <a:lstStyle/>
          <a:p>
            <a:pPr eaLnBrk="1" hangingPunct="1"/>
            <a:r>
              <a:rPr lang="en-US" altLang="ja-JP"/>
              <a:t>for</a:t>
            </a:r>
            <a:r>
              <a:rPr lang="ja-JP" altLang="en-US"/>
              <a:t>ループ内で変数を使う</a:t>
            </a:r>
          </a:p>
        </p:txBody>
      </p:sp>
      <p:sp>
        <p:nvSpPr>
          <p:cNvPr id="74755" name="テキスト ボックス 3"/>
          <p:cNvSpPr txBox="1">
            <a:spLocks noChangeArrowheads="1"/>
          </p:cNvSpPr>
          <p:nvPr/>
        </p:nvSpPr>
        <p:spPr bwMode="auto">
          <a:xfrm>
            <a:off x="214313" y="3000375"/>
            <a:ext cx="8715375" cy="2678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sum = 0;</a:t>
            </a:r>
          </a:p>
          <a:p>
            <a:pPr eaLnBrk="1" hangingPunct="1"/>
            <a:r>
              <a:rPr lang="en-US" altLang="ja-JP" sz="2800">
                <a:latin typeface="Lucida Console" panose="020B0609040504020204" pitchFamily="49" charset="0"/>
                <a:ea typeface="HG丸ｺﾞｼｯｸM-PRO" panose="020F0600000000000000" pitchFamily="50" charset="-128"/>
              </a:rPr>
              <a:t>for(int i = 1; i &lt;= 100; i++) {</a:t>
            </a:r>
          </a:p>
          <a:p>
            <a:pPr eaLnBrk="1" hangingPunct="1"/>
            <a:r>
              <a:rPr lang="en-US" altLang="ja-JP" sz="2800">
                <a:latin typeface="Lucida Console" panose="020B0609040504020204" pitchFamily="49" charset="0"/>
                <a:ea typeface="HG丸ｺﾞｼｯｸM-PRO" panose="020F0600000000000000" pitchFamily="50" charset="-128"/>
              </a:rPr>
              <a:t>  sum += i;</a:t>
            </a:r>
          </a:p>
          <a:p>
            <a:pPr eaLnBrk="1" hangingPunct="1"/>
            <a:r>
              <a:rPr lang="en-US" altLang="ja-JP" sz="2800">
                <a:latin typeface="Lucida Console" panose="020B0609040504020204" pitchFamily="49" charset="0"/>
                <a:ea typeface="HG丸ｺﾞｼｯｸM-PRO" panose="020F0600000000000000" pitchFamily="50" charset="-128"/>
              </a:rPr>
              <a:t>  System.out.println(i + "</a:t>
            </a:r>
            <a:r>
              <a:rPr lang="ja-JP" altLang="en-US" sz="2800">
                <a:latin typeface="Lucida Console" panose="020B0609040504020204" pitchFamily="49" charset="0"/>
                <a:ea typeface="HG丸ｺﾞｼｯｸM-PRO" panose="020F0600000000000000" pitchFamily="50" charset="-128"/>
              </a:rPr>
              <a:t>を加えました</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System.out.println("</a:t>
            </a:r>
            <a:r>
              <a:rPr lang="ja-JP" altLang="en-US" sz="2800">
                <a:latin typeface="Lucida Console" panose="020B0609040504020204" pitchFamily="49" charset="0"/>
                <a:ea typeface="HG丸ｺﾞｼｯｸM-PRO" panose="020F0600000000000000" pitchFamily="50" charset="-128"/>
              </a:rPr>
              <a:t>合計は</a:t>
            </a:r>
            <a:r>
              <a:rPr lang="en-US" altLang="ja-JP" sz="2800">
                <a:latin typeface="Lucida Console" panose="020B0609040504020204" pitchFamily="49" charset="0"/>
                <a:ea typeface="HG丸ｺﾞｼｯｸM-PRO" panose="020F0600000000000000" pitchFamily="50" charset="-128"/>
              </a:rPr>
              <a:t>" + sum );</a:t>
            </a:r>
          </a:p>
        </p:txBody>
      </p:sp>
      <p:sp>
        <p:nvSpPr>
          <p:cNvPr id="74756" name="コンテンツ プレースホルダ 2"/>
          <p:cNvSpPr>
            <a:spLocks noGrp="1"/>
          </p:cNvSpPr>
          <p:nvPr>
            <p:ph idx="1"/>
          </p:nvPr>
        </p:nvSpPr>
        <p:spPr>
          <a:xfrm>
            <a:off x="457200" y="1214438"/>
            <a:ext cx="8229600" cy="1857375"/>
          </a:xfrm>
        </p:spPr>
        <p:txBody>
          <a:bodyPr/>
          <a:lstStyle/>
          <a:p>
            <a:pPr marL="0" indent="0" eaLnBrk="1" hangingPunct="1">
              <a:buNone/>
            </a:pPr>
            <a:r>
              <a:rPr lang="en-US" altLang="ja-JP" dirty="0"/>
              <a:t>for </a:t>
            </a:r>
            <a:r>
              <a:rPr lang="ja-JP" altLang="en-US" dirty="0"/>
              <a:t>ループ内で変数を使用することで、例えば</a:t>
            </a:r>
            <a:r>
              <a:rPr lang="en-US" altLang="ja-JP" dirty="0"/>
              <a:t>1</a:t>
            </a:r>
            <a:r>
              <a:rPr lang="ja-JP" altLang="en-US" dirty="0"/>
              <a:t>から</a:t>
            </a:r>
            <a:r>
              <a:rPr lang="en-US" altLang="ja-JP" dirty="0"/>
              <a:t>100</a:t>
            </a:r>
            <a:r>
              <a:rPr lang="ja-JP" altLang="en-US" dirty="0" err="1"/>
              <a:t>までを</a:t>
            </a:r>
            <a:r>
              <a:rPr lang="ja-JP" altLang="en-US" dirty="0"/>
              <a:t>順番に足し合わせる計算ができる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6" name="正方形/長方形 5"/>
          <p:cNvSpPr/>
          <p:nvPr/>
        </p:nvSpPr>
        <p:spPr>
          <a:xfrm>
            <a:off x="428625" y="1285875"/>
            <a:ext cx="8286750" cy="3785652"/>
          </a:xfrm>
          <a:prstGeom prst="rect">
            <a:avLst/>
          </a:prstGeom>
        </p:spPr>
        <p:txBody>
          <a:bodyPr>
            <a:spAutoFit/>
          </a:bodyPr>
          <a:lstStyle/>
          <a:p>
            <a:pPr fontAlgn="auto">
              <a:spcBef>
                <a:spcPts val="0"/>
              </a:spcBef>
              <a:spcAft>
                <a:spcPts val="0"/>
              </a:spcAft>
              <a:defRPr/>
            </a:pPr>
            <a:r>
              <a:rPr lang="ja-JP" altLang="en-US" sz="2400" dirty="0">
                <a:latin typeface="+mn-lt"/>
                <a:ea typeface="+mn-ea"/>
              </a:rPr>
              <a:t>次の計算をするプログラムを作ろう</a:t>
            </a:r>
            <a:endParaRPr lang="en-US" altLang="ja-JP" sz="2400" dirty="0">
              <a:latin typeface="+mn-lt"/>
              <a:ea typeface="+mn-ea"/>
            </a:endParaRPr>
          </a:p>
          <a:p>
            <a:pPr fontAlgn="auto">
              <a:spcBef>
                <a:spcPts val="0"/>
              </a:spcBef>
              <a:spcAft>
                <a:spcPts val="0"/>
              </a:spcAft>
              <a:defRPr/>
            </a:pPr>
            <a:endParaRPr lang="en-US" altLang="ja-JP" sz="2400" dirty="0">
              <a:latin typeface="+mn-lt"/>
              <a:ea typeface="+mn-ea"/>
            </a:endParaRPr>
          </a:p>
          <a:p>
            <a:pPr marL="457200" indent="-457200" fontAlgn="auto">
              <a:spcBef>
                <a:spcPts val="0"/>
              </a:spcBef>
              <a:spcAft>
                <a:spcPts val="0"/>
              </a:spcAft>
              <a:buFontTx/>
              <a:buAutoNum type="arabicPeriod"/>
              <a:defRPr/>
            </a:pPr>
            <a:r>
              <a:rPr lang="en-US" altLang="ja-JP" sz="2400" dirty="0">
                <a:latin typeface="+mn-lt"/>
                <a:ea typeface="+mn-ea"/>
              </a:rPr>
              <a:t>1</a:t>
            </a:r>
            <a:r>
              <a:rPr lang="ja-JP" altLang="en-US" sz="2400" dirty="0">
                <a:latin typeface="+mn-lt"/>
                <a:ea typeface="+mn-ea"/>
              </a:rPr>
              <a:t>～</a:t>
            </a:r>
            <a:r>
              <a:rPr lang="en-US" altLang="ja-JP" sz="2400" dirty="0">
                <a:latin typeface="+mn-lt"/>
                <a:ea typeface="+mn-ea"/>
              </a:rPr>
              <a:t>100</a:t>
            </a:r>
            <a:r>
              <a:rPr lang="ja-JP" altLang="en-US" sz="2400" dirty="0" err="1">
                <a:latin typeface="+mn-lt"/>
                <a:ea typeface="+mn-ea"/>
              </a:rPr>
              <a:t>までの</a:t>
            </a:r>
            <a:r>
              <a:rPr lang="ja-JP" altLang="en-US" sz="2400" dirty="0">
                <a:latin typeface="+mn-lt"/>
                <a:ea typeface="+mn-ea"/>
              </a:rPr>
              <a:t>偶数だけを順番に足し算する</a:t>
            </a:r>
            <a:endParaRPr lang="en-US" altLang="ja-JP" sz="2400" dirty="0">
              <a:latin typeface="+mn-lt"/>
              <a:ea typeface="+mn-ea"/>
            </a:endParaRPr>
          </a:p>
          <a:p>
            <a:pPr marL="457200" indent="-457200" fontAlgn="auto">
              <a:spcBef>
                <a:spcPts val="0"/>
              </a:spcBef>
              <a:spcAft>
                <a:spcPts val="0"/>
              </a:spcAft>
              <a:buFontTx/>
              <a:buAutoNum type="arabicPeriod"/>
              <a:defRPr/>
            </a:pPr>
            <a:endParaRPr lang="en-US" altLang="ja-JP" sz="2400" dirty="0">
              <a:latin typeface="+mn-lt"/>
              <a:ea typeface="+mn-ea"/>
            </a:endParaRPr>
          </a:p>
          <a:p>
            <a:pPr marL="457200" indent="-457200" fontAlgn="auto">
              <a:spcBef>
                <a:spcPts val="0"/>
              </a:spcBef>
              <a:spcAft>
                <a:spcPts val="0"/>
              </a:spcAft>
              <a:buFontTx/>
              <a:buAutoNum type="arabicPeriod"/>
              <a:defRPr/>
            </a:pPr>
            <a:r>
              <a:rPr lang="en-US" altLang="ja-JP" sz="2400" dirty="0">
                <a:latin typeface="+mn-lt"/>
                <a:ea typeface="+mn-ea"/>
              </a:rPr>
              <a:t>1</a:t>
            </a:r>
            <a:r>
              <a:rPr lang="ja-JP" altLang="en-US" sz="2400" dirty="0">
                <a:latin typeface="+mn-lt"/>
                <a:ea typeface="+mn-ea"/>
              </a:rPr>
              <a:t>～</a:t>
            </a:r>
            <a:r>
              <a:rPr lang="en-US" altLang="ja-JP" sz="2400" dirty="0">
                <a:latin typeface="+mn-lt"/>
                <a:ea typeface="+mn-ea"/>
              </a:rPr>
              <a:t>100</a:t>
            </a:r>
            <a:r>
              <a:rPr lang="ja-JP" altLang="en-US" sz="2400" dirty="0" err="1">
                <a:latin typeface="+mn-lt"/>
                <a:ea typeface="+mn-ea"/>
              </a:rPr>
              <a:t>までの</a:t>
            </a:r>
            <a:r>
              <a:rPr lang="en-US" altLang="ja-JP" sz="2400" dirty="0">
                <a:latin typeface="+mn-lt"/>
                <a:ea typeface="+mn-ea"/>
              </a:rPr>
              <a:t>2</a:t>
            </a:r>
            <a:r>
              <a:rPr lang="ja-JP" altLang="en-US" sz="2400" dirty="0">
                <a:latin typeface="+mn-lt"/>
                <a:ea typeface="+mn-ea"/>
              </a:rPr>
              <a:t>または</a:t>
            </a:r>
            <a:r>
              <a:rPr lang="en-US" altLang="ja-JP" sz="2400" dirty="0">
                <a:latin typeface="+mn-lt"/>
                <a:ea typeface="+mn-ea"/>
              </a:rPr>
              <a:t>3</a:t>
            </a:r>
            <a:r>
              <a:rPr lang="ja-JP" altLang="en-US" sz="2400" dirty="0">
                <a:latin typeface="+mn-lt"/>
                <a:ea typeface="+mn-ea"/>
              </a:rPr>
              <a:t>の倍数を順番に足し算する。ただし</a:t>
            </a:r>
            <a:r>
              <a:rPr lang="en-US" altLang="ja-JP" sz="2400" dirty="0">
                <a:latin typeface="+mn-lt"/>
                <a:ea typeface="+mn-ea"/>
              </a:rPr>
              <a:t>12</a:t>
            </a:r>
            <a:r>
              <a:rPr lang="ja-JP" altLang="en-US" sz="2400" dirty="0">
                <a:latin typeface="+mn-lt"/>
                <a:ea typeface="+mn-ea"/>
              </a:rPr>
              <a:t>の倍数は足し算しない。</a:t>
            </a:r>
            <a:endParaRPr lang="en-US" altLang="ja-JP" sz="2400" dirty="0">
              <a:latin typeface="+mn-lt"/>
              <a:ea typeface="+mn-ea"/>
            </a:endParaRPr>
          </a:p>
          <a:p>
            <a:pPr marL="457200" indent="-457200" fontAlgn="auto">
              <a:spcBef>
                <a:spcPts val="0"/>
              </a:spcBef>
              <a:spcAft>
                <a:spcPts val="0"/>
              </a:spcAft>
              <a:buFontTx/>
              <a:buAutoNum type="arabicPeriod"/>
              <a:defRPr/>
            </a:pPr>
            <a:endParaRPr lang="en-US" altLang="ja-JP" sz="2400" dirty="0">
              <a:latin typeface="+mn-lt"/>
              <a:ea typeface="+mn-ea"/>
            </a:endParaRPr>
          </a:p>
          <a:p>
            <a:pPr marL="457200" indent="-457200" fontAlgn="auto">
              <a:spcBef>
                <a:spcPts val="0"/>
              </a:spcBef>
              <a:spcAft>
                <a:spcPts val="0"/>
              </a:spcAft>
              <a:buFontTx/>
              <a:buAutoNum type="arabicPeriod"/>
              <a:defRPr/>
            </a:pPr>
            <a:r>
              <a:rPr lang="en-US" altLang="ja-JP" sz="2400" dirty="0">
                <a:latin typeface="+mn-lt"/>
                <a:ea typeface="+mn-ea"/>
              </a:rPr>
              <a:t>x</a:t>
            </a:r>
            <a:r>
              <a:rPr lang="ja-JP" altLang="en-US" sz="2400" dirty="0">
                <a:latin typeface="+mn-lt"/>
                <a:ea typeface="+mn-ea"/>
              </a:rPr>
              <a:t>の値を</a:t>
            </a:r>
            <a:r>
              <a:rPr lang="en-US" altLang="ja-JP" sz="2400" dirty="0">
                <a:latin typeface="+mn-lt"/>
                <a:ea typeface="+mn-ea"/>
              </a:rPr>
              <a:t>-10</a:t>
            </a:r>
            <a:r>
              <a:rPr lang="ja-JP" altLang="en-US" sz="2400" dirty="0">
                <a:latin typeface="+mn-lt"/>
                <a:ea typeface="+mn-ea"/>
              </a:rPr>
              <a:t>から</a:t>
            </a:r>
            <a:r>
              <a:rPr lang="en-US" altLang="ja-JP" sz="2400" dirty="0">
                <a:latin typeface="+mn-lt"/>
                <a:ea typeface="+mn-ea"/>
              </a:rPr>
              <a:t>10</a:t>
            </a:r>
            <a:r>
              <a:rPr lang="ja-JP" altLang="en-US" sz="2400" dirty="0">
                <a:latin typeface="+mn-lt"/>
                <a:ea typeface="+mn-ea"/>
              </a:rPr>
              <a:t>まで</a:t>
            </a:r>
            <a:r>
              <a:rPr lang="en-US" altLang="ja-JP" sz="2400" dirty="0">
                <a:latin typeface="+mn-lt"/>
                <a:ea typeface="+mn-ea"/>
              </a:rPr>
              <a:t>1</a:t>
            </a:r>
            <a:r>
              <a:rPr lang="ja-JP" altLang="en-US" sz="2400" dirty="0" err="1">
                <a:latin typeface="+mn-lt"/>
                <a:ea typeface="+mn-ea"/>
              </a:rPr>
              <a:t>ずつ</a:t>
            </a:r>
            <a:r>
              <a:rPr lang="ja-JP" altLang="en-US" sz="2400" dirty="0">
                <a:latin typeface="+mn-lt"/>
                <a:ea typeface="+mn-ea"/>
              </a:rPr>
              <a:t>変化させたときの次の式の値を求める。</a:t>
            </a:r>
            <a:br>
              <a:rPr lang="en-US" altLang="ja-JP" sz="2400" dirty="0">
                <a:latin typeface="+mn-lt"/>
                <a:ea typeface="+mn-ea"/>
              </a:rPr>
            </a:br>
            <a:endParaRPr lang="en-US" altLang="ja-JP" sz="2400" dirty="0">
              <a:latin typeface="+mn-lt"/>
              <a:ea typeface="+mn-ea"/>
            </a:endParaRPr>
          </a:p>
        </p:txBody>
      </p:sp>
      <p:graphicFrame>
        <p:nvGraphicFramePr>
          <p:cNvPr id="75780" name="Object 2"/>
          <p:cNvGraphicFramePr>
            <a:graphicFrameLocks noChangeAspect="1"/>
          </p:cNvGraphicFramePr>
          <p:nvPr>
            <p:extLst>
              <p:ext uri="{D42A27DB-BD31-4B8C-83A1-F6EECF244321}">
                <p14:modId xmlns:p14="http://schemas.microsoft.com/office/powerpoint/2010/main" val="272867952"/>
              </p:ext>
            </p:extLst>
          </p:nvPr>
        </p:nvGraphicFramePr>
        <p:xfrm>
          <a:off x="2915816" y="4581128"/>
          <a:ext cx="2286000" cy="690562"/>
        </p:xfrm>
        <a:graphic>
          <a:graphicData uri="http://schemas.openxmlformats.org/presentationml/2006/ole">
            <mc:AlternateContent xmlns:mc="http://schemas.openxmlformats.org/markup-compatibility/2006">
              <mc:Choice xmlns:v="urn:schemas-microsoft-com:vml" Requires="v">
                <p:oleObj spid="_x0000_s75995" name="数式" r:id="rId4" imgW="672808" imgH="203112" progId="Equation.3">
                  <p:embed/>
                </p:oleObj>
              </mc:Choice>
              <mc:Fallback>
                <p:oleObj name="数式" r:id="rId4" imgW="672808"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4581128"/>
                        <a:ext cx="2286000"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p:cNvSpPr/>
          <p:nvPr/>
        </p:nvSpPr>
        <p:spPr>
          <a:xfrm>
            <a:off x="1571625" y="4143375"/>
            <a:ext cx="6500813" cy="1785938"/>
          </a:xfrm>
          <a:prstGeom prst="flowChartProces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ja-JP" altLang="en-US"/>
          </a:p>
        </p:txBody>
      </p:sp>
      <p:sp>
        <p:nvSpPr>
          <p:cNvPr id="5" name="フローチャート: 処理 4"/>
          <p:cNvSpPr/>
          <p:nvPr/>
        </p:nvSpPr>
        <p:spPr>
          <a:xfrm>
            <a:off x="1643063" y="4411663"/>
            <a:ext cx="6143625" cy="1214437"/>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ja-JP" altLang="en-US"/>
          </a:p>
        </p:txBody>
      </p:sp>
      <p:sp>
        <p:nvSpPr>
          <p:cNvPr id="76804" name="タイトル 1"/>
          <p:cNvSpPr>
            <a:spLocks noGrp="1"/>
          </p:cNvSpPr>
          <p:nvPr>
            <p:ph type="title"/>
          </p:nvPr>
        </p:nvSpPr>
        <p:spPr>
          <a:xfrm>
            <a:off x="457200" y="274638"/>
            <a:ext cx="8229600" cy="725487"/>
          </a:xfrm>
        </p:spPr>
        <p:txBody>
          <a:bodyPr/>
          <a:lstStyle/>
          <a:p>
            <a:pPr eaLnBrk="1" hangingPunct="1"/>
            <a:r>
              <a:rPr lang="ja-JP" altLang="en-US"/>
              <a:t>変数のスコープ</a:t>
            </a:r>
          </a:p>
        </p:txBody>
      </p:sp>
      <p:sp>
        <p:nvSpPr>
          <p:cNvPr id="76805" name="コンテンツ プレースホルダ 2"/>
          <p:cNvSpPr>
            <a:spLocks noGrp="1"/>
          </p:cNvSpPr>
          <p:nvPr>
            <p:ph idx="1"/>
          </p:nvPr>
        </p:nvSpPr>
        <p:spPr>
          <a:xfrm>
            <a:off x="457200" y="1214438"/>
            <a:ext cx="8229600" cy="2357437"/>
          </a:xfrm>
        </p:spPr>
        <p:txBody>
          <a:bodyPr/>
          <a:lstStyle/>
          <a:p>
            <a:pPr eaLnBrk="1" hangingPunct="1"/>
            <a:r>
              <a:rPr lang="ja-JP" altLang="en-US" sz="2800" dirty="0"/>
              <a:t>変数には扱える範囲が決まっている。これを「変数のスコープ」と呼ぶ</a:t>
            </a:r>
            <a:endParaRPr lang="en-US" altLang="ja-JP" sz="2800" dirty="0"/>
          </a:p>
          <a:p>
            <a:pPr eaLnBrk="1" hangingPunct="1"/>
            <a:r>
              <a:rPr lang="ja-JP" altLang="en-US" sz="2800" dirty="0"/>
              <a:t>スコープは変数の宣言が行われた場所から、そのブロック</a:t>
            </a:r>
            <a:r>
              <a:rPr lang="en-US" altLang="ja-JP" sz="2800" dirty="0"/>
              <a:t>{ } </a:t>
            </a:r>
            <a:r>
              <a:rPr lang="ja-JP" altLang="en-US" sz="2800" dirty="0"/>
              <a:t>の終わりまで</a:t>
            </a:r>
          </a:p>
        </p:txBody>
      </p:sp>
      <p:sp>
        <p:nvSpPr>
          <p:cNvPr id="76806" name="テキスト ボックス 3"/>
          <p:cNvSpPr txBox="1">
            <a:spLocks noChangeArrowheads="1"/>
          </p:cNvSpPr>
          <p:nvPr/>
        </p:nvSpPr>
        <p:spPr bwMode="auto">
          <a:xfrm>
            <a:off x="1000125" y="3429000"/>
            <a:ext cx="7215188" cy="3170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class ForExample2 {</a:t>
            </a:r>
          </a:p>
          <a:p>
            <a:pPr eaLnBrk="1" hangingPunct="1"/>
            <a:r>
              <a:rPr lang="en-US" altLang="ja-JP" sz="2000">
                <a:latin typeface="Lucida Console" panose="020B0609040504020204" pitchFamily="49" charset="0"/>
                <a:ea typeface="HG丸ｺﾞｼｯｸM-PRO" panose="020F0600000000000000" pitchFamily="50" charset="-128"/>
              </a:rPr>
              <a:t>  public static void main(String[] args) {</a:t>
            </a:r>
          </a:p>
          <a:p>
            <a:pPr eaLnBrk="1" hangingPunct="1"/>
            <a:r>
              <a:rPr lang="en-US" altLang="ja-JP" sz="2000">
                <a:latin typeface="Lucida Console" panose="020B0609040504020204" pitchFamily="49" charset="0"/>
                <a:ea typeface="HG丸ｺﾞｼｯｸM-PRO" panose="020F0600000000000000" pitchFamily="50" charset="-128"/>
              </a:rPr>
              <a:t>    int sum = 0;</a:t>
            </a:r>
          </a:p>
          <a:p>
            <a:pPr eaLnBrk="1" hangingPunct="1"/>
            <a:r>
              <a:rPr lang="en-US" altLang="ja-JP" sz="2000">
                <a:latin typeface="Lucida Console" panose="020B0609040504020204" pitchFamily="49" charset="0"/>
                <a:ea typeface="HG丸ｺﾞｼｯｸM-PRO" panose="020F0600000000000000" pitchFamily="50" charset="-128"/>
              </a:rPr>
              <a:t>    for(int i = 1; i &lt;= 100; i++) {</a:t>
            </a:r>
          </a:p>
          <a:p>
            <a:pPr eaLnBrk="1" hangingPunct="1"/>
            <a:r>
              <a:rPr lang="en-US" altLang="ja-JP" sz="2000">
                <a:latin typeface="Lucida Console" panose="020B0609040504020204" pitchFamily="49" charset="0"/>
                <a:ea typeface="HG丸ｺﾞｼｯｸM-PRO" panose="020F0600000000000000" pitchFamily="50" charset="-128"/>
              </a:rPr>
              <a:t>      sum += i;</a:t>
            </a:r>
          </a:p>
          <a:p>
            <a:pPr eaLnBrk="1" hangingPunct="1"/>
            <a:r>
              <a:rPr lang="en-US" altLang="ja-JP" sz="2000">
                <a:latin typeface="Lucida Console" panose="020B0609040504020204" pitchFamily="49" charset="0"/>
                <a:ea typeface="HG丸ｺﾞｼｯｸM-PRO" panose="020F0600000000000000" pitchFamily="50" charset="-128"/>
              </a:rPr>
              <a:t>      System.out.println(i + "</a:t>
            </a:r>
            <a:r>
              <a:rPr lang="ja-JP" altLang="en-US" sz="2000">
                <a:latin typeface="Lucida Console" panose="020B0609040504020204" pitchFamily="49" charset="0"/>
                <a:ea typeface="HG丸ｺﾞｼｯｸM-PRO" panose="020F0600000000000000" pitchFamily="50" charset="-128"/>
              </a:rPr>
              <a:t>を加えました</a:t>
            </a:r>
            <a:r>
              <a:rPr lang="en-US" altLang="ja-JP" sz="2000">
                <a:latin typeface="Lucida Console" panose="020B0609040504020204" pitchFamily="49" charset="0"/>
                <a:ea typeface="HG丸ｺﾞｼｯｸM-PRO" panose="020F0600000000000000" pitchFamily="50" charset="-128"/>
              </a:rPr>
              <a:t>");</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    System.out.println("</a:t>
            </a:r>
            <a:r>
              <a:rPr lang="ja-JP" altLang="en-US" sz="2000">
                <a:latin typeface="Lucida Console" panose="020B0609040504020204" pitchFamily="49" charset="0"/>
                <a:ea typeface="HG丸ｺﾞｼｯｸM-PRO" panose="020F0600000000000000" pitchFamily="50" charset="-128"/>
              </a:rPr>
              <a:t>合計は</a:t>
            </a:r>
            <a:r>
              <a:rPr lang="en-US" altLang="ja-JP" sz="2000">
                <a:latin typeface="Lucida Console" panose="020B0609040504020204" pitchFamily="49" charset="0"/>
                <a:ea typeface="HG丸ｺﾞｼｯｸM-PRO" panose="020F0600000000000000" pitchFamily="50" charset="-128"/>
              </a:rPr>
              <a:t>" + sum );</a:t>
            </a:r>
          </a:p>
          <a:p>
            <a:pPr eaLnBrk="1" hangingPunct="1"/>
            <a:r>
              <a:rPr lang="en-US" altLang="ja-JP" sz="2000">
                <a:latin typeface="Lucida Console" panose="020B0609040504020204" pitchFamily="49" charset="0"/>
                <a:ea typeface="HG丸ｺﾞｼｯｸM-PRO" panose="020F0600000000000000" pitchFamily="50" charset="-128"/>
              </a:rPr>
              <a:t>  }</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タイトル 1"/>
          <p:cNvSpPr>
            <a:spLocks noGrp="1"/>
          </p:cNvSpPr>
          <p:nvPr>
            <p:ph type="title"/>
          </p:nvPr>
        </p:nvSpPr>
        <p:spPr>
          <a:xfrm>
            <a:off x="457200" y="274638"/>
            <a:ext cx="8229600" cy="725487"/>
          </a:xfrm>
        </p:spPr>
        <p:txBody>
          <a:bodyPr/>
          <a:lstStyle/>
          <a:p>
            <a:pPr eaLnBrk="1" hangingPunct="1"/>
            <a:r>
              <a:rPr lang="en-US" altLang="ja-JP"/>
              <a:t>while</a:t>
            </a:r>
            <a:r>
              <a:rPr lang="ja-JP" altLang="en-US"/>
              <a:t>文</a:t>
            </a:r>
          </a:p>
        </p:txBody>
      </p:sp>
      <p:sp>
        <p:nvSpPr>
          <p:cNvPr id="77827" name="コンテンツ プレースホルダ 2"/>
          <p:cNvSpPr>
            <a:spLocks noGrp="1"/>
          </p:cNvSpPr>
          <p:nvPr>
            <p:ph idx="1"/>
          </p:nvPr>
        </p:nvSpPr>
        <p:spPr>
          <a:xfrm>
            <a:off x="457200" y="1214438"/>
            <a:ext cx="8229600" cy="714375"/>
          </a:xfrm>
        </p:spPr>
        <p:txBody>
          <a:bodyPr/>
          <a:lstStyle/>
          <a:p>
            <a:pPr marL="0" indent="0" eaLnBrk="1" hangingPunct="1">
              <a:buNone/>
            </a:pPr>
            <a:r>
              <a:rPr lang="en-US" altLang="ja-JP" dirty="0"/>
              <a:t>while</a:t>
            </a:r>
            <a:r>
              <a:rPr lang="ja-JP" altLang="en-US" dirty="0"/>
              <a:t>文の構文</a:t>
            </a:r>
          </a:p>
        </p:txBody>
      </p:sp>
      <p:sp>
        <p:nvSpPr>
          <p:cNvPr id="77828" name="テキスト ボックス 4"/>
          <p:cNvSpPr txBox="1">
            <a:spLocks noChangeArrowheads="1"/>
          </p:cNvSpPr>
          <p:nvPr/>
        </p:nvSpPr>
        <p:spPr bwMode="auto">
          <a:xfrm>
            <a:off x="642938" y="1857375"/>
            <a:ext cx="3643312"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while(</a:t>
            </a:r>
            <a:r>
              <a:rPr lang="ja-JP" altLang="en-US" sz="2800">
                <a:solidFill>
                  <a:srgbClr val="C00000"/>
                </a:solidFill>
                <a:latin typeface="Lucida Console" panose="020B0609040504020204" pitchFamily="49" charset="0"/>
                <a:ea typeface="HG丸ｺﾞｼｯｸM-PRO" panose="020F0600000000000000" pitchFamily="50" charset="-128"/>
              </a:rPr>
              <a:t>条件式</a:t>
            </a:r>
            <a:r>
              <a:rPr lang="en-US" altLang="ja-JP" sz="3200">
                <a:latin typeface="Lucida Console" panose="020B0609040504020204" pitchFamily="49" charset="0"/>
                <a:ea typeface="HG丸ｺﾞｼｯｸM-PRO" panose="020F0600000000000000" pitchFamily="50" charset="-128"/>
              </a:rPr>
              <a:t>){</a:t>
            </a:r>
          </a:p>
          <a:p>
            <a:pPr eaLnBrk="1" hangingPunct="1"/>
            <a:r>
              <a:rPr lang="en-US" altLang="ja-JP" sz="3200">
                <a:latin typeface="Lucida Console" panose="020B0609040504020204" pitchFamily="49" charset="0"/>
                <a:ea typeface="HG丸ｺﾞｼｯｸM-PRO" panose="020F0600000000000000" pitchFamily="50" charset="-128"/>
              </a:rPr>
              <a:t>    </a:t>
            </a:r>
            <a:r>
              <a:rPr lang="ja-JP" altLang="en-US" sz="3200">
                <a:solidFill>
                  <a:srgbClr val="C00000"/>
                </a:solidFill>
                <a:latin typeface="Lucida Console" panose="020B0609040504020204" pitchFamily="49" charset="0"/>
                <a:ea typeface="HG丸ｺﾞｼｯｸM-PRO" panose="020F0600000000000000" pitchFamily="50" charset="-128"/>
              </a:rPr>
              <a:t>命令文</a:t>
            </a:r>
            <a:endParaRPr lang="en-US" altLang="ja-JP" sz="3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3200">
                <a:latin typeface="Lucida Console" panose="020B0609040504020204" pitchFamily="49" charset="0"/>
                <a:ea typeface="HG丸ｺﾞｼｯｸM-PRO" panose="020F0600000000000000" pitchFamily="50" charset="-128"/>
              </a:rPr>
              <a:t>}</a:t>
            </a:r>
          </a:p>
        </p:txBody>
      </p:sp>
      <p:sp>
        <p:nvSpPr>
          <p:cNvPr id="77829" name="コンテンツ プレースホルダ 2"/>
          <p:cNvSpPr txBox="1">
            <a:spLocks/>
          </p:cNvSpPr>
          <p:nvPr/>
        </p:nvSpPr>
        <p:spPr bwMode="auto">
          <a:xfrm>
            <a:off x="428625" y="3571875"/>
            <a:ext cx="835818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Lucida Console" panose="020B0609040504020204" pitchFamily="49" charset="0"/>
              <a:buAutoNum type="arabicPeriod"/>
            </a:pPr>
            <a:r>
              <a:rPr lang="ja-JP" altLang="en-US" sz="2800" dirty="0">
                <a:latin typeface="+mn-ea"/>
                <a:ea typeface="+mn-ea"/>
              </a:rPr>
              <a:t>「条件式」が</a:t>
            </a:r>
            <a:r>
              <a:rPr lang="en-US" altLang="ja-JP" sz="2800" dirty="0">
                <a:latin typeface="+mn-ea"/>
                <a:ea typeface="+mn-ea"/>
              </a:rPr>
              <a:t>true</a:t>
            </a:r>
            <a:r>
              <a:rPr lang="ja-JP" altLang="en-US" sz="2800" dirty="0">
                <a:latin typeface="+mn-ea"/>
                <a:ea typeface="+mn-ea"/>
              </a:rPr>
              <a:t>なら「命令文」を行う</a:t>
            </a:r>
            <a:br>
              <a:rPr lang="en-US" altLang="ja-JP" sz="2800" dirty="0">
                <a:latin typeface="+mn-ea"/>
                <a:ea typeface="+mn-ea"/>
              </a:rPr>
            </a:br>
            <a:r>
              <a:rPr lang="en-US" altLang="ja-JP" sz="2800" dirty="0">
                <a:latin typeface="+mn-ea"/>
                <a:ea typeface="+mn-ea"/>
              </a:rPr>
              <a:t> false </a:t>
            </a:r>
            <a:r>
              <a:rPr lang="ja-JP" altLang="en-US" sz="2800" dirty="0">
                <a:latin typeface="+mn-ea"/>
                <a:ea typeface="+mn-ea"/>
              </a:rPr>
              <a:t>なら</a:t>
            </a:r>
            <a:r>
              <a:rPr lang="en-US" altLang="ja-JP" sz="2800" dirty="0">
                <a:latin typeface="+mn-ea"/>
                <a:ea typeface="+mn-ea"/>
              </a:rPr>
              <a:t>while</a:t>
            </a:r>
            <a:r>
              <a:rPr lang="ja-JP" altLang="en-US" sz="2800" dirty="0">
                <a:latin typeface="+mn-ea"/>
                <a:ea typeface="+mn-ea"/>
              </a:rPr>
              <a:t>文を終了する</a:t>
            </a:r>
            <a:endParaRPr lang="en-US" altLang="ja-JP" sz="2800" dirty="0">
              <a:latin typeface="+mn-ea"/>
              <a:ea typeface="+mn-ea"/>
            </a:endParaRPr>
          </a:p>
          <a:p>
            <a:pPr eaLnBrk="1" hangingPunct="1">
              <a:spcBef>
                <a:spcPct val="20000"/>
              </a:spcBef>
              <a:buFont typeface="Lucida Console" panose="020B0609040504020204" pitchFamily="49" charset="0"/>
              <a:buAutoNum type="arabicPeriod"/>
            </a:pPr>
            <a:r>
              <a:rPr lang="ja-JP" altLang="en-US" sz="2800" dirty="0">
                <a:latin typeface="+mn-ea"/>
                <a:ea typeface="+mn-ea"/>
              </a:rPr>
              <a:t> </a:t>
            </a:r>
            <a:r>
              <a:rPr lang="en-US" altLang="ja-JP" sz="2800" dirty="0">
                <a:latin typeface="+mn-ea"/>
                <a:ea typeface="+mn-ea"/>
              </a:rPr>
              <a:t>1.</a:t>
            </a:r>
            <a:r>
              <a:rPr lang="ja-JP" altLang="en-US" sz="2800" dirty="0">
                <a:latin typeface="+mn-ea"/>
                <a:ea typeface="+mn-ea"/>
              </a:rPr>
              <a:t>に戻る</a:t>
            </a:r>
            <a:endParaRPr lang="en-US" altLang="ja-JP" sz="2800" dirty="0">
              <a:latin typeface="+mn-ea"/>
              <a:ea typeface="+mn-ea"/>
            </a:endParaRPr>
          </a:p>
          <a:p>
            <a:pPr eaLnBrk="1" hangingPunct="1">
              <a:spcBef>
                <a:spcPct val="20000"/>
              </a:spcBef>
              <a:buFont typeface="Lucida Console" panose="020B0609040504020204" pitchFamily="49" charset="0"/>
              <a:buAutoNum type="arabicPeriod"/>
            </a:pPr>
            <a:endParaRPr lang="en-US" altLang="ja-JP" sz="2800" dirty="0">
              <a:latin typeface="+mn-ea"/>
              <a:ea typeface="+mn-ea"/>
            </a:endParaRPr>
          </a:p>
          <a:p>
            <a:pPr eaLnBrk="1" hangingPunct="1">
              <a:spcBef>
                <a:spcPct val="20000"/>
              </a:spcBef>
            </a:pPr>
            <a:r>
              <a:rPr lang="en-US" altLang="ja-JP" sz="2800" dirty="0">
                <a:latin typeface="+mn-ea"/>
                <a:ea typeface="+mn-ea"/>
              </a:rPr>
              <a:t>※</a:t>
            </a:r>
            <a:r>
              <a:rPr lang="ja-JP" altLang="en-US" sz="2800" dirty="0">
                <a:latin typeface="+mn-ea"/>
                <a:ea typeface="+mn-ea"/>
              </a:rPr>
              <a:t> </a:t>
            </a:r>
            <a:r>
              <a:rPr lang="en-US" altLang="ja-JP" sz="2800" dirty="0">
                <a:latin typeface="+mn-ea"/>
                <a:ea typeface="+mn-ea"/>
              </a:rPr>
              <a:t>for</a:t>
            </a:r>
            <a:r>
              <a:rPr lang="ja-JP" altLang="en-US" sz="2800" dirty="0">
                <a:latin typeface="+mn-ea"/>
                <a:ea typeface="+mn-ea"/>
              </a:rPr>
              <a:t>文と同じ繰り返し命令を書ける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タイトル 1"/>
          <p:cNvSpPr>
            <a:spLocks noGrp="1"/>
          </p:cNvSpPr>
          <p:nvPr>
            <p:ph type="title"/>
          </p:nvPr>
        </p:nvSpPr>
        <p:spPr>
          <a:xfrm>
            <a:off x="457200" y="274638"/>
            <a:ext cx="8229600" cy="725487"/>
          </a:xfrm>
        </p:spPr>
        <p:txBody>
          <a:bodyPr/>
          <a:lstStyle/>
          <a:p>
            <a:pPr eaLnBrk="1" hangingPunct="1"/>
            <a:r>
              <a:rPr lang="en-US" altLang="ja-JP"/>
              <a:t>while</a:t>
            </a:r>
            <a:r>
              <a:rPr lang="ja-JP" altLang="en-US"/>
              <a:t>文の例</a:t>
            </a:r>
          </a:p>
        </p:txBody>
      </p:sp>
      <p:sp>
        <p:nvSpPr>
          <p:cNvPr id="78851" name="テキスト ボックス 3"/>
          <p:cNvSpPr txBox="1">
            <a:spLocks noChangeArrowheads="1"/>
          </p:cNvSpPr>
          <p:nvPr/>
        </p:nvSpPr>
        <p:spPr bwMode="auto">
          <a:xfrm>
            <a:off x="214313" y="1357313"/>
            <a:ext cx="8715375"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0;</a:t>
            </a:r>
          </a:p>
          <a:p>
            <a:pPr eaLnBrk="1" hangingPunct="1"/>
            <a:r>
              <a:rPr lang="en-US" altLang="ja-JP" sz="2800">
                <a:latin typeface="Lucida Console" panose="020B0609040504020204" pitchFamily="49" charset="0"/>
                <a:ea typeface="HG丸ｺﾞｼｯｸM-PRO" panose="020F0600000000000000" pitchFamily="50" charset="-128"/>
              </a:rPr>
              <a:t>while(i &lt; 5) {</a:t>
            </a:r>
          </a:p>
          <a:p>
            <a:pPr eaLnBrk="1" hangingPunct="1"/>
            <a:r>
              <a:rPr lang="en-US" altLang="ja-JP" sz="2800">
                <a:latin typeface="Lucida Console" panose="020B0609040504020204" pitchFamily="49" charset="0"/>
                <a:ea typeface="HG丸ｺﾞｼｯｸM-PRO" panose="020F0600000000000000" pitchFamily="50" charset="-128"/>
              </a:rPr>
              <a:t>  System.out.println("</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i++; </a:t>
            </a:r>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008000"/>
                </a:solidFill>
                <a:latin typeface="Lucida Console" panose="020B0609040504020204" pitchFamily="49" charset="0"/>
                <a:ea typeface="HG丸ｺﾞｼｯｸM-PRO" panose="020F0600000000000000" pitchFamily="50" charset="-128"/>
              </a:rPr>
              <a:t>この命令文が無いと「無限ループ」</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78852" name="テキスト ボックス 4"/>
          <p:cNvSpPr txBox="1">
            <a:spLocks noChangeArrowheads="1"/>
          </p:cNvSpPr>
          <p:nvPr/>
        </p:nvSpPr>
        <p:spPr bwMode="auto">
          <a:xfrm>
            <a:off x="214313" y="3825875"/>
            <a:ext cx="8715375"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5;</a:t>
            </a:r>
          </a:p>
          <a:p>
            <a:pPr eaLnBrk="1" hangingPunct="1"/>
            <a:r>
              <a:rPr lang="en-US" altLang="ja-JP" sz="2800">
                <a:latin typeface="Lucida Console" panose="020B0609040504020204" pitchFamily="49" charset="0"/>
                <a:ea typeface="HG丸ｺﾞｼｯｸM-PRO" panose="020F0600000000000000" pitchFamily="50" charset="-128"/>
              </a:rPr>
              <a:t>while(i &gt; 0) {</a:t>
            </a:r>
          </a:p>
          <a:p>
            <a:pPr eaLnBrk="1" hangingPunct="1"/>
            <a:r>
              <a:rPr lang="en-US" altLang="ja-JP" sz="2800">
                <a:latin typeface="Lucida Console" panose="020B0609040504020204" pitchFamily="49" charset="0"/>
                <a:ea typeface="HG丸ｺﾞｼｯｸM-PRO" panose="020F0600000000000000" pitchFamily="50" charset="-128"/>
              </a:rPr>
              <a:t>  System.out.println(i);</a:t>
            </a:r>
            <a:br>
              <a:rPr lang="en-US" altLang="ja-JP" sz="2800">
                <a:latin typeface="Lucida Console" panose="020B0609040504020204" pitchFamily="49" charset="0"/>
                <a:ea typeface="HG丸ｺﾞｼｯｸM-PRO" panose="020F0600000000000000" pitchFamily="50" charset="-128"/>
              </a:rPr>
            </a:br>
            <a:r>
              <a:rPr lang="en-US" altLang="ja-JP" sz="2800">
                <a:latin typeface="Lucida Console" panose="020B0609040504020204" pitchFamily="49" charset="0"/>
                <a:ea typeface="HG丸ｺﾞｼｯｸM-PRO" panose="020F0600000000000000" pitchFamily="50" charset="-128"/>
              </a:rPr>
              <a:t>  i--;  </a:t>
            </a:r>
            <a:r>
              <a:rPr lang="en-US" altLang="ja-JP" sz="2800">
                <a:solidFill>
                  <a:srgbClr val="008000"/>
                </a:solidFill>
                <a:latin typeface="Lucida Console" panose="020B0609040504020204" pitchFamily="49" charset="0"/>
                <a:ea typeface="HG丸ｺﾞｼｯｸM-PRO" panose="020F0600000000000000" pitchFamily="50" charset="-128"/>
              </a:rPr>
              <a:t>// </a:t>
            </a:r>
            <a:r>
              <a:rPr lang="ja-JP" altLang="en-US" sz="2800">
                <a:solidFill>
                  <a:srgbClr val="008000"/>
                </a:solidFill>
                <a:latin typeface="Lucida Console" panose="020B0609040504020204" pitchFamily="49" charset="0"/>
                <a:ea typeface="HG丸ｺﾞｼｯｸM-PRO" panose="020F0600000000000000" pitchFamily="50" charset="-128"/>
              </a:rPr>
              <a:t>この命令文が無いと「無限ループ」</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タイトル 1"/>
          <p:cNvSpPr>
            <a:spLocks noGrp="1"/>
          </p:cNvSpPr>
          <p:nvPr>
            <p:ph type="title"/>
          </p:nvPr>
        </p:nvSpPr>
        <p:spPr>
          <a:xfrm>
            <a:off x="457200" y="274638"/>
            <a:ext cx="8229600" cy="725487"/>
          </a:xfrm>
        </p:spPr>
        <p:txBody>
          <a:bodyPr/>
          <a:lstStyle/>
          <a:p>
            <a:pPr eaLnBrk="1" hangingPunct="1"/>
            <a:r>
              <a:rPr lang="en-US" altLang="ja-JP"/>
              <a:t>do </a:t>
            </a:r>
            <a:r>
              <a:rPr lang="ja-JP" altLang="en-US"/>
              <a:t>～ </a:t>
            </a:r>
            <a:r>
              <a:rPr lang="en-US" altLang="ja-JP"/>
              <a:t>while</a:t>
            </a:r>
            <a:r>
              <a:rPr lang="ja-JP" altLang="en-US"/>
              <a:t>文</a:t>
            </a:r>
          </a:p>
        </p:txBody>
      </p:sp>
      <p:sp>
        <p:nvSpPr>
          <p:cNvPr id="79875" name="コンテンツ プレースホルダ 2"/>
          <p:cNvSpPr>
            <a:spLocks noGrp="1"/>
          </p:cNvSpPr>
          <p:nvPr>
            <p:ph idx="1"/>
          </p:nvPr>
        </p:nvSpPr>
        <p:spPr>
          <a:xfrm>
            <a:off x="457200" y="1214438"/>
            <a:ext cx="8229600" cy="714375"/>
          </a:xfrm>
        </p:spPr>
        <p:txBody>
          <a:bodyPr/>
          <a:lstStyle/>
          <a:p>
            <a:pPr marL="0" indent="0" eaLnBrk="1" hangingPunct="1">
              <a:buNone/>
            </a:pPr>
            <a:r>
              <a:rPr lang="en-US" altLang="ja-JP"/>
              <a:t>do </a:t>
            </a:r>
            <a:r>
              <a:rPr lang="ja-JP" altLang="en-US"/>
              <a:t>～ </a:t>
            </a:r>
            <a:r>
              <a:rPr lang="en-US" altLang="ja-JP"/>
              <a:t>while</a:t>
            </a:r>
            <a:r>
              <a:rPr lang="ja-JP" altLang="en-US"/>
              <a:t>文の構文</a:t>
            </a:r>
          </a:p>
        </p:txBody>
      </p:sp>
      <p:sp>
        <p:nvSpPr>
          <p:cNvPr id="79876" name="テキスト ボックス 4"/>
          <p:cNvSpPr txBox="1">
            <a:spLocks noChangeArrowheads="1"/>
          </p:cNvSpPr>
          <p:nvPr/>
        </p:nvSpPr>
        <p:spPr bwMode="auto">
          <a:xfrm>
            <a:off x="642938" y="1857375"/>
            <a:ext cx="4572000"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do {</a:t>
            </a:r>
          </a:p>
          <a:p>
            <a:pPr eaLnBrk="1" hangingPunct="1"/>
            <a:r>
              <a:rPr lang="en-US" altLang="ja-JP" sz="3200">
                <a:latin typeface="Lucida Console" panose="020B0609040504020204" pitchFamily="49" charset="0"/>
                <a:ea typeface="HG丸ｺﾞｼｯｸM-PRO" panose="020F0600000000000000" pitchFamily="50" charset="-128"/>
              </a:rPr>
              <a:t>    </a:t>
            </a:r>
            <a:r>
              <a:rPr lang="ja-JP" altLang="en-US" sz="3200">
                <a:solidFill>
                  <a:srgbClr val="C00000"/>
                </a:solidFill>
                <a:latin typeface="Lucida Console" panose="020B0609040504020204" pitchFamily="49" charset="0"/>
                <a:ea typeface="HG丸ｺﾞｼｯｸM-PRO" panose="020F0600000000000000" pitchFamily="50" charset="-128"/>
              </a:rPr>
              <a:t>命令文</a:t>
            </a:r>
            <a:endParaRPr lang="en-US" altLang="ja-JP" sz="320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3200">
                <a:latin typeface="Lucida Console" panose="020B0609040504020204" pitchFamily="49" charset="0"/>
                <a:ea typeface="HG丸ｺﾞｼｯｸM-PRO" panose="020F0600000000000000" pitchFamily="50" charset="-128"/>
              </a:rPr>
              <a:t>} while(</a:t>
            </a:r>
            <a:r>
              <a:rPr lang="ja-JP" altLang="en-US" sz="2800">
                <a:solidFill>
                  <a:srgbClr val="C00000"/>
                </a:solidFill>
                <a:latin typeface="Lucida Console" panose="020B0609040504020204" pitchFamily="49" charset="0"/>
                <a:ea typeface="HG丸ｺﾞｼｯｸM-PRO" panose="020F0600000000000000" pitchFamily="50" charset="-128"/>
              </a:rPr>
              <a:t>条件式</a:t>
            </a:r>
            <a:r>
              <a:rPr lang="en-US" altLang="ja-JP" sz="3200">
                <a:latin typeface="Lucida Console" panose="020B0609040504020204" pitchFamily="49" charset="0"/>
                <a:ea typeface="HG丸ｺﾞｼｯｸM-PRO" panose="020F0600000000000000" pitchFamily="50" charset="-128"/>
              </a:rPr>
              <a:t>);</a:t>
            </a:r>
          </a:p>
        </p:txBody>
      </p:sp>
      <p:sp>
        <p:nvSpPr>
          <p:cNvPr id="6" name="コンテンツ プレースホルダ 2"/>
          <p:cNvSpPr txBox="1">
            <a:spLocks/>
          </p:cNvSpPr>
          <p:nvPr/>
        </p:nvSpPr>
        <p:spPr>
          <a:xfrm>
            <a:off x="428625" y="3571875"/>
            <a:ext cx="8358188" cy="3143250"/>
          </a:xfrm>
          <a:prstGeom prst="rect">
            <a:avLst/>
          </a:prstGeom>
        </p:spPr>
        <p:txBody>
          <a:bodyPr>
            <a:normAutofit/>
          </a:bodyPr>
          <a:lstStyle/>
          <a:p>
            <a:pPr marL="514350" indent="-514350" fontAlgn="auto">
              <a:spcBef>
                <a:spcPct val="20000"/>
              </a:spcBef>
              <a:spcAft>
                <a:spcPts val="0"/>
              </a:spcAft>
              <a:buFont typeface="+mj-lt"/>
              <a:buAutoNum type="arabicPeriod"/>
              <a:defRPr/>
            </a:pPr>
            <a:r>
              <a:rPr lang="ja-JP" altLang="en-US" sz="2800" dirty="0">
                <a:latin typeface="+mn-lt"/>
                <a:ea typeface="+mn-ea"/>
              </a:rPr>
              <a:t>「命令文」を実行する</a:t>
            </a:r>
            <a:endParaRPr lang="en-US" altLang="ja-JP" sz="2800" dirty="0">
              <a:latin typeface="+mn-lt"/>
              <a:ea typeface="+mn-ea"/>
            </a:endParaRPr>
          </a:p>
          <a:p>
            <a:pPr marL="514350" indent="-514350" fontAlgn="auto">
              <a:spcBef>
                <a:spcPct val="20000"/>
              </a:spcBef>
              <a:spcAft>
                <a:spcPts val="0"/>
              </a:spcAft>
              <a:buFont typeface="+mj-lt"/>
              <a:buAutoNum type="arabicPeriod"/>
              <a:defRPr/>
            </a:pPr>
            <a:r>
              <a:rPr lang="ja-JP" altLang="en-US" sz="2800" dirty="0">
                <a:latin typeface="+mn-lt"/>
                <a:ea typeface="+mn-ea"/>
              </a:rPr>
              <a:t>「条件式」が</a:t>
            </a:r>
            <a:r>
              <a:rPr lang="en-US" altLang="ja-JP" sz="2800" dirty="0">
                <a:latin typeface="+mn-lt"/>
                <a:ea typeface="+mn-ea"/>
              </a:rPr>
              <a:t>true</a:t>
            </a:r>
            <a:r>
              <a:rPr lang="ja-JP" altLang="en-US" sz="2800" dirty="0">
                <a:latin typeface="+mn-lt"/>
                <a:ea typeface="+mn-ea"/>
              </a:rPr>
              <a:t>なら</a:t>
            </a:r>
            <a:r>
              <a:rPr lang="en-US" altLang="ja-JP" sz="2800" dirty="0">
                <a:latin typeface="+mn-lt"/>
                <a:ea typeface="+mn-ea"/>
              </a:rPr>
              <a:t>1.</a:t>
            </a:r>
            <a:r>
              <a:rPr lang="ja-JP" altLang="en-US" sz="2800" dirty="0">
                <a:latin typeface="+mn-lt"/>
                <a:ea typeface="+mn-ea"/>
              </a:rPr>
              <a:t>に戻る。</a:t>
            </a:r>
            <a:br>
              <a:rPr lang="en-US" altLang="ja-JP" sz="2800" dirty="0">
                <a:latin typeface="+mn-lt"/>
                <a:ea typeface="+mn-ea"/>
              </a:rPr>
            </a:br>
            <a:r>
              <a:rPr lang="en-US" altLang="ja-JP" sz="2800" dirty="0">
                <a:latin typeface="+mn-lt"/>
                <a:ea typeface="+mn-ea"/>
              </a:rPr>
              <a:t> false </a:t>
            </a:r>
            <a:r>
              <a:rPr lang="ja-JP" altLang="en-US" sz="2800" dirty="0">
                <a:latin typeface="+mn-lt"/>
                <a:ea typeface="+mn-ea"/>
              </a:rPr>
              <a:t>なら</a:t>
            </a:r>
            <a:r>
              <a:rPr lang="en-US" altLang="ja-JP" sz="2800" dirty="0">
                <a:latin typeface="+mn-lt"/>
                <a:ea typeface="+mn-ea"/>
              </a:rPr>
              <a:t>do</a:t>
            </a:r>
            <a:r>
              <a:rPr lang="ja-JP" altLang="en-US" sz="2800" dirty="0">
                <a:latin typeface="+mn-lt"/>
                <a:ea typeface="+mn-ea"/>
              </a:rPr>
              <a:t>～</a:t>
            </a:r>
            <a:r>
              <a:rPr lang="en-US" altLang="ja-JP" sz="2800" dirty="0">
                <a:latin typeface="+mn-lt"/>
                <a:ea typeface="+mn-ea"/>
              </a:rPr>
              <a:t>while</a:t>
            </a:r>
            <a:r>
              <a:rPr lang="ja-JP" altLang="en-US" sz="2800" dirty="0">
                <a:latin typeface="+mn-lt"/>
                <a:ea typeface="+mn-ea"/>
              </a:rPr>
              <a:t>文を終了する</a:t>
            </a:r>
            <a:endParaRPr lang="en-US" altLang="ja-JP" sz="2800" dirty="0">
              <a:latin typeface="+mn-lt"/>
              <a:ea typeface="+mn-ea"/>
            </a:endParaRPr>
          </a:p>
          <a:p>
            <a:pPr marL="514350" indent="-514350" fontAlgn="auto">
              <a:spcBef>
                <a:spcPct val="20000"/>
              </a:spcBef>
              <a:spcAft>
                <a:spcPts val="0"/>
              </a:spcAft>
              <a:buFont typeface="+mj-lt"/>
              <a:buAutoNum type="arabicPeriod"/>
              <a:defRPr/>
            </a:pPr>
            <a:endParaRPr lang="en-US" altLang="ja-JP" sz="2800" dirty="0">
              <a:latin typeface="+mn-lt"/>
              <a:ea typeface="+mn-ea"/>
            </a:endParaRPr>
          </a:p>
          <a:p>
            <a:pPr marL="514350" indent="-514350" fontAlgn="auto">
              <a:spcBef>
                <a:spcPct val="20000"/>
              </a:spcBef>
              <a:spcAft>
                <a:spcPts val="0"/>
              </a:spcAft>
              <a:defRPr/>
            </a:pPr>
            <a:r>
              <a:rPr lang="en-US" altLang="ja-JP" sz="2800" dirty="0">
                <a:latin typeface="+mn-lt"/>
                <a:ea typeface="+mn-ea"/>
              </a:rPr>
              <a:t>※</a:t>
            </a:r>
            <a:r>
              <a:rPr lang="ja-JP" altLang="en-US" sz="2800" dirty="0">
                <a:latin typeface="+mn-lt"/>
                <a:ea typeface="+mn-ea"/>
              </a:rPr>
              <a:t> </a:t>
            </a:r>
            <a:r>
              <a:rPr lang="en-US" altLang="ja-JP" sz="2800" dirty="0">
                <a:latin typeface="+mn-lt"/>
                <a:ea typeface="+mn-ea"/>
              </a:rPr>
              <a:t>for</a:t>
            </a:r>
            <a:r>
              <a:rPr lang="ja-JP" altLang="en-US" sz="2800" dirty="0">
                <a:latin typeface="+mn-lt"/>
                <a:ea typeface="+mn-ea"/>
              </a:rPr>
              <a:t>文</a:t>
            </a:r>
            <a:r>
              <a:rPr lang="ja-JP" altLang="en-US" sz="2800" dirty="0" err="1">
                <a:latin typeface="+mn-lt"/>
                <a:ea typeface="+mn-ea"/>
              </a:rPr>
              <a:t>、</a:t>
            </a:r>
            <a:r>
              <a:rPr lang="en-US" altLang="ja-JP" sz="2800" dirty="0">
                <a:latin typeface="+mn-lt"/>
                <a:ea typeface="+mn-ea"/>
              </a:rPr>
              <a:t>while</a:t>
            </a:r>
            <a:r>
              <a:rPr lang="ja-JP" altLang="en-US" sz="2800" dirty="0">
                <a:latin typeface="+mn-lt"/>
                <a:ea typeface="+mn-ea"/>
              </a:rPr>
              <a:t>文と同じ繰り返し命令を書ける</a:t>
            </a:r>
          </a:p>
        </p:txBody>
      </p:sp>
      <p:sp>
        <p:nvSpPr>
          <p:cNvPr id="7" name="角丸四角形吹き出し 6"/>
          <p:cNvSpPr/>
          <p:nvPr/>
        </p:nvSpPr>
        <p:spPr>
          <a:xfrm>
            <a:off x="5572125" y="2857500"/>
            <a:ext cx="3214688" cy="612775"/>
          </a:xfrm>
          <a:prstGeom prst="wedgeRoundRectCallout">
            <a:avLst>
              <a:gd name="adj1" fmla="val -51904"/>
              <a:gd name="adj2" fmla="val 87004"/>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ja-JP" altLang="en-US" sz="2000" dirty="0"/>
              <a:t>必ず</a:t>
            </a:r>
            <a:r>
              <a:rPr lang="en-US" altLang="ja-JP" sz="2000" dirty="0"/>
              <a:t>1</a:t>
            </a:r>
            <a:r>
              <a:rPr lang="ja-JP" altLang="en-US" sz="2000" dirty="0"/>
              <a:t>回は実行される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タイトル 1"/>
          <p:cNvSpPr>
            <a:spLocks noGrp="1"/>
          </p:cNvSpPr>
          <p:nvPr>
            <p:ph type="title"/>
          </p:nvPr>
        </p:nvSpPr>
        <p:spPr>
          <a:xfrm>
            <a:off x="457200" y="274638"/>
            <a:ext cx="8229600" cy="725487"/>
          </a:xfrm>
        </p:spPr>
        <p:txBody>
          <a:bodyPr/>
          <a:lstStyle/>
          <a:p>
            <a:pPr eaLnBrk="1" hangingPunct="1"/>
            <a:r>
              <a:rPr lang="en-US" altLang="ja-JP"/>
              <a:t>do </a:t>
            </a:r>
            <a:r>
              <a:rPr lang="ja-JP" altLang="en-US"/>
              <a:t>～ </a:t>
            </a:r>
            <a:r>
              <a:rPr lang="en-US" altLang="ja-JP"/>
              <a:t>while</a:t>
            </a:r>
            <a:r>
              <a:rPr lang="ja-JP" altLang="en-US"/>
              <a:t>文の例</a:t>
            </a:r>
          </a:p>
        </p:txBody>
      </p:sp>
      <p:sp>
        <p:nvSpPr>
          <p:cNvPr id="80899" name="テキスト ボックス 3"/>
          <p:cNvSpPr txBox="1">
            <a:spLocks noChangeArrowheads="1"/>
          </p:cNvSpPr>
          <p:nvPr/>
        </p:nvSpPr>
        <p:spPr bwMode="auto">
          <a:xfrm>
            <a:off x="214313" y="1357313"/>
            <a:ext cx="8715375"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0;</a:t>
            </a:r>
          </a:p>
          <a:p>
            <a:pPr eaLnBrk="1" hangingPunct="1"/>
            <a:r>
              <a:rPr lang="en-US" altLang="ja-JP" sz="2800">
                <a:latin typeface="Lucida Console" panose="020B0609040504020204" pitchFamily="49" charset="0"/>
                <a:ea typeface="HG丸ｺﾞｼｯｸM-PRO" panose="020F0600000000000000" pitchFamily="50" charset="-128"/>
              </a:rPr>
              <a:t>do {</a:t>
            </a:r>
          </a:p>
          <a:p>
            <a:pPr eaLnBrk="1" hangingPunct="1"/>
            <a:r>
              <a:rPr lang="en-US" altLang="ja-JP" sz="2800">
                <a:latin typeface="Lucida Console" panose="020B0609040504020204" pitchFamily="49" charset="0"/>
                <a:ea typeface="HG丸ｺﾞｼｯｸM-PRO" panose="020F0600000000000000" pitchFamily="50" charset="-128"/>
              </a:rPr>
              <a:t>  System.out.println("</a:t>
            </a:r>
            <a:r>
              <a:rPr lang="ja-JP" altLang="en-US" sz="2800">
                <a:latin typeface="Lucida Console" panose="020B0609040504020204" pitchFamily="49" charset="0"/>
                <a:ea typeface="HG丸ｺﾞｼｯｸM-PRO" panose="020F0600000000000000" pitchFamily="50" charset="-128"/>
              </a:rPr>
              <a:t>こんにちは</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i++;</a:t>
            </a:r>
          </a:p>
          <a:p>
            <a:pPr eaLnBrk="1" hangingPunct="1"/>
            <a:r>
              <a:rPr lang="en-US" altLang="ja-JP" sz="2800">
                <a:latin typeface="Lucida Console" panose="020B0609040504020204" pitchFamily="49" charset="0"/>
                <a:ea typeface="HG丸ｺﾞｼｯｸM-PRO" panose="020F0600000000000000" pitchFamily="50" charset="-128"/>
              </a:rPr>
              <a:t>} while(i &lt; 5);</a:t>
            </a:r>
          </a:p>
        </p:txBody>
      </p:sp>
      <p:sp>
        <p:nvSpPr>
          <p:cNvPr id="80900" name="テキスト ボックス 4"/>
          <p:cNvSpPr txBox="1">
            <a:spLocks noChangeArrowheads="1"/>
          </p:cNvSpPr>
          <p:nvPr/>
        </p:nvSpPr>
        <p:spPr bwMode="auto">
          <a:xfrm>
            <a:off x="214313" y="3825875"/>
            <a:ext cx="8715375" cy="22463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i = 5;</a:t>
            </a:r>
          </a:p>
          <a:p>
            <a:pPr eaLnBrk="1" hangingPunct="1"/>
            <a:r>
              <a:rPr lang="en-US" altLang="ja-JP" sz="2800">
                <a:latin typeface="Lucida Console" panose="020B0609040504020204" pitchFamily="49" charset="0"/>
                <a:ea typeface="HG丸ｺﾞｼｯｸM-PRO" panose="020F0600000000000000" pitchFamily="50" charset="-128"/>
              </a:rPr>
              <a:t>do {</a:t>
            </a:r>
          </a:p>
          <a:p>
            <a:pPr eaLnBrk="1" hangingPunct="1"/>
            <a:r>
              <a:rPr lang="en-US" altLang="ja-JP" sz="2800">
                <a:latin typeface="Lucida Console" panose="020B0609040504020204" pitchFamily="49" charset="0"/>
                <a:ea typeface="HG丸ｺﾞｼｯｸM-PRO" panose="020F0600000000000000" pitchFamily="50" charset="-128"/>
              </a:rPr>
              <a:t>  System.out.println(i);</a:t>
            </a:r>
            <a:br>
              <a:rPr lang="en-US" altLang="ja-JP" sz="2800">
                <a:latin typeface="Lucida Console" panose="020B0609040504020204" pitchFamily="49" charset="0"/>
                <a:ea typeface="HG丸ｺﾞｼｯｸM-PRO" panose="020F0600000000000000" pitchFamily="50" charset="-128"/>
              </a:rPr>
            </a:br>
            <a:r>
              <a:rPr lang="en-US" altLang="ja-JP" sz="2800">
                <a:latin typeface="Lucida Console" panose="020B0609040504020204" pitchFamily="49" charset="0"/>
                <a:ea typeface="HG丸ｺﾞｼｯｸM-PRO" panose="020F0600000000000000" pitchFamily="50" charset="-128"/>
              </a:rPr>
              <a:t>  i--;  </a:t>
            </a:r>
            <a:endParaRPr lang="en-US" altLang="ja-JP" sz="2800">
              <a:solidFill>
                <a:srgbClr val="008000"/>
              </a:solidFill>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 while(i &gt; 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タイトル 1"/>
          <p:cNvSpPr>
            <a:spLocks noGrp="1"/>
          </p:cNvSpPr>
          <p:nvPr>
            <p:ph type="title"/>
          </p:nvPr>
        </p:nvSpPr>
        <p:spPr>
          <a:xfrm>
            <a:off x="457200" y="274638"/>
            <a:ext cx="8229600" cy="725487"/>
          </a:xfrm>
        </p:spPr>
        <p:txBody>
          <a:bodyPr/>
          <a:lstStyle/>
          <a:p>
            <a:pPr eaLnBrk="1" hangingPunct="1"/>
            <a:r>
              <a:rPr lang="ja-JP" altLang="en-US"/>
              <a:t>ループの処理を中断する「</a:t>
            </a:r>
            <a:r>
              <a:rPr lang="en-US" altLang="ja-JP"/>
              <a:t>break</a:t>
            </a:r>
            <a:r>
              <a:rPr lang="ja-JP" altLang="en-US"/>
              <a:t>」</a:t>
            </a:r>
          </a:p>
        </p:txBody>
      </p:sp>
      <p:sp>
        <p:nvSpPr>
          <p:cNvPr id="81923" name="コンテンツ プレースホルダ 2"/>
          <p:cNvSpPr>
            <a:spLocks noGrp="1"/>
          </p:cNvSpPr>
          <p:nvPr>
            <p:ph idx="1"/>
          </p:nvPr>
        </p:nvSpPr>
        <p:spPr>
          <a:xfrm>
            <a:off x="457200" y="1214438"/>
            <a:ext cx="8229600" cy="785812"/>
          </a:xfrm>
        </p:spPr>
        <p:txBody>
          <a:bodyPr/>
          <a:lstStyle/>
          <a:p>
            <a:pPr eaLnBrk="1" hangingPunct="1">
              <a:buFont typeface="Arial" panose="020B0604020202020204" pitchFamily="34" charset="0"/>
              <a:buNone/>
            </a:pPr>
            <a:r>
              <a:rPr lang="en-US" altLang="ja-JP" sz="2800" dirty="0">
                <a:latin typeface="Lucida Console" panose="020B0609040504020204" pitchFamily="49" charset="0"/>
              </a:rPr>
              <a:t>break; </a:t>
            </a:r>
            <a:r>
              <a:rPr lang="ja-JP" altLang="en-US" sz="2800" dirty="0"/>
              <a:t>でループ処理を強制終了できる</a:t>
            </a:r>
          </a:p>
        </p:txBody>
      </p:sp>
      <p:sp>
        <p:nvSpPr>
          <p:cNvPr id="81924" name="テキスト ボックス 3"/>
          <p:cNvSpPr txBox="1">
            <a:spLocks noChangeArrowheads="1"/>
          </p:cNvSpPr>
          <p:nvPr/>
        </p:nvSpPr>
        <p:spPr bwMode="auto">
          <a:xfrm>
            <a:off x="142875" y="2173288"/>
            <a:ext cx="8929688" cy="4400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sum = 0;</a:t>
            </a:r>
          </a:p>
          <a:p>
            <a:pPr eaLnBrk="1" hangingPunct="1"/>
            <a:r>
              <a:rPr lang="en-US" altLang="ja-JP" sz="2800">
                <a:latin typeface="Lucida Console" panose="020B0609040504020204" pitchFamily="49" charset="0"/>
                <a:ea typeface="HG丸ｺﾞｼｯｸM-PRO" panose="020F0600000000000000" pitchFamily="50" charset="-128"/>
              </a:rPr>
              <a:t>for(int i = 1; i &lt;= 10; i++) {</a:t>
            </a:r>
          </a:p>
          <a:p>
            <a:pPr eaLnBrk="1" hangingPunct="1"/>
            <a:r>
              <a:rPr lang="en-US" altLang="ja-JP" sz="2800">
                <a:latin typeface="Lucida Console" panose="020B0609040504020204" pitchFamily="49" charset="0"/>
                <a:ea typeface="HG丸ｺﾞｼｯｸM-PRO" panose="020F0600000000000000" pitchFamily="50" charset="-128"/>
              </a:rPr>
              <a:t>  sum += i;</a:t>
            </a:r>
          </a:p>
          <a:p>
            <a:pPr eaLnBrk="1" hangingPunct="1"/>
            <a:r>
              <a:rPr lang="en-US" altLang="ja-JP" sz="2800">
                <a:latin typeface="Lucida Console" panose="020B0609040504020204" pitchFamily="49" charset="0"/>
                <a:ea typeface="HG丸ｺﾞｼｯｸM-PRO" panose="020F0600000000000000" pitchFamily="50" charset="-128"/>
              </a:rPr>
              <a:t>  System.out.println(i + "</a:t>
            </a:r>
            <a:r>
              <a:rPr lang="ja-JP" altLang="en-US" sz="2800">
                <a:latin typeface="Lucida Console" panose="020B0609040504020204" pitchFamily="49" charset="0"/>
                <a:ea typeface="HG丸ｺﾞｼｯｸM-PRO" panose="020F0600000000000000" pitchFamily="50" charset="-128"/>
              </a:rPr>
              <a:t>を加えました</a:t>
            </a:r>
            <a:r>
              <a:rPr lang="en-US" altLang="ja-JP" sz="2800">
                <a:latin typeface="Lucida Console" panose="020B0609040504020204" pitchFamily="49" charset="0"/>
                <a:ea typeface="HG丸ｺﾞｼｯｸM-PRO" panose="020F0600000000000000" pitchFamily="50" charset="-128"/>
              </a:rPr>
              <a:t>");</a:t>
            </a:r>
          </a:p>
          <a:p>
            <a:pPr eaLnBrk="1" hangingPunct="1"/>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if(sum &gt; 20) {</a:t>
            </a:r>
          </a:p>
          <a:p>
            <a:pPr eaLnBrk="1" hangingPunct="1"/>
            <a:r>
              <a:rPr lang="en-US" altLang="ja-JP" sz="2800">
                <a:latin typeface="Lucida Console" panose="020B0609040504020204" pitchFamily="49" charset="0"/>
                <a:ea typeface="HG丸ｺﾞｼｯｸM-PRO" panose="020F0600000000000000" pitchFamily="50" charset="-128"/>
              </a:rPr>
              <a:t>    System.out.println("</a:t>
            </a:r>
            <a:r>
              <a:rPr lang="ja-JP" altLang="en-US" sz="2800">
                <a:latin typeface="Lucida Console" panose="020B0609040504020204" pitchFamily="49" charset="0"/>
                <a:ea typeface="HG丸ｺﾞｼｯｸM-PRO" panose="020F0600000000000000" pitchFamily="50" charset="-128"/>
              </a:rPr>
              <a:t>合計が</a:t>
            </a:r>
            <a:r>
              <a:rPr lang="en-US" altLang="ja-JP" sz="2800">
                <a:latin typeface="Lucida Console" panose="020B0609040504020204" pitchFamily="49" charset="0"/>
                <a:ea typeface="HG丸ｺﾞｼｯｸM-PRO" panose="020F0600000000000000" pitchFamily="50" charset="-128"/>
              </a:rPr>
              <a:t>20</a:t>
            </a:r>
            <a:r>
              <a:rPr lang="ja-JP" altLang="en-US" sz="2800">
                <a:latin typeface="Lucida Console" panose="020B0609040504020204" pitchFamily="49" charset="0"/>
                <a:ea typeface="HG丸ｺﾞｼｯｸM-PRO" panose="020F0600000000000000" pitchFamily="50" charset="-128"/>
              </a:rPr>
              <a:t>を超えた</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break;</a:t>
            </a:r>
          </a:p>
          <a:p>
            <a:pPr eaLnBrk="1" hangingPunct="1"/>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System.out.println("</a:t>
            </a:r>
            <a:r>
              <a:rPr lang="ja-JP" altLang="en-US" sz="2800">
                <a:latin typeface="Lucida Console" panose="020B0609040504020204" pitchFamily="49" charset="0"/>
                <a:ea typeface="HG丸ｺﾞｼｯｸM-PRO" panose="020F0600000000000000" pitchFamily="50" charset="-128"/>
              </a:rPr>
              <a:t>合計は</a:t>
            </a:r>
            <a:r>
              <a:rPr lang="en-US" altLang="ja-JP" sz="2800">
                <a:latin typeface="Lucida Console" panose="020B0609040504020204" pitchFamily="49" charset="0"/>
                <a:ea typeface="HG丸ｺﾞｼｯｸM-PRO" panose="020F0600000000000000" pitchFamily="50" charset="-128"/>
              </a:rPr>
              <a:t>" + sum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タイトル 1"/>
          <p:cNvSpPr>
            <a:spLocks noGrp="1"/>
          </p:cNvSpPr>
          <p:nvPr>
            <p:ph type="title"/>
          </p:nvPr>
        </p:nvSpPr>
        <p:spPr>
          <a:xfrm>
            <a:off x="457200" y="274638"/>
            <a:ext cx="8229600" cy="725487"/>
          </a:xfrm>
        </p:spPr>
        <p:txBody>
          <a:bodyPr/>
          <a:lstStyle/>
          <a:p>
            <a:pPr eaLnBrk="1" hangingPunct="1"/>
            <a:r>
              <a:rPr lang="ja-JP" altLang="en-US" sz="2800"/>
              <a:t>ループ内の処理をスキップする「</a:t>
            </a:r>
            <a:r>
              <a:rPr lang="en-US" altLang="ja-JP" sz="2800"/>
              <a:t>continue</a:t>
            </a:r>
            <a:r>
              <a:rPr lang="ja-JP" altLang="en-US" sz="2800"/>
              <a:t>」</a:t>
            </a:r>
          </a:p>
        </p:txBody>
      </p:sp>
      <p:sp>
        <p:nvSpPr>
          <p:cNvPr id="4" name="コンテンツ プレースホルダ 2"/>
          <p:cNvSpPr>
            <a:spLocks noGrp="1"/>
          </p:cNvSpPr>
          <p:nvPr>
            <p:ph idx="1"/>
          </p:nvPr>
        </p:nvSpPr>
        <p:spPr>
          <a:xfrm>
            <a:off x="214313" y="1214438"/>
            <a:ext cx="8786812" cy="785812"/>
          </a:xfrm>
        </p:spPr>
        <p:txBody>
          <a:bodyPr rtlCol="0">
            <a:normAutofit fontScale="85000" lnSpcReduction="20000"/>
          </a:bodyPr>
          <a:lstStyle/>
          <a:p>
            <a:pPr eaLnBrk="1" fontAlgn="auto" hangingPunct="1">
              <a:spcAft>
                <a:spcPts val="0"/>
              </a:spcAft>
              <a:buFont typeface="Arial" panose="020B0604020202020204" pitchFamily="34" charset="0"/>
              <a:buNone/>
              <a:defRPr/>
            </a:pPr>
            <a:r>
              <a:rPr lang="ja-JP" altLang="en-US" dirty="0"/>
              <a:t>  </a:t>
            </a:r>
            <a:r>
              <a:rPr lang="en-US" altLang="ja-JP" dirty="0">
                <a:latin typeface="Lucida Console" panose="020B0609040504020204" pitchFamily="49" charset="0"/>
              </a:rPr>
              <a:t>continue; </a:t>
            </a:r>
            <a:r>
              <a:rPr lang="ja-JP" altLang="en-US" dirty="0"/>
              <a:t>でブロック内の残りの命令文をスキップできる</a:t>
            </a:r>
          </a:p>
        </p:txBody>
      </p:sp>
      <p:sp>
        <p:nvSpPr>
          <p:cNvPr id="82948" name="テキスト ボックス 4"/>
          <p:cNvSpPr txBox="1">
            <a:spLocks noChangeArrowheads="1"/>
          </p:cNvSpPr>
          <p:nvPr/>
        </p:nvSpPr>
        <p:spPr bwMode="auto">
          <a:xfrm>
            <a:off x="142875" y="2173288"/>
            <a:ext cx="8929688" cy="3970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sum = 0;</a:t>
            </a:r>
          </a:p>
          <a:p>
            <a:pPr eaLnBrk="1" hangingPunct="1"/>
            <a:r>
              <a:rPr lang="en-US" altLang="ja-JP" sz="2800">
                <a:latin typeface="Lucida Console" panose="020B0609040504020204" pitchFamily="49" charset="0"/>
                <a:ea typeface="HG丸ｺﾞｼｯｸM-PRO" panose="020F0600000000000000" pitchFamily="50" charset="-128"/>
              </a:rPr>
              <a:t>for(int i = 1; i &lt;= 10; i++) {</a:t>
            </a:r>
          </a:p>
          <a:p>
            <a:pPr eaLnBrk="1" hangingPunct="1"/>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if(i % 2 == 0) {</a:t>
            </a:r>
          </a:p>
          <a:p>
            <a:pPr eaLnBrk="1" hangingPunct="1"/>
            <a:r>
              <a:rPr lang="en-US" altLang="ja-JP" sz="2800">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continue;</a:t>
            </a:r>
          </a:p>
          <a:p>
            <a:pPr eaLnBrk="1" hangingPunct="1"/>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  sum += i;</a:t>
            </a:r>
          </a:p>
          <a:p>
            <a:pPr eaLnBrk="1" hangingPunct="1"/>
            <a:r>
              <a:rPr lang="en-US" altLang="ja-JP" sz="2800">
                <a:latin typeface="Lucida Console" panose="020B0609040504020204" pitchFamily="49" charset="0"/>
                <a:ea typeface="HG丸ｺﾞｼｯｸM-PRO" panose="020F0600000000000000" pitchFamily="50" charset="-128"/>
              </a:rPr>
              <a:t>  System.out.println(i + "</a:t>
            </a:r>
            <a:r>
              <a:rPr lang="ja-JP" altLang="en-US" sz="2800">
                <a:latin typeface="Lucida Console" panose="020B0609040504020204" pitchFamily="49" charset="0"/>
                <a:ea typeface="HG丸ｺﾞｼｯｸM-PRO" panose="020F0600000000000000" pitchFamily="50" charset="-128"/>
              </a:rPr>
              <a:t>を加えました</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System.out.println("</a:t>
            </a:r>
            <a:r>
              <a:rPr lang="ja-JP" altLang="en-US" sz="2800">
                <a:latin typeface="Lucida Console" panose="020B0609040504020204" pitchFamily="49" charset="0"/>
                <a:ea typeface="HG丸ｺﾞｼｯｸM-PRO" panose="020F0600000000000000" pitchFamily="50" charset="-128"/>
              </a:rPr>
              <a:t>合計は</a:t>
            </a:r>
            <a:r>
              <a:rPr lang="en-US" altLang="ja-JP" sz="2800">
                <a:latin typeface="Lucida Console" panose="020B0609040504020204" pitchFamily="49" charset="0"/>
                <a:ea typeface="HG丸ｺﾞｼｯｸM-PRO" panose="020F0600000000000000" pitchFamily="50" charset="-128"/>
              </a:rPr>
              <a:t>" + sum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ローチャート: 処理 5"/>
          <p:cNvSpPr/>
          <p:nvPr/>
        </p:nvSpPr>
        <p:spPr>
          <a:xfrm>
            <a:off x="285750" y="2071688"/>
            <a:ext cx="8358188" cy="2500312"/>
          </a:xfrm>
          <a:prstGeom prst="flowChartProces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ja-JP" altLang="en-US"/>
          </a:p>
        </p:txBody>
      </p:sp>
      <p:sp>
        <p:nvSpPr>
          <p:cNvPr id="5" name="フローチャート: 処理 4"/>
          <p:cNvSpPr/>
          <p:nvPr/>
        </p:nvSpPr>
        <p:spPr>
          <a:xfrm>
            <a:off x="714375" y="2857500"/>
            <a:ext cx="7858125" cy="1428750"/>
          </a:xfrm>
          <a:prstGeom prst="flowChartProcess">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ja-JP" altLang="en-US"/>
          </a:p>
        </p:txBody>
      </p:sp>
      <p:sp>
        <p:nvSpPr>
          <p:cNvPr id="83972" name="タイトル 1"/>
          <p:cNvSpPr>
            <a:spLocks noGrp="1"/>
          </p:cNvSpPr>
          <p:nvPr>
            <p:ph type="title"/>
          </p:nvPr>
        </p:nvSpPr>
        <p:spPr>
          <a:xfrm>
            <a:off x="457200" y="274638"/>
            <a:ext cx="8229600" cy="725487"/>
          </a:xfrm>
        </p:spPr>
        <p:txBody>
          <a:bodyPr/>
          <a:lstStyle/>
          <a:p>
            <a:pPr eaLnBrk="1" hangingPunct="1"/>
            <a:r>
              <a:rPr lang="ja-JP" altLang="en-US"/>
              <a:t>ループ処理のネスト</a:t>
            </a:r>
          </a:p>
        </p:txBody>
      </p:sp>
      <p:sp>
        <p:nvSpPr>
          <p:cNvPr id="3" name="コンテンツ プレースホルダ 2"/>
          <p:cNvSpPr>
            <a:spLocks noGrp="1"/>
          </p:cNvSpPr>
          <p:nvPr>
            <p:ph idx="1"/>
          </p:nvPr>
        </p:nvSpPr>
        <p:spPr>
          <a:xfrm>
            <a:off x="285750" y="1214438"/>
            <a:ext cx="8401050" cy="571500"/>
          </a:xfrm>
        </p:spPr>
        <p:txBody>
          <a:bodyPr rtlCol="0">
            <a:normAutofit/>
          </a:bodyPr>
          <a:lstStyle/>
          <a:p>
            <a:pPr eaLnBrk="1" fontAlgn="auto" hangingPunct="1">
              <a:spcAft>
                <a:spcPts val="0"/>
              </a:spcAft>
              <a:buFont typeface="Arial" panose="020B0604020202020204" pitchFamily="34" charset="0"/>
              <a:buNone/>
              <a:defRPr/>
            </a:pPr>
            <a:r>
              <a:rPr lang="ja-JP" altLang="en-US" sz="2800" dirty="0"/>
              <a:t>ループ処理の中にループ処理を入れられる</a:t>
            </a:r>
          </a:p>
        </p:txBody>
      </p:sp>
      <p:sp>
        <p:nvSpPr>
          <p:cNvPr id="83974" name="テキスト ボックス 3"/>
          <p:cNvSpPr txBox="1">
            <a:spLocks noChangeArrowheads="1"/>
          </p:cNvSpPr>
          <p:nvPr/>
        </p:nvSpPr>
        <p:spPr bwMode="auto">
          <a:xfrm>
            <a:off x="214313" y="1968500"/>
            <a:ext cx="87153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for(int a = 1; a &lt;= 3; a++) {</a:t>
            </a:r>
          </a:p>
          <a:p>
            <a:pPr eaLnBrk="1" hangingPunct="1"/>
            <a:r>
              <a:rPr lang="en-US" altLang="ja-JP" sz="2800">
                <a:latin typeface="Lucida Console" panose="020B0609040504020204" pitchFamily="49" charset="0"/>
                <a:ea typeface="HG丸ｺﾞｼｯｸM-PRO" panose="020F0600000000000000" pitchFamily="50" charset="-128"/>
              </a:rPr>
              <a:t>  System.out.println("a = "+ a); //</a:t>
            </a:r>
            <a:r>
              <a:rPr lang="ja-JP" altLang="en-US" sz="2800">
                <a:latin typeface="Lucida Console" panose="020B0609040504020204" pitchFamily="49" charset="0"/>
                <a:ea typeface="HG丸ｺﾞｼｯｸM-PRO" panose="020F0600000000000000" pitchFamily="50" charset="-128"/>
              </a:rPr>
              <a:t>★</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  for(int b = 1; b &lt;= 3; b++) {</a:t>
            </a:r>
          </a:p>
          <a:p>
            <a:pPr eaLnBrk="1" hangingPunct="1"/>
            <a:r>
              <a:rPr lang="en-US" altLang="ja-JP" sz="2800">
                <a:latin typeface="Lucida Console" panose="020B0609040504020204" pitchFamily="49" charset="0"/>
                <a:ea typeface="HG丸ｺﾞｼｯｸM-PRO" panose="020F0600000000000000" pitchFamily="50" charset="-128"/>
              </a:rPr>
              <a:t>    System.out.println("b = "+ b); //</a:t>
            </a:r>
            <a:r>
              <a:rPr lang="ja-JP" altLang="en-US" sz="2800">
                <a:latin typeface="Lucida Console" panose="020B0609040504020204" pitchFamily="49" charset="0"/>
                <a:ea typeface="HG丸ｺﾞｼｯｸM-PRO" panose="020F0600000000000000" pitchFamily="50" charset="-128"/>
              </a:rPr>
              <a:t>☆</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  }</a:t>
            </a:r>
          </a:p>
          <a:p>
            <a:pPr eaLnBrk="1" hangingPunct="1"/>
            <a:r>
              <a:rPr lang="en-US" altLang="ja-JP" sz="2800">
                <a:latin typeface="Lucida Console" panose="020B0609040504020204" pitchFamily="49" charset="0"/>
                <a:ea typeface="HG丸ｺﾞｼｯｸM-PRO" panose="020F0600000000000000" pitchFamily="50" charset="-128"/>
              </a:rPr>
              <a:t>}</a:t>
            </a:r>
          </a:p>
        </p:txBody>
      </p:sp>
      <p:sp>
        <p:nvSpPr>
          <p:cNvPr id="7" name="コンテンツ プレースホルダ 2"/>
          <p:cNvSpPr txBox="1">
            <a:spLocks/>
          </p:cNvSpPr>
          <p:nvPr/>
        </p:nvSpPr>
        <p:spPr>
          <a:xfrm>
            <a:off x="285750" y="5072063"/>
            <a:ext cx="8401050" cy="1143000"/>
          </a:xfrm>
          <a:prstGeom prst="rect">
            <a:avLst/>
          </a:prstGeom>
        </p:spPr>
        <p:txBody>
          <a:bodyPr>
            <a:normAutofit/>
          </a:bodyPr>
          <a:lstStyle/>
          <a:p>
            <a:pPr marL="342900" indent="-342900" fontAlgn="auto">
              <a:spcBef>
                <a:spcPct val="20000"/>
              </a:spcBef>
              <a:spcAft>
                <a:spcPts val="0"/>
              </a:spcAft>
              <a:buFont typeface="Arial" pitchFamily="34" charset="0"/>
              <a:buNone/>
              <a:defRPr/>
            </a:pPr>
            <a:r>
              <a:rPr lang="ja-JP" altLang="en-US" sz="2800" dirty="0">
                <a:latin typeface="+mn-lt"/>
                <a:ea typeface="+mn-ea"/>
              </a:rPr>
              <a:t>★の命令文は</a:t>
            </a:r>
            <a:r>
              <a:rPr lang="en-US" altLang="ja-JP" sz="2800" dirty="0">
                <a:latin typeface="+mn-lt"/>
                <a:ea typeface="+mn-ea"/>
              </a:rPr>
              <a:t>3</a:t>
            </a:r>
            <a:r>
              <a:rPr lang="ja-JP" altLang="en-US" sz="2800" dirty="0">
                <a:latin typeface="+mn-lt"/>
                <a:ea typeface="+mn-ea"/>
              </a:rPr>
              <a:t>回実行される</a:t>
            </a:r>
            <a:endParaRPr lang="en-US" altLang="ja-JP" sz="2800" dirty="0">
              <a:latin typeface="+mn-lt"/>
              <a:ea typeface="+mn-ea"/>
            </a:endParaRPr>
          </a:p>
          <a:p>
            <a:pPr marL="342900" indent="-342900" fontAlgn="auto">
              <a:spcBef>
                <a:spcPct val="20000"/>
              </a:spcBef>
              <a:spcAft>
                <a:spcPts val="0"/>
              </a:spcAft>
              <a:buFont typeface="Arial" pitchFamily="34" charset="0"/>
              <a:buNone/>
              <a:defRPr/>
            </a:pPr>
            <a:r>
              <a:rPr lang="ja-JP" altLang="en-US" sz="2800" dirty="0">
                <a:latin typeface="+mn-lt"/>
                <a:ea typeface="+mn-ea"/>
              </a:rPr>
              <a:t>☆の命令文は</a:t>
            </a:r>
            <a:r>
              <a:rPr lang="en-US" altLang="ja-JP" sz="2800" dirty="0">
                <a:latin typeface="+mn-lt"/>
                <a:ea typeface="+mn-ea"/>
              </a:rPr>
              <a:t>9</a:t>
            </a:r>
            <a:r>
              <a:rPr lang="ja-JP" altLang="en-US" sz="2800" dirty="0">
                <a:latin typeface="+mn-lt"/>
                <a:ea typeface="+mn-ea"/>
              </a:rPr>
              <a:t>回実行される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言語のプログラム構成</a:t>
            </a:r>
          </a:p>
        </p:txBody>
      </p:sp>
      <p:sp>
        <p:nvSpPr>
          <p:cNvPr id="12291" name="コンテンツ プレースホルダ 2"/>
          <p:cNvSpPr>
            <a:spLocks noGrp="1"/>
          </p:cNvSpPr>
          <p:nvPr>
            <p:ph idx="1"/>
          </p:nvPr>
        </p:nvSpPr>
        <p:spPr>
          <a:xfrm>
            <a:off x="285750" y="3600971"/>
            <a:ext cx="8429625" cy="3500437"/>
          </a:xfrm>
        </p:spPr>
        <p:txBody>
          <a:bodyPr/>
          <a:lstStyle/>
          <a:p>
            <a:pPr eaLnBrk="1" hangingPunct="1"/>
            <a:r>
              <a:rPr lang="ja-JP" altLang="en-US" sz="2800" dirty="0"/>
              <a:t>クラス名は自由に設定できる。先頭の文字はアルファベットの大文字</a:t>
            </a:r>
            <a:br>
              <a:rPr lang="en-US" altLang="ja-JP" sz="2800" dirty="0"/>
            </a:br>
            <a:r>
              <a:rPr lang="en-US" altLang="ja-JP" sz="2800" dirty="0"/>
              <a:t>	</a:t>
            </a:r>
            <a:r>
              <a:rPr lang="ja-JP" altLang="en-US" sz="2800" dirty="0"/>
              <a:t>例：</a:t>
            </a:r>
            <a:r>
              <a:rPr lang="en-US" altLang="ja-JP" sz="2800" dirty="0">
                <a:latin typeface="Lucida Console" panose="020B0609040504020204" pitchFamily="49" charset="0"/>
              </a:rPr>
              <a:t>Example</a:t>
            </a:r>
          </a:p>
          <a:p>
            <a:pPr eaLnBrk="1" hangingPunct="1"/>
            <a:endParaRPr lang="en-US" altLang="ja-JP" sz="2800" dirty="0"/>
          </a:p>
          <a:p>
            <a:pPr eaLnBrk="1" hangingPunct="1"/>
            <a:r>
              <a:rPr lang="en-US" altLang="ja-JP" sz="2000" dirty="0">
                <a:latin typeface="Lucida Console" panose="020B0609040504020204" pitchFamily="49" charset="0"/>
              </a:rPr>
              <a:t>public static void main(String[] </a:t>
            </a:r>
            <a:r>
              <a:rPr lang="en-US" altLang="ja-JP" sz="2000" dirty="0" err="1">
                <a:latin typeface="Lucida Console" panose="020B0609040504020204" pitchFamily="49" charset="0"/>
              </a:rPr>
              <a:t>args</a:t>
            </a:r>
            <a:r>
              <a:rPr lang="en-US" altLang="ja-JP" sz="2000" dirty="0">
                <a:latin typeface="Lucida Console" panose="020B0609040504020204" pitchFamily="49" charset="0"/>
              </a:rPr>
              <a:t>) {</a:t>
            </a:r>
            <a:r>
              <a:rPr lang="ja-JP" altLang="en-US" sz="2000" dirty="0">
                <a:latin typeface="Lucida Console" panose="020B0609040504020204" pitchFamily="49" charset="0"/>
              </a:rPr>
              <a:t> </a:t>
            </a:r>
            <a:r>
              <a:rPr lang="en-US" altLang="ja-JP" sz="2000" dirty="0">
                <a:latin typeface="Lucida Console" panose="020B0609040504020204" pitchFamily="49" charset="0"/>
              </a:rPr>
              <a:t>}</a:t>
            </a:r>
            <a:br>
              <a:rPr lang="en-US" altLang="ja-JP" sz="1800" dirty="0"/>
            </a:br>
            <a:r>
              <a:rPr lang="ja-JP" altLang="en-US" sz="2800" dirty="0"/>
              <a:t>の </a:t>
            </a:r>
            <a:r>
              <a:rPr lang="en-US" altLang="ja-JP" sz="2800" dirty="0"/>
              <a:t>{</a:t>
            </a:r>
            <a:r>
              <a:rPr lang="ja-JP" altLang="en-US" sz="2800" dirty="0"/>
              <a:t> </a:t>
            </a:r>
            <a:r>
              <a:rPr lang="en-US" altLang="ja-JP" sz="2800" dirty="0"/>
              <a:t>}</a:t>
            </a:r>
            <a:r>
              <a:rPr lang="ja-JP" altLang="en-US" sz="2800" dirty="0"/>
              <a:t> の中に命令文を書く</a:t>
            </a:r>
          </a:p>
        </p:txBody>
      </p:sp>
      <p:sp>
        <p:nvSpPr>
          <p:cNvPr id="12292" name="正方形/長方形 3"/>
          <p:cNvSpPr>
            <a:spLocks noChangeArrowheads="1"/>
          </p:cNvSpPr>
          <p:nvPr/>
        </p:nvSpPr>
        <p:spPr bwMode="auto">
          <a:xfrm>
            <a:off x="642938" y="1214438"/>
            <a:ext cx="81438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solidFill>
                  <a:srgbClr val="C00000"/>
                </a:solidFill>
                <a:latin typeface="Lucida Console" panose="020B0609040504020204" pitchFamily="49" charset="0"/>
                <a:ea typeface="HG丸ｺﾞｼｯｸM-PRO" panose="020F0600000000000000" pitchFamily="50" charset="-128"/>
              </a:rPr>
              <a:t>public class</a:t>
            </a:r>
            <a:r>
              <a:rPr lang="en-US" altLang="ja-JP" sz="2400" dirty="0">
                <a:latin typeface="Lucida Console" panose="020B0609040504020204" pitchFamily="49" charset="0"/>
                <a:ea typeface="HG丸ｺﾞｼｯｸM-PRO" panose="020F0600000000000000" pitchFamily="50" charset="-128"/>
              </a:rPr>
              <a:t> </a:t>
            </a:r>
            <a:r>
              <a:rPr lang="ja-JP" altLang="en-US" sz="2400" dirty="0">
                <a:solidFill>
                  <a:srgbClr val="C00000"/>
                </a:solidFill>
                <a:latin typeface="Lucida Console" panose="020B0609040504020204" pitchFamily="49" charset="0"/>
                <a:ea typeface="HG丸ｺﾞｼｯｸM-PRO" panose="020F0600000000000000" pitchFamily="50" charset="-128"/>
              </a:rPr>
              <a:t>クラス名</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a:solidFill>
                  <a:srgbClr val="C00000"/>
                </a:solidFill>
                <a:latin typeface="Lucida Console" panose="020B0609040504020204" pitchFamily="49" charset="0"/>
                <a:ea typeface="HG丸ｺﾞｼｯｸM-PRO" panose="020F0600000000000000" pitchFamily="50" charset="-128"/>
              </a:rPr>
              <a:t>public static void main(String[] </a:t>
            </a:r>
            <a:r>
              <a:rPr lang="en-US" altLang="ja-JP" sz="2400" dirty="0" err="1">
                <a:solidFill>
                  <a:srgbClr val="C00000"/>
                </a:solidFill>
                <a:latin typeface="Lucida Console" panose="020B0609040504020204" pitchFamily="49" charset="0"/>
                <a:ea typeface="HG丸ｺﾞｼｯｸM-PRO" panose="020F0600000000000000" pitchFamily="50" charset="-128"/>
              </a:rPr>
              <a:t>args</a:t>
            </a:r>
            <a:r>
              <a:rPr lang="en-US" altLang="ja-JP" sz="2400" dirty="0">
                <a:solidFill>
                  <a:srgbClr val="C00000"/>
                </a:solidFill>
                <a:latin typeface="Lucida Console" panose="020B0609040504020204" pitchFamily="49" charset="0"/>
                <a:ea typeface="HG丸ｺﾞｼｯｸM-PRO" panose="020F0600000000000000" pitchFamily="50" charset="-128"/>
              </a:rPr>
              <a:t>) </a:t>
            </a:r>
            <a:r>
              <a:rPr lang="en-US" altLang="ja-JP" sz="2400" dirty="0">
                <a:latin typeface="Lucida Console" panose="020B0609040504020204" pitchFamily="49" charset="0"/>
                <a:ea typeface="HG丸ｺﾞｼｯｸM-PRO" panose="020F0600000000000000" pitchFamily="50" charset="-128"/>
              </a:rPr>
              <a:t>{</a:t>
            </a:r>
          </a:p>
          <a:p>
            <a:pPr eaLnBrk="1" hangingPunct="1"/>
            <a:r>
              <a:rPr lang="ja-JP" altLang="en-US" sz="2400" dirty="0">
                <a:solidFill>
                  <a:srgbClr val="C00000"/>
                </a:solidFill>
                <a:latin typeface="Lucida Console" panose="020B0609040504020204" pitchFamily="49" charset="0"/>
                <a:ea typeface="HG丸ｺﾞｼｯｸM-PRO" panose="020F0600000000000000" pitchFamily="50" charset="-128"/>
              </a:rPr>
              <a:t>    命令文</a:t>
            </a:r>
            <a:endParaRPr lang="en-US" altLang="ja-JP" sz="2400" dirty="0">
              <a:solidFill>
                <a:srgbClr val="C00000"/>
              </a:solidFill>
              <a:latin typeface="Lucida Console" panose="020B0609040504020204" pitchFamily="49" charset="0"/>
              <a:ea typeface="HG丸ｺﾞｼｯｸM-PRO" panose="020F0600000000000000" pitchFamily="50" charset="-128"/>
            </a:endParaRP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84995" name="正方形/長方形 5"/>
          <p:cNvSpPr>
            <a:spLocks noChangeArrowheads="1"/>
          </p:cNvSpPr>
          <p:nvPr/>
        </p:nvSpPr>
        <p:spPr bwMode="auto">
          <a:xfrm>
            <a:off x="428625" y="1192476"/>
            <a:ext cx="8286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次のような九九表を出力するプログラムを作ってみよう</a:t>
            </a:r>
            <a:endParaRPr lang="en-US" altLang="ja-JP" sz="2400" dirty="0">
              <a:latin typeface="+mn-ea"/>
              <a:ea typeface="+mn-ea"/>
            </a:endParaRPr>
          </a:p>
        </p:txBody>
      </p:sp>
      <p:sp>
        <p:nvSpPr>
          <p:cNvPr id="84997" name="正方形/長方形 6"/>
          <p:cNvSpPr>
            <a:spLocks noChangeArrowheads="1"/>
          </p:cNvSpPr>
          <p:nvPr/>
        </p:nvSpPr>
        <p:spPr bwMode="auto">
          <a:xfrm>
            <a:off x="1214438" y="3995738"/>
            <a:ext cx="6786562" cy="2862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Example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for(int i = 1; i &lt;= 9; i++) {</a:t>
            </a:r>
          </a:p>
          <a:p>
            <a:pPr eaLnBrk="1" hangingPunct="1"/>
            <a:r>
              <a:rPr lang="en-US" altLang="ja-JP">
                <a:latin typeface="Lucida Console" panose="020B0609040504020204" pitchFamily="49" charset="0"/>
                <a:ea typeface="HG丸ｺﾞｼｯｸM-PRO" panose="020F0600000000000000" pitchFamily="50" charset="-128"/>
              </a:rPr>
              <a:t>	for(int j = 1; j &lt;= 9; j++) {</a:t>
            </a:r>
          </a:p>
          <a:p>
            <a:pPr eaLnBrk="1" hangingPunct="1"/>
            <a:r>
              <a:rPr lang="en-US" altLang="ja-JP">
                <a:latin typeface="Lucida Console" panose="020B0609040504020204" pitchFamily="49" charset="0"/>
                <a:ea typeface="HG丸ｺﾞｼｯｸM-PRO" panose="020F0600000000000000" pitchFamily="50" charset="-128"/>
              </a:rPr>
              <a:t>          </a:t>
            </a:r>
            <a:r>
              <a:rPr lang="ja-JP" altLang="en-US">
                <a:solidFill>
                  <a:srgbClr val="C00000"/>
                </a:solidFill>
                <a:latin typeface="Lucida Console" panose="020B0609040504020204" pitchFamily="49" charset="0"/>
                <a:ea typeface="HG丸ｺﾞｼｯｸM-PRO" panose="020F0600000000000000" pitchFamily="50" charset="-128"/>
              </a:rPr>
              <a:t>命令文</a:t>
            </a:r>
            <a:endParaRPr lang="en-US" altLang="ja-JP">
              <a:solidFill>
                <a:srgbClr val="C00000"/>
              </a:solidFill>
              <a:latin typeface="Lucida Console" panose="020B0609040504020204" pitchFamily="49" charset="0"/>
              <a:ea typeface="HG丸ｺﾞｼｯｸM-PRO" panose="020F0600000000000000" pitchFamily="50" charset="-128"/>
            </a:endParaRP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       System.out.println(); // </a:t>
            </a:r>
            <a:r>
              <a:rPr lang="ja-JP" altLang="en-US">
                <a:latin typeface="Lucida Console" panose="020B0609040504020204" pitchFamily="49" charset="0"/>
                <a:ea typeface="HG丸ｺﾞｼｯｸM-PRO" panose="020F0600000000000000" pitchFamily="50" charset="-128"/>
              </a:rPr>
              <a:t>改行</a:t>
            </a:r>
            <a:endParaRPr lang="en-US" altLang="ja-JP">
              <a:latin typeface="Lucida Console" panose="020B0609040504020204" pitchFamily="49" charset="0"/>
              <a:ea typeface="HG丸ｺﾞｼｯｸM-PRO" panose="020F0600000000000000" pitchFamily="50" charset="-128"/>
            </a:endParaRP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a:t>
            </a:r>
          </a:p>
          <a:p>
            <a:pPr eaLnBrk="1" hangingPunct="1"/>
            <a:r>
              <a:rPr lang="en-US" altLang="ja-JP">
                <a:latin typeface="Lucida Console" panose="020B0609040504020204" pitchFamily="49" charset="0"/>
                <a:ea typeface="HG丸ｺﾞｼｯｸM-PRO" panose="020F0600000000000000" pitchFamily="50" charset="-128"/>
              </a:rPr>
              <a:t>}</a:t>
            </a:r>
          </a:p>
        </p:txBody>
      </p:sp>
      <p:sp>
        <p:nvSpPr>
          <p:cNvPr id="3" name="正方形/長方形 2"/>
          <p:cNvSpPr/>
          <p:nvPr/>
        </p:nvSpPr>
        <p:spPr>
          <a:xfrm>
            <a:off x="683568" y="1677584"/>
            <a:ext cx="8640960" cy="2308324"/>
          </a:xfrm>
          <a:prstGeom prst="rect">
            <a:avLst/>
          </a:prstGeom>
        </p:spPr>
        <p:txBody>
          <a:bodyPr wrap="square">
            <a:spAutoFit/>
          </a:bodyPr>
          <a:lstStyle/>
          <a:p>
            <a:r>
              <a:rPr lang="ja-JP" altLang="en-US" sz="1600" dirty="0"/>
              <a:t>1×1=1  1×2=2  1×3=3  1×4=4  1×5=5  1×6=6  1×7=7  1×8=8  1×9=9  </a:t>
            </a:r>
          </a:p>
          <a:p>
            <a:r>
              <a:rPr lang="ja-JP" altLang="en-US" sz="1600" dirty="0"/>
              <a:t>2×1=2  2×2=4  2×3=6  2×4=8  2×5=10  2×6=12  2×7=14  2×8=16  2×9=18  </a:t>
            </a:r>
          </a:p>
          <a:p>
            <a:r>
              <a:rPr lang="ja-JP" altLang="en-US" sz="1600" dirty="0"/>
              <a:t>3×1=3  3×2=6  3×3=9  3×4=12  3×5=15  3×6=18  3×7=21  3×8=24  3×9=27  </a:t>
            </a:r>
          </a:p>
          <a:p>
            <a:r>
              <a:rPr lang="ja-JP" altLang="en-US" sz="1600" dirty="0"/>
              <a:t>4×1=4  4×2=8  4×3=12  4×4=16  4×5=20  4×6=24  4×7=28  4×8=32  4×9=36  </a:t>
            </a:r>
          </a:p>
          <a:p>
            <a:r>
              <a:rPr lang="ja-JP" altLang="en-US" sz="1600" dirty="0"/>
              <a:t>5×1=5  5×2=10  5×3=15  5×4=20  5×5=25  5×6=30  5×7=35  5×8=40  5×9=45  </a:t>
            </a:r>
          </a:p>
          <a:p>
            <a:r>
              <a:rPr lang="ja-JP" altLang="en-US" sz="1600" dirty="0"/>
              <a:t>6×1=6  6×2=12  6×3=18  6×4=24  6×5=30  6×6=36  6×7=42  6×8=48  6×9=54  </a:t>
            </a:r>
          </a:p>
          <a:p>
            <a:r>
              <a:rPr lang="ja-JP" altLang="en-US" sz="1600" dirty="0"/>
              <a:t>7×1=7  7×2=14  7×3=21  7×4=28  7×5=35  7×6=42  7×7=49  7×8=56  7×9=63  </a:t>
            </a:r>
          </a:p>
          <a:p>
            <a:r>
              <a:rPr lang="ja-JP" altLang="en-US" sz="1600" dirty="0"/>
              <a:t>8×1=8  8×2=16  8×3=24  8×4=32  8×5=40  8×6=48  8×7=56  8×8=64  8×9=72  </a:t>
            </a:r>
          </a:p>
          <a:p>
            <a:r>
              <a:rPr lang="ja-JP" altLang="en-US" sz="1600" dirty="0"/>
              <a:t>9×1=9  9×2=18  9×3=27  9×4=36  9×5=45  9×6=54  9×7=63  9×8=72  9×9=81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タイトル 1"/>
          <p:cNvSpPr>
            <a:spLocks noGrp="1"/>
          </p:cNvSpPr>
          <p:nvPr>
            <p:ph type="title"/>
          </p:nvPr>
        </p:nvSpPr>
        <p:spPr>
          <a:xfrm>
            <a:off x="457200" y="274638"/>
            <a:ext cx="8229600" cy="725487"/>
          </a:xfrm>
        </p:spPr>
        <p:txBody>
          <a:bodyPr/>
          <a:lstStyle/>
          <a:p>
            <a:pPr eaLnBrk="1" hangingPunct="1"/>
            <a:r>
              <a:rPr lang="ja-JP" altLang="en-US"/>
              <a:t>配列</a:t>
            </a:r>
          </a:p>
        </p:txBody>
      </p:sp>
      <p:sp>
        <p:nvSpPr>
          <p:cNvPr id="86019" name="コンテンツ プレースホルダ 2"/>
          <p:cNvSpPr>
            <a:spLocks noGrp="1"/>
          </p:cNvSpPr>
          <p:nvPr>
            <p:ph idx="1"/>
          </p:nvPr>
        </p:nvSpPr>
        <p:spPr>
          <a:xfrm>
            <a:off x="457200" y="1214438"/>
            <a:ext cx="8229600" cy="5000625"/>
          </a:xfrm>
        </p:spPr>
        <p:txBody>
          <a:bodyPr/>
          <a:lstStyle/>
          <a:p>
            <a:pPr eaLnBrk="1" hangingPunct="1"/>
            <a:r>
              <a:rPr lang="ja-JP" altLang="en-US" sz="2800"/>
              <a:t>複数の値の入れ物が並んだもの</a:t>
            </a:r>
            <a:br>
              <a:rPr lang="en-US" altLang="ja-JP" sz="2800"/>
            </a:br>
            <a:r>
              <a:rPr lang="ja-JP" altLang="en-US" sz="2800"/>
              <a:t>（</a:t>
            </a:r>
            <a:r>
              <a:rPr lang="en-US" altLang="ja-JP" sz="2800"/>
              <a:t>1</a:t>
            </a:r>
            <a:r>
              <a:rPr lang="ja-JP" altLang="en-US" sz="2800"/>
              <a:t>次元配列とも呼ぶ）</a:t>
            </a:r>
            <a:endParaRPr lang="en-US" altLang="ja-JP" sz="2800"/>
          </a:p>
          <a:p>
            <a:pPr eaLnBrk="1" hangingPunct="1"/>
            <a:r>
              <a:rPr lang="ja-JP" altLang="en-US" sz="2800"/>
              <a:t>複数の値をまとめて扱うときに便利</a:t>
            </a:r>
          </a:p>
        </p:txBody>
      </p:sp>
      <p:pic>
        <p:nvPicPr>
          <p:cNvPr id="86020" name="Picture 2" descr="C:\_jun\work\2010misc\00misc\Java図表画面データ\1巻\3章\図3-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3" y="3286125"/>
            <a:ext cx="87153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タイトル 1"/>
          <p:cNvSpPr>
            <a:spLocks noGrp="1"/>
          </p:cNvSpPr>
          <p:nvPr>
            <p:ph type="title"/>
          </p:nvPr>
        </p:nvSpPr>
        <p:spPr>
          <a:xfrm>
            <a:off x="457200" y="274638"/>
            <a:ext cx="8229600" cy="725487"/>
          </a:xfrm>
        </p:spPr>
        <p:txBody>
          <a:bodyPr/>
          <a:lstStyle/>
          <a:p>
            <a:pPr eaLnBrk="1" hangingPunct="1"/>
            <a:r>
              <a:rPr lang="ja-JP" altLang="en-US"/>
              <a:t>配列の使い方</a:t>
            </a:r>
          </a:p>
        </p:txBody>
      </p:sp>
      <p:sp>
        <p:nvSpPr>
          <p:cNvPr id="87043" name="コンテンツ プレースホルダ 2"/>
          <p:cNvSpPr>
            <a:spLocks noGrp="1"/>
          </p:cNvSpPr>
          <p:nvPr>
            <p:ph idx="1"/>
          </p:nvPr>
        </p:nvSpPr>
        <p:spPr>
          <a:xfrm>
            <a:off x="457200" y="1214438"/>
            <a:ext cx="8229600" cy="5000625"/>
          </a:xfrm>
        </p:spPr>
        <p:txBody>
          <a:bodyPr/>
          <a:lstStyle/>
          <a:p>
            <a:pPr marL="514350" indent="-514350" eaLnBrk="1" hangingPunct="1">
              <a:buFont typeface="Lucida Console" panose="020B0609040504020204" pitchFamily="49" charset="0"/>
              <a:buAutoNum type="arabicPeriod"/>
            </a:pPr>
            <a:r>
              <a:rPr lang="ja-JP" altLang="en-US" sz="2800" dirty="0"/>
              <a:t>配列を表す変数を宣言する</a:t>
            </a:r>
            <a:br>
              <a:rPr lang="en-US" altLang="ja-JP" sz="2800" dirty="0"/>
            </a:br>
            <a:r>
              <a:rPr lang="en-US" altLang="ja-JP" sz="2800" dirty="0">
                <a:latin typeface="Lucida Console" panose="020B0609040504020204" pitchFamily="49" charset="0"/>
              </a:rPr>
              <a:t>int[] scores;</a:t>
            </a:r>
          </a:p>
          <a:p>
            <a:pPr marL="514350" indent="-514350" eaLnBrk="1" hangingPunct="1">
              <a:buFont typeface="Lucida Console" panose="020B0609040504020204" pitchFamily="49" charset="0"/>
              <a:buAutoNum type="arabicPeriod"/>
            </a:pPr>
            <a:r>
              <a:rPr lang="ja-JP" altLang="en-US" sz="2800" dirty="0"/>
              <a:t>配列の要素（入れ物）を確保する</a:t>
            </a:r>
            <a:br>
              <a:rPr lang="en-US" altLang="ja-JP" sz="2800" dirty="0"/>
            </a:br>
            <a:r>
              <a:rPr lang="en-US" altLang="ja-JP" sz="2800" dirty="0">
                <a:latin typeface="Lucida Console" panose="020B0609040504020204" pitchFamily="49" charset="0"/>
              </a:rPr>
              <a:t>scores = new int[5];</a:t>
            </a:r>
          </a:p>
          <a:p>
            <a:pPr marL="514350" indent="-514350" eaLnBrk="1" hangingPunct="1">
              <a:buFont typeface="Lucida Console" panose="020B0609040504020204" pitchFamily="49" charset="0"/>
              <a:buAutoNum type="arabicPeriod"/>
            </a:pPr>
            <a:r>
              <a:rPr lang="ja-JP" altLang="en-US" sz="2800" dirty="0"/>
              <a:t>配列に値を入れる</a:t>
            </a:r>
            <a:br>
              <a:rPr lang="en-US" altLang="ja-JP" sz="2800" dirty="0"/>
            </a:br>
            <a:r>
              <a:rPr lang="en-US" altLang="ja-JP" sz="2800" dirty="0">
                <a:latin typeface="Lucida Console" panose="020B0609040504020204" pitchFamily="49" charset="0"/>
              </a:rPr>
              <a:t>scores[0] = 50;</a:t>
            </a:r>
            <a:br>
              <a:rPr lang="en-US" altLang="ja-JP" sz="2800" dirty="0"/>
            </a:br>
            <a:br>
              <a:rPr lang="en-US" altLang="ja-JP" sz="2800" dirty="0"/>
            </a:br>
            <a:r>
              <a:rPr lang="en-US" altLang="ja-JP" sz="2800" dirty="0">
                <a:latin typeface="Lucida Console" panose="020B0609040504020204" pitchFamily="49" charset="0"/>
              </a:rPr>
              <a:t>scores[4] = 80;</a:t>
            </a:r>
          </a:p>
          <a:p>
            <a:pPr marL="514350" indent="-514350" eaLnBrk="1" hangingPunct="1">
              <a:buFont typeface="Lucida Console" panose="020B0609040504020204" pitchFamily="49" charset="0"/>
              <a:buAutoNum type="arabicPeriod"/>
            </a:pPr>
            <a:r>
              <a:rPr lang="ja-JP" altLang="en-US" sz="2800" dirty="0"/>
              <a:t>配列に入っている値を参照する。</a:t>
            </a:r>
            <a:br>
              <a:rPr lang="en-US" altLang="ja-JP" sz="2800" dirty="0"/>
            </a:br>
            <a:r>
              <a:rPr lang="ja-JP" altLang="en-US" sz="2800" dirty="0"/>
              <a:t>例：</a:t>
            </a:r>
            <a:r>
              <a:rPr lang="en-US" altLang="ja-JP" sz="2400" dirty="0" err="1">
                <a:latin typeface="Lucida Console" panose="020B0609040504020204" pitchFamily="49" charset="0"/>
              </a:rPr>
              <a:t>System.out.println</a:t>
            </a:r>
            <a:r>
              <a:rPr lang="en-US" altLang="ja-JP" sz="2400" dirty="0">
                <a:latin typeface="Lucida Console" panose="020B0609040504020204" pitchFamily="49" charset="0"/>
              </a:rPr>
              <a:t>(scores[2]);</a:t>
            </a:r>
          </a:p>
        </p:txBody>
      </p:sp>
      <p:sp>
        <p:nvSpPr>
          <p:cNvPr id="87044" name="テキスト ボックス 3"/>
          <p:cNvSpPr txBox="1">
            <a:spLocks noChangeArrowheads="1"/>
          </p:cNvSpPr>
          <p:nvPr/>
        </p:nvSpPr>
        <p:spPr bwMode="auto">
          <a:xfrm>
            <a:off x="2411760" y="3933056"/>
            <a:ext cx="862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4400" dirty="0">
                <a:latin typeface="Lucida Console" panose="020B0609040504020204" pitchFamily="49" charset="0"/>
                <a:ea typeface="HG丸ｺﾞｼｯｸM-PRO" panose="020F0600000000000000" pitchFamily="50" charset="-128"/>
              </a:rPr>
              <a:t>…</a:t>
            </a:r>
            <a:endParaRPr lang="ja-JP" altLang="en-US" sz="4400" dirty="0">
              <a:latin typeface="Lucida Console" panose="020B0609040504020204" pitchFamily="49" charset="0"/>
              <a:ea typeface="HG丸ｺﾞｼｯｸM-PRO" panose="020F0600000000000000" pitchFamily="50" charset="-128"/>
            </a:endParaRPr>
          </a:p>
        </p:txBody>
      </p:sp>
      <p:sp>
        <p:nvSpPr>
          <p:cNvPr id="87045" name="テキスト ボックス 4"/>
          <p:cNvSpPr txBox="1">
            <a:spLocks noChangeArrowheads="1"/>
          </p:cNvSpPr>
          <p:nvPr/>
        </p:nvSpPr>
        <p:spPr bwMode="auto">
          <a:xfrm>
            <a:off x="4716016" y="3733824"/>
            <a:ext cx="4284662" cy="8302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a:latin typeface="+mn-ea"/>
                <a:ea typeface="+mn-ea"/>
              </a:rPr>
              <a:t>[]</a:t>
            </a:r>
            <a:r>
              <a:rPr lang="ja-JP" altLang="en-US" sz="2400">
                <a:latin typeface="+mn-ea"/>
                <a:ea typeface="+mn-ea"/>
              </a:rPr>
              <a:t>の中の数字はインデックス</a:t>
            </a:r>
            <a:endParaRPr lang="en-US" altLang="ja-JP" sz="2400">
              <a:latin typeface="+mn-ea"/>
              <a:ea typeface="+mn-ea"/>
            </a:endParaRPr>
          </a:p>
          <a:p>
            <a:pPr eaLnBrk="1" hangingPunct="1"/>
            <a:r>
              <a:rPr lang="en-US" altLang="ja-JP" sz="2400">
                <a:latin typeface="+mn-ea"/>
                <a:ea typeface="+mn-ea"/>
              </a:rPr>
              <a:t>0</a:t>
            </a:r>
            <a:r>
              <a:rPr lang="ja-JP" altLang="en-US" sz="2400">
                <a:latin typeface="+mn-ea"/>
                <a:ea typeface="+mn-ea"/>
              </a:rPr>
              <a:t>～</a:t>
            </a:r>
            <a:r>
              <a:rPr lang="en-US" altLang="ja-JP" sz="2400">
                <a:latin typeface="+mn-ea"/>
                <a:ea typeface="+mn-ea"/>
              </a:rPr>
              <a:t>(</a:t>
            </a:r>
            <a:r>
              <a:rPr lang="ja-JP" altLang="en-US" sz="2400">
                <a:latin typeface="+mn-ea"/>
                <a:ea typeface="+mn-ea"/>
              </a:rPr>
              <a:t>要素の数</a:t>
            </a:r>
            <a:r>
              <a:rPr lang="en-US" altLang="ja-JP" sz="2400">
                <a:latin typeface="+mn-ea"/>
                <a:ea typeface="+mn-ea"/>
              </a:rPr>
              <a:t>-1)</a:t>
            </a:r>
            <a:r>
              <a:rPr lang="ja-JP" altLang="en-US" sz="2400">
                <a:latin typeface="+mn-ea"/>
                <a:ea typeface="+mn-ea"/>
              </a:rPr>
              <a:t>を指定する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C:\_jun\work\2010misc\00misc\Java図表画面データ\1巻\3章\図3-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4602163"/>
            <a:ext cx="7786688"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タイトル 1"/>
          <p:cNvSpPr>
            <a:spLocks noGrp="1"/>
          </p:cNvSpPr>
          <p:nvPr>
            <p:ph type="title"/>
          </p:nvPr>
        </p:nvSpPr>
        <p:spPr>
          <a:xfrm>
            <a:off x="457200" y="274638"/>
            <a:ext cx="8229600" cy="725487"/>
          </a:xfrm>
        </p:spPr>
        <p:txBody>
          <a:bodyPr/>
          <a:lstStyle/>
          <a:p>
            <a:pPr eaLnBrk="1" hangingPunct="1"/>
            <a:r>
              <a:rPr lang="ja-JP" altLang="en-US"/>
              <a:t>配列の使用</a:t>
            </a:r>
          </a:p>
        </p:txBody>
      </p:sp>
      <p:sp>
        <p:nvSpPr>
          <p:cNvPr id="88068" name="正方形/長方形 3"/>
          <p:cNvSpPr>
            <a:spLocks noChangeArrowheads="1"/>
          </p:cNvSpPr>
          <p:nvPr/>
        </p:nvSpPr>
        <p:spPr bwMode="auto">
          <a:xfrm>
            <a:off x="928688" y="1143000"/>
            <a:ext cx="7358062" cy="3478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a:latin typeface="Lucida Console" panose="020B0609040504020204" pitchFamily="49" charset="0"/>
                <a:ea typeface="HG丸ｺﾞｼｯｸM-PRO" panose="020F0600000000000000" pitchFamily="50" charset="-128"/>
              </a:rPr>
              <a:t>int[] scores;</a:t>
            </a:r>
          </a:p>
          <a:p>
            <a:pPr eaLnBrk="1" hangingPunct="1"/>
            <a:r>
              <a:rPr lang="en-US" altLang="ja-JP" sz="2000">
                <a:latin typeface="Lucida Console" panose="020B0609040504020204" pitchFamily="49" charset="0"/>
                <a:ea typeface="HG丸ｺﾞｼｯｸM-PRO" panose="020F0600000000000000" pitchFamily="50" charset="-128"/>
              </a:rPr>
              <a:t>scores = new int[5];</a:t>
            </a:r>
          </a:p>
          <a:p>
            <a:pPr eaLnBrk="1" hangingPunct="1"/>
            <a:r>
              <a:rPr lang="en-US" altLang="ja-JP" sz="2000">
                <a:latin typeface="Lucida Console" panose="020B0609040504020204" pitchFamily="49" charset="0"/>
                <a:ea typeface="HG丸ｺﾞｼｯｸM-PRO" panose="020F0600000000000000" pitchFamily="50" charset="-128"/>
              </a:rPr>
              <a:t>scores[0] = 50;</a:t>
            </a:r>
          </a:p>
          <a:p>
            <a:pPr eaLnBrk="1" hangingPunct="1"/>
            <a:r>
              <a:rPr lang="en-US" altLang="ja-JP" sz="2000">
                <a:latin typeface="Lucida Console" panose="020B0609040504020204" pitchFamily="49" charset="0"/>
                <a:ea typeface="HG丸ｺﾞｼｯｸM-PRO" panose="020F0600000000000000" pitchFamily="50" charset="-128"/>
              </a:rPr>
              <a:t>scores[1] = 55;</a:t>
            </a:r>
          </a:p>
          <a:p>
            <a:pPr eaLnBrk="1" hangingPunct="1"/>
            <a:r>
              <a:rPr lang="en-US" altLang="ja-JP" sz="2000">
                <a:latin typeface="Lucida Console" panose="020B0609040504020204" pitchFamily="49" charset="0"/>
                <a:ea typeface="HG丸ｺﾞｼｯｸM-PRO" panose="020F0600000000000000" pitchFamily="50" charset="-128"/>
              </a:rPr>
              <a:t>scores[2] = 70;</a:t>
            </a:r>
          </a:p>
          <a:p>
            <a:pPr eaLnBrk="1" hangingPunct="1"/>
            <a:r>
              <a:rPr lang="en-US" altLang="ja-JP" sz="2000">
                <a:latin typeface="Lucida Console" panose="020B0609040504020204" pitchFamily="49" charset="0"/>
                <a:ea typeface="HG丸ｺﾞｼｯｸM-PRO" panose="020F0600000000000000" pitchFamily="50" charset="-128"/>
              </a:rPr>
              <a:t>scores[3] = 65;</a:t>
            </a:r>
          </a:p>
          <a:p>
            <a:pPr eaLnBrk="1" hangingPunct="1"/>
            <a:r>
              <a:rPr lang="en-US" altLang="ja-JP" sz="2000">
                <a:latin typeface="Lucida Console" panose="020B0609040504020204" pitchFamily="49" charset="0"/>
                <a:ea typeface="HG丸ｺﾞｼｯｸM-PRO" panose="020F0600000000000000" pitchFamily="50" charset="-128"/>
              </a:rPr>
              <a:t>scores[4] = 80;</a:t>
            </a:r>
          </a:p>
          <a:p>
            <a:pPr eaLnBrk="1" hangingPunct="1"/>
            <a:endParaRPr lang="en-US" altLang="ja-JP" sz="2000">
              <a:latin typeface="Lucida Console" panose="020B0609040504020204" pitchFamily="49" charset="0"/>
              <a:ea typeface="HG丸ｺﾞｼｯｸM-PRO" panose="020F0600000000000000" pitchFamily="50" charset="-128"/>
            </a:endParaRPr>
          </a:p>
          <a:p>
            <a:pPr eaLnBrk="1" hangingPunct="1"/>
            <a:r>
              <a:rPr lang="en-US" altLang="ja-JP" sz="2000">
                <a:latin typeface="Lucida Console" panose="020B0609040504020204" pitchFamily="49" charset="0"/>
                <a:ea typeface="HG丸ｺﾞｼｯｸM-PRO" panose="020F0600000000000000" pitchFamily="50" charset="-128"/>
              </a:rPr>
              <a:t>for(int i = 0; i &lt; 5; i++) {</a:t>
            </a:r>
          </a:p>
          <a:p>
            <a:pPr eaLnBrk="1" hangingPunct="1"/>
            <a:r>
              <a:rPr lang="en-US" altLang="ja-JP" sz="2000">
                <a:latin typeface="Lucida Console" panose="020B0609040504020204" pitchFamily="49" charset="0"/>
                <a:ea typeface="HG丸ｺﾞｼｯｸM-PRO" panose="020F0600000000000000" pitchFamily="50" charset="-128"/>
              </a:rPr>
              <a:t>	System.out.println(scores[i]);</a:t>
            </a:r>
          </a:p>
          <a:p>
            <a:pPr eaLnBrk="1" hangingPunct="1"/>
            <a:r>
              <a:rPr lang="en-US" altLang="ja-JP" sz="200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タイトル 1"/>
          <p:cNvSpPr>
            <a:spLocks noGrp="1"/>
          </p:cNvSpPr>
          <p:nvPr>
            <p:ph type="title"/>
          </p:nvPr>
        </p:nvSpPr>
        <p:spPr>
          <a:xfrm>
            <a:off x="457200" y="274638"/>
            <a:ext cx="8229600" cy="725487"/>
          </a:xfrm>
        </p:spPr>
        <p:txBody>
          <a:bodyPr/>
          <a:lstStyle/>
          <a:p>
            <a:pPr eaLnBrk="1" hangingPunct="1"/>
            <a:r>
              <a:rPr lang="ja-JP" altLang="en-US"/>
              <a:t>配列の使用</a:t>
            </a:r>
          </a:p>
        </p:txBody>
      </p:sp>
      <p:sp>
        <p:nvSpPr>
          <p:cNvPr id="89091" name="コンテンツ プレースホルダ 2"/>
          <p:cNvSpPr>
            <a:spLocks noGrp="1"/>
          </p:cNvSpPr>
          <p:nvPr>
            <p:ph idx="1"/>
          </p:nvPr>
        </p:nvSpPr>
        <p:spPr>
          <a:xfrm>
            <a:off x="457200" y="1143000"/>
            <a:ext cx="8229600" cy="714375"/>
          </a:xfrm>
        </p:spPr>
        <p:txBody>
          <a:bodyPr/>
          <a:lstStyle/>
          <a:p>
            <a:pPr marL="0" indent="0" eaLnBrk="1" hangingPunct="1">
              <a:buNone/>
            </a:pPr>
            <a:r>
              <a:rPr lang="ja-JP" altLang="en-US" sz="2800" dirty="0"/>
              <a:t>配列は次のようにしても初期化できる</a:t>
            </a:r>
          </a:p>
        </p:txBody>
      </p:sp>
      <p:sp>
        <p:nvSpPr>
          <p:cNvPr id="89092" name="テキスト ボックス 3"/>
          <p:cNvSpPr txBox="1">
            <a:spLocks noChangeArrowheads="1"/>
          </p:cNvSpPr>
          <p:nvPr/>
        </p:nvSpPr>
        <p:spPr bwMode="auto">
          <a:xfrm>
            <a:off x="214313" y="1928813"/>
            <a:ext cx="8715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scores = {50, 55, 70, 65, 80};</a:t>
            </a:r>
          </a:p>
        </p:txBody>
      </p:sp>
      <p:sp>
        <p:nvSpPr>
          <p:cNvPr id="5" name="コンテンツ プレースホルダ 2"/>
          <p:cNvSpPr txBox="1">
            <a:spLocks/>
          </p:cNvSpPr>
          <p:nvPr/>
        </p:nvSpPr>
        <p:spPr>
          <a:xfrm>
            <a:off x="457200" y="3143250"/>
            <a:ext cx="8229600" cy="1000125"/>
          </a:xfrm>
          <a:prstGeom prst="rect">
            <a:avLst/>
          </a:prstGeom>
        </p:spPr>
        <p:txBody>
          <a:bodyPr>
            <a:noAutofit/>
          </a:bodyPr>
          <a:lstStyle/>
          <a:p>
            <a:pPr fontAlgn="auto">
              <a:spcBef>
                <a:spcPct val="20000"/>
              </a:spcBef>
              <a:spcAft>
                <a:spcPts val="0"/>
              </a:spcAft>
              <a:defRPr/>
            </a:pPr>
            <a:r>
              <a:rPr lang="ja-JP" altLang="en-US" sz="2800" dirty="0">
                <a:latin typeface="+mn-lt"/>
                <a:ea typeface="+mn-ea"/>
              </a:rPr>
              <a:t>配列の大きさ（要素の数）は次のようにして確認できる</a:t>
            </a:r>
          </a:p>
        </p:txBody>
      </p:sp>
      <p:sp>
        <p:nvSpPr>
          <p:cNvPr id="89094" name="テキスト ボックス 5"/>
          <p:cNvSpPr txBox="1">
            <a:spLocks noChangeArrowheads="1"/>
          </p:cNvSpPr>
          <p:nvPr/>
        </p:nvSpPr>
        <p:spPr bwMode="auto">
          <a:xfrm>
            <a:off x="214313" y="4262438"/>
            <a:ext cx="87153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int n = scores.length;</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4313"/>
            <a:ext cx="8229600" cy="725487"/>
          </a:xfrm>
        </p:spPr>
        <p:style>
          <a:lnRef idx="3">
            <a:schemeClr val="lt1"/>
          </a:lnRef>
          <a:fillRef idx="1">
            <a:schemeClr val="accent1"/>
          </a:fillRef>
          <a:effectRef idx="1">
            <a:schemeClr val="accent1"/>
          </a:effectRef>
          <a:fontRef idx="minor">
            <a:schemeClr val="lt1"/>
          </a:fontRef>
        </p:style>
        <p:txBody>
          <a:bodyPr rtlCol="0"/>
          <a:lstStyle/>
          <a:p>
            <a:pPr eaLnBrk="1" fontAlgn="auto" hangingPunct="1">
              <a:spcAft>
                <a:spcPts val="0"/>
              </a:spcAft>
              <a:defRPr/>
            </a:pPr>
            <a:r>
              <a:rPr lang="ja-JP" altLang="en-US" dirty="0"/>
              <a:t>演習</a:t>
            </a:r>
          </a:p>
        </p:txBody>
      </p:sp>
      <p:sp>
        <p:nvSpPr>
          <p:cNvPr id="90115" name="正方形/長方形 5"/>
          <p:cNvSpPr>
            <a:spLocks noChangeArrowheads="1"/>
          </p:cNvSpPr>
          <p:nvPr/>
        </p:nvSpPr>
        <p:spPr bwMode="auto">
          <a:xfrm>
            <a:off x="428625" y="1285875"/>
            <a:ext cx="58715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テストの点数の分布に基づいて、右図のような出力を行うプログラムを作ろう</a:t>
            </a:r>
            <a:endParaRPr lang="en-US" altLang="ja-JP" sz="2400" dirty="0">
              <a:latin typeface="+mn-ea"/>
              <a:ea typeface="+mn-ea"/>
            </a:endParaRPr>
          </a:p>
        </p:txBody>
      </p:sp>
      <p:sp>
        <p:nvSpPr>
          <p:cNvPr id="90116" name="正方形/長方形 4"/>
          <p:cNvSpPr>
            <a:spLocks noChangeArrowheads="1"/>
          </p:cNvSpPr>
          <p:nvPr/>
        </p:nvSpPr>
        <p:spPr bwMode="auto">
          <a:xfrm>
            <a:off x="507563" y="2345104"/>
            <a:ext cx="40644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点数と人数の関係</a:t>
            </a:r>
            <a:endParaRPr lang="en-US" altLang="ja-JP" sz="2000" dirty="0">
              <a:latin typeface="+mn-ea"/>
              <a:ea typeface="+mn-ea"/>
            </a:endParaRPr>
          </a:p>
          <a:p>
            <a:pPr eaLnBrk="1" hangingPunct="1"/>
            <a:r>
              <a:rPr lang="en-US" altLang="ja-JP" sz="2000" dirty="0">
                <a:latin typeface="+mn-ea"/>
                <a:ea typeface="+mn-ea"/>
              </a:rPr>
              <a:t>0</a:t>
            </a:r>
            <a:r>
              <a:rPr lang="ja-JP" altLang="en-US" sz="2000" dirty="0">
                <a:latin typeface="+mn-ea"/>
                <a:ea typeface="+mn-ea"/>
              </a:rPr>
              <a:t>点：</a:t>
            </a:r>
            <a:r>
              <a:rPr lang="en-US" altLang="ja-JP" sz="2000" dirty="0">
                <a:latin typeface="+mn-ea"/>
                <a:ea typeface="+mn-ea"/>
              </a:rPr>
              <a:t>1</a:t>
            </a:r>
            <a:r>
              <a:rPr lang="ja-JP" altLang="en-US" sz="2000" dirty="0">
                <a:latin typeface="+mn-ea"/>
                <a:ea typeface="+mn-ea"/>
              </a:rPr>
              <a:t>人、</a:t>
            </a:r>
            <a:r>
              <a:rPr lang="en-US" altLang="ja-JP" sz="2000" dirty="0">
                <a:latin typeface="+mn-ea"/>
                <a:ea typeface="+mn-ea"/>
              </a:rPr>
              <a:t>1</a:t>
            </a:r>
            <a:r>
              <a:rPr lang="ja-JP" altLang="en-US" sz="2000" dirty="0">
                <a:latin typeface="+mn-ea"/>
                <a:ea typeface="+mn-ea"/>
              </a:rPr>
              <a:t>点：</a:t>
            </a:r>
            <a:r>
              <a:rPr lang="en-US" altLang="ja-JP" sz="2000" dirty="0">
                <a:latin typeface="+mn-ea"/>
                <a:ea typeface="+mn-ea"/>
              </a:rPr>
              <a:t>3</a:t>
            </a:r>
            <a:r>
              <a:rPr lang="ja-JP" altLang="en-US" sz="2000" dirty="0">
                <a:latin typeface="+mn-ea"/>
                <a:ea typeface="+mn-ea"/>
              </a:rPr>
              <a:t>人、</a:t>
            </a:r>
            <a:r>
              <a:rPr lang="en-US" altLang="ja-JP" sz="2000" dirty="0">
                <a:latin typeface="+mn-ea"/>
                <a:ea typeface="+mn-ea"/>
              </a:rPr>
              <a:t>2</a:t>
            </a:r>
            <a:r>
              <a:rPr lang="ja-JP" altLang="en-US" sz="2000" dirty="0">
                <a:latin typeface="+mn-ea"/>
                <a:ea typeface="+mn-ea"/>
              </a:rPr>
              <a:t>点：</a:t>
            </a:r>
            <a:r>
              <a:rPr lang="en-US" altLang="ja-JP" sz="2000" dirty="0">
                <a:latin typeface="+mn-ea"/>
                <a:ea typeface="+mn-ea"/>
              </a:rPr>
              <a:t>5</a:t>
            </a:r>
            <a:r>
              <a:rPr lang="ja-JP" altLang="en-US" sz="2000" dirty="0">
                <a:latin typeface="+mn-ea"/>
                <a:ea typeface="+mn-ea"/>
              </a:rPr>
              <a:t>人、</a:t>
            </a:r>
            <a:r>
              <a:rPr lang="en-US" altLang="ja-JP" sz="2000" dirty="0">
                <a:latin typeface="+mn-ea"/>
                <a:ea typeface="+mn-ea"/>
              </a:rPr>
              <a:t>3</a:t>
            </a:r>
            <a:r>
              <a:rPr lang="ja-JP" altLang="en-US" sz="2000" dirty="0">
                <a:latin typeface="+mn-ea"/>
                <a:ea typeface="+mn-ea"/>
              </a:rPr>
              <a:t>点：</a:t>
            </a:r>
            <a:r>
              <a:rPr lang="en-US" altLang="ja-JP" sz="2000" dirty="0">
                <a:latin typeface="+mn-ea"/>
                <a:ea typeface="+mn-ea"/>
              </a:rPr>
              <a:t>6</a:t>
            </a:r>
            <a:r>
              <a:rPr lang="ja-JP" altLang="en-US" sz="2000" dirty="0">
                <a:latin typeface="+mn-ea"/>
                <a:ea typeface="+mn-ea"/>
              </a:rPr>
              <a:t>人、</a:t>
            </a:r>
            <a:r>
              <a:rPr lang="en-US" altLang="ja-JP" sz="2000" dirty="0">
                <a:latin typeface="+mn-ea"/>
                <a:ea typeface="+mn-ea"/>
              </a:rPr>
              <a:t>4</a:t>
            </a:r>
            <a:r>
              <a:rPr lang="ja-JP" altLang="en-US" sz="2000" dirty="0">
                <a:latin typeface="+mn-ea"/>
                <a:ea typeface="+mn-ea"/>
              </a:rPr>
              <a:t>点：</a:t>
            </a:r>
            <a:r>
              <a:rPr lang="en-US" altLang="ja-JP" sz="2000" dirty="0">
                <a:latin typeface="+mn-ea"/>
                <a:ea typeface="+mn-ea"/>
              </a:rPr>
              <a:t>5</a:t>
            </a:r>
            <a:r>
              <a:rPr lang="ja-JP" altLang="en-US" sz="2000" dirty="0">
                <a:latin typeface="+mn-ea"/>
                <a:ea typeface="+mn-ea"/>
              </a:rPr>
              <a:t>人、</a:t>
            </a:r>
            <a:r>
              <a:rPr lang="en-US" altLang="ja-JP" sz="2000" dirty="0">
                <a:latin typeface="+mn-ea"/>
                <a:ea typeface="+mn-ea"/>
              </a:rPr>
              <a:t>5</a:t>
            </a:r>
            <a:r>
              <a:rPr lang="ja-JP" altLang="en-US" sz="2000" dirty="0">
                <a:latin typeface="+mn-ea"/>
                <a:ea typeface="+mn-ea"/>
              </a:rPr>
              <a:t>点：</a:t>
            </a:r>
            <a:r>
              <a:rPr lang="en-US" altLang="ja-JP" sz="2000" dirty="0">
                <a:latin typeface="+mn-ea"/>
                <a:ea typeface="+mn-ea"/>
              </a:rPr>
              <a:t>2</a:t>
            </a:r>
            <a:r>
              <a:rPr lang="ja-JP" altLang="en-US" sz="2000" dirty="0">
                <a:latin typeface="+mn-ea"/>
                <a:ea typeface="+mn-ea"/>
              </a:rPr>
              <a:t>人</a:t>
            </a:r>
            <a:endParaRPr lang="en-US" altLang="ja-JP" sz="2000" dirty="0">
              <a:latin typeface="+mn-ea"/>
              <a:ea typeface="+mn-ea"/>
            </a:endParaRPr>
          </a:p>
        </p:txBody>
      </p:sp>
      <p:sp>
        <p:nvSpPr>
          <p:cNvPr id="90117" name="正方形/長方形 6"/>
          <p:cNvSpPr>
            <a:spLocks noChangeArrowheads="1"/>
          </p:cNvSpPr>
          <p:nvPr/>
        </p:nvSpPr>
        <p:spPr bwMode="auto">
          <a:xfrm>
            <a:off x="507563" y="3789040"/>
            <a:ext cx="6000750" cy="2308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latin typeface="Lucida Console" panose="020B0609040504020204" pitchFamily="49" charset="0"/>
                <a:ea typeface="HG丸ｺﾞｼｯｸM-PRO" panose="020F0600000000000000" pitchFamily="50" charset="-128"/>
              </a:rPr>
              <a:t>class Example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public static void main(String args[]) {</a:t>
            </a:r>
          </a:p>
          <a:p>
            <a:pPr eaLnBrk="1" hangingPunct="1"/>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int[] counts = {1, 3, 5, 6, 5,</a:t>
            </a:r>
            <a:r>
              <a:rPr lang="ja-JP" altLang="en-US">
                <a:latin typeface="Lucida Console" panose="020B0609040504020204" pitchFamily="49" charset="0"/>
                <a:ea typeface="HG丸ｺﾞｼｯｸM-PRO" panose="020F0600000000000000" pitchFamily="50" charset="-128"/>
              </a:rPr>
              <a:t> </a:t>
            </a:r>
            <a:r>
              <a:rPr lang="en-US" altLang="ja-JP">
                <a:latin typeface="Lucida Console" panose="020B0609040504020204" pitchFamily="49" charset="0"/>
                <a:ea typeface="HG丸ｺﾞｼｯｸM-PRO" panose="020F0600000000000000" pitchFamily="50" charset="-128"/>
              </a:rPr>
              <a:t>2};</a:t>
            </a: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ja-JP" altLang="en-US">
                <a:solidFill>
                  <a:srgbClr val="C00000"/>
                </a:solidFill>
                <a:latin typeface="Lucida Console" panose="020B0609040504020204" pitchFamily="49" charset="0"/>
                <a:ea typeface="HG丸ｺﾞｼｯｸM-PRO" panose="020F0600000000000000" pitchFamily="50" charset="-128"/>
              </a:rPr>
              <a:t>    命令文</a:t>
            </a:r>
            <a:endParaRPr lang="en-US" altLang="ja-JP">
              <a:solidFill>
                <a:srgbClr val="C00000"/>
              </a:solidFill>
              <a:latin typeface="Lucida Console" panose="020B0609040504020204" pitchFamily="49" charset="0"/>
              <a:ea typeface="HG丸ｺﾞｼｯｸM-PRO" panose="020F0600000000000000" pitchFamily="50" charset="-128"/>
            </a:endParaRPr>
          </a:p>
          <a:p>
            <a:pPr eaLnBrk="1" hangingPunct="1"/>
            <a:endParaRPr lang="en-US" altLang="ja-JP">
              <a:latin typeface="Lucida Console" panose="020B0609040504020204" pitchFamily="49" charset="0"/>
              <a:ea typeface="HG丸ｺﾞｼｯｸM-PRO" panose="020F0600000000000000" pitchFamily="50" charset="-128"/>
            </a:endParaRPr>
          </a:p>
          <a:p>
            <a:pPr eaLnBrk="1" hangingPunct="1"/>
            <a:r>
              <a:rPr lang="en-US" altLang="ja-JP">
                <a:latin typeface="Lucida Console" panose="020B0609040504020204" pitchFamily="49" charset="0"/>
                <a:ea typeface="HG丸ｺﾞｼｯｸM-PRO" panose="020F0600000000000000" pitchFamily="50" charset="-128"/>
              </a:rPr>
              <a:t>  }</a:t>
            </a:r>
          </a:p>
          <a:p>
            <a:pPr eaLnBrk="1" hangingPunct="1"/>
            <a:r>
              <a:rPr lang="en-US" altLang="ja-JP">
                <a:latin typeface="Lucida Console" panose="020B0609040504020204" pitchFamily="49" charset="0"/>
                <a:ea typeface="HG丸ｺﾞｼｯｸM-PRO" panose="020F0600000000000000" pitchFamily="50" charset="-128"/>
              </a:rPr>
              <a:t>}</a:t>
            </a:r>
          </a:p>
        </p:txBody>
      </p:sp>
      <p:sp>
        <p:nvSpPr>
          <p:cNvPr id="90118" name="テキスト ボックス 7"/>
          <p:cNvSpPr txBox="1">
            <a:spLocks noChangeArrowheads="1"/>
          </p:cNvSpPr>
          <p:nvPr/>
        </p:nvSpPr>
        <p:spPr bwMode="auto">
          <a:xfrm>
            <a:off x="6732240" y="1230468"/>
            <a:ext cx="1671638" cy="2308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0:*</a:t>
            </a:r>
          </a:p>
          <a:p>
            <a:pPr eaLnBrk="1" hangingPunct="1"/>
            <a:r>
              <a:rPr lang="en-US" altLang="ja-JP" sz="2400" dirty="0">
                <a:latin typeface="Lucida Console" panose="020B0609040504020204" pitchFamily="49" charset="0"/>
                <a:ea typeface="HG丸ｺﾞｼｯｸM-PRO" panose="020F0600000000000000" pitchFamily="50" charset="-128"/>
              </a:rPr>
              <a:t>1:***</a:t>
            </a:r>
          </a:p>
          <a:p>
            <a:pPr eaLnBrk="1" hangingPunct="1"/>
            <a:r>
              <a:rPr lang="en-US" altLang="ja-JP" sz="2400" dirty="0">
                <a:latin typeface="Lucida Console" panose="020B0609040504020204" pitchFamily="49" charset="0"/>
                <a:ea typeface="HG丸ｺﾞｼｯｸM-PRO" panose="020F0600000000000000" pitchFamily="50" charset="-128"/>
              </a:rPr>
              <a:t>2:*****</a:t>
            </a:r>
          </a:p>
          <a:p>
            <a:pPr eaLnBrk="1" hangingPunct="1"/>
            <a:r>
              <a:rPr lang="en-US" altLang="ja-JP" sz="2400" dirty="0">
                <a:latin typeface="Lucida Console" panose="020B0609040504020204" pitchFamily="49" charset="0"/>
                <a:ea typeface="HG丸ｺﾞｼｯｸM-PRO" panose="020F0600000000000000" pitchFamily="50" charset="-128"/>
              </a:rPr>
              <a:t>3:******</a:t>
            </a:r>
          </a:p>
          <a:p>
            <a:pPr eaLnBrk="1" hangingPunct="1"/>
            <a:r>
              <a:rPr lang="en-US" altLang="ja-JP" sz="2400" dirty="0">
                <a:latin typeface="Lucida Console" panose="020B0609040504020204" pitchFamily="49" charset="0"/>
                <a:ea typeface="HG丸ｺﾞｼｯｸM-PRO" panose="020F0600000000000000" pitchFamily="50" charset="-128"/>
              </a:rPr>
              <a:t>4:*****</a:t>
            </a:r>
          </a:p>
          <a:p>
            <a:pPr eaLnBrk="1" hangingPunct="1"/>
            <a:r>
              <a:rPr lang="en-US" altLang="ja-JP" sz="2400" dirty="0">
                <a:latin typeface="Lucida Console" panose="020B0609040504020204" pitchFamily="49" charset="0"/>
                <a:ea typeface="HG丸ｺﾞｼｯｸM-PRO" panose="020F0600000000000000" pitchFamily="50" charset="-128"/>
              </a:rPr>
              <a:t>5:**</a:t>
            </a:r>
            <a:endParaRPr lang="ja-JP" altLang="en-US" sz="2400" dirty="0">
              <a:latin typeface="Lucida Console" panose="020B0609040504020204" pitchFamily="49" charset="0"/>
              <a:ea typeface="HG丸ｺﾞｼｯｸM-PRO" panose="020F0600000000000000" pitchFamily="50" charset="-12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タイトル 1"/>
          <p:cNvSpPr>
            <a:spLocks noGrp="1"/>
          </p:cNvSpPr>
          <p:nvPr>
            <p:ph type="title"/>
          </p:nvPr>
        </p:nvSpPr>
        <p:spPr>
          <a:xfrm>
            <a:off x="457200" y="274638"/>
            <a:ext cx="8229600" cy="725487"/>
          </a:xfrm>
        </p:spPr>
        <p:txBody>
          <a:bodyPr/>
          <a:lstStyle/>
          <a:p>
            <a:pPr eaLnBrk="1" hangingPunct="1"/>
            <a:r>
              <a:rPr lang="ja-JP" altLang="en-US"/>
              <a:t>多次元配列（配列の配列）</a:t>
            </a:r>
          </a:p>
        </p:txBody>
      </p:sp>
      <p:pic>
        <p:nvPicPr>
          <p:cNvPr id="91139" name="Picture 2" descr="C:\_jun\work\2010misc\00misc\Java図表画面データ\1巻\3章\図3-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71813"/>
            <a:ext cx="9037638"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テキスト ボックス 4"/>
          <p:cNvSpPr txBox="1">
            <a:spLocks noChangeArrowheads="1"/>
          </p:cNvSpPr>
          <p:nvPr/>
        </p:nvSpPr>
        <p:spPr bwMode="auto">
          <a:xfrm>
            <a:off x="571500" y="1285875"/>
            <a:ext cx="8215313"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3200">
                <a:latin typeface="Lucida Console" panose="020B0609040504020204" pitchFamily="49" charset="0"/>
                <a:ea typeface="HG丸ｺﾞｼｯｸM-PRO" panose="020F0600000000000000" pitchFamily="50" charset="-128"/>
              </a:rPr>
              <a:t>int[][] scores = new int[3][5];</a:t>
            </a:r>
          </a:p>
          <a:p>
            <a:pPr eaLnBrk="1" hangingPunct="1"/>
            <a:r>
              <a:rPr lang="en-US" altLang="ja-JP" sz="3200">
                <a:latin typeface="Lucida Console" panose="020B0609040504020204" pitchFamily="49" charset="0"/>
                <a:ea typeface="HG丸ｺﾞｼｯｸM-PRO" panose="020F0600000000000000" pitchFamily="50" charset="-128"/>
              </a:rPr>
              <a:t>scores[0][0] = 50;</a:t>
            </a:r>
          </a:p>
          <a:p>
            <a:pPr eaLnBrk="1" hangingPunct="1"/>
            <a:r>
              <a:rPr lang="en-US" altLang="ja-JP" sz="3200">
                <a:latin typeface="Lucida Console" panose="020B0609040504020204" pitchFamily="49" charset="0"/>
                <a:ea typeface="HG丸ｺﾞｼｯｸM-PRO" panose="020F0600000000000000" pitchFamily="50" charset="-128"/>
              </a:rPr>
              <a:t>scores[2][3] = 65;</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タイトル 3"/>
          <p:cNvSpPr>
            <a:spLocks noGrp="1"/>
          </p:cNvSpPr>
          <p:nvPr>
            <p:ph type="ctrTitle"/>
          </p:nvPr>
        </p:nvSpPr>
        <p:spPr/>
        <p:txBody>
          <a:bodyPr/>
          <a:lstStyle/>
          <a:p>
            <a:pPr eaLnBrk="1" hangingPunct="1"/>
            <a:r>
              <a:rPr lang="ja-JP" altLang="en-US" dirty="0"/>
              <a:t>第</a:t>
            </a:r>
            <a:r>
              <a:rPr lang="en-US" altLang="ja-JP" dirty="0"/>
              <a:t>4</a:t>
            </a:r>
            <a:r>
              <a:rPr lang="ja-JP" altLang="en-US" dirty="0"/>
              <a:t>章 </a:t>
            </a:r>
            <a:br>
              <a:rPr lang="en-US" altLang="ja-JP" dirty="0"/>
            </a:br>
            <a:r>
              <a:rPr lang="ja-JP" altLang="en-US" dirty="0"/>
              <a:t>メソッド（クラスメソッド）</a:t>
            </a:r>
          </a:p>
        </p:txBody>
      </p:sp>
    </p:spTree>
    <p:extLst>
      <p:ext uri="{BB962C8B-B14F-4D97-AF65-F5344CB8AC3E}">
        <p14:creationId xmlns:p14="http://schemas.microsoft.com/office/powerpoint/2010/main" val="705044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タイトル 1"/>
          <p:cNvSpPr>
            <a:spLocks noGrp="1"/>
          </p:cNvSpPr>
          <p:nvPr>
            <p:ph type="title"/>
          </p:nvPr>
        </p:nvSpPr>
        <p:spPr>
          <a:xfrm>
            <a:off x="457200" y="274638"/>
            <a:ext cx="8229600" cy="725487"/>
          </a:xfrm>
        </p:spPr>
        <p:txBody>
          <a:bodyPr/>
          <a:lstStyle/>
          <a:p>
            <a:pPr eaLnBrk="1" hangingPunct="1"/>
            <a:r>
              <a:rPr lang="ja-JP" altLang="en-US"/>
              <a:t>メソッドとは</a:t>
            </a:r>
          </a:p>
        </p:txBody>
      </p:sp>
      <p:sp>
        <p:nvSpPr>
          <p:cNvPr id="110595" name="コンテンツ プレースホルダ 2"/>
          <p:cNvSpPr>
            <a:spLocks noGrp="1"/>
          </p:cNvSpPr>
          <p:nvPr>
            <p:ph idx="1"/>
          </p:nvPr>
        </p:nvSpPr>
        <p:spPr>
          <a:xfrm>
            <a:off x="457200" y="1214438"/>
            <a:ext cx="8229600" cy="5000625"/>
          </a:xfrm>
        </p:spPr>
        <p:txBody>
          <a:bodyPr/>
          <a:lstStyle/>
          <a:p>
            <a:pPr eaLnBrk="1" hangingPunct="1"/>
            <a:r>
              <a:rPr lang="ja-JP" altLang="en-US" sz="2800" dirty="0"/>
              <a:t>長いプログラムが必要になるときは、命令文を分けて管理した方が見通しがよくなる</a:t>
            </a:r>
            <a:endParaRPr lang="en-US" altLang="ja-JP" sz="2800" dirty="0"/>
          </a:p>
          <a:p>
            <a:pPr eaLnBrk="1" hangingPunct="1"/>
            <a:r>
              <a:rPr lang="ja-JP" altLang="en-US" sz="2800" dirty="0"/>
              <a:t>メソッドは複数の命令文をまとめたもの</a:t>
            </a:r>
            <a:endParaRPr lang="en-US" altLang="ja-JP" sz="2800" dirty="0"/>
          </a:p>
          <a:p>
            <a:pPr marL="0" indent="0" eaLnBrk="1" hangingPunct="1">
              <a:buNone/>
            </a:pPr>
            <a:endParaRPr lang="en-US" altLang="ja-JP" sz="2800" dirty="0">
              <a:latin typeface="Lucida Console" panose="020B0609040504020204" pitchFamily="49" charset="0"/>
              <a:ea typeface="HG丸ｺﾞｼｯｸM-PRO" panose="020F0600000000000000" pitchFamily="50" charset="-128"/>
            </a:endParaRPr>
          </a:p>
          <a:p>
            <a:pPr marL="0" indent="0" eaLnBrk="1" hangingPunct="1">
              <a:buNone/>
            </a:pPr>
            <a:r>
              <a:rPr lang="ja-JP" altLang="en-US" sz="2800" dirty="0">
                <a:latin typeface="+mn-ea"/>
              </a:rPr>
              <a:t>メソッドの宣言のしかた</a:t>
            </a:r>
          </a:p>
          <a:p>
            <a:pPr eaLnBrk="1" hangingPunct="1"/>
            <a:endParaRPr lang="en-US" altLang="ja-JP" sz="2800" dirty="0"/>
          </a:p>
        </p:txBody>
      </p:sp>
      <p:sp>
        <p:nvSpPr>
          <p:cNvPr id="5" name="正方形/長方形 4"/>
          <p:cNvSpPr>
            <a:spLocks noChangeArrowheads="1"/>
          </p:cNvSpPr>
          <p:nvPr/>
        </p:nvSpPr>
        <p:spPr bwMode="auto">
          <a:xfrm>
            <a:off x="607219" y="3861048"/>
            <a:ext cx="7929562"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dirty="0">
                <a:latin typeface="Lucida Console" panose="020B0609040504020204" pitchFamily="49" charset="0"/>
                <a:ea typeface="HG丸ｺﾞｼｯｸM-PRO" panose="020F0600000000000000" pitchFamily="50" charset="-128"/>
              </a:rPr>
              <a:t>void </a:t>
            </a:r>
            <a:r>
              <a:rPr lang="ja-JP" altLang="en-US" sz="2800" dirty="0">
                <a:latin typeface="Lucida Console" panose="020B0609040504020204" pitchFamily="49" charset="0"/>
                <a:ea typeface="HG丸ｺﾞｼｯｸM-PRO" panose="020F0600000000000000" pitchFamily="50" charset="-128"/>
              </a:rPr>
              <a:t>メソッド名</a:t>
            </a:r>
            <a:r>
              <a:rPr lang="en-US" altLang="ja-JP" sz="2800" dirty="0">
                <a:latin typeface="Lucida Console" panose="020B0609040504020204" pitchFamily="49" charset="0"/>
                <a:ea typeface="HG丸ｺﾞｼｯｸM-PRO" panose="020F0600000000000000" pitchFamily="50" charset="-128"/>
              </a:rPr>
              <a:t>()</a:t>
            </a:r>
            <a:r>
              <a:rPr lang="ja-JP" altLang="en-US" sz="2800" dirty="0">
                <a:latin typeface="Lucida Console" panose="020B0609040504020204" pitchFamily="49" charset="0"/>
                <a:ea typeface="HG丸ｺﾞｼｯｸM-PRO" panose="020F0600000000000000" pitchFamily="50" charset="-128"/>
              </a:rPr>
              <a:t> </a:t>
            </a:r>
            <a:r>
              <a:rPr lang="en-US" altLang="ja-JP" sz="2800" dirty="0">
                <a:latin typeface="Lucida Console" panose="020B0609040504020204" pitchFamily="49" charset="0"/>
                <a:ea typeface="HG丸ｺﾞｼｯｸM-PRO" panose="020F0600000000000000" pitchFamily="50" charset="-128"/>
              </a:rPr>
              <a:t>{</a:t>
            </a:r>
          </a:p>
          <a:p>
            <a:pPr eaLnBrk="1" hangingPunct="1"/>
            <a:r>
              <a:rPr lang="en-US" altLang="ja-JP" sz="2800" dirty="0">
                <a:latin typeface="Lucida Console" panose="020B0609040504020204" pitchFamily="49" charset="0"/>
                <a:ea typeface="HG丸ｺﾞｼｯｸM-PRO" panose="020F0600000000000000" pitchFamily="50" charset="-128"/>
              </a:rPr>
              <a:t>	</a:t>
            </a:r>
            <a:r>
              <a:rPr lang="ja-JP" altLang="en-US" sz="2800" dirty="0">
                <a:latin typeface="Lucida Console" panose="020B0609040504020204" pitchFamily="49" charset="0"/>
                <a:ea typeface="HG丸ｺﾞｼｯｸM-PRO" panose="020F0600000000000000" pitchFamily="50" charset="-128"/>
              </a:rPr>
              <a:t>命令文</a:t>
            </a:r>
            <a:endParaRPr lang="en-US" altLang="ja-JP" sz="2800" dirty="0">
              <a:latin typeface="Lucida Console" panose="020B0609040504020204" pitchFamily="49" charset="0"/>
              <a:ea typeface="HG丸ｺﾞｼｯｸM-PRO" panose="020F0600000000000000" pitchFamily="50" charset="-128"/>
            </a:endParaRPr>
          </a:p>
          <a:p>
            <a:pPr eaLnBrk="1" hangingPunct="1"/>
            <a:r>
              <a:rPr lang="en-US" altLang="ja-JP" sz="28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30686353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タイトル 1"/>
          <p:cNvSpPr>
            <a:spLocks noGrp="1"/>
          </p:cNvSpPr>
          <p:nvPr>
            <p:ph type="title"/>
          </p:nvPr>
        </p:nvSpPr>
        <p:spPr>
          <a:xfrm>
            <a:off x="457200" y="274638"/>
            <a:ext cx="8229600" cy="725487"/>
          </a:xfrm>
        </p:spPr>
        <p:txBody>
          <a:bodyPr/>
          <a:lstStyle/>
          <a:p>
            <a:pPr eaLnBrk="1" hangingPunct="1"/>
            <a:r>
              <a:rPr lang="ja-JP" altLang="en-US"/>
              <a:t>メソッドの例</a:t>
            </a:r>
          </a:p>
        </p:txBody>
      </p:sp>
      <p:sp>
        <p:nvSpPr>
          <p:cNvPr id="112643" name="正方形/長方形 3"/>
          <p:cNvSpPr>
            <a:spLocks noChangeArrowheads="1"/>
          </p:cNvSpPr>
          <p:nvPr/>
        </p:nvSpPr>
        <p:spPr bwMode="auto">
          <a:xfrm>
            <a:off x="714375" y="2316936"/>
            <a:ext cx="771525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public class Example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a:solidFill>
                  <a:srgbClr val="C00000"/>
                </a:solidFill>
                <a:latin typeface="Lucida Console" panose="020B0609040504020204" pitchFamily="49" charset="0"/>
                <a:ea typeface="HG丸ｺﾞｼｯｸM-PRO" panose="020F0600000000000000" pitchFamily="50" charset="-128"/>
              </a:rPr>
              <a:t>countdown()</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t>
            </a:r>
            <a:r>
              <a:rPr lang="ja-JP" altLang="en-US" dirty="0">
                <a:latin typeface="Lucida Console" panose="020B0609040504020204" pitchFamily="49" charset="0"/>
                <a:ea typeface="HG丸ｺﾞｼｯｸM-PRO" panose="020F0600000000000000" pitchFamily="50" charset="-128"/>
              </a:rPr>
              <a:t>カウントダウンをします</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for(</a:t>
            </a:r>
            <a:r>
              <a:rPr lang="en-US" altLang="ja-JP" dirty="0" err="1">
                <a:latin typeface="Lucida Console" panose="020B0609040504020204" pitchFamily="49" charset="0"/>
                <a:ea typeface="HG丸ｺﾞｼｯｸM-PRO" panose="020F0600000000000000" pitchFamily="50" charset="-128"/>
              </a:rPr>
              <a:t>int</a:t>
            </a:r>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 = 5; </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 &gt;= 0; </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latin typeface="Lucida Console" panose="020B0609040504020204" pitchFamily="49" charset="0"/>
                <a:ea typeface="HG丸ｺﾞｼｯｸM-PRO" panose="020F0600000000000000" pitchFamily="50" charset="-128"/>
              </a:rPr>
              <a:t>System.out.println</a:t>
            </a:r>
            <a:r>
              <a:rPr lang="en-US" altLang="ja-JP" dirty="0">
                <a:latin typeface="Lucida Console" panose="020B0609040504020204" pitchFamily="49" charset="0"/>
                <a:ea typeface="HG丸ｺﾞｼｯｸM-PRO" panose="020F0600000000000000" pitchFamily="50" charset="-128"/>
              </a:rPr>
              <a:t>(</a:t>
            </a:r>
            <a:r>
              <a:rPr lang="en-US" altLang="ja-JP" dirty="0" err="1">
                <a:latin typeface="Lucida Console" panose="020B0609040504020204" pitchFamily="49" charset="0"/>
                <a:ea typeface="HG丸ｺﾞｼｯｸM-PRO" panose="020F0600000000000000" pitchFamily="50" charset="-128"/>
              </a:rPr>
              <a:t>i</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main(String[] </a:t>
            </a:r>
            <a:r>
              <a:rPr lang="en-US" altLang="ja-JP" dirty="0" err="1">
                <a:latin typeface="Lucida Console" panose="020B0609040504020204" pitchFamily="49" charset="0"/>
                <a:ea typeface="HG丸ｺﾞｼｯｸM-PRO" panose="020F0600000000000000" pitchFamily="50" charset="-128"/>
              </a:rPr>
              <a:t>args</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a:solidFill>
                  <a:srgbClr val="C00000"/>
                </a:solidFill>
                <a:latin typeface="Lucida Console" panose="020B0609040504020204" pitchFamily="49" charset="0"/>
                <a:ea typeface="HG丸ｺﾞｼｯｸM-PRO" panose="020F0600000000000000" pitchFamily="50" charset="-128"/>
              </a:rPr>
              <a:t>countdown()</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p>
        </p:txBody>
      </p:sp>
      <p:sp>
        <p:nvSpPr>
          <p:cNvPr id="112645" name="テキスト ボックス 5"/>
          <p:cNvSpPr txBox="1">
            <a:spLocks noChangeArrowheads="1"/>
          </p:cNvSpPr>
          <p:nvPr/>
        </p:nvSpPr>
        <p:spPr bwMode="auto">
          <a:xfrm>
            <a:off x="714375" y="1864636"/>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dirty="0">
                <a:latin typeface="+mn-ea"/>
                <a:ea typeface="+mn-ea"/>
              </a:rPr>
              <a:t>メソッドを持つクラスの例</a:t>
            </a:r>
          </a:p>
        </p:txBody>
      </p:sp>
      <p:sp>
        <p:nvSpPr>
          <p:cNvPr id="13" name="四角形吹き出し 15"/>
          <p:cNvSpPr/>
          <p:nvPr/>
        </p:nvSpPr>
        <p:spPr>
          <a:xfrm>
            <a:off x="4404039" y="1721567"/>
            <a:ext cx="4249042" cy="472112"/>
          </a:xfrm>
          <a:prstGeom prst="wedgeRectCallout">
            <a:avLst>
              <a:gd name="adj1" fmla="val -41147"/>
              <a:gd name="adj2" fmla="val 126907"/>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ltLang="ja-JP" dirty="0"/>
              <a:t>countdown</a:t>
            </a:r>
            <a:r>
              <a:rPr lang="ja-JP" altLang="en-US" dirty="0"/>
              <a:t>という名前のメソッド宣言</a:t>
            </a:r>
          </a:p>
        </p:txBody>
      </p:sp>
      <p:sp>
        <p:nvSpPr>
          <p:cNvPr id="18" name="四角形吹き出し 15"/>
          <p:cNvSpPr/>
          <p:nvPr/>
        </p:nvSpPr>
        <p:spPr>
          <a:xfrm>
            <a:off x="3315472" y="4869160"/>
            <a:ext cx="5000944" cy="432048"/>
          </a:xfrm>
          <a:prstGeom prst="wedgeRectCallout">
            <a:avLst>
              <a:gd name="adj1" fmla="val -56313"/>
              <a:gd name="adj2" fmla="val -13918"/>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ltLang="ja-JP" dirty="0"/>
              <a:t>countdown</a:t>
            </a:r>
            <a:r>
              <a:rPr lang="ja-JP" altLang="en-US" dirty="0"/>
              <a:t>という名前のメソッドを呼び出す</a:t>
            </a:r>
          </a:p>
        </p:txBody>
      </p:sp>
    </p:spTree>
    <p:extLst>
      <p:ext uri="{BB962C8B-B14F-4D97-AF65-F5344CB8AC3E}">
        <p14:creationId xmlns:p14="http://schemas.microsoft.com/office/powerpoint/2010/main" val="49442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p:cNvSpPr>
            <a:spLocks noGrp="1"/>
          </p:cNvSpPr>
          <p:nvPr>
            <p:ph type="title"/>
          </p:nvPr>
        </p:nvSpPr>
        <p:spPr>
          <a:xfrm>
            <a:off x="457200" y="274638"/>
            <a:ext cx="8229600" cy="725487"/>
          </a:xfrm>
        </p:spPr>
        <p:txBody>
          <a:bodyPr/>
          <a:lstStyle/>
          <a:p>
            <a:pPr eaLnBrk="1" hangingPunct="1"/>
            <a:r>
              <a:rPr lang="en-US" altLang="ja-JP"/>
              <a:t>Java</a:t>
            </a:r>
            <a:r>
              <a:rPr lang="ja-JP" altLang="en-US"/>
              <a:t>言語のプログラム構成</a:t>
            </a:r>
          </a:p>
        </p:txBody>
      </p:sp>
      <p:sp>
        <p:nvSpPr>
          <p:cNvPr id="13315" name="コンテンツ プレースホルダ 2"/>
          <p:cNvSpPr>
            <a:spLocks noGrp="1"/>
          </p:cNvSpPr>
          <p:nvPr>
            <p:ph idx="1"/>
          </p:nvPr>
        </p:nvSpPr>
        <p:spPr>
          <a:xfrm>
            <a:off x="457200" y="3714750"/>
            <a:ext cx="8229600" cy="2500313"/>
          </a:xfrm>
        </p:spPr>
        <p:txBody>
          <a:bodyPr/>
          <a:lstStyle/>
          <a:p>
            <a:pPr eaLnBrk="1" hangingPunct="1"/>
            <a:r>
              <a:rPr lang="ja-JP" altLang="en-US" sz="2800" dirty="0"/>
              <a:t>命令文の末尾にはセミコロン</a:t>
            </a:r>
            <a:r>
              <a:rPr lang="en-US" altLang="ja-JP" sz="2800" dirty="0"/>
              <a:t>(;)</a:t>
            </a:r>
            <a:r>
              <a:rPr lang="ja-JP" altLang="en-US" sz="2800" dirty="0"/>
              <a:t>をつける</a:t>
            </a:r>
            <a:endParaRPr lang="en-US" altLang="ja-JP" sz="2800" dirty="0"/>
          </a:p>
          <a:p>
            <a:pPr eaLnBrk="1" hangingPunct="1"/>
            <a:r>
              <a:rPr lang="ja-JP" altLang="en-US" sz="2800" dirty="0"/>
              <a:t>空白や改行は好きなところに入れられる</a:t>
            </a:r>
            <a:endParaRPr lang="en-US" altLang="ja-JP" sz="2800" dirty="0"/>
          </a:p>
          <a:p>
            <a:pPr eaLnBrk="1" hangingPunct="1"/>
            <a:r>
              <a:rPr lang="ja-JP" altLang="en-US" sz="2800" dirty="0"/>
              <a:t>大文字と小文字は区別される</a:t>
            </a:r>
          </a:p>
        </p:txBody>
      </p:sp>
      <p:sp>
        <p:nvSpPr>
          <p:cNvPr id="13316" name="正方形/長方形 3"/>
          <p:cNvSpPr>
            <a:spLocks noChangeArrowheads="1"/>
          </p:cNvSpPr>
          <p:nvPr/>
        </p:nvSpPr>
        <p:spPr bwMode="auto">
          <a:xfrm>
            <a:off x="285750" y="1357313"/>
            <a:ext cx="8715375" cy="1938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public class </a:t>
            </a:r>
            <a:r>
              <a:rPr lang="en-US" altLang="ja-JP" sz="2400" dirty="0" err="1">
                <a:latin typeface="Lucida Console" panose="020B0609040504020204" pitchFamily="49" charset="0"/>
                <a:ea typeface="HG丸ｺﾞｼｯｸM-PRO" panose="020F0600000000000000" pitchFamily="50" charset="-128"/>
              </a:rPr>
              <a:t>FirstExample</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ja-JP" altLang="en-US" sz="2400" dirty="0">
                <a:latin typeface="Lucida Console" panose="020B0609040504020204" pitchFamily="49" charset="0"/>
                <a:ea typeface="HG丸ｺﾞｼｯｸM-PRO" panose="020F0600000000000000" pitchFamily="50" charset="-128"/>
              </a:rPr>
              <a:t>こんにちは</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main</a:t>
            </a:r>
            <a:r>
              <a:rPr kumimoji="1" lang="ja-JP" altLang="en-US" dirty="0"/>
              <a:t>メソッド</a:t>
            </a:r>
          </a:p>
        </p:txBody>
      </p:sp>
      <p:sp>
        <p:nvSpPr>
          <p:cNvPr id="3" name="コンテンツ プレースホルダー 2"/>
          <p:cNvSpPr>
            <a:spLocks noGrp="1"/>
          </p:cNvSpPr>
          <p:nvPr>
            <p:ph idx="1"/>
          </p:nvPr>
        </p:nvSpPr>
        <p:spPr/>
        <p:txBody>
          <a:bodyPr/>
          <a:lstStyle/>
          <a:p>
            <a:pPr marL="0" indent="0">
              <a:buNone/>
            </a:pPr>
            <a:r>
              <a:rPr lang="en-US" altLang="ja-JP" sz="2400" b="1" dirty="0"/>
              <a:t>public</a:t>
            </a:r>
            <a:r>
              <a:rPr lang="ja-JP" altLang="en-US" sz="2400" b="1" dirty="0"/>
              <a:t> </a:t>
            </a:r>
            <a:r>
              <a:rPr lang="en-US" altLang="ja-JP" sz="2400" b="1" dirty="0"/>
              <a:t>static void </a:t>
            </a:r>
            <a:r>
              <a:rPr lang="en-US" altLang="ja-JP" sz="2400" b="1" dirty="0">
                <a:solidFill>
                  <a:srgbClr val="C00000"/>
                </a:solidFill>
              </a:rPr>
              <a:t>main</a:t>
            </a:r>
            <a:r>
              <a:rPr lang="en-US" altLang="ja-JP" sz="2400" b="1" dirty="0"/>
              <a:t>(String[] </a:t>
            </a:r>
            <a:r>
              <a:rPr lang="en-US" altLang="ja-JP" sz="2400" b="1" dirty="0" err="1"/>
              <a:t>args</a:t>
            </a:r>
            <a:r>
              <a:rPr lang="en-US" altLang="ja-JP" sz="2400" b="1" dirty="0"/>
              <a:t>)</a:t>
            </a:r>
          </a:p>
          <a:p>
            <a:endParaRPr kumimoji="1" lang="en-US" altLang="ja-JP" sz="2400" b="1" dirty="0"/>
          </a:p>
          <a:p>
            <a:r>
              <a:rPr lang="en-US" altLang="ja-JP" dirty="0"/>
              <a:t>Java</a:t>
            </a:r>
            <a:r>
              <a:rPr lang="ja-JP" altLang="en-US" dirty="0"/>
              <a:t>では、プログラムが実行されるときに、この</a:t>
            </a:r>
            <a:r>
              <a:rPr lang="en-US" altLang="ja-JP" dirty="0"/>
              <a:t>main</a:t>
            </a:r>
            <a:r>
              <a:rPr lang="ja-JP" altLang="en-US" dirty="0"/>
              <a:t>メソッドが</a:t>
            </a:r>
            <a:r>
              <a:rPr lang="en-US" altLang="ja-JP" dirty="0"/>
              <a:t>Java</a:t>
            </a:r>
            <a:r>
              <a:rPr lang="ja-JP" altLang="en-US" dirty="0"/>
              <a:t>仮想マシンから呼び出される</a:t>
            </a:r>
            <a:endParaRPr lang="en-US" altLang="ja-JP" dirty="0"/>
          </a:p>
          <a:p>
            <a:endParaRPr kumimoji="1" lang="en-US" altLang="ja-JP" sz="2400" dirty="0"/>
          </a:p>
          <a:p>
            <a:r>
              <a:rPr lang="en-US" altLang="ja-JP" dirty="0"/>
              <a:t>main</a:t>
            </a:r>
            <a:r>
              <a:rPr lang="ja-JP" altLang="en-US" dirty="0"/>
              <a:t>メソッドは、プログラムの開始位置となる特別なメソッド</a:t>
            </a:r>
            <a:endParaRPr kumimoji="1" lang="ja-JP" altLang="en-US" sz="2400" dirty="0"/>
          </a:p>
        </p:txBody>
      </p:sp>
    </p:spTree>
    <p:extLst>
      <p:ext uri="{BB962C8B-B14F-4D97-AF65-F5344CB8AC3E}">
        <p14:creationId xmlns:p14="http://schemas.microsoft.com/office/powerpoint/2010/main" val="4701019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タイトル 1"/>
          <p:cNvSpPr>
            <a:spLocks noGrp="1"/>
          </p:cNvSpPr>
          <p:nvPr>
            <p:ph type="title"/>
          </p:nvPr>
        </p:nvSpPr>
        <p:spPr>
          <a:xfrm>
            <a:off x="457200" y="274638"/>
            <a:ext cx="8229600" cy="725487"/>
          </a:xfrm>
        </p:spPr>
        <p:txBody>
          <a:bodyPr/>
          <a:lstStyle/>
          <a:p>
            <a:pPr eaLnBrk="1" hangingPunct="1"/>
            <a:r>
              <a:rPr lang="ja-JP" altLang="en-US"/>
              <a:t>メソッド呼び出しの処理の流れ</a:t>
            </a:r>
          </a:p>
        </p:txBody>
      </p:sp>
      <p:pic>
        <p:nvPicPr>
          <p:cNvPr id="113667" name="Picture 2" descr="C:\_jun\work\2010misc\00misc\Java図表画面データ\1巻\5章\図5-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857375"/>
            <a:ext cx="672623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14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メソッド呼び出しの階層</a:t>
            </a:r>
            <a:endParaRPr kumimoji="1" lang="ja-JP" altLang="en-US" dirty="0"/>
          </a:p>
        </p:txBody>
      </p:sp>
      <p:pic>
        <p:nvPicPr>
          <p:cNvPr id="5" name="図 4"/>
          <p:cNvPicPr>
            <a:picLocks noChangeAspect="1"/>
          </p:cNvPicPr>
          <p:nvPr/>
        </p:nvPicPr>
        <p:blipFill>
          <a:blip r:embed="rId2"/>
          <a:stretch>
            <a:fillRect/>
          </a:stretch>
        </p:blipFill>
        <p:spPr>
          <a:xfrm>
            <a:off x="1115616" y="4509120"/>
            <a:ext cx="6898113" cy="2682077"/>
          </a:xfrm>
          <a:prstGeom prst="rect">
            <a:avLst/>
          </a:prstGeom>
        </p:spPr>
      </p:pic>
      <p:sp>
        <p:nvSpPr>
          <p:cNvPr id="6" name="正方形/長方形 3"/>
          <p:cNvSpPr>
            <a:spLocks noChangeArrowheads="1"/>
          </p:cNvSpPr>
          <p:nvPr/>
        </p:nvSpPr>
        <p:spPr bwMode="auto">
          <a:xfrm>
            <a:off x="714375" y="1196752"/>
            <a:ext cx="7715250" cy="34163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dirty="0">
                <a:latin typeface="Lucida Console" panose="020B0609040504020204" pitchFamily="49" charset="0"/>
                <a:ea typeface="HG丸ｺﾞｼｯｸM-PRO" panose="020F0600000000000000" pitchFamily="50" charset="-128"/>
              </a:rPr>
              <a:t>public class Example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solidFill>
                  <a:srgbClr val="C00000"/>
                </a:solidFill>
                <a:latin typeface="Lucida Console" panose="020B0609040504020204" pitchFamily="49" charset="0"/>
                <a:ea typeface="HG丸ｺﾞｼｯｸM-PRO" panose="020F0600000000000000" pitchFamily="50" charset="-128"/>
              </a:rPr>
              <a:t>()</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solidFill>
                  <a:srgbClr val="C00000"/>
                </a:solidFill>
                <a:latin typeface="Lucida Console" panose="020B0609040504020204" pitchFamily="49" charset="0"/>
                <a:ea typeface="HG丸ｺﾞｼｯｸM-PRO" panose="020F0600000000000000" pitchFamily="50" charset="-128"/>
              </a:rPr>
              <a:t>methodB</a:t>
            </a:r>
            <a:r>
              <a:rPr lang="en-US" altLang="ja-JP" dirty="0">
                <a:solidFill>
                  <a:srgbClr val="C00000"/>
                </a:solidFill>
                <a:latin typeface="Lucida Console" panose="020B0609040504020204" pitchFamily="49" charset="0"/>
                <a:ea typeface="HG丸ｺﾞｼｯｸM-PRO" panose="020F0600000000000000" pitchFamily="50" charset="-128"/>
              </a:rPr>
              <a:t>()</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  public static void </a:t>
            </a:r>
            <a:r>
              <a:rPr lang="en-US" altLang="ja-JP" dirty="0" err="1">
                <a:solidFill>
                  <a:srgbClr val="C00000"/>
                </a:solidFill>
                <a:latin typeface="Lucida Console" panose="020B0609040504020204" pitchFamily="49" charset="0"/>
                <a:ea typeface="HG丸ｺﾞｼｯｸM-PRO" panose="020F0600000000000000" pitchFamily="50" charset="-128"/>
              </a:rPr>
              <a:t>methodB</a:t>
            </a:r>
            <a:r>
              <a:rPr lang="en-US" altLang="ja-JP" dirty="0">
                <a:solidFill>
                  <a:srgbClr val="C00000"/>
                </a:solidFill>
                <a:latin typeface="Lucida Console" panose="020B0609040504020204" pitchFamily="49" charset="0"/>
                <a:ea typeface="HG丸ｺﾞｼｯｸM-PRO" panose="020F0600000000000000" pitchFamily="50" charset="-128"/>
              </a:rPr>
              <a:t>()</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endParaRPr lang="en-US" altLang="ja-JP" dirty="0">
              <a:latin typeface="Lucida Console" panose="020B0609040504020204" pitchFamily="49" charset="0"/>
              <a:ea typeface="HG丸ｺﾞｼｯｸM-PRO" panose="020F0600000000000000" pitchFamily="50" charset="-128"/>
            </a:endParaRPr>
          </a:p>
          <a:p>
            <a:pPr eaLnBrk="1" hangingPunct="1"/>
            <a:r>
              <a:rPr lang="en-US" altLang="ja-JP" dirty="0">
                <a:latin typeface="Lucida Console" panose="020B0609040504020204" pitchFamily="49" charset="0"/>
                <a:ea typeface="HG丸ｺﾞｼｯｸM-PRO" panose="020F0600000000000000" pitchFamily="50" charset="-128"/>
              </a:rPr>
              <a:t>  public static void main(String[] </a:t>
            </a:r>
            <a:r>
              <a:rPr lang="en-US" altLang="ja-JP" dirty="0" err="1">
                <a:latin typeface="Lucida Console" panose="020B0609040504020204" pitchFamily="49" charset="0"/>
                <a:ea typeface="HG丸ｺﾞｼｯｸM-PRO" panose="020F0600000000000000" pitchFamily="50" charset="-128"/>
              </a:rPr>
              <a:t>args</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r>
              <a:rPr lang="en-US" altLang="ja-JP" dirty="0" err="1">
                <a:solidFill>
                  <a:srgbClr val="C00000"/>
                </a:solidFill>
                <a:latin typeface="Lucida Console" panose="020B0609040504020204" pitchFamily="49" charset="0"/>
                <a:ea typeface="HG丸ｺﾞｼｯｸM-PRO" panose="020F0600000000000000" pitchFamily="50" charset="-128"/>
              </a:rPr>
              <a:t>methodA</a:t>
            </a:r>
            <a:r>
              <a:rPr lang="en-US" altLang="ja-JP" dirty="0">
                <a:solidFill>
                  <a:srgbClr val="C00000"/>
                </a:solidFill>
                <a:latin typeface="Lucida Console" panose="020B0609040504020204" pitchFamily="49" charset="0"/>
                <a:ea typeface="HG丸ｺﾞｼｯｸM-PRO" panose="020F0600000000000000" pitchFamily="50" charset="-128"/>
              </a:rPr>
              <a:t>()</a:t>
            </a:r>
            <a:r>
              <a:rPr lang="en-US" altLang="ja-JP" dirty="0">
                <a:latin typeface="Lucida Console" panose="020B0609040504020204" pitchFamily="49" charset="0"/>
                <a:ea typeface="HG丸ｺﾞｼｯｸM-PRO" panose="020F0600000000000000" pitchFamily="50" charset="-128"/>
              </a:rPr>
              <a:t>;</a:t>
            </a:r>
          </a:p>
          <a:p>
            <a:pPr eaLnBrk="1" hangingPunct="1"/>
            <a:r>
              <a:rPr lang="en-US" altLang="ja-JP" dirty="0">
                <a:latin typeface="Lucida Console" panose="020B0609040504020204" pitchFamily="49" charset="0"/>
                <a:ea typeface="HG丸ｺﾞｼｯｸM-PRO" panose="020F0600000000000000" pitchFamily="50" charset="-128"/>
              </a:rPr>
              <a:t>  }</a:t>
            </a:r>
          </a:p>
          <a:p>
            <a:pPr eaLnBrk="1" hangingPunct="1"/>
            <a:r>
              <a:rPr lang="en-US" altLang="ja-JP"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11211477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タイトル 1"/>
          <p:cNvSpPr>
            <a:spLocks noGrp="1"/>
          </p:cNvSpPr>
          <p:nvPr>
            <p:ph type="title"/>
          </p:nvPr>
        </p:nvSpPr>
        <p:spPr>
          <a:xfrm>
            <a:off x="457200" y="274638"/>
            <a:ext cx="8229600" cy="725487"/>
          </a:xfrm>
        </p:spPr>
        <p:txBody>
          <a:bodyPr/>
          <a:lstStyle/>
          <a:p>
            <a:pPr eaLnBrk="1" hangingPunct="1"/>
            <a:r>
              <a:rPr lang="ja-JP" altLang="en-US"/>
              <a:t>メソッドの引数と戻り値</a:t>
            </a:r>
          </a:p>
        </p:txBody>
      </p:sp>
      <p:sp>
        <p:nvSpPr>
          <p:cNvPr id="114691" name="コンテンツ プレースホルダ 2"/>
          <p:cNvSpPr>
            <a:spLocks noGrp="1"/>
          </p:cNvSpPr>
          <p:nvPr>
            <p:ph idx="1"/>
          </p:nvPr>
        </p:nvSpPr>
        <p:spPr>
          <a:xfrm>
            <a:off x="457200" y="1214438"/>
            <a:ext cx="8229600" cy="5000625"/>
          </a:xfrm>
        </p:spPr>
        <p:txBody>
          <a:bodyPr/>
          <a:lstStyle/>
          <a:p>
            <a:pPr marL="0" indent="0" eaLnBrk="1" hangingPunct="1">
              <a:buNone/>
            </a:pPr>
            <a:r>
              <a:rPr lang="ja-JP" altLang="en-US" sz="2800" dirty="0"/>
              <a:t>メソッドは命令文のセット</a:t>
            </a:r>
            <a:endParaRPr lang="en-US" altLang="ja-JP" sz="2800" dirty="0"/>
          </a:p>
          <a:p>
            <a:pPr marL="0" indent="0" eaLnBrk="1" hangingPunct="1">
              <a:buNone/>
            </a:pPr>
            <a:endParaRPr lang="en-US" altLang="ja-JP" sz="2800" dirty="0"/>
          </a:p>
          <a:p>
            <a:pPr eaLnBrk="1" hangingPunct="1"/>
            <a:r>
              <a:rPr lang="ja-JP" altLang="en-US" sz="2800" dirty="0"/>
              <a:t>引数</a:t>
            </a:r>
            <a:endParaRPr lang="en-US" altLang="ja-JP" sz="2800" dirty="0"/>
          </a:p>
          <a:p>
            <a:pPr marL="457200" lvl="1" indent="0" eaLnBrk="1" hangingPunct="1">
              <a:buNone/>
            </a:pPr>
            <a:r>
              <a:rPr lang="ja-JP" altLang="en-US" sz="2400" dirty="0"/>
              <a:t>メソッドには、命令を実行するときに値を渡すことができる。この値を「引数」と呼ぶ。</a:t>
            </a:r>
            <a:endParaRPr lang="en-US" altLang="ja-JP" sz="2400" dirty="0"/>
          </a:p>
          <a:p>
            <a:pPr marL="457200" lvl="1" indent="0" eaLnBrk="1" hangingPunct="1">
              <a:buNone/>
            </a:pPr>
            <a:endParaRPr lang="en-US" altLang="ja-JP" sz="2400" dirty="0"/>
          </a:p>
          <a:p>
            <a:pPr eaLnBrk="1" hangingPunct="1"/>
            <a:r>
              <a:rPr lang="ja-JP" altLang="en-US" sz="2800" dirty="0"/>
              <a:t>戻り値</a:t>
            </a:r>
            <a:endParaRPr lang="en-US" altLang="ja-JP" sz="2800" dirty="0"/>
          </a:p>
          <a:p>
            <a:pPr marL="457200" lvl="1" indent="0" eaLnBrk="1" hangingPunct="1">
              <a:buNone/>
            </a:pPr>
            <a:r>
              <a:rPr lang="ja-JP" altLang="en-US" sz="2400" dirty="0"/>
              <a:t>メソッドは、命令を実行した結果の値を呼び出し元に戻すことができる。この値を「戻り値」と呼ぶ。</a:t>
            </a:r>
          </a:p>
        </p:txBody>
      </p:sp>
    </p:spTree>
    <p:extLst>
      <p:ext uri="{BB962C8B-B14F-4D97-AF65-F5344CB8AC3E}">
        <p14:creationId xmlns:p14="http://schemas.microsoft.com/office/powerpoint/2010/main" val="13896237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タイトル 1"/>
          <p:cNvSpPr>
            <a:spLocks noGrp="1"/>
          </p:cNvSpPr>
          <p:nvPr>
            <p:ph type="title"/>
          </p:nvPr>
        </p:nvSpPr>
        <p:spPr>
          <a:xfrm>
            <a:off x="457200" y="274638"/>
            <a:ext cx="8229600" cy="725487"/>
          </a:xfrm>
        </p:spPr>
        <p:txBody>
          <a:bodyPr/>
          <a:lstStyle/>
          <a:p>
            <a:pPr eaLnBrk="1" hangingPunct="1"/>
            <a:r>
              <a:rPr lang="ja-JP" altLang="en-US"/>
              <a:t>引数のあるメソッド</a:t>
            </a:r>
          </a:p>
        </p:txBody>
      </p:sp>
      <p:sp>
        <p:nvSpPr>
          <p:cNvPr id="115716" name="正方形/長方形 4"/>
          <p:cNvSpPr>
            <a:spLocks noChangeArrowheads="1"/>
          </p:cNvSpPr>
          <p:nvPr/>
        </p:nvSpPr>
        <p:spPr bwMode="auto">
          <a:xfrm>
            <a:off x="757238" y="4797152"/>
            <a:ext cx="7929562"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800">
                <a:latin typeface="Lucida Console" panose="020B0609040504020204" pitchFamily="49" charset="0"/>
                <a:ea typeface="HG丸ｺﾞｼｯｸM-PRO" panose="020F0600000000000000" pitchFamily="50" charset="-128"/>
              </a:rPr>
              <a:t>void </a:t>
            </a:r>
            <a:r>
              <a:rPr lang="ja-JP" altLang="en-US" sz="2800">
                <a:latin typeface="Lucida Console" panose="020B0609040504020204" pitchFamily="49" charset="0"/>
                <a:ea typeface="HG丸ｺﾞｼｯｸM-PRO" panose="020F0600000000000000" pitchFamily="50" charset="-128"/>
              </a:rPr>
              <a:t>メソッド名</a:t>
            </a:r>
            <a:r>
              <a:rPr lang="en-US" altLang="ja-JP" sz="2800">
                <a:latin typeface="Lucida Console" panose="020B0609040504020204" pitchFamily="49" charset="0"/>
                <a:ea typeface="HG丸ｺﾞｼｯｸM-PRO" panose="020F0600000000000000" pitchFamily="50" charset="-128"/>
              </a:rPr>
              <a:t>(</a:t>
            </a:r>
            <a:r>
              <a:rPr lang="ja-JP" altLang="en-US" sz="2800">
                <a:solidFill>
                  <a:srgbClr val="C00000"/>
                </a:solidFill>
                <a:latin typeface="Lucida Console" panose="020B0609040504020204" pitchFamily="49" charset="0"/>
                <a:ea typeface="HG丸ｺﾞｼｯｸM-PRO" panose="020F0600000000000000" pitchFamily="50" charset="-128"/>
              </a:rPr>
              <a:t>型 変数名</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命令文</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a:t>
            </a:r>
          </a:p>
        </p:txBody>
      </p:sp>
      <p:pic>
        <p:nvPicPr>
          <p:cNvPr id="2" name="図 1"/>
          <p:cNvPicPr>
            <a:picLocks noChangeAspect="1"/>
          </p:cNvPicPr>
          <p:nvPr/>
        </p:nvPicPr>
        <p:blipFill>
          <a:blip r:embed="rId3"/>
          <a:stretch>
            <a:fillRect/>
          </a:stretch>
        </p:blipFill>
        <p:spPr>
          <a:xfrm>
            <a:off x="1245832" y="1412776"/>
            <a:ext cx="7009524" cy="3142857"/>
          </a:xfrm>
          <a:prstGeom prst="rect">
            <a:avLst/>
          </a:prstGeom>
        </p:spPr>
      </p:pic>
    </p:spTree>
    <p:extLst>
      <p:ext uri="{BB962C8B-B14F-4D97-AF65-F5344CB8AC3E}">
        <p14:creationId xmlns:p14="http://schemas.microsoft.com/office/powerpoint/2010/main" val="3150071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タイトル 1"/>
          <p:cNvSpPr>
            <a:spLocks noGrp="1"/>
          </p:cNvSpPr>
          <p:nvPr>
            <p:ph type="title"/>
          </p:nvPr>
        </p:nvSpPr>
        <p:spPr>
          <a:xfrm>
            <a:off x="457200" y="274638"/>
            <a:ext cx="8229600" cy="725487"/>
          </a:xfrm>
        </p:spPr>
        <p:txBody>
          <a:bodyPr/>
          <a:lstStyle/>
          <a:p>
            <a:pPr eaLnBrk="1" hangingPunct="1"/>
            <a:r>
              <a:rPr lang="ja-JP" altLang="en-US" dirty="0"/>
              <a:t>引数のあるメソッドの例</a:t>
            </a:r>
          </a:p>
        </p:txBody>
      </p:sp>
      <p:sp>
        <p:nvSpPr>
          <p:cNvPr id="116739" name="コンテンツ プレースホルダ 2"/>
          <p:cNvSpPr>
            <a:spLocks noGrp="1"/>
          </p:cNvSpPr>
          <p:nvPr>
            <p:ph idx="1"/>
          </p:nvPr>
        </p:nvSpPr>
        <p:spPr>
          <a:xfrm>
            <a:off x="443338" y="1052736"/>
            <a:ext cx="8229600" cy="1143000"/>
          </a:xfrm>
        </p:spPr>
        <p:txBody>
          <a:bodyPr/>
          <a:lstStyle/>
          <a:p>
            <a:pPr marL="0" indent="0" eaLnBrk="1" hangingPunct="1">
              <a:buNone/>
            </a:pPr>
            <a:r>
              <a:rPr lang="ja-JP" altLang="en-US" sz="2800" dirty="0"/>
              <a:t>引数の受け渡しには、メソッド名の後ろのカッコ</a:t>
            </a:r>
            <a:r>
              <a:rPr lang="en-US" altLang="ja-JP" sz="2800" dirty="0"/>
              <a:t>()</a:t>
            </a:r>
            <a:r>
              <a:rPr lang="ja-JP" altLang="en-US" sz="2800" dirty="0"/>
              <a:t>を使用する。</a:t>
            </a:r>
            <a:endParaRPr lang="en-US" altLang="ja-JP" sz="2800" dirty="0"/>
          </a:p>
        </p:txBody>
      </p:sp>
      <p:sp>
        <p:nvSpPr>
          <p:cNvPr id="116740" name="正方形/長方形 3"/>
          <p:cNvSpPr>
            <a:spLocks noChangeArrowheads="1"/>
          </p:cNvSpPr>
          <p:nvPr/>
        </p:nvSpPr>
        <p:spPr bwMode="auto">
          <a:xfrm>
            <a:off x="161479" y="2204864"/>
            <a:ext cx="8821042" cy="45243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Lucida Console" panose="020B0609040504020204" pitchFamily="49" charset="0"/>
                <a:ea typeface="HG丸ｺﾞｼｯｸM-PRO" panose="020F0600000000000000" pitchFamily="50" charset="-128"/>
              </a:rPr>
              <a:t>class Example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countdown(</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a:t>
            </a:r>
            <a:r>
              <a:rPr lang="en-US" altLang="ja-JP" sz="2400" dirty="0">
                <a:solidFill>
                  <a:srgbClr val="FF0000"/>
                </a:solidFill>
                <a:latin typeface="Lucida Console" panose="020B0609040504020204" pitchFamily="49" charset="0"/>
                <a:ea typeface="HG丸ｺﾞｼｯｸM-PRO" panose="020F0600000000000000" pitchFamily="50" charset="-128"/>
              </a:rPr>
              <a:t>start</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ja-JP" altLang="en-US" sz="2400" dirty="0">
                <a:latin typeface="Lucida Console" panose="020B0609040504020204" pitchFamily="49" charset="0"/>
                <a:ea typeface="HG丸ｺﾞｼｯｸM-PRO" panose="020F0600000000000000" pitchFamily="50" charset="-128"/>
              </a:rPr>
              <a:t>カウントダウンをします</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for(</a:t>
            </a:r>
            <a:r>
              <a:rPr lang="en-US" altLang="ja-JP" sz="2400" dirty="0" err="1">
                <a:latin typeface="Lucida Console" panose="020B0609040504020204" pitchFamily="49" charset="0"/>
                <a:ea typeface="HG丸ｺﾞｼｯｸM-PRO" panose="020F0600000000000000" pitchFamily="50" charset="-128"/>
              </a:rPr>
              <a:t>int</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 </a:t>
            </a:r>
            <a:r>
              <a:rPr lang="en-US" altLang="ja-JP" sz="2400" dirty="0">
                <a:solidFill>
                  <a:srgbClr val="FF0000"/>
                </a:solidFill>
                <a:latin typeface="Lucida Console" panose="020B0609040504020204" pitchFamily="49" charset="0"/>
                <a:ea typeface="HG丸ｺﾞｼｯｸM-PRO" panose="020F0600000000000000" pitchFamily="50" charset="-128"/>
              </a:rPr>
              <a:t>start</a:t>
            </a:r>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 &gt;= 0; </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r>
              <a:rPr lang="en-US" altLang="ja-JP" sz="2400" dirty="0" err="1">
                <a:latin typeface="Lucida Console" panose="020B0609040504020204" pitchFamily="49" charset="0"/>
                <a:ea typeface="HG丸ｺﾞｼｯｸM-PRO" panose="020F0600000000000000" pitchFamily="50" charset="-128"/>
              </a:rPr>
              <a:t>System.out.println</a:t>
            </a:r>
            <a:r>
              <a:rPr lang="en-US" altLang="ja-JP" sz="2400" dirty="0">
                <a:latin typeface="Lucida Console" panose="020B0609040504020204" pitchFamily="49" charset="0"/>
                <a:ea typeface="HG丸ｺﾞｼｯｸM-PRO" panose="020F0600000000000000" pitchFamily="50" charset="-128"/>
              </a:rPr>
              <a:t>(</a:t>
            </a:r>
            <a:r>
              <a:rPr lang="en-US" altLang="ja-JP" sz="2400" dirty="0" err="1">
                <a:latin typeface="Lucida Console" panose="020B0609040504020204" pitchFamily="49" charset="0"/>
                <a:ea typeface="HG丸ｺﾞｼｯｸM-PRO" panose="020F0600000000000000" pitchFamily="50" charset="-128"/>
              </a:rPr>
              <a:t>i</a:t>
            </a:r>
            <a:r>
              <a:rPr lang="en-US" altLang="ja-JP" sz="2400" dirty="0">
                <a:latin typeface="Lucida Console" panose="020B0609040504020204" pitchFamily="49" charset="0"/>
                <a:ea typeface="HG丸ｺﾞｼｯｸM-PRO" panose="020F0600000000000000" pitchFamily="50" charset="-128"/>
              </a:rPr>
              <a:t>);</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public static void main(String[] </a:t>
            </a:r>
            <a:r>
              <a:rPr lang="en-US" altLang="ja-JP" sz="2400" dirty="0" err="1">
                <a:latin typeface="Lucida Console" panose="020B0609040504020204" pitchFamily="49" charset="0"/>
                <a:ea typeface="HG丸ｺﾞｼｯｸM-PRO" panose="020F0600000000000000" pitchFamily="50" charset="-128"/>
              </a:rPr>
              <a:t>args</a:t>
            </a:r>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countdown(3);</a:t>
            </a:r>
          </a:p>
          <a:p>
            <a:pPr eaLnBrk="1" hangingPunct="1"/>
            <a:r>
              <a:rPr lang="en-US" altLang="ja-JP" sz="2400" dirty="0">
                <a:latin typeface="Lucida Console" panose="020B0609040504020204" pitchFamily="49" charset="0"/>
                <a:ea typeface="HG丸ｺﾞｼｯｸM-PRO" panose="020F0600000000000000" pitchFamily="50" charset="-128"/>
              </a:rPr>
              <a:t>    countdown(10); </a:t>
            </a:r>
          </a:p>
          <a:p>
            <a:pPr eaLnBrk="1" hangingPunct="1"/>
            <a:r>
              <a:rPr lang="en-US" altLang="ja-JP" sz="2400" dirty="0">
                <a:latin typeface="Lucida Console" panose="020B0609040504020204" pitchFamily="49" charset="0"/>
                <a:ea typeface="HG丸ｺﾞｼｯｸM-PRO" panose="020F0600000000000000" pitchFamily="50" charset="-128"/>
              </a:rPr>
              <a:t>  }</a:t>
            </a:r>
          </a:p>
          <a:p>
            <a:pPr eaLnBrk="1" hangingPunct="1"/>
            <a:r>
              <a:rPr lang="en-US" altLang="ja-JP" sz="2400" dirty="0">
                <a:latin typeface="Lucida Console" panose="020B0609040504020204" pitchFamily="49" charset="0"/>
                <a:ea typeface="HG丸ｺﾞｼｯｸM-PRO" panose="020F0600000000000000" pitchFamily="50" charset="-128"/>
              </a:rPr>
              <a:t> }</a:t>
            </a:r>
          </a:p>
        </p:txBody>
      </p:sp>
      <p:sp>
        <p:nvSpPr>
          <p:cNvPr id="11" name="四角形吹き出し 15"/>
          <p:cNvSpPr/>
          <p:nvPr/>
        </p:nvSpPr>
        <p:spPr>
          <a:xfrm>
            <a:off x="3286229" y="2104575"/>
            <a:ext cx="5410944" cy="442317"/>
          </a:xfrm>
          <a:prstGeom prst="wedgeRectCallout">
            <a:avLst>
              <a:gd name="adj1" fmla="val 19755"/>
              <a:gd name="adj2" fmla="val 73763"/>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altLang="ja-JP" dirty="0"/>
              <a:t>start</a:t>
            </a:r>
            <a:r>
              <a:rPr lang="ja-JP" altLang="en-US" dirty="0"/>
              <a:t>という名前の</a:t>
            </a:r>
            <a:r>
              <a:rPr lang="en-US" altLang="ja-JP" dirty="0" err="1"/>
              <a:t>int</a:t>
            </a:r>
            <a:r>
              <a:rPr lang="ja-JP" altLang="en-US" dirty="0"/>
              <a:t>型の変数で値を受け取る</a:t>
            </a:r>
          </a:p>
        </p:txBody>
      </p:sp>
      <p:cxnSp>
        <p:nvCxnSpPr>
          <p:cNvPr id="13" name="直線矢印コネクタ 12"/>
          <p:cNvCxnSpPr>
            <a:cxnSpLocks/>
          </p:cNvCxnSpPr>
          <p:nvPr/>
        </p:nvCxnSpPr>
        <p:spPr>
          <a:xfrm flipV="1">
            <a:off x="7236296" y="3004582"/>
            <a:ext cx="1" cy="24749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cxnSpLocks/>
          </p:cNvCxnSpPr>
          <p:nvPr/>
        </p:nvCxnSpPr>
        <p:spPr>
          <a:xfrm>
            <a:off x="3203848" y="5447158"/>
            <a:ext cx="4032448" cy="263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cxnSpLocks/>
          </p:cNvCxnSpPr>
          <p:nvPr/>
        </p:nvCxnSpPr>
        <p:spPr>
          <a:xfrm>
            <a:off x="3419872" y="5766071"/>
            <a:ext cx="3816424" cy="231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cxnSpLocks/>
          </p:cNvCxnSpPr>
          <p:nvPr/>
        </p:nvCxnSpPr>
        <p:spPr>
          <a:xfrm flipV="1">
            <a:off x="7236296" y="5454651"/>
            <a:ext cx="0" cy="3420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504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タイトル 1"/>
          <p:cNvSpPr>
            <a:spLocks noGrp="1"/>
          </p:cNvSpPr>
          <p:nvPr>
            <p:ph type="title"/>
          </p:nvPr>
        </p:nvSpPr>
        <p:spPr>
          <a:xfrm>
            <a:off x="457200" y="274638"/>
            <a:ext cx="8229600" cy="725487"/>
          </a:xfrm>
        </p:spPr>
        <p:txBody>
          <a:bodyPr/>
          <a:lstStyle/>
          <a:p>
            <a:pPr eaLnBrk="1" hangingPunct="1"/>
            <a:r>
              <a:rPr lang="ja-JP" altLang="en-US"/>
              <a:t>複数の引数のあるメソッドの例</a:t>
            </a:r>
          </a:p>
        </p:txBody>
      </p:sp>
      <p:sp>
        <p:nvSpPr>
          <p:cNvPr id="117763" name="コンテンツ プレースホルダ 2"/>
          <p:cNvSpPr>
            <a:spLocks noGrp="1"/>
          </p:cNvSpPr>
          <p:nvPr>
            <p:ph idx="1"/>
          </p:nvPr>
        </p:nvSpPr>
        <p:spPr>
          <a:xfrm>
            <a:off x="457200" y="1214438"/>
            <a:ext cx="8229600" cy="714375"/>
          </a:xfrm>
        </p:spPr>
        <p:txBody>
          <a:bodyPr/>
          <a:lstStyle/>
          <a:p>
            <a:pPr marL="0" indent="0" eaLnBrk="1" hangingPunct="1">
              <a:buNone/>
            </a:pPr>
            <a:r>
              <a:rPr lang="ja-JP" altLang="en-US" sz="2800" dirty="0"/>
              <a:t>複数の引数を指定できる</a:t>
            </a:r>
            <a:endParaRPr lang="en-US" altLang="ja-JP" sz="2800" dirty="0"/>
          </a:p>
        </p:txBody>
      </p:sp>
      <p:sp>
        <p:nvSpPr>
          <p:cNvPr id="11" name="正方形/長方形 3"/>
          <p:cNvSpPr>
            <a:spLocks noChangeArrowheads="1"/>
          </p:cNvSpPr>
          <p:nvPr/>
        </p:nvSpPr>
        <p:spPr bwMode="auto">
          <a:xfrm>
            <a:off x="161479" y="2204864"/>
            <a:ext cx="8821042" cy="381642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200" dirty="0">
                <a:latin typeface="Lucida Console" panose="020B0609040504020204" pitchFamily="49" charset="0"/>
                <a:ea typeface="HG丸ｺﾞｼｯｸM-PRO" panose="020F0600000000000000" pitchFamily="50" charset="-128"/>
              </a:rPr>
              <a:t>class Example {</a:t>
            </a:r>
          </a:p>
          <a:p>
            <a:pPr eaLnBrk="1" hangingPunct="1"/>
            <a:r>
              <a:rPr lang="en-US" altLang="ja-JP" sz="2200" dirty="0">
                <a:latin typeface="Lucida Console" panose="020B0609040504020204" pitchFamily="49" charset="0"/>
                <a:ea typeface="HG丸ｺﾞｼｯｸM-PRO" panose="020F0600000000000000" pitchFamily="50" charset="-128"/>
              </a:rPr>
              <a:t>  public static void countdown(</a:t>
            </a:r>
            <a:r>
              <a:rPr lang="en-US" altLang="ja-JP" sz="2200" dirty="0" err="1">
                <a:latin typeface="Lucida Console" panose="020B0609040504020204" pitchFamily="49" charset="0"/>
                <a:ea typeface="HG丸ｺﾞｼｯｸM-PRO" panose="020F0600000000000000" pitchFamily="50" charset="-128"/>
              </a:rPr>
              <a:t>int</a:t>
            </a:r>
            <a:r>
              <a:rPr lang="en-US" altLang="ja-JP" sz="2200" dirty="0">
                <a:latin typeface="Lucida Console" panose="020B0609040504020204" pitchFamily="49" charset="0"/>
                <a:ea typeface="HG丸ｺﾞｼｯｸM-PRO" panose="020F0600000000000000" pitchFamily="50" charset="-128"/>
              </a:rPr>
              <a:t> </a:t>
            </a:r>
            <a:r>
              <a:rPr lang="en-US" altLang="ja-JP" sz="2200" dirty="0">
                <a:solidFill>
                  <a:srgbClr val="FF0000"/>
                </a:solidFill>
                <a:latin typeface="Lucida Console" panose="020B0609040504020204" pitchFamily="49" charset="0"/>
                <a:ea typeface="HG丸ｺﾞｼｯｸM-PRO" panose="020F0600000000000000" pitchFamily="50" charset="-128"/>
              </a:rPr>
              <a:t>start</a:t>
            </a:r>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int</a:t>
            </a:r>
            <a:r>
              <a:rPr lang="en-US" altLang="ja-JP" sz="2200" dirty="0">
                <a:latin typeface="Lucida Console" panose="020B0609040504020204" pitchFamily="49" charset="0"/>
                <a:ea typeface="HG丸ｺﾞｼｯｸM-PRO" panose="020F0600000000000000" pitchFamily="50" charset="-128"/>
              </a:rPr>
              <a:t> </a:t>
            </a:r>
            <a:r>
              <a:rPr lang="en-US" altLang="ja-JP" sz="2200" dirty="0">
                <a:solidFill>
                  <a:srgbClr val="FF0000"/>
                </a:solidFill>
                <a:latin typeface="Lucida Console" panose="020B0609040504020204" pitchFamily="49" charset="0"/>
                <a:ea typeface="HG丸ｺﾞｼｯｸM-PRO" panose="020F0600000000000000" pitchFamily="50" charset="-128"/>
              </a:rPr>
              <a:t>end</a:t>
            </a:r>
            <a:r>
              <a:rPr lang="en-US" altLang="ja-JP" sz="2200" dirty="0">
                <a:latin typeface="Lucida Console" panose="020B0609040504020204" pitchFamily="49" charset="0"/>
                <a:ea typeface="HG丸ｺﾞｼｯｸM-PRO" panose="020F0600000000000000" pitchFamily="50" charset="-128"/>
              </a:rPr>
              <a:t>){</a:t>
            </a:r>
          </a:p>
          <a:p>
            <a:pPr eaLnBrk="1" hangingPunct="1"/>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System.out.println</a:t>
            </a:r>
            <a:r>
              <a:rPr lang="en-US" altLang="ja-JP" sz="2200" dirty="0">
                <a:latin typeface="Lucida Console" panose="020B0609040504020204" pitchFamily="49" charset="0"/>
                <a:ea typeface="HG丸ｺﾞｼｯｸM-PRO" panose="020F0600000000000000" pitchFamily="50" charset="-128"/>
              </a:rPr>
              <a:t>(“</a:t>
            </a:r>
            <a:r>
              <a:rPr lang="ja-JP" altLang="en-US" sz="2200" dirty="0">
                <a:latin typeface="Lucida Console" panose="020B0609040504020204" pitchFamily="49" charset="0"/>
                <a:ea typeface="HG丸ｺﾞｼｯｸM-PRO" panose="020F0600000000000000" pitchFamily="50" charset="-128"/>
              </a:rPr>
              <a:t>カウントダウンをします</a:t>
            </a:r>
            <a:r>
              <a:rPr lang="en-US" altLang="ja-JP" sz="2200" dirty="0">
                <a:latin typeface="Lucida Console" panose="020B0609040504020204" pitchFamily="49" charset="0"/>
                <a:ea typeface="HG丸ｺﾞｼｯｸM-PRO" panose="020F0600000000000000" pitchFamily="50" charset="-128"/>
              </a:rPr>
              <a:t>”);</a:t>
            </a:r>
          </a:p>
          <a:p>
            <a:pPr eaLnBrk="1" hangingPunct="1"/>
            <a:r>
              <a:rPr lang="en-US" altLang="ja-JP" sz="2200" dirty="0">
                <a:latin typeface="Lucida Console" panose="020B0609040504020204" pitchFamily="49" charset="0"/>
                <a:ea typeface="HG丸ｺﾞｼｯｸM-PRO" panose="020F0600000000000000" pitchFamily="50" charset="-128"/>
              </a:rPr>
              <a:t>    for(</a:t>
            </a:r>
            <a:r>
              <a:rPr lang="en-US" altLang="ja-JP" sz="2200" dirty="0" err="1">
                <a:latin typeface="Lucida Console" panose="020B0609040504020204" pitchFamily="49" charset="0"/>
                <a:ea typeface="HG丸ｺﾞｼｯｸM-PRO" panose="020F0600000000000000" pitchFamily="50" charset="-128"/>
              </a:rPr>
              <a:t>int</a:t>
            </a:r>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i</a:t>
            </a:r>
            <a:r>
              <a:rPr lang="en-US" altLang="ja-JP" sz="2200" dirty="0">
                <a:latin typeface="Lucida Console" panose="020B0609040504020204" pitchFamily="49" charset="0"/>
                <a:ea typeface="HG丸ｺﾞｼｯｸM-PRO" panose="020F0600000000000000" pitchFamily="50" charset="-128"/>
              </a:rPr>
              <a:t> = </a:t>
            </a:r>
            <a:r>
              <a:rPr lang="en-US" altLang="ja-JP" sz="2200" dirty="0">
                <a:solidFill>
                  <a:srgbClr val="FF0000"/>
                </a:solidFill>
                <a:latin typeface="Lucida Console" panose="020B0609040504020204" pitchFamily="49" charset="0"/>
                <a:ea typeface="HG丸ｺﾞｼｯｸM-PRO" panose="020F0600000000000000" pitchFamily="50" charset="-128"/>
              </a:rPr>
              <a:t>start</a:t>
            </a:r>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i</a:t>
            </a:r>
            <a:r>
              <a:rPr lang="en-US" altLang="ja-JP" sz="2200" dirty="0">
                <a:latin typeface="Lucida Console" panose="020B0609040504020204" pitchFamily="49" charset="0"/>
                <a:ea typeface="HG丸ｺﾞｼｯｸM-PRO" panose="020F0600000000000000" pitchFamily="50" charset="-128"/>
              </a:rPr>
              <a:t> &gt;= </a:t>
            </a:r>
            <a:r>
              <a:rPr lang="en-US" altLang="ja-JP" sz="2200" dirty="0">
                <a:solidFill>
                  <a:srgbClr val="FF0000"/>
                </a:solidFill>
                <a:latin typeface="Lucida Console" panose="020B0609040504020204" pitchFamily="49" charset="0"/>
                <a:ea typeface="HG丸ｺﾞｼｯｸM-PRO" panose="020F0600000000000000" pitchFamily="50" charset="-128"/>
              </a:rPr>
              <a:t>end</a:t>
            </a:r>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i</a:t>
            </a:r>
            <a:r>
              <a:rPr lang="en-US" altLang="ja-JP" sz="2200" dirty="0">
                <a:latin typeface="Lucida Console" panose="020B0609040504020204" pitchFamily="49" charset="0"/>
                <a:ea typeface="HG丸ｺﾞｼｯｸM-PRO" panose="020F0600000000000000" pitchFamily="50" charset="-128"/>
              </a:rPr>
              <a:t>--){</a:t>
            </a:r>
          </a:p>
          <a:p>
            <a:pPr eaLnBrk="1" hangingPunct="1"/>
            <a:r>
              <a:rPr lang="en-US" altLang="ja-JP" sz="2200" dirty="0">
                <a:latin typeface="Lucida Console" panose="020B0609040504020204" pitchFamily="49" charset="0"/>
                <a:ea typeface="HG丸ｺﾞｼｯｸM-PRO" panose="020F0600000000000000" pitchFamily="50" charset="-128"/>
              </a:rPr>
              <a:t>      </a:t>
            </a:r>
            <a:r>
              <a:rPr lang="en-US" altLang="ja-JP" sz="2200" dirty="0" err="1">
                <a:latin typeface="Lucida Console" panose="020B0609040504020204" pitchFamily="49" charset="0"/>
                <a:ea typeface="HG丸ｺﾞｼｯｸM-PRO" panose="020F0600000000000000" pitchFamily="50" charset="-128"/>
              </a:rPr>
              <a:t>System.out.println</a:t>
            </a:r>
            <a:r>
              <a:rPr lang="en-US" altLang="ja-JP" sz="2200" dirty="0">
                <a:latin typeface="Lucida Console" panose="020B0609040504020204" pitchFamily="49" charset="0"/>
                <a:ea typeface="HG丸ｺﾞｼｯｸM-PRO" panose="020F0600000000000000" pitchFamily="50" charset="-128"/>
              </a:rPr>
              <a:t>(</a:t>
            </a:r>
            <a:r>
              <a:rPr lang="en-US" altLang="ja-JP" sz="2200" dirty="0" err="1">
                <a:latin typeface="Lucida Console" panose="020B0609040504020204" pitchFamily="49" charset="0"/>
                <a:ea typeface="HG丸ｺﾞｼｯｸM-PRO" panose="020F0600000000000000" pitchFamily="50" charset="-128"/>
              </a:rPr>
              <a:t>i</a:t>
            </a:r>
            <a:r>
              <a:rPr lang="en-US" altLang="ja-JP" sz="2200" dirty="0">
                <a:latin typeface="Lucida Console" panose="020B0609040504020204" pitchFamily="49" charset="0"/>
                <a:ea typeface="HG丸ｺﾞｼｯｸM-PRO" panose="020F0600000000000000" pitchFamily="50" charset="-128"/>
              </a:rPr>
              <a:t>);</a:t>
            </a:r>
          </a:p>
          <a:p>
            <a:pPr eaLnBrk="1" hangingPunct="1"/>
            <a:r>
              <a:rPr lang="en-US" altLang="ja-JP" sz="2200" dirty="0">
                <a:latin typeface="Lucida Console" panose="020B0609040504020204" pitchFamily="49" charset="0"/>
                <a:ea typeface="HG丸ｺﾞｼｯｸM-PRO" panose="020F0600000000000000" pitchFamily="50" charset="-128"/>
              </a:rPr>
              <a:t>    }</a:t>
            </a:r>
          </a:p>
          <a:p>
            <a:pPr eaLnBrk="1" hangingPunct="1"/>
            <a:r>
              <a:rPr lang="en-US" altLang="ja-JP" sz="2200" dirty="0">
                <a:latin typeface="Lucida Console" panose="020B0609040504020204" pitchFamily="49" charset="0"/>
                <a:ea typeface="HG丸ｺﾞｼｯｸM-PRO" panose="020F0600000000000000" pitchFamily="50" charset="-128"/>
              </a:rPr>
              <a:t>  }</a:t>
            </a:r>
          </a:p>
          <a:p>
            <a:pPr eaLnBrk="1" hangingPunct="1"/>
            <a:r>
              <a:rPr lang="en-US" altLang="ja-JP" sz="2200" dirty="0">
                <a:latin typeface="Lucida Console" panose="020B0609040504020204" pitchFamily="49" charset="0"/>
                <a:ea typeface="HG丸ｺﾞｼｯｸM-PRO" panose="020F0600000000000000" pitchFamily="50" charset="-128"/>
              </a:rPr>
              <a:t>  public static void main(String[] </a:t>
            </a:r>
            <a:r>
              <a:rPr lang="en-US" altLang="ja-JP" sz="2200" dirty="0" err="1">
                <a:latin typeface="Lucida Console" panose="020B0609040504020204" pitchFamily="49" charset="0"/>
                <a:ea typeface="HG丸ｺﾞｼｯｸM-PRO" panose="020F0600000000000000" pitchFamily="50" charset="-128"/>
              </a:rPr>
              <a:t>args</a:t>
            </a:r>
            <a:r>
              <a:rPr lang="en-US" altLang="ja-JP" sz="2200" dirty="0">
                <a:latin typeface="Lucida Console" panose="020B0609040504020204" pitchFamily="49" charset="0"/>
                <a:ea typeface="HG丸ｺﾞｼｯｸM-PRO" panose="020F0600000000000000" pitchFamily="50" charset="-128"/>
              </a:rPr>
              <a:t>) {</a:t>
            </a:r>
          </a:p>
          <a:p>
            <a:pPr eaLnBrk="1" hangingPunct="1"/>
            <a:r>
              <a:rPr lang="en-US" altLang="ja-JP" sz="2200" dirty="0">
                <a:latin typeface="Lucida Console" panose="020B0609040504020204" pitchFamily="49" charset="0"/>
                <a:ea typeface="HG丸ｺﾞｼｯｸM-PRO" panose="020F0600000000000000" pitchFamily="50" charset="-128"/>
              </a:rPr>
              <a:t>    countdown(</a:t>
            </a:r>
            <a:r>
              <a:rPr lang="en-US" altLang="ja-JP" sz="2200" dirty="0">
                <a:solidFill>
                  <a:srgbClr val="C00000"/>
                </a:solidFill>
                <a:latin typeface="Lucida Console" panose="020B0609040504020204" pitchFamily="49" charset="0"/>
                <a:ea typeface="HG丸ｺﾞｼｯｸM-PRO" panose="020F0600000000000000" pitchFamily="50" charset="-128"/>
              </a:rPr>
              <a:t>7, 3</a:t>
            </a:r>
            <a:r>
              <a:rPr lang="en-US" altLang="ja-JP" sz="2200" dirty="0">
                <a:latin typeface="Lucida Console" panose="020B0609040504020204" pitchFamily="49" charset="0"/>
                <a:ea typeface="HG丸ｺﾞｼｯｸM-PRO" panose="020F0600000000000000" pitchFamily="50" charset="-128"/>
              </a:rPr>
              <a:t>); </a:t>
            </a:r>
          </a:p>
          <a:p>
            <a:pPr eaLnBrk="1" hangingPunct="1"/>
            <a:r>
              <a:rPr lang="en-US" altLang="ja-JP" sz="2200" dirty="0">
                <a:latin typeface="Lucida Console" panose="020B0609040504020204" pitchFamily="49" charset="0"/>
                <a:ea typeface="HG丸ｺﾞｼｯｸM-PRO" panose="020F0600000000000000" pitchFamily="50" charset="-128"/>
              </a:rPr>
              <a:t>  }</a:t>
            </a:r>
          </a:p>
          <a:p>
            <a:pPr eaLnBrk="1" hangingPunct="1"/>
            <a:r>
              <a:rPr lang="en-US" altLang="ja-JP" sz="2200" dirty="0">
                <a:latin typeface="Lucida Console" panose="020B0609040504020204" pitchFamily="49" charset="0"/>
                <a:ea typeface="HG丸ｺﾞｼｯｸM-PRO" panose="020F0600000000000000" pitchFamily="50" charset="-128"/>
              </a:rPr>
              <a:t>}</a:t>
            </a:r>
          </a:p>
        </p:txBody>
      </p:sp>
    </p:spTree>
    <p:extLst>
      <p:ext uri="{BB962C8B-B14F-4D97-AF65-F5344CB8AC3E}">
        <p14:creationId xmlns:p14="http://schemas.microsoft.com/office/powerpoint/2010/main" val="4180096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main</a:t>
            </a:r>
            <a:r>
              <a:rPr kumimoji="1" lang="ja-JP" altLang="en-US" dirty="0"/>
              <a:t>メソッドの引数</a:t>
            </a:r>
          </a:p>
        </p:txBody>
      </p:sp>
      <p:sp>
        <p:nvSpPr>
          <p:cNvPr id="3" name="コンテンツ プレースホルダー 2"/>
          <p:cNvSpPr>
            <a:spLocks noGrp="1"/>
          </p:cNvSpPr>
          <p:nvPr>
            <p:ph idx="1"/>
          </p:nvPr>
        </p:nvSpPr>
        <p:spPr>
          <a:xfrm>
            <a:off x="457200" y="1214422"/>
            <a:ext cx="8363272" cy="5000660"/>
          </a:xfrm>
        </p:spPr>
        <p:txBody>
          <a:bodyPr/>
          <a:lstStyle/>
          <a:p>
            <a:pPr marL="0" indent="0">
              <a:buNone/>
            </a:pPr>
            <a:r>
              <a:rPr kumimoji="1" lang="ja-JP" altLang="en-US" sz="2800" dirty="0"/>
              <a:t>プログラムの実行時に引数を指定できる</a:t>
            </a:r>
          </a:p>
        </p:txBody>
      </p:sp>
      <p:sp>
        <p:nvSpPr>
          <p:cNvPr id="6" name="正方形/長方形 3"/>
          <p:cNvSpPr>
            <a:spLocks noChangeArrowheads="1"/>
          </p:cNvSpPr>
          <p:nvPr/>
        </p:nvSpPr>
        <p:spPr bwMode="auto">
          <a:xfrm>
            <a:off x="251520" y="1902311"/>
            <a:ext cx="6449888"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class Example {</a:t>
            </a:r>
          </a:p>
          <a:p>
            <a:pPr eaLnBrk="1" hangingPunct="1"/>
            <a:r>
              <a:rPr lang="en-US" altLang="ja-JP" sz="2000" dirty="0">
                <a:latin typeface="Lucida Console" panose="020B0609040504020204" pitchFamily="49" charset="0"/>
                <a:ea typeface="HG丸ｺﾞｼｯｸM-PRO" panose="020F0600000000000000" pitchFamily="50" charset="-128"/>
              </a:rPr>
              <a:t> public static void main(String[]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 </a:t>
            </a:r>
          </a:p>
          <a:p>
            <a:pPr eaLnBrk="1" hangingPunct="1"/>
            <a:r>
              <a:rPr lang="en-US" altLang="ja-JP" sz="2000" dirty="0">
                <a:latin typeface="Lucida Console" panose="020B0609040504020204" pitchFamily="49" charset="0"/>
                <a:ea typeface="HG丸ｺﾞｼｯｸM-PRO" panose="020F0600000000000000" pitchFamily="50" charset="-128"/>
              </a:rPr>
              <a:t>  for(</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 0;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&lt; </a:t>
            </a:r>
            <a:r>
              <a:rPr lang="en-US" altLang="ja-JP" sz="2000" dirty="0" err="1">
                <a:latin typeface="Lucida Console" panose="020B0609040504020204" pitchFamily="49" charset="0"/>
                <a:ea typeface="HG丸ｺﾞｼｯｸM-PRO" panose="020F0600000000000000" pitchFamily="50" charset="-128"/>
              </a:rPr>
              <a:t>args.length</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7" name="コンテンツ プレースホルダ 2"/>
          <p:cNvSpPr txBox="1">
            <a:spLocks/>
          </p:cNvSpPr>
          <p:nvPr/>
        </p:nvSpPr>
        <p:spPr bwMode="auto">
          <a:xfrm>
            <a:off x="89318" y="5026275"/>
            <a:ext cx="4410674" cy="114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spcBef>
                <a:spcPct val="20000"/>
              </a:spcBef>
              <a:buFont typeface="Arial" panose="020B0604020202020204" pitchFamily="34" charset="0"/>
              <a:buNone/>
            </a:pPr>
            <a:r>
              <a:rPr lang="en-US" altLang="ja-JP" sz="2000" dirty="0">
                <a:latin typeface="Lucida Console" panose="020B0609040504020204" pitchFamily="49" charset="0"/>
                <a:ea typeface="HG丸ｺﾞｼｯｸM-PRO" panose="020F0600000000000000" pitchFamily="50" charset="-128"/>
              </a:rPr>
              <a:t>&gt; java Example</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hello</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123</a:t>
            </a:r>
            <a:r>
              <a:rPr lang="ja-JP" altLang="en-US" sz="2000" dirty="0">
                <a:latin typeface="Lucida Console" panose="020B0609040504020204" pitchFamily="49" charset="0"/>
                <a:ea typeface="HG丸ｺﾞｼｯｸM-PRO" panose="020F0600000000000000" pitchFamily="50" charset="-128"/>
              </a:rPr>
              <a:t>     </a:t>
            </a:r>
            <a:r>
              <a:rPr lang="ja-JP" altLang="en-US" sz="2000" dirty="0">
                <a:solidFill>
                  <a:srgbClr val="008000"/>
                </a:solidFill>
                <a:latin typeface="Lucida Console" panose="020B0609040504020204" pitchFamily="49" charset="0"/>
                <a:ea typeface="HG丸ｺﾞｼｯｸM-PRO" panose="020F0600000000000000" pitchFamily="50" charset="-128"/>
              </a:rPr>
              <a:t> </a:t>
            </a:r>
            <a:br>
              <a:rPr lang="en-US" altLang="ja-JP" sz="2000" dirty="0">
                <a:latin typeface="Lucida Console" panose="020B0609040504020204" pitchFamily="49" charset="0"/>
                <a:ea typeface="HG丸ｺﾞｼｯｸM-PRO" panose="020F0600000000000000" pitchFamily="50" charset="-128"/>
              </a:rPr>
            </a:br>
            <a:r>
              <a:rPr lang="en-US" altLang="ja-JP" sz="2000" dirty="0">
                <a:latin typeface="Lucida Console" panose="020B0609040504020204" pitchFamily="49" charset="0"/>
                <a:ea typeface="HG丸ｺﾞｼｯｸM-PRO" panose="020F0600000000000000" pitchFamily="50" charset="-128"/>
              </a:rPr>
              <a:t>hello</a:t>
            </a:r>
          </a:p>
          <a:p>
            <a:pPr eaLnBrk="1" hangingPunct="1">
              <a:spcBef>
                <a:spcPct val="20000"/>
              </a:spcBef>
              <a:buFont typeface="Arial" panose="020B0604020202020204" pitchFamily="34" charset="0"/>
              <a:buNone/>
            </a:pPr>
            <a:r>
              <a:rPr lang="en-US" altLang="ja-JP" sz="2000" dirty="0">
                <a:latin typeface="Lucida Console" panose="020B0609040504020204" pitchFamily="49" charset="0"/>
                <a:ea typeface="HG丸ｺﾞｼｯｸM-PRO" panose="020F0600000000000000" pitchFamily="50" charset="-128"/>
              </a:rPr>
              <a:t>  123</a:t>
            </a:r>
            <a:r>
              <a:rPr lang="ja-JP" altLang="en-US" sz="2000" dirty="0">
                <a:latin typeface="Lucida Console" panose="020B0609040504020204" pitchFamily="49" charset="0"/>
                <a:ea typeface="HG丸ｺﾞｼｯｸM-PRO" panose="020F0600000000000000" pitchFamily="50" charset="-128"/>
              </a:rPr>
              <a:t>            </a:t>
            </a:r>
            <a:r>
              <a:rPr lang="en-US" altLang="ja-JP" sz="2000" dirty="0">
                <a:latin typeface="Lucida Console" panose="020B0609040504020204" pitchFamily="49" charset="0"/>
                <a:ea typeface="HG丸ｺﾞｼｯｸM-PRO" panose="020F0600000000000000" pitchFamily="50" charset="-128"/>
              </a:rPr>
              <a:t>		</a:t>
            </a:r>
            <a:endParaRPr lang="ja-JP" altLang="en-US" sz="2000" dirty="0">
              <a:solidFill>
                <a:srgbClr val="008000"/>
              </a:solidFill>
              <a:latin typeface="Lucida Console" panose="020B0609040504020204" pitchFamily="49" charset="0"/>
              <a:ea typeface="HG丸ｺﾞｼｯｸM-PRO" panose="020F0600000000000000" pitchFamily="50" charset="-128"/>
            </a:endParaRPr>
          </a:p>
        </p:txBody>
      </p:sp>
      <p:pic>
        <p:nvPicPr>
          <p:cNvPr id="8" name="図 7"/>
          <p:cNvPicPr>
            <a:picLocks noChangeAspect="1"/>
          </p:cNvPicPr>
          <p:nvPr/>
        </p:nvPicPr>
        <p:blipFill>
          <a:blip r:embed="rId3"/>
          <a:stretch>
            <a:fillRect/>
          </a:stretch>
        </p:blipFill>
        <p:spPr>
          <a:xfrm>
            <a:off x="4553093" y="4787725"/>
            <a:ext cx="4572000" cy="1900919"/>
          </a:xfrm>
          <a:prstGeom prst="rect">
            <a:avLst/>
          </a:prstGeom>
        </p:spPr>
      </p:pic>
      <p:sp>
        <p:nvSpPr>
          <p:cNvPr id="9" name="テキスト ボックス 6"/>
          <p:cNvSpPr txBox="1">
            <a:spLocks noChangeArrowheads="1"/>
          </p:cNvSpPr>
          <p:nvPr/>
        </p:nvSpPr>
        <p:spPr bwMode="auto">
          <a:xfrm>
            <a:off x="1361583" y="458112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実行結果</a:t>
            </a:r>
          </a:p>
        </p:txBody>
      </p:sp>
      <p:sp>
        <p:nvSpPr>
          <p:cNvPr id="10" name="テキスト ボックス 6"/>
          <p:cNvSpPr txBox="1">
            <a:spLocks noChangeArrowheads="1"/>
          </p:cNvSpPr>
          <p:nvPr/>
        </p:nvSpPr>
        <p:spPr bwMode="auto">
          <a:xfrm>
            <a:off x="4932040" y="4335487"/>
            <a:ext cx="33554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Eclipse</a:t>
            </a:r>
            <a:r>
              <a:rPr lang="ja-JP" altLang="en-US" sz="2400" dirty="0">
                <a:latin typeface="+mn-ea"/>
                <a:ea typeface="+mn-ea"/>
              </a:rPr>
              <a:t>による引数指定</a:t>
            </a:r>
          </a:p>
        </p:txBody>
      </p:sp>
      <p:sp>
        <p:nvSpPr>
          <p:cNvPr id="11" name="テキスト ボックス 10"/>
          <p:cNvSpPr txBox="1">
            <a:spLocks noChangeArrowheads="1"/>
          </p:cNvSpPr>
          <p:nvPr/>
        </p:nvSpPr>
        <p:spPr bwMode="auto">
          <a:xfrm>
            <a:off x="6722813" y="2101963"/>
            <a:ext cx="232084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a:t>
            </a:r>
            <a:r>
              <a:rPr lang="ja-JP" altLang="en-US" sz="2400" dirty="0">
                <a:latin typeface="+mn-ea"/>
                <a:ea typeface="+mn-ea"/>
              </a:rPr>
              <a:t>引数は文字列として渡されるため、数値として扱いたい場合は型変換が必要</a:t>
            </a:r>
            <a:endParaRPr lang="en-US" altLang="ja-JP" sz="2400" dirty="0">
              <a:latin typeface="+mn-ea"/>
              <a:ea typeface="+mn-ea"/>
            </a:endParaRPr>
          </a:p>
        </p:txBody>
      </p:sp>
    </p:spTree>
    <p:extLst>
      <p:ext uri="{BB962C8B-B14F-4D97-AF65-F5344CB8AC3E}">
        <p14:creationId xmlns:p14="http://schemas.microsoft.com/office/powerpoint/2010/main" val="21897135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ワン・モア・ステップ </a:t>
            </a:r>
            <a:r>
              <a:rPr lang="en-US" altLang="ja-JP" dirty="0"/>
              <a:t>(</a:t>
            </a:r>
            <a:r>
              <a:rPr lang="ja-JP" altLang="en-US" dirty="0"/>
              <a:t>キーボード入力</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2800" dirty="0" err="1"/>
              <a:t>java.util.Scanner</a:t>
            </a:r>
            <a:r>
              <a:rPr lang="ja-JP" altLang="en-US" sz="2800" dirty="0"/>
              <a:t>を使う</a:t>
            </a:r>
            <a:endParaRPr kumimoji="1" lang="ja-JP" altLang="en-US" sz="2800" dirty="0"/>
          </a:p>
        </p:txBody>
      </p:sp>
      <p:sp>
        <p:nvSpPr>
          <p:cNvPr id="4" name="正方形/長方形 3"/>
          <p:cNvSpPr>
            <a:spLocks noChangeArrowheads="1"/>
          </p:cNvSpPr>
          <p:nvPr/>
        </p:nvSpPr>
        <p:spPr bwMode="auto">
          <a:xfrm>
            <a:off x="827584" y="1849504"/>
            <a:ext cx="7414154" cy="31700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000" dirty="0">
                <a:latin typeface="Lucida Console" panose="020B0609040504020204" pitchFamily="49" charset="0"/>
                <a:ea typeface="HG丸ｺﾞｼｯｸM-PRO" panose="020F0600000000000000" pitchFamily="50" charset="-128"/>
              </a:rPr>
              <a:t>import </a:t>
            </a:r>
            <a:r>
              <a:rPr lang="en-US" altLang="ja-JP" sz="2000" dirty="0" err="1">
                <a:latin typeface="Lucida Console" panose="020B0609040504020204" pitchFamily="49" charset="0"/>
                <a:ea typeface="HG丸ｺﾞｼｯｸM-PRO" panose="020F0600000000000000" pitchFamily="50" charset="-128"/>
              </a:rPr>
              <a:t>java.util.Scanner</a:t>
            </a:r>
            <a:r>
              <a:rPr lang="en-US" altLang="ja-JP" sz="2000" dirty="0">
                <a:latin typeface="Lucida Console" panose="020B0609040504020204" pitchFamily="49" charset="0"/>
                <a:ea typeface="HG丸ｺﾞｼｯｸM-PRO" panose="020F0600000000000000" pitchFamily="50" charset="-128"/>
              </a:rPr>
              <a:t>;</a:t>
            </a:r>
          </a:p>
          <a:p>
            <a:pPr eaLnBrk="1" hangingPunct="1"/>
            <a:endParaRPr lang="en-US" altLang="ja-JP" sz="2000" dirty="0">
              <a:latin typeface="Lucida Console" panose="020B0609040504020204" pitchFamily="49" charset="0"/>
              <a:ea typeface="HG丸ｺﾞｼｯｸM-PRO" panose="020F0600000000000000" pitchFamily="50" charset="-128"/>
            </a:endParaRPr>
          </a:p>
          <a:p>
            <a:pPr eaLnBrk="1" hangingPunct="1"/>
            <a:r>
              <a:rPr lang="en-US" altLang="ja-JP" sz="2000" dirty="0">
                <a:latin typeface="Lucida Console" panose="020B0609040504020204" pitchFamily="49" charset="0"/>
                <a:ea typeface="HG丸ｺﾞｼｯｸM-PRO" panose="020F0600000000000000" pitchFamily="50" charset="-128"/>
              </a:rPr>
              <a:t>class Example {</a:t>
            </a:r>
          </a:p>
          <a:p>
            <a:pPr eaLnBrk="1" hangingPunct="1"/>
            <a:r>
              <a:rPr lang="en-US" altLang="ja-JP" sz="2000" dirty="0">
                <a:latin typeface="Lucida Console" panose="020B0609040504020204" pitchFamily="49" charset="0"/>
                <a:ea typeface="HG丸ｺﾞｼｯｸM-PRO" panose="020F0600000000000000" pitchFamily="50" charset="-128"/>
              </a:rPr>
              <a:t>  public static void main(String[] </a:t>
            </a:r>
            <a:r>
              <a:rPr lang="en-US" altLang="ja-JP" sz="2000" dirty="0" err="1">
                <a:latin typeface="Lucida Console" panose="020B0609040504020204" pitchFamily="49" charset="0"/>
                <a:ea typeface="HG丸ｺﾞｼｯｸM-PRO" panose="020F0600000000000000" pitchFamily="50" charset="-128"/>
              </a:rPr>
              <a:t>args</a:t>
            </a:r>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a:solidFill>
                  <a:srgbClr val="FF0000"/>
                </a:solidFill>
                <a:latin typeface="Lucida Console" panose="020B0609040504020204" pitchFamily="49" charset="0"/>
                <a:ea typeface="HG丸ｺﾞｼｯｸM-PRO" panose="020F0600000000000000" pitchFamily="50" charset="-128"/>
              </a:rPr>
              <a:t>Scanner in = new Scanner(System.in);</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ja-JP" altLang="en-US" sz="2000" dirty="0">
                <a:latin typeface="Lucida Console" panose="020B0609040504020204" pitchFamily="49" charset="0"/>
                <a:ea typeface="HG丸ｺﾞｼｯｸM-PRO" panose="020F0600000000000000" pitchFamily="50" charset="-128"/>
              </a:rPr>
              <a:t>整数を入力してください。</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int</a:t>
            </a:r>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 </a:t>
            </a:r>
            <a:r>
              <a:rPr lang="en-US" altLang="ja-JP" sz="2000" dirty="0" err="1">
                <a:solidFill>
                  <a:srgbClr val="FF0000"/>
                </a:solidFill>
                <a:latin typeface="Lucida Console" panose="020B0609040504020204" pitchFamily="49" charset="0"/>
                <a:ea typeface="HG丸ｺﾞｼｯｸM-PRO" panose="020F0600000000000000" pitchFamily="50" charset="-128"/>
              </a:rPr>
              <a:t>in.nextInt</a:t>
            </a:r>
            <a:r>
              <a:rPr lang="en-US" altLang="ja-JP" sz="2000" dirty="0">
                <a:solidFill>
                  <a:srgbClr val="FF0000"/>
                </a:solidFill>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r>
              <a:rPr lang="en-US" altLang="ja-JP" sz="2000" dirty="0" err="1">
                <a:latin typeface="Lucida Console" panose="020B0609040504020204" pitchFamily="49" charset="0"/>
                <a:ea typeface="HG丸ｺﾞｼｯｸM-PRO" panose="020F0600000000000000" pitchFamily="50" charset="-128"/>
              </a:rPr>
              <a:t>System.out.println</a:t>
            </a:r>
            <a:r>
              <a:rPr lang="en-US" altLang="ja-JP" sz="2000" dirty="0">
                <a:latin typeface="Lucida Console" panose="020B0609040504020204" pitchFamily="49" charset="0"/>
                <a:ea typeface="HG丸ｺﾞｼｯｸM-PRO" panose="020F0600000000000000" pitchFamily="50" charset="-128"/>
              </a:rPr>
              <a:t>(</a:t>
            </a:r>
            <a:r>
              <a:rPr lang="en-US" altLang="ja-JP" sz="2000" dirty="0" err="1">
                <a:latin typeface="Lucida Console" panose="020B0609040504020204" pitchFamily="49" charset="0"/>
                <a:ea typeface="HG丸ｺﾞｼｯｸM-PRO" panose="020F0600000000000000" pitchFamily="50" charset="-128"/>
              </a:rPr>
              <a:t>i</a:t>
            </a:r>
            <a:r>
              <a:rPr lang="en-US" altLang="ja-JP" sz="2000" dirty="0">
                <a:latin typeface="Lucida Console" panose="020B0609040504020204" pitchFamily="49" charset="0"/>
                <a:ea typeface="HG丸ｺﾞｼｯｸM-PRO" panose="020F0600000000000000" pitchFamily="50" charset="-128"/>
              </a:rPr>
              <a:t> + “</a:t>
            </a:r>
            <a:r>
              <a:rPr lang="ja-JP" altLang="en-US" sz="2000" dirty="0">
                <a:latin typeface="Lucida Console" panose="020B0609040504020204" pitchFamily="49" charset="0"/>
                <a:ea typeface="HG丸ｺﾞｼｯｸM-PRO" panose="020F0600000000000000" pitchFamily="50" charset="-128"/>
              </a:rPr>
              <a:t>が入力されました。</a:t>
            </a:r>
            <a:r>
              <a:rPr lang="en-US" altLang="ja-JP" sz="2000" dirty="0">
                <a:latin typeface="Lucida Console" panose="020B0609040504020204" pitchFamily="49" charset="0"/>
                <a:ea typeface="HG丸ｺﾞｼｯｸM-PRO" panose="020F0600000000000000" pitchFamily="50" charset="-128"/>
              </a:rPr>
              <a:t>”);</a:t>
            </a:r>
          </a:p>
          <a:p>
            <a:pPr eaLnBrk="1" hangingPunct="1"/>
            <a:r>
              <a:rPr lang="en-US" altLang="ja-JP" sz="2000" dirty="0">
                <a:latin typeface="Lucida Console" panose="020B0609040504020204" pitchFamily="49" charset="0"/>
                <a:ea typeface="HG丸ｺﾞｼｯｸM-PRO" panose="020F0600000000000000" pitchFamily="50" charset="-128"/>
              </a:rPr>
              <a:t>  }</a:t>
            </a:r>
          </a:p>
          <a:p>
            <a:pPr eaLnBrk="1" hangingPunct="1"/>
            <a:r>
              <a:rPr lang="en-US" altLang="ja-JP" sz="2000" dirty="0">
                <a:latin typeface="Lucida Console" panose="020B0609040504020204" pitchFamily="49" charset="0"/>
                <a:ea typeface="HG丸ｺﾞｼｯｸM-PRO" panose="020F0600000000000000" pitchFamily="50" charset="-128"/>
              </a:rPr>
              <a:t>}</a:t>
            </a:r>
          </a:p>
        </p:txBody>
      </p:sp>
      <p:sp>
        <p:nvSpPr>
          <p:cNvPr id="5" name="正方形/長方形 4"/>
          <p:cNvSpPr>
            <a:spLocks noChangeArrowheads="1"/>
          </p:cNvSpPr>
          <p:nvPr/>
        </p:nvSpPr>
        <p:spPr bwMode="auto">
          <a:xfrm>
            <a:off x="251520" y="5581689"/>
            <a:ext cx="3312368"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000" dirty="0">
                <a:latin typeface="+mn-ea"/>
                <a:ea typeface="+mn-ea"/>
              </a:rPr>
              <a:t>整数を入力してください。</a:t>
            </a:r>
            <a:endParaRPr lang="en-US" altLang="ja-JP" sz="2000" dirty="0">
              <a:latin typeface="+mn-ea"/>
              <a:ea typeface="+mn-ea"/>
            </a:endParaRPr>
          </a:p>
          <a:p>
            <a:pPr eaLnBrk="1" hangingPunct="1"/>
            <a:r>
              <a:rPr lang="en-US" altLang="ja-JP" sz="2000" dirty="0">
                <a:latin typeface="+mn-ea"/>
                <a:ea typeface="+mn-ea"/>
              </a:rPr>
              <a:t>5</a:t>
            </a:r>
            <a:r>
              <a:rPr lang="ja-JP" altLang="en-US" sz="2000" dirty="0">
                <a:latin typeface="+mn-ea"/>
                <a:ea typeface="+mn-ea"/>
              </a:rPr>
              <a:t>　</a:t>
            </a:r>
            <a:r>
              <a:rPr lang="ja-JP" altLang="en-US" sz="2000" dirty="0">
                <a:solidFill>
                  <a:srgbClr val="00B050"/>
                </a:solidFill>
                <a:latin typeface="+mn-ea"/>
                <a:ea typeface="+mn-ea"/>
              </a:rPr>
              <a:t>←</a:t>
            </a:r>
            <a:r>
              <a:rPr lang="en-US" altLang="ja-JP" sz="2000" dirty="0">
                <a:solidFill>
                  <a:srgbClr val="00B050"/>
                </a:solidFill>
                <a:latin typeface="+mn-ea"/>
                <a:ea typeface="+mn-ea"/>
              </a:rPr>
              <a:t>Enter</a:t>
            </a:r>
            <a:r>
              <a:rPr lang="ja-JP" altLang="en-US" sz="2000" dirty="0">
                <a:solidFill>
                  <a:srgbClr val="00B050"/>
                </a:solidFill>
                <a:latin typeface="+mn-ea"/>
                <a:ea typeface="+mn-ea"/>
              </a:rPr>
              <a:t>を押して確定</a:t>
            </a:r>
            <a:endParaRPr lang="en-US" altLang="ja-JP" sz="2000" dirty="0">
              <a:latin typeface="+mn-ea"/>
              <a:ea typeface="+mn-ea"/>
            </a:endParaRPr>
          </a:p>
          <a:p>
            <a:pPr eaLnBrk="1" hangingPunct="1"/>
            <a:r>
              <a:rPr lang="en-US" altLang="ja-JP" sz="2000" dirty="0">
                <a:latin typeface="+mn-ea"/>
                <a:ea typeface="+mn-ea"/>
              </a:rPr>
              <a:t>5</a:t>
            </a:r>
            <a:r>
              <a:rPr lang="ja-JP" altLang="en-US" sz="2000" dirty="0">
                <a:latin typeface="+mn-ea"/>
                <a:ea typeface="+mn-ea"/>
              </a:rPr>
              <a:t>が入力されました。</a:t>
            </a:r>
            <a:endParaRPr lang="en-US" altLang="ja-JP" sz="2000" dirty="0">
              <a:latin typeface="+mn-ea"/>
              <a:ea typeface="+mn-ea"/>
            </a:endParaRPr>
          </a:p>
        </p:txBody>
      </p:sp>
      <p:sp>
        <p:nvSpPr>
          <p:cNvPr id="6" name="テキスト ボックス 6"/>
          <p:cNvSpPr txBox="1">
            <a:spLocks noChangeArrowheads="1"/>
          </p:cNvSpPr>
          <p:nvPr/>
        </p:nvSpPr>
        <p:spPr bwMode="auto">
          <a:xfrm>
            <a:off x="1140004" y="511554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400" dirty="0">
                <a:latin typeface="+mn-ea"/>
                <a:ea typeface="+mn-ea"/>
              </a:rPr>
              <a:t>実行結果</a:t>
            </a:r>
          </a:p>
        </p:txBody>
      </p:sp>
      <p:sp>
        <p:nvSpPr>
          <p:cNvPr id="7" name="テキスト ボックス 6"/>
          <p:cNvSpPr txBox="1">
            <a:spLocks noChangeArrowheads="1"/>
          </p:cNvSpPr>
          <p:nvPr/>
        </p:nvSpPr>
        <p:spPr bwMode="auto">
          <a:xfrm>
            <a:off x="3648279" y="5372271"/>
            <a:ext cx="55451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sz="2400" dirty="0">
                <a:latin typeface="+mn-ea"/>
                <a:ea typeface="+mn-ea"/>
              </a:rPr>
              <a:t>※</a:t>
            </a:r>
            <a:r>
              <a:rPr lang="ja-JP" altLang="en-US" sz="2400" dirty="0">
                <a:latin typeface="+mn-ea"/>
                <a:ea typeface="+mn-ea"/>
              </a:rPr>
              <a:t>小数を受け取る場合は</a:t>
            </a:r>
            <a:endParaRPr lang="en-US" altLang="ja-JP" sz="2400" dirty="0">
              <a:latin typeface="+mn-ea"/>
              <a:ea typeface="+mn-ea"/>
            </a:endParaRPr>
          </a:p>
          <a:p>
            <a:pPr eaLnBrk="1" hangingPunct="1"/>
            <a:r>
              <a:rPr lang="en-US" altLang="ja-JP" sz="2400" dirty="0" err="1">
                <a:latin typeface="+mn-ea"/>
                <a:ea typeface="+mn-ea"/>
              </a:rPr>
              <a:t>nextInt</a:t>
            </a:r>
            <a:r>
              <a:rPr lang="ja-JP" altLang="en-US" sz="2400" dirty="0">
                <a:latin typeface="+mn-ea"/>
                <a:ea typeface="+mn-ea"/>
              </a:rPr>
              <a:t>の代わりに</a:t>
            </a:r>
            <a:r>
              <a:rPr lang="en-US" altLang="ja-JP" sz="2400" dirty="0" err="1">
                <a:latin typeface="+mn-ea"/>
                <a:ea typeface="+mn-ea"/>
              </a:rPr>
              <a:t>nextDouble</a:t>
            </a:r>
            <a:r>
              <a:rPr lang="ja-JP" altLang="en-US" sz="2400" dirty="0" err="1">
                <a:latin typeface="+mn-ea"/>
                <a:ea typeface="+mn-ea"/>
              </a:rPr>
              <a:t>、</a:t>
            </a:r>
            <a:br>
              <a:rPr lang="en-US" altLang="ja-JP" sz="2400" dirty="0">
                <a:latin typeface="+mn-ea"/>
                <a:ea typeface="+mn-ea"/>
              </a:rPr>
            </a:br>
            <a:r>
              <a:rPr lang="ja-JP" altLang="en-US" sz="2400" dirty="0">
                <a:latin typeface="+mn-ea"/>
                <a:ea typeface="+mn-ea"/>
              </a:rPr>
              <a:t>文字列を受け取る場合は</a:t>
            </a:r>
            <a:r>
              <a:rPr lang="en-US" altLang="ja-JP" sz="2400" dirty="0">
                <a:latin typeface="+mn-ea"/>
                <a:ea typeface="+mn-ea"/>
              </a:rPr>
              <a:t>next</a:t>
            </a:r>
            <a:r>
              <a:rPr lang="ja-JP" altLang="en-US" sz="2400" dirty="0">
                <a:latin typeface="+mn-ea"/>
                <a:ea typeface="+mn-ea"/>
              </a:rPr>
              <a:t>を使う。</a:t>
            </a:r>
          </a:p>
        </p:txBody>
      </p:sp>
    </p:spTree>
    <p:extLst>
      <p:ext uri="{BB962C8B-B14F-4D97-AF65-F5344CB8AC3E}">
        <p14:creationId xmlns:p14="http://schemas.microsoft.com/office/powerpoint/2010/main" val="38980925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タイトル 1"/>
          <p:cNvSpPr>
            <a:spLocks noGrp="1"/>
          </p:cNvSpPr>
          <p:nvPr>
            <p:ph type="title"/>
          </p:nvPr>
        </p:nvSpPr>
        <p:spPr>
          <a:xfrm>
            <a:off x="457200" y="274638"/>
            <a:ext cx="8229600" cy="725487"/>
          </a:xfrm>
        </p:spPr>
        <p:txBody>
          <a:bodyPr/>
          <a:lstStyle/>
          <a:p>
            <a:pPr eaLnBrk="1" hangingPunct="1"/>
            <a:r>
              <a:rPr lang="ja-JP" altLang="en-US"/>
              <a:t>戻り値のあるメソッド</a:t>
            </a:r>
          </a:p>
        </p:txBody>
      </p:sp>
      <p:sp>
        <p:nvSpPr>
          <p:cNvPr id="118788" name="正方形/長方形 4"/>
          <p:cNvSpPr>
            <a:spLocks noChangeArrowheads="1"/>
          </p:cNvSpPr>
          <p:nvPr/>
        </p:nvSpPr>
        <p:spPr bwMode="auto">
          <a:xfrm>
            <a:off x="714375" y="4929188"/>
            <a:ext cx="7929563"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ja-JP" altLang="en-US" sz="2800">
                <a:solidFill>
                  <a:srgbClr val="C00000"/>
                </a:solidFill>
                <a:latin typeface="Lucida Console" panose="020B0609040504020204" pitchFamily="49" charset="0"/>
                <a:ea typeface="HG丸ｺﾞｼｯｸM-PRO" panose="020F0600000000000000" pitchFamily="50" charset="-128"/>
              </a:rPr>
              <a:t>戻り値の型</a:t>
            </a:r>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メソッド名</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引数列</a:t>
            </a:r>
            <a:r>
              <a:rPr lang="en-US" altLang="ja-JP" sz="2800">
                <a:latin typeface="Lucida Console" panose="020B0609040504020204" pitchFamily="49" charset="0"/>
                <a:ea typeface="HG丸ｺﾞｼｯｸM-PRO" panose="020F0600000000000000" pitchFamily="50" charset="-128"/>
              </a:rPr>
              <a:t>)</a:t>
            </a:r>
            <a:r>
              <a:rPr lang="ja-JP" altLang="en-US" sz="2800">
                <a:latin typeface="Lucida Console" panose="020B0609040504020204" pitchFamily="49" charset="0"/>
                <a:ea typeface="HG丸ｺﾞｼｯｸM-PRO" panose="020F0600000000000000" pitchFamily="50" charset="-128"/>
              </a:rPr>
              <a:t> </a:t>
            </a:r>
            <a:r>
              <a:rPr lang="en-US" altLang="ja-JP" sz="2800">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	</a:t>
            </a:r>
            <a:r>
              <a:rPr lang="ja-JP" altLang="en-US" sz="2800">
                <a:latin typeface="Lucida Console" panose="020B0609040504020204" pitchFamily="49" charset="0"/>
                <a:ea typeface="HG丸ｺﾞｼｯｸM-PRO" panose="020F0600000000000000" pitchFamily="50" charset="-128"/>
              </a:rPr>
              <a:t>命令文</a:t>
            </a:r>
            <a:endParaRPr lang="en-US" altLang="ja-JP" sz="2800">
              <a:latin typeface="Lucida Console" panose="020B0609040504020204" pitchFamily="49" charset="0"/>
              <a:ea typeface="HG丸ｺﾞｼｯｸM-PRO" panose="020F0600000000000000" pitchFamily="50" charset="-128"/>
            </a:endParaRPr>
          </a:p>
          <a:p>
            <a:pPr eaLnBrk="1" hangingPunct="1"/>
            <a:r>
              <a:rPr lang="en-US" altLang="ja-JP" sz="2800">
                <a:latin typeface="Lucida Console" panose="020B0609040504020204" pitchFamily="49" charset="0"/>
                <a:ea typeface="HG丸ｺﾞｼｯｸM-PRO" panose="020F0600000000000000" pitchFamily="50" charset="-128"/>
              </a:rPr>
              <a:t>    </a:t>
            </a:r>
            <a:r>
              <a:rPr lang="en-US" altLang="ja-JP" sz="2800">
                <a:solidFill>
                  <a:srgbClr val="C00000"/>
                </a:solidFill>
                <a:latin typeface="Lucida Console" panose="020B0609040504020204" pitchFamily="49" charset="0"/>
                <a:ea typeface="HG丸ｺﾞｼｯｸM-PRO" panose="020F0600000000000000" pitchFamily="50" charset="-128"/>
              </a:rPr>
              <a:t>return </a:t>
            </a:r>
            <a:r>
              <a:rPr lang="ja-JP" altLang="en-US" sz="2800">
                <a:solidFill>
                  <a:srgbClr val="C00000"/>
                </a:solidFill>
                <a:latin typeface="Lucida Console" panose="020B0609040504020204" pitchFamily="49" charset="0"/>
                <a:ea typeface="HG丸ｺﾞｼｯｸM-PRO" panose="020F0600000000000000" pitchFamily="50" charset="-128"/>
              </a:rPr>
              <a:t>戻り値</a:t>
            </a:r>
            <a:r>
              <a:rPr lang="en-US" altLang="ja-JP" sz="2800">
                <a:solidFill>
                  <a:srgbClr val="C00000"/>
                </a:solidFill>
                <a:latin typeface="Lucida Console" panose="020B0609040504020204" pitchFamily="49" charset="0"/>
                <a:ea typeface="HG丸ｺﾞｼｯｸM-PRO" panose="020F0600000000000000" pitchFamily="50" charset="-128"/>
              </a:rPr>
              <a:t>;</a:t>
            </a:r>
          </a:p>
          <a:p>
            <a:pPr eaLnBrk="1" hangingPunct="1"/>
            <a:r>
              <a:rPr lang="en-US" altLang="ja-JP" sz="2800">
                <a:latin typeface="Lucida Console" panose="020B0609040504020204" pitchFamily="49" charset="0"/>
                <a:ea typeface="HG丸ｺﾞｼｯｸM-PRO" panose="020F0600000000000000" pitchFamily="50" charset="-128"/>
              </a:rPr>
              <a:t>}</a:t>
            </a:r>
          </a:p>
        </p:txBody>
      </p:sp>
      <p:pic>
        <p:nvPicPr>
          <p:cNvPr id="2" name="図 1"/>
          <p:cNvPicPr>
            <a:picLocks noChangeAspect="1"/>
          </p:cNvPicPr>
          <p:nvPr/>
        </p:nvPicPr>
        <p:blipFill>
          <a:blip r:embed="rId3"/>
          <a:stretch>
            <a:fillRect/>
          </a:stretch>
        </p:blipFill>
        <p:spPr>
          <a:xfrm>
            <a:off x="1691680" y="1268760"/>
            <a:ext cx="5639023" cy="3479020"/>
          </a:xfrm>
          <a:prstGeom prst="rect">
            <a:avLst/>
          </a:prstGeom>
        </p:spPr>
      </p:pic>
    </p:spTree>
    <p:extLst>
      <p:ext uri="{BB962C8B-B14F-4D97-AF65-F5344CB8AC3E}">
        <p14:creationId xmlns:p14="http://schemas.microsoft.com/office/powerpoint/2010/main" val="947627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5668</TotalTime>
  <Words>12499</Words>
  <Application>Microsoft Office PowerPoint</Application>
  <PresentationFormat>画面に合わせる (4:3)</PresentationFormat>
  <Paragraphs>1889</Paragraphs>
  <Slides>186</Slides>
  <Notes>174</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2</vt:i4>
      </vt:variant>
      <vt:variant>
        <vt:lpstr>スライド タイトル</vt:lpstr>
      </vt:variant>
      <vt:variant>
        <vt:i4>186</vt:i4>
      </vt:variant>
    </vt:vector>
  </HeadingPairs>
  <TitlesOfParts>
    <vt:vector size="195" baseType="lpstr">
      <vt:lpstr>HG丸ｺﾞｼｯｸM-PRO</vt:lpstr>
      <vt:lpstr>ＭＳ Ｐゴシック</vt:lpstr>
      <vt:lpstr>游ゴシック</vt:lpstr>
      <vt:lpstr>Arial</vt:lpstr>
      <vt:lpstr>Calibri</vt:lpstr>
      <vt:lpstr>Lucida Console</vt:lpstr>
      <vt:lpstr>Office テーマ</vt:lpstr>
      <vt:lpstr>数式</vt:lpstr>
      <vt:lpstr>ビットマップ イメージ</vt:lpstr>
      <vt:lpstr>Java 学習教材</vt:lpstr>
      <vt:lpstr>本資料の位置づけ</vt:lpstr>
      <vt:lpstr>第1章 Java言語に触れる</vt:lpstr>
      <vt:lpstr>プログラムとは</vt:lpstr>
      <vt:lpstr>Java言語のプログラムコード</vt:lpstr>
      <vt:lpstr>プログラムコードが実行されるまで</vt:lpstr>
      <vt:lpstr>Java言語の特徴</vt:lpstr>
      <vt:lpstr>Java言語のプログラム構成</vt:lpstr>
      <vt:lpstr>Java言語のプログラム構成</vt:lpstr>
      <vt:lpstr>ブロックとインデント</vt:lpstr>
      <vt:lpstr>コメント文</vt:lpstr>
      <vt:lpstr>プログラムの作成</vt:lpstr>
      <vt:lpstr>Eclipseでの実行の手順</vt:lpstr>
      <vt:lpstr>エラー（Compile Error）が発生したら</vt:lpstr>
      <vt:lpstr>.javaファイルと.classファイル</vt:lpstr>
      <vt:lpstr>演習</vt:lpstr>
      <vt:lpstr>第2章 Java言語の基本</vt:lpstr>
      <vt:lpstr>出力</vt:lpstr>
      <vt:lpstr>エスケープシーケンス</vt:lpstr>
      <vt:lpstr>演習</vt:lpstr>
      <vt:lpstr>変数</vt:lpstr>
      <vt:lpstr>変数の使用</vt:lpstr>
      <vt:lpstr>変数の宣言と型</vt:lpstr>
      <vt:lpstr>Javaで使用できる型</vt:lpstr>
      <vt:lpstr>演習</vt:lpstr>
      <vt:lpstr>算術演算子と式</vt:lpstr>
      <vt:lpstr>算術演算子と優先順位</vt:lpstr>
      <vt:lpstr>演習</vt:lpstr>
      <vt:lpstr>変数を含む算術演算子</vt:lpstr>
      <vt:lpstr>PowerPoint プレゼンテーション</vt:lpstr>
      <vt:lpstr>演習</vt:lpstr>
      <vt:lpstr>演習</vt:lpstr>
      <vt:lpstr>ワン・モア・ステップ（文と式）</vt:lpstr>
      <vt:lpstr>ワン・モア・ステップ（前置と後置）</vt:lpstr>
      <vt:lpstr>型と大きさ</vt:lpstr>
      <vt:lpstr>型変換</vt:lpstr>
      <vt:lpstr>異なる型を含む演算</vt:lpstr>
      <vt:lpstr>整数同士の割り算</vt:lpstr>
      <vt:lpstr>演習</vt:lpstr>
      <vt:lpstr>String 型</vt:lpstr>
      <vt:lpstr>キーボードからの入力を受け取る</vt:lpstr>
      <vt:lpstr>キーボードからの入力の受け取り方</vt:lpstr>
      <vt:lpstr>第3章 条件分岐と繰り返し</vt:lpstr>
      <vt:lpstr>条件分岐</vt:lpstr>
      <vt:lpstr>条件分岐の例</vt:lpstr>
      <vt:lpstr>関係演算子</vt:lpstr>
      <vt:lpstr>演習</vt:lpstr>
      <vt:lpstr>if ～ else 文</vt:lpstr>
      <vt:lpstr>if～else文の使用例</vt:lpstr>
      <vt:lpstr>複数の if ～ else 文</vt:lpstr>
      <vt:lpstr>PowerPoint プレゼンテーション</vt:lpstr>
      <vt:lpstr>演習</vt:lpstr>
      <vt:lpstr>演習</vt:lpstr>
      <vt:lpstr>if文の後の{}の省略</vt:lpstr>
      <vt:lpstr>switch文</vt:lpstr>
      <vt:lpstr>switch文の例(1)</vt:lpstr>
      <vt:lpstr>switch文の例(2)</vt:lpstr>
      <vt:lpstr>演習</vt:lpstr>
      <vt:lpstr>ワン・モア・ステップ 3項演算子</vt:lpstr>
      <vt:lpstr>演習</vt:lpstr>
      <vt:lpstr>演習</vt:lpstr>
      <vt:lpstr>論理演算子</vt:lpstr>
      <vt:lpstr>論理演算子の例</vt:lpstr>
      <vt:lpstr>演算子の優先度</vt:lpstr>
      <vt:lpstr>演習</vt:lpstr>
      <vt:lpstr>演習</vt:lpstr>
      <vt:lpstr>処理の繰り返し</vt:lpstr>
      <vt:lpstr>for文</vt:lpstr>
      <vt:lpstr>for文の例</vt:lpstr>
      <vt:lpstr>forループ内で変数を使う</vt:lpstr>
      <vt:lpstr>演習</vt:lpstr>
      <vt:lpstr>変数のスコープ</vt:lpstr>
      <vt:lpstr>while文</vt:lpstr>
      <vt:lpstr>while文の例</vt:lpstr>
      <vt:lpstr>do ～ while文</vt:lpstr>
      <vt:lpstr>do ～ while文の例</vt:lpstr>
      <vt:lpstr>ループの処理を中断する「break」</vt:lpstr>
      <vt:lpstr>ループ内の処理をスキップする「continue」</vt:lpstr>
      <vt:lpstr>ループ処理のネスト</vt:lpstr>
      <vt:lpstr>演習</vt:lpstr>
      <vt:lpstr>配列</vt:lpstr>
      <vt:lpstr>配列の使い方</vt:lpstr>
      <vt:lpstr>配列の使用</vt:lpstr>
      <vt:lpstr>配列の使用</vt:lpstr>
      <vt:lpstr>演習</vt:lpstr>
      <vt:lpstr>多次元配列（配列の配列）</vt:lpstr>
      <vt:lpstr>第4章  メソッド（クラスメソッド）</vt:lpstr>
      <vt:lpstr>メソッドとは</vt:lpstr>
      <vt:lpstr>メソッドの例</vt:lpstr>
      <vt:lpstr>mainメソッド</vt:lpstr>
      <vt:lpstr>メソッド呼び出しの処理の流れ</vt:lpstr>
      <vt:lpstr>メソッド呼び出しの階層</vt:lpstr>
      <vt:lpstr>メソッドの引数と戻り値</vt:lpstr>
      <vt:lpstr>引数のあるメソッド</vt:lpstr>
      <vt:lpstr>引数のあるメソッドの例</vt:lpstr>
      <vt:lpstr>複数の引数のあるメソッドの例</vt:lpstr>
      <vt:lpstr>mainメソッドの引数</vt:lpstr>
      <vt:lpstr>ワン・モア・ステップ (キーボード入力)</vt:lpstr>
      <vt:lpstr>戻り値のあるメソッド</vt:lpstr>
      <vt:lpstr>戻り値のあるメソッドの例１</vt:lpstr>
      <vt:lpstr>戻り値のあるメソッドの例2</vt:lpstr>
      <vt:lpstr>メソッドのまとめ</vt:lpstr>
      <vt:lpstr>ワン・モア・ステップ 論理演算式の値</vt:lpstr>
      <vt:lpstr>オーバーロード</vt:lpstr>
      <vt:lpstr>メソッドのオーバーロードの例</vt:lpstr>
      <vt:lpstr>オーバーロードができない場合</vt:lpstr>
      <vt:lpstr>シグネチャ</vt:lpstr>
      <vt:lpstr>第5章 クラスの基本</vt:lpstr>
      <vt:lpstr>オブジェクト指向とは</vt:lpstr>
      <vt:lpstr>オブジェクト指向とクラス</vt:lpstr>
      <vt:lpstr>クラスとインスタンス</vt:lpstr>
      <vt:lpstr>簡単なクラスの宣言とインスタンスの生成</vt:lpstr>
      <vt:lpstr>演習</vt:lpstr>
      <vt:lpstr>インスタンスの生成</vt:lpstr>
      <vt:lpstr>インスタンス変数へのアクセス</vt:lpstr>
      <vt:lpstr>StudentCardクラスの使用例</vt:lpstr>
      <vt:lpstr>参照型</vt:lpstr>
      <vt:lpstr>参照の代入</vt:lpstr>
      <vt:lpstr>演習</vt:lpstr>
      <vt:lpstr>参照の例</vt:lpstr>
      <vt:lpstr>参照の配列</vt:lpstr>
      <vt:lpstr>何も参照しないことを表すnull</vt:lpstr>
      <vt:lpstr>nullは参照型の値</vt:lpstr>
      <vt:lpstr>参照とメソッド</vt:lpstr>
      <vt:lpstr>クラスの定義とファイル</vt:lpstr>
      <vt:lpstr>ワン・モア・ステップ(インスタンス変数の初期値)</vt:lpstr>
      <vt:lpstr>第6章 クラスの一歩進んだ使い方</vt:lpstr>
      <vt:lpstr>コンストラクタ</vt:lpstr>
      <vt:lpstr>コンストラクタの例</vt:lpstr>
      <vt:lpstr>自分自身を表す this</vt:lpstr>
      <vt:lpstr>演習</vt:lpstr>
      <vt:lpstr>コンストラクタのオーバーロードの例</vt:lpstr>
      <vt:lpstr>thisの省略</vt:lpstr>
      <vt:lpstr>クラス変数</vt:lpstr>
      <vt:lpstr>クラス変数の例</vt:lpstr>
      <vt:lpstr>クラス変数とインスタンス変数</vt:lpstr>
      <vt:lpstr>クラス変数の利用例</vt:lpstr>
      <vt:lpstr>クラス変数の利用例(続き)</vt:lpstr>
      <vt:lpstr>クラス名の省略</vt:lpstr>
      <vt:lpstr>クラスメソッド</vt:lpstr>
      <vt:lpstr>クラスメソッドの例</vt:lpstr>
      <vt:lpstr>クラスの構造の復習</vt:lpstr>
      <vt:lpstr>演習</vt:lpstr>
      <vt:lpstr>第7章 継承</vt:lpstr>
      <vt:lpstr>継承とは</vt:lpstr>
      <vt:lpstr>Javaの継承</vt:lpstr>
      <vt:lpstr>Javaの継承</vt:lpstr>
      <vt:lpstr>演習</vt:lpstr>
      <vt:lpstr>継承を行うための extends</vt:lpstr>
      <vt:lpstr>Objectクラスの継承</vt:lpstr>
      <vt:lpstr>フィールドとメソッドの継承</vt:lpstr>
      <vt:lpstr>メソッドのオーバーライド</vt:lpstr>
      <vt:lpstr>メソッドのオーバーライド</vt:lpstr>
      <vt:lpstr>演習</vt:lpstr>
      <vt:lpstr>スーパークラスのメソッドの呼び出し</vt:lpstr>
      <vt:lpstr>継承関係とコンストラクタの動き</vt:lpstr>
      <vt:lpstr>継承関係とコンストラクタの動き</vt:lpstr>
      <vt:lpstr>スーパークラスのコンストラクタの呼び出し</vt:lpstr>
      <vt:lpstr>演習</vt:lpstr>
      <vt:lpstr>演習（発展）</vt:lpstr>
      <vt:lpstr>継承関係と代入の可否</vt:lpstr>
      <vt:lpstr>継承関係と代入の可否</vt:lpstr>
      <vt:lpstr>ポリモーフィズム（多態性）</vt:lpstr>
      <vt:lpstr>メソッドの引数とポリモーフィズム</vt:lpstr>
      <vt:lpstr>演習</vt:lpstr>
      <vt:lpstr>型変換（キャスト）</vt:lpstr>
      <vt:lpstr>第8章 抽象クラスとインタフェース</vt:lpstr>
      <vt:lpstr>修飾子とアクセス制御</vt:lpstr>
      <vt:lpstr>private修飾詞とカプセル化</vt:lpstr>
      <vt:lpstr>private修飾子の使用例</vt:lpstr>
      <vt:lpstr>（発展）アクセッサを経由したアクセス</vt:lpstr>
      <vt:lpstr>final修飾子</vt:lpstr>
      <vt:lpstr>定数の使用例</vt:lpstr>
      <vt:lpstr>static 修飾子</vt:lpstr>
      <vt:lpstr>抽象クラス</vt:lpstr>
      <vt:lpstr>抽象クラス</vt:lpstr>
      <vt:lpstr>抽象メソッド</vt:lpstr>
      <vt:lpstr>PowerPoint プレゼンテーション</vt:lpstr>
      <vt:lpstr>Javaの継承</vt:lpstr>
      <vt:lpstr>多重継承をしたい場合もある</vt:lpstr>
      <vt:lpstr>インタフェースとは</vt:lpstr>
      <vt:lpstr>インタフェースの使い方</vt:lpstr>
      <vt:lpstr>インタフェースの使用</vt:lpstr>
      <vt:lpstr>複数インタフェースの実装</vt:lpstr>
      <vt:lpstr>定数の宣言</vt:lpstr>
      <vt:lpstr>演習</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Java学習教材</dc:title>
  <dc:creator>三谷純</dc:creator>
  <cp:lastModifiedBy>三谷純</cp:lastModifiedBy>
  <cp:revision>264</cp:revision>
  <dcterms:created xsi:type="dcterms:W3CDTF">2010-03-29T13:19:23Z</dcterms:created>
  <dcterms:modified xsi:type="dcterms:W3CDTF">2021-01-24T06:01:29Z</dcterms:modified>
</cp:coreProperties>
</file>