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6"/>
  </p:notesMasterIdLst>
  <p:handoutMasterIdLst>
    <p:handoutMasterId r:id="rId87"/>
  </p:handoutMasterIdLst>
  <p:sldIdLst>
    <p:sldId id="309" r:id="rId2"/>
    <p:sldId id="362" r:id="rId3"/>
    <p:sldId id="329" r:id="rId4"/>
    <p:sldId id="363" r:id="rId5"/>
    <p:sldId id="331" r:id="rId6"/>
    <p:sldId id="312" r:id="rId7"/>
    <p:sldId id="336" r:id="rId8"/>
    <p:sldId id="337" r:id="rId9"/>
    <p:sldId id="338" r:id="rId10"/>
    <p:sldId id="313" r:id="rId11"/>
    <p:sldId id="375" r:id="rId12"/>
    <p:sldId id="376" r:id="rId13"/>
    <p:sldId id="377" r:id="rId14"/>
    <p:sldId id="378" r:id="rId15"/>
    <p:sldId id="379" r:id="rId16"/>
    <p:sldId id="380" r:id="rId17"/>
    <p:sldId id="339" r:id="rId18"/>
    <p:sldId id="340" r:id="rId19"/>
    <p:sldId id="341" r:id="rId20"/>
    <p:sldId id="342" r:id="rId21"/>
    <p:sldId id="344" r:id="rId22"/>
    <p:sldId id="346" r:id="rId23"/>
    <p:sldId id="347" r:id="rId24"/>
    <p:sldId id="350" r:id="rId25"/>
    <p:sldId id="351" r:id="rId26"/>
    <p:sldId id="352" r:id="rId27"/>
    <p:sldId id="356" r:id="rId28"/>
    <p:sldId id="354" r:id="rId29"/>
    <p:sldId id="355" r:id="rId30"/>
    <p:sldId id="373" r:id="rId31"/>
    <p:sldId id="381" r:id="rId32"/>
    <p:sldId id="382" r:id="rId33"/>
    <p:sldId id="383" r:id="rId34"/>
    <p:sldId id="374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65" r:id="rId43"/>
    <p:sldId id="343" r:id="rId44"/>
    <p:sldId id="357" r:id="rId45"/>
    <p:sldId id="358" r:id="rId46"/>
    <p:sldId id="320" r:id="rId47"/>
    <p:sldId id="391" r:id="rId48"/>
    <p:sldId id="393" r:id="rId49"/>
    <p:sldId id="392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372" r:id="rId59"/>
    <p:sldId id="325" r:id="rId60"/>
    <p:sldId id="359" r:id="rId61"/>
    <p:sldId id="361" r:id="rId62"/>
    <p:sldId id="360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324" r:id="rId78"/>
    <p:sldId id="371" r:id="rId79"/>
    <p:sldId id="366" r:id="rId80"/>
    <p:sldId id="367" r:id="rId81"/>
    <p:sldId id="368" r:id="rId82"/>
    <p:sldId id="369" r:id="rId83"/>
    <p:sldId id="370" r:id="rId84"/>
    <p:sldId id="364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45" autoAdjust="0"/>
  </p:normalViewPr>
  <p:slideViewPr>
    <p:cSldViewPr snapToGrid="0">
      <p:cViewPr varScale="1">
        <p:scale>
          <a:sx n="71" d="100"/>
          <a:sy n="71" d="100"/>
        </p:scale>
        <p:origin x="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D6C70-1948-44F0-86EE-029C29C1942B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AE8D-5DE2-4F5E-A259-6FC9E2B4E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933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9785B-D559-45A4-A544-D4A297F8A73F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A40F-AE3B-4A40-9CF4-3363CFCAF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97708" y="230659"/>
            <a:ext cx="11780109" cy="6392563"/>
          </a:xfrm>
          <a:prstGeom prst="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92D05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8505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650789" y="3693255"/>
            <a:ext cx="10783330" cy="302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26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4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57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92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4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061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15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0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2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04788" y="222251"/>
            <a:ext cx="11768138" cy="638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7C06-29B6-4A3A-A61B-06215483D6D1}" type="datetimeFigureOut">
              <a:rPr kumimoji="1" lang="ja-JP" altLang="en-US" smtClean="0"/>
              <a:t>2021/4/14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9B58-8F62-479D-939D-088693E954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プログラミング基礎演習</a:t>
            </a:r>
            <a:r>
              <a:rPr lang="en-US" altLang="ja-JP" dirty="0"/>
              <a:t>I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第</a:t>
            </a:r>
            <a:r>
              <a:rPr lang="en-US" altLang="ja-JP" sz="4000" dirty="0"/>
              <a:t>2</a:t>
            </a:r>
            <a:r>
              <a:rPr lang="ja-JP" altLang="en-US" sz="4000" dirty="0" smtClean="0"/>
              <a:t>回　</a:t>
            </a:r>
            <a:r>
              <a:rPr lang="en-US" altLang="ja-JP" sz="4000" dirty="0" smtClean="0"/>
              <a:t>Java</a:t>
            </a:r>
            <a:r>
              <a:rPr lang="ja-JP" altLang="en-US" sz="4000" dirty="0" smtClean="0"/>
              <a:t>の値と演算子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01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975119" y="2036580"/>
            <a:ext cx="8802353" cy="36692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279359" y="1242676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6" y="2151253"/>
            <a:ext cx="776395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9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4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91915" y="1911285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9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2167653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3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2441973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14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2734581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11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5469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78" y="1112210"/>
            <a:ext cx="6308187" cy="273999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855339" y="3027189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39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28515" y="21615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66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28515" y="21615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= 1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03784" y="2442847"/>
            <a:ext cx="878585" cy="4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accent6"/>
                </a:solidFill>
              </a:rPr>
              <a:t>3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0044725" y="2821462"/>
            <a:ext cx="86208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1607050" y="490916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1</a:t>
            </a:r>
            <a:r>
              <a:rPr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613330" y="4880880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9784776" y="2520628"/>
            <a:ext cx="7166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607050" y="490916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400" dirty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1</a:t>
            </a:r>
            <a:r>
              <a:rPr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?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613330" y="4880880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966" y="2161537"/>
            <a:ext cx="3059123" cy="3013236"/>
          </a:xfrm>
          <a:prstGeom prst="rect">
            <a:avLst/>
          </a:prstGeom>
        </p:spPr>
      </p:pic>
      <p:sp>
        <p:nvSpPr>
          <p:cNvPr id="2" name="乗算 1"/>
          <p:cNvSpPr/>
          <p:nvPr/>
        </p:nvSpPr>
        <p:spPr>
          <a:xfrm>
            <a:off x="2988206" y="4603594"/>
            <a:ext cx="1253765" cy="1142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17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50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1372" y="1599710"/>
            <a:ext cx="11209256" cy="4395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「表示」 ⇒　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(“”);</a:t>
            </a:r>
          </a:p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「改行して表示」 ⇒ 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err="1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(“”);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ln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がある場合と無い場合の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動きの違いを理解しよう！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「ﾀﾞﾌﾞﾙｺｰﾃｰｼｮﾝや￥を表示したい場合」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　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System.out.println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(“\\ 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\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を表示したい！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”);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         \(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エスケープシーケンス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を使いこなそう！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108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36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9528515" y="2161537"/>
            <a:ext cx="1615671" cy="1319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－</a:t>
            </a:r>
            <a:r>
              <a:rPr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6÷3</a:t>
            </a: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139935" y="2503106"/>
            <a:ext cx="878585" cy="4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accent6"/>
                </a:solidFill>
              </a:rPr>
              <a:t>2</a:t>
            </a:r>
            <a:endParaRPr kumimoji="1" lang="ja-JP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9775596" y="2846895"/>
            <a:ext cx="933088" cy="11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1607050" y="490916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>
              <a:buNone/>
            </a:pPr>
            <a:r>
              <a:rPr lang="en-US" altLang="ja-JP" sz="24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7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1613330" y="4880880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10190210" y="2567762"/>
            <a:ext cx="7166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74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6825" y="4945339"/>
            <a:ext cx="9275976" cy="56560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(“9 – 6÷3 = “ + (9 – 6 / 3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));</a:t>
            </a: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6825" y="1903771"/>
            <a:ext cx="89418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では文字列を連結させたい場合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 + ]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を使用します。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・文字列と文字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・文字列と数値と数値</a:t>
            </a:r>
            <a:r>
              <a:rPr kumimoji="1" lang="en-US" altLang="ja-JP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‥</a:t>
            </a:r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等</a:t>
            </a:r>
            <a:endParaRPr kumimoji="1" lang="en-US" altLang="ja-JP" sz="28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5081046" y="5397826"/>
            <a:ext cx="23095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613762" y="56014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ja-JP" altLang="en-US" sz="3600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8118335" y="5397826"/>
            <a:ext cx="16289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532715" y="560148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7533586" y="5397826"/>
            <a:ext cx="38493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992517" y="547918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2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</p:spTree>
    <p:extLst>
      <p:ext uri="{BB962C8B-B14F-4D97-AF65-F5344CB8AC3E}">
        <p14:creationId xmlns:p14="http://schemas.microsoft.com/office/powerpoint/2010/main" val="322577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“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4053" y="1513200"/>
            <a:ext cx="3577947" cy="385762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0499" y="2312990"/>
            <a:ext cx="189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1+2 = 3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3x4 = 12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+ 12 = 15 ?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48857" y="491540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:15 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08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966" y="2161537"/>
            <a:ext cx="3059123" cy="3013236"/>
          </a:xfrm>
          <a:prstGeom prst="rect">
            <a:avLst/>
          </a:prstGeom>
        </p:spPr>
      </p:pic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 12"/>
          <p:cNvSpPr/>
          <p:nvPr/>
        </p:nvSpPr>
        <p:spPr>
          <a:xfrm>
            <a:off x="3462073" y="4603594"/>
            <a:ext cx="1253765" cy="1142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48857" y="4915405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:15 ?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600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5929458" y="348694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929458" y="359245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9227" y="3465337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99227" y="3570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</a:p>
        </p:txBody>
      </p:sp>
    </p:spTree>
    <p:extLst>
      <p:ext uri="{BB962C8B-B14F-4D97-AF65-F5344CB8AC3E}">
        <p14:creationId xmlns:p14="http://schemas.microsoft.com/office/powerpoint/2010/main" val="259182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5929458" y="348694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929458" y="359245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9227" y="3465337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99227" y="3570848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5625639" y="3477516"/>
            <a:ext cx="242980" cy="37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082495" y="386413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4700675" y="3014950"/>
            <a:ext cx="827876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5959644" y="3035266"/>
            <a:ext cx="827876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2091244" y="4895620"/>
            <a:ext cx="727370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2896657" y="4915405"/>
            <a:ext cx="263335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89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74882" y="36138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699227" y="3471031"/>
            <a:ext cx="2012658" cy="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4700675" y="3014950"/>
            <a:ext cx="2114904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2048857" y="4886193"/>
            <a:ext cx="1043135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74882" y="36138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699227" y="3471031"/>
            <a:ext cx="2012658" cy="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23064" y="361383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</a:t>
            </a:r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7123064" y="347182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26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7123064" y="3471822"/>
            <a:ext cx="820134" cy="56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774882" y="361383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(3))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  12</a:t>
            </a:r>
            <a:endParaRPr kumimoji="1" lang="ja-JP" altLang="en-US" sz="24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4699227" y="3471031"/>
            <a:ext cx="2012658" cy="7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23064" y="3613834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6813758" y="3485606"/>
            <a:ext cx="242980" cy="37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270614" y="387222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</a:t>
            </a:r>
            <a:r>
              <a:rPr kumimoji="1" lang="ja-JP" altLang="en-US" sz="16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700675" y="3014950"/>
            <a:ext cx="211308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7090387" y="3014950"/>
            <a:ext cx="852811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082436" y="4915405"/>
            <a:ext cx="967636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246972" y="4904590"/>
            <a:ext cx="562303" cy="447837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03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434208" y="2348606"/>
            <a:ext cx="6888637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(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:”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(1 + 2) + (3 * 4));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43000" y="179220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ここで問題！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34208" y="4353717"/>
            <a:ext cx="518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結果の数値はいくつになるでしょうか？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1490241" y="4886193"/>
            <a:ext cx="428625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74882" y="361383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(3) 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48857" y="4915405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</a:t>
            </a:r>
            <a:r>
              <a:rPr kumimoji="1" lang="en-US" altLang="ja-JP" sz="24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:312</a:t>
            </a:r>
            <a:endParaRPr kumimoji="1" lang="ja-JP" altLang="en-US" sz="24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4699227" y="3450210"/>
            <a:ext cx="3407825" cy="20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44651" y="35922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 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endParaRPr kumimoji="1" lang="ja-JP" altLang="en-US" dirty="0">
              <a:solidFill>
                <a:schemeClr val="accent5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042452" y="3613834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dirty="0" smtClean="0">
                <a:solidFill>
                  <a:schemeClr val="accent5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(12))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8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まずは前回の復習！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98710"/>
            <a:ext cx="10515600" cy="521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復習問題１　問題なく実行できるプログラムはどれ？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全て答えよ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7689" y="2482211"/>
            <a:ext cx="4996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ア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01a.java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System.out.println("hello world!");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2569114"/>
            <a:ext cx="4996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イ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01b.java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01b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("hello world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");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096000" y="4710077"/>
            <a:ext cx="4996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エ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01d.java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d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System.out.println("hello world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!)</a:t>
            </a:r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;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70089" y="4710078"/>
            <a:ext cx="49969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ファイル名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: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Fuku01c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.java</a:t>
            </a:r>
            <a:endParaRPr lang="en-US" altLang="ja-JP" sz="1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</a:t>
            </a:r>
            <a:r>
              <a:rPr lang="en-US" altLang="ja-JP" sz="1600" dirty="0" err="1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fuku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01</a:t>
            </a:r>
            <a:r>
              <a:rPr lang="en-US" altLang="ja-JP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lang="ja-JP" altLang="en-US" sz="1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{</a:t>
            </a:r>
            <a:endParaRPr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args[]){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System.out.println("hello world!");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5667081" y="2347274"/>
            <a:ext cx="0" cy="405352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505905" y="4394942"/>
            <a:ext cx="11180189" cy="594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2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975119" y="2036580"/>
            <a:ext cx="8802353" cy="41264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279359" y="1242676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07" y="2206116"/>
            <a:ext cx="8586332" cy="373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42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1789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9" y="1069907"/>
            <a:ext cx="6418738" cy="279396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603846" y="1892997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895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1789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</a:t>
            </a:r>
            <a:r>
              <a:rPr kumimoji="1" lang="ja-JP" altLang="en-US" sz="20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演習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9" y="1069907"/>
            <a:ext cx="6418738" cy="279396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581326" y="2525651"/>
            <a:ext cx="3999635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249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56901" y="4410896"/>
            <a:ext cx="2815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基礎演習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プログラミング基礎演習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59" y="1069907"/>
            <a:ext cx="6418738" cy="279396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09342" y="3187106"/>
            <a:ext cx="5469251" cy="30437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22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975119" y="2036580"/>
            <a:ext cx="8802353" cy="412647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8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" y="1033174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279359" y="1242676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87" y="2459343"/>
            <a:ext cx="8494416" cy="32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0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463919" y="1975105"/>
            <a:ext cx="1108082" cy="35028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48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762367" y="1956817"/>
            <a:ext cx="431425" cy="347471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485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599847" y="2544621"/>
            <a:ext cx="1027017" cy="39974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001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1824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97127" y="2544621"/>
            <a:ext cx="496665" cy="38145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08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193792" y="2560320"/>
            <a:ext cx="387169" cy="3319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8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今日の内容で活かせるようになる事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3278" y="1891101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8807" y="5070884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少し高度な表示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も可能に！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2" y="1526970"/>
            <a:ext cx="1634029" cy="20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2進数2 ～ 10進数と2進数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6" y="4442554"/>
            <a:ext cx="3183850" cy="17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71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200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493008" y="3145537"/>
            <a:ext cx="1152144" cy="31089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69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200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105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+ 5 =  15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26" y="1236101"/>
            <a:ext cx="6600723" cy="2549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864608" y="3127249"/>
            <a:ext cx="859536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197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5930" y="3146611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</a:t>
            </a:r>
            <a:r>
              <a:rPr kumimoji="1" lang="en-US" altLang="ja-JP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をやってみよう！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584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26" name="Picture 2" descr="頭にクエスチョンマークを浮かべた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1820937"/>
            <a:ext cx="3095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566808" y="5630937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何が違うの？</a:t>
            </a:r>
            <a:endParaRPr kumimoji="1" lang="ja-JP" altLang="en-US" sz="28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4696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624659" y="57906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94896" y="830346"/>
            <a:ext cx="435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(”)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0" name="カギ線コネクタ 9"/>
          <p:cNvCxnSpPr>
            <a:stCxn id="2" idx="1"/>
          </p:cNvCxnSpPr>
          <p:nvPr/>
        </p:nvCxnSpPr>
        <p:spPr>
          <a:xfrm rot="10800000" flipV="1">
            <a:off x="4308049" y="1012910"/>
            <a:ext cx="1316610" cy="957291"/>
          </a:xfrm>
          <a:prstGeom prst="bentConnector3">
            <a:avLst>
              <a:gd name="adj1" fmla="val 10011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19795" y="1446319"/>
            <a:ext cx="9426" cy="704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024848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96906" y="5274031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8" name="カギ線コネクタ 17"/>
          <p:cNvCxnSpPr/>
          <p:nvPr/>
        </p:nvCxnSpPr>
        <p:spPr>
          <a:xfrm rot="16200000" flipV="1">
            <a:off x="3495848" y="4629634"/>
            <a:ext cx="1224929" cy="433198"/>
          </a:xfrm>
          <a:prstGeom prst="bentConnector3">
            <a:avLst>
              <a:gd name="adj1" fmla="val -617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4854388" y="4025743"/>
            <a:ext cx="23247" cy="9991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7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17425" y="52639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79855" y="776336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文字以上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 rot="5400000">
            <a:off x="8798784" y="1650134"/>
            <a:ext cx="1567127" cy="1159497"/>
          </a:xfrm>
          <a:prstGeom prst="bentConnector3">
            <a:avLst>
              <a:gd name="adj1" fmla="val 10052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643363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52901" y="5892546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文字のみ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411744" y="4666405"/>
            <a:ext cx="4717" cy="9769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19134" y="3013446"/>
            <a:ext cx="401581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923121" y="4666405"/>
            <a:ext cx="97881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4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780985" y="1533802"/>
            <a:ext cx="9051351" cy="397088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284" y="605294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" y="153380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86" y="1694953"/>
            <a:ext cx="786874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34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1828801"/>
            <a:ext cx="292608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678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1" y="1828801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数値＋文字コードの計算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(0 + 65)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13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49271" y="1694330"/>
            <a:ext cx="40511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・四則</a:t>
            </a:r>
            <a:r>
              <a:rPr lang="ja-JP" altLang="en-US" sz="5400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endParaRPr kumimoji="1" lang="en-US" altLang="ja-JP" sz="5400" b="1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</a:t>
            </a:r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連結演算子</a:t>
            </a:r>
            <a:endParaRPr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54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・リテラル</a:t>
            </a:r>
            <a:endParaRPr kumimoji="1" lang="ja-JP" altLang="en-US" sz="54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7164" y="712694"/>
            <a:ext cx="283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今回のキーワード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497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17136" y="2079874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数値＋文字コードの計算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(0 + 66)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379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2335905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数値＋文字コードの計算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(0 + 67)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4849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6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0A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2586977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A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2944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5175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0A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2861297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B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272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565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65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66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67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0A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0C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66" y="1056068"/>
            <a:ext cx="6234846" cy="2890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553712" y="3135617"/>
            <a:ext cx="1027249" cy="29260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8028909" y="1975104"/>
            <a:ext cx="3584448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 + C</a:t>
            </a:r>
            <a:endParaRPr kumimoji="1" lang="ja-JP" altLang="en-US" sz="2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140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780985" y="1533802"/>
            <a:ext cx="9051351" cy="397088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284" y="605294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" y="153380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46" y="2156327"/>
            <a:ext cx="8914826" cy="27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8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7" y="1418981"/>
            <a:ext cx="6390082" cy="195385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828031" y="2522162"/>
            <a:ext cx="603505" cy="312478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963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2966243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33678" y="4264270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56901" y="4410896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ECC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文字コード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EC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37" y="1418981"/>
            <a:ext cx="6390082" cy="195385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797295" y="2502290"/>
            <a:ext cx="530353" cy="460366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287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5930" y="3146611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課題２をやってみよう！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500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49270" y="2864224"/>
            <a:ext cx="340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endParaRPr kumimoji="1" lang="ja-JP" altLang="en-US" sz="72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438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08929" y="299869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66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endParaRPr kumimoji="1" lang="ja-JP" altLang="en-US" sz="6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346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リテラルで表示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進数などもプログラムで表示させる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事が出来ます。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実行結果：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18670" y="2452300"/>
            <a:ext cx="8379095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“2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0b1101 =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+ 0b1101);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29" y="4897017"/>
            <a:ext cx="9344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305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リテラルで表示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進数や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進数などもプログラムで表示させる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事が出来ます。</a:t>
            </a:r>
            <a:endParaRPr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実行結果：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18670" y="2452300"/>
            <a:ext cx="8379095" cy="18180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class Test{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public static void main(String </a:t>
            </a:r>
            <a:r>
              <a:rPr kumimoji="1" lang="en-US" altLang="ja-JP" dirty="0" err="1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args</a:t>
            </a:r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[]){</a:t>
            </a: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	</a:t>
            </a:r>
            <a:r>
              <a:rPr kumimoji="1" lang="en-US" altLang="ja-JP" dirty="0" err="1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System.out.print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 “2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　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0b1101 =</a:t>
            </a: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+ 0b1101);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	}</a:t>
            </a:r>
          </a:p>
          <a:p>
            <a:r>
              <a:rPr kumimoji="1" lang="en-US" altLang="ja-JP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};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29" y="4897017"/>
            <a:ext cx="9344025" cy="87630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7811521" y="3186262"/>
            <a:ext cx="983687" cy="3142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3740713" y="4897017"/>
            <a:ext cx="501349" cy="3694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440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34096"/>
              </p:ext>
            </p:extLst>
          </p:nvPr>
        </p:nvGraphicFramePr>
        <p:xfrm>
          <a:off x="933253" y="725863"/>
          <a:ext cx="10403004" cy="52912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01502">
                  <a:extLst>
                    <a:ext uri="{9D8B030D-6E8A-4147-A177-3AD203B41FA5}">
                      <a16:colId xmlns:a16="http://schemas.microsoft.com/office/drawing/2014/main" val="2354156311"/>
                    </a:ext>
                  </a:extLst>
                </a:gridCol>
                <a:gridCol w="5201502">
                  <a:extLst>
                    <a:ext uri="{9D8B030D-6E8A-4147-A177-3AD203B41FA5}">
                      <a16:colId xmlns:a16="http://schemas.microsoft.com/office/drawing/2014/main" val="1043453725"/>
                    </a:ext>
                  </a:extLst>
                </a:gridCol>
              </a:tblGrid>
              <a:tr h="6525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リテラル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記述例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306531"/>
                  </a:ext>
                </a:extLst>
              </a:tr>
              <a:tr h="1141951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　</a:t>
                      </a:r>
                      <a:endParaRPr kumimoji="1"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   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の値を使い、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で桁が上がる進数 </a:t>
                      </a:r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0b1101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(13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進数で表した場合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16367"/>
                  </a:ext>
                </a:extLst>
              </a:tr>
              <a:tr h="1141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～７の値を使い、８で桁が上がる進数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012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(10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進数で表した場合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76344"/>
                  </a:ext>
                </a:extLst>
              </a:tr>
              <a:tr h="10238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F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の値を使い、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で桁が上がる進数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0x16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(20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進数で表した場合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83599"/>
                  </a:ext>
                </a:extLst>
              </a:tr>
              <a:tr h="133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指数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浮動小数点表示において、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　基数にべき乗する値。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例）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2e4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 </a:t>
                      </a:r>
                      <a:endParaRPr lang="en-US" altLang="ja-JP" sz="2000" dirty="0" smtClean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(2 x 10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r>
                        <a:rPr lang="ja-JP" altLang="en-US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乗を表した場合</a:t>
                      </a:r>
                      <a:r>
                        <a:rPr lang="en-US" altLang="ja-JP" sz="2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</a:p>
                    <a:p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0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15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780985" y="1533802"/>
            <a:ext cx="9051351" cy="464754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1284" y="605294"/>
            <a:ext cx="949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資料にあるファイルに追加して、試しに動かしてみよう！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パソコンを使う学生のイラスト（男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83" y="1533802"/>
            <a:ext cx="2068879" cy="200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451" y="1760506"/>
            <a:ext cx="7825757" cy="41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67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58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30576" y="1339788"/>
            <a:ext cx="1045718" cy="24226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20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30576" y="1513960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26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316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853435" y="1528474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＋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“+”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20889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601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346921" y="1528474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“100 + ” + 10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605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050737" y="1528474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2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“100 + 10” + ”=”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451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に則る</a:t>
            </a:r>
            <a:endParaRPr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優先順位が同列なら、原則左</a:t>
            </a:r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lang="en-US" altLang="ja-JP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514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656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580961" y="1542988"/>
            <a:ext cx="530224" cy="271297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“100 + 10 =” + 110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321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23210" y="2061028"/>
            <a:ext cx="1045589" cy="23222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6160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330641" y="2249714"/>
            <a:ext cx="530160" cy="2177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6635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031272" y="2249714"/>
            <a:ext cx="530160" cy="217715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 “+”</a:t>
            </a:r>
          </a:p>
        </p:txBody>
      </p:sp>
    </p:spTree>
    <p:extLst>
      <p:ext uri="{BB962C8B-B14F-4D97-AF65-F5344CB8AC3E}">
        <p14:creationId xmlns:p14="http://schemas.microsoft.com/office/powerpoint/2010/main" val="39944840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+ 2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4615543" y="2264229"/>
            <a:ext cx="642575" cy="217714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“4+” + 2</a:t>
            </a:r>
          </a:p>
        </p:txBody>
      </p:sp>
    </p:spTree>
    <p:extLst>
      <p:ext uri="{BB962C8B-B14F-4D97-AF65-F5344CB8AC3E}">
        <p14:creationId xmlns:p14="http://schemas.microsoft.com/office/powerpoint/2010/main" val="24434381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+ 2 =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210629" y="2235201"/>
            <a:ext cx="802231" cy="2031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“4+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 + “=”</a:t>
            </a:r>
          </a:p>
        </p:txBody>
      </p:sp>
    </p:spTree>
    <p:extLst>
      <p:ext uri="{BB962C8B-B14F-4D97-AF65-F5344CB8AC3E}">
        <p14:creationId xmlns:p14="http://schemas.microsoft.com/office/powerpoint/2010/main" val="21925258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677007" y="999088"/>
            <a:ext cx="6708531" cy="32651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en-US" altLang="ja-JP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278" y="39565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6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～いきなりプログラミング編～</a:t>
            </a:r>
            <a:endParaRPr kumimoji="1" lang="ja-JP" altLang="en-US" sz="2800" dirty="0">
              <a:solidFill>
                <a:schemeClr val="accent6">
                  <a:lumMod val="75000"/>
                </a:schemeClr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8657" y="4381957"/>
            <a:ext cx="6748650" cy="20783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11758" y="4541525"/>
            <a:ext cx="2576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100 +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10  =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110</a:t>
            </a: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◆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endParaRPr kumimoji="1" lang="en-US" altLang="ja-JP" sz="2000" dirty="0" smtClean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4 + 2 = 6</a:t>
            </a:r>
            <a:endParaRPr kumimoji="1" lang="ja-JP" altLang="en-US" sz="2000" dirty="0">
              <a:solidFill>
                <a:schemeClr val="bg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58" y="1057931"/>
            <a:ext cx="5883355" cy="314749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5886979" y="2249716"/>
            <a:ext cx="802231" cy="203199"/>
          </a:xfrm>
          <a:prstGeom prst="roundRect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54112" y="1975104"/>
            <a:ext cx="3859245" cy="1679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数値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リテラル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pPr algn="ctr"/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 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“4+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  <a:r>
              <a:rPr kumimoji="1" lang="en-US" altLang="ja-JP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=”+6</a:t>
            </a:r>
          </a:p>
        </p:txBody>
      </p:sp>
    </p:spTree>
    <p:extLst>
      <p:ext uri="{BB962C8B-B14F-4D97-AF65-F5344CB8AC3E}">
        <p14:creationId xmlns:p14="http://schemas.microsoft.com/office/powerpoint/2010/main" val="11028886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065930" y="3146611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課題３をやってみよう！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3819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42386" y="3048000"/>
            <a:ext cx="395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今日のまとめ！</a:t>
            </a:r>
            <a:endParaRPr kumimoji="1" lang="ja-JP" altLang="en-US" sz="48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7779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Java</a:t>
            </a:r>
            <a:r>
              <a:rPr kumimoji="1" lang="ja-JP" altLang="en-US" sz="4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における計算のルール</a:t>
            </a:r>
            <a:endParaRPr kumimoji="1" lang="en-US" altLang="ja-JP" sz="4000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四則</a:t>
            </a:r>
            <a:r>
              <a:rPr lang="ja-JP" altLang="en-US" sz="4000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</a:t>
            </a:r>
            <a:r>
              <a:rPr lang="ja-JP" altLang="en-US" sz="4000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に則る</a:t>
            </a:r>
            <a:endParaRPr lang="en-US" altLang="ja-JP" sz="4000" dirty="0" smtClean="0">
              <a:solidFill>
                <a:schemeClr val="accent2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kumimoji="1" lang="en-US" altLang="ja-JP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()</a:t>
            </a:r>
            <a:r>
              <a:rPr kumimoji="1"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内が優先</a:t>
            </a:r>
            <a:endParaRPr kumimoji="1" lang="en-US" altLang="ja-JP" sz="36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pPr lvl="1"/>
            <a:r>
              <a:rPr lang="ja-JP" altLang="en-US" sz="3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優先順位が同列なら、原則左</a:t>
            </a:r>
            <a:r>
              <a:rPr lang="ja-JP" altLang="en-US" sz="36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から</a:t>
            </a:r>
            <a:endParaRPr lang="en-US" altLang="ja-JP" sz="3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675" y="702527"/>
            <a:ext cx="1314450" cy="131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0" y="1661624"/>
            <a:ext cx="1314450" cy="13144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100" y="609600"/>
            <a:ext cx="1314450" cy="13144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852" y="3204747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2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04" y="1966745"/>
            <a:ext cx="1314450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44" y="1285243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834104" y="1285243"/>
            <a:ext cx="3646372" cy="3486049"/>
            <a:chOff x="8068566" y="2316874"/>
            <a:chExt cx="3646372" cy="3486049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0631" y="2602523"/>
              <a:ext cx="3200400" cy="32004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8566" y="2998376"/>
              <a:ext cx="1314450" cy="13144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3606" y="2316874"/>
              <a:ext cx="1314450" cy="131445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7633" y="3125496"/>
              <a:ext cx="1297305" cy="1297305"/>
            </a:xfrm>
            <a:prstGeom prst="rect">
              <a:avLst/>
            </a:prstGeom>
          </p:spPr>
        </p:pic>
      </p:grp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209386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持った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演算子間で優先順位と実行順序が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45767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45767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45852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46156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47297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59486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991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104" y="1966745"/>
            <a:ext cx="1314450" cy="13144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144" y="1285243"/>
            <a:ext cx="1314450" cy="1314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171" y="2093865"/>
            <a:ext cx="1297305" cy="129730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7834104" y="1285243"/>
            <a:ext cx="3646372" cy="3486049"/>
            <a:chOff x="8068566" y="2316874"/>
            <a:chExt cx="3646372" cy="3486049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0631" y="2602523"/>
              <a:ext cx="3200400" cy="32004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8566" y="2998376"/>
              <a:ext cx="1314450" cy="131445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3606" y="2316874"/>
              <a:ext cx="1314450" cy="131445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17633" y="3125496"/>
              <a:ext cx="1297305" cy="1297305"/>
            </a:xfrm>
            <a:prstGeom prst="rect">
              <a:avLst/>
            </a:prstGeom>
          </p:spPr>
        </p:pic>
      </p:grp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8952" y="2093865"/>
            <a:ext cx="9872871" cy="4453200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endParaRPr kumimoji="1" lang="en-US" altLang="ja-JP" dirty="0" smtClean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とは特定の操作機能を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持った</a:t>
            </a:r>
            <a:r>
              <a:rPr lang="ja-JP" altLang="en-US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記号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またはキーワード</a:t>
            </a:r>
            <a:r>
              <a:rPr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  <a:p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演算子間で優先順位と実行順序が</a:t>
            </a:r>
            <a: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/>
            </a:r>
            <a:br>
              <a:rPr kumimoji="1" lang="en-US" altLang="ja-JP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</a:br>
            <a:r>
              <a:rPr kumimoji="1" lang="ja-JP" altLang="en-US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決まっている</a:t>
            </a:r>
            <a:endParaRPr kumimoji="1" lang="en-US" altLang="ja-JP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52" y="4576769"/>
            <a:ext cx="1314450" cy="13144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8336" y="4576769"/>
            <a:ext cx="1314450" cy="13144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156" y="4585279"/>
            <a:ext cx="1314450" cy="131445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606" y="4615677"/>
            <a:ext cx="1314450" cy="131445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3462107" y="4729798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＞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014067" y="594867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優先順位</a:t>
            </a:r>
            <a:endParaRPr kumimoji="1" lang="ja-JP" altLang="en-US" sz="32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4475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/>
          </p:nvPr>
        </p:nvGraphicFramePr>
        <p:xfrm>
          <a:off x="1346198" y="2110312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369" y="1510147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8725" y="57374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1372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624659" y="57906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794896" y="830346"/>
            <a:ext cx="435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ダブルコーテーション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(”)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0" name="カギ線コネクタ 9"/>
          <p:cNvCxnSpPr>
            <a:stCxn id="2" idx="1"/>
          </p:cNvCxnSpPr>
          <p:nvPr/>
        </p:nvCxnSpPr>
        <p:spPr>
          <a:xfrm rot="10800000" flipV="1">
            <a:off x="4308049" y="1012910"/>
            <a:ext cx="1316610" cy="957291"/>
          </a:xfrm>
          <a:prstGeom prst="bentConnector3">
            <a:avLst>
              <a:gd name="adj1" fmla="val 10011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8719795" y="1446319"/>
            <a:ext cx="9426" cy="70489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024848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596906" y="5274031"/>
            <a:ext cx="411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シングルコーテーション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</a:t>
            </a:r>
            <a:r>
              <a:rPr kumimoji="1" lang="en-US" altLang="ja-JP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で囲む</a:t>
            </a:r>
          </a:p>
        </p:txBody>
      </p:sp>
      <p:cxnSp>
        <p:nvCxnSpPr>
          <p:cNvPr id="18" name="カギ線コネクタ 17"/>
          <p:cNvCxnSpPr/>
          <p:nvPr/>
        </p:nvCxnSpPr>
        <p:spPr>
          <a:xfrm rot="16200000" flipV="1">
            <a:off x="3495848" y="4629634"/>
            <a:ext cx="1224929" cy="433198"/>
          </a:xfrm>
          <a:prstGeom prst="bentConnector3">
            <a:avLst>
              <a:gd name="adj1" fmla="val -617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8781070" y="4204357"/>
            <a:ext cx="23565" cy="820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751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17" y="59167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文字列と文字</a:t>
            </a:r>
            <a:endParaRPr kumimoji="1" lang="ja-JP" altLang="en-US" sz="3600" b="1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54549" y="2111188"/>
            <a:ext cx="781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文字列：</a:t>
            </a:r>
            <a:r>
              <a:rPr kumimoji="1"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”Hello ECC”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8505" y="3725937"/>
            <a:ext cx="7406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文字：</a:t>
            </a:r>
            <a:r>
              <a:rPr lang="en-US" altLang="ja-JP" sz="60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’A’ , ‘B’ , ‘C’</a:t>
            </a:r>
            <a:endParaRPr kumimoji="1" lang="ja-JP" altLang="en-US" sz="60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17425" y="526391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579855" y="776336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文字列</a:t>
            </a:r>
            <a:r>
              <a:rPr kumimoji="1" lang="ja-JP" altLang="en-US" sz="24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は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4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文字以上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カギ線コネクタ 9"/>
          <p:cNvCxnSpPr/>
          <p:nvPr/>
        </p:nvCxnSpPr>
        <p:spPr>
          <a:xfrm rot="5400000">
            <a:off x="8798784" y="1650134"/>
            <a:ext cx="1567127" cy="1159497"/>
          </a:xfrm>
          <a:prstGeom prst="bentConnector3">
            <a:avLst>
              <a:gd name="adj1" fmla="val 10052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308049" y="5643363"/>
            <a:ext cx="4694549" cy="86769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52901" y="5892546"/>
            <a:ext cx="35974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chemeClr val="accent2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文字は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kumimoji="1" lang="ja-JP" altLang="en-US" sz="2800" b="1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文字のみ</a:t>
            </a:r>
            <a:endParaRPr kumimoji="1" lang="ja-JP" altLang="en-US" sz="2800" b="1" dirty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411744" y="4666405"/>
            <a:ext cx="4717" cy="9769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19134" y="3013446"/>
            <a:ext cx="4015819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923121" y="4666405"/>
            <a:ext cx="97881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24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4853" y="817955"/>
            <a:ext cx="635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今日の内容で出来るようにな</a:t>
            </a:r>
            <a:r>
              <a:rPr kumimoji="1" lang="ja-JP" altLang="en-US" sz="32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った</a:t>
            </a:r>
            <a:r>
              <a:rPr kumimoji="1" lang="ja-JP" altLang="en-US" sz="3200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事</a:t>
            </a:r>
            <a:endParaRPr kumimoji="1" lang="ja-JP" altLang="en-US" sz="32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3278" y="1891101"/>
            <a:ext cx="3020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電卓のように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プログラム</a:t>
            </a:r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上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行い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文字と結果を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合わせて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表示出来る！</a:t>
            </a:r>
            <a:endParaRPr kumimoji="1" lang="en-US" altLang="ja-JP" sz="2400" dirty="0" smtClean="0">
              <a:solidFill>
                <a:schemeClr val="accent2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08807" y="5070884"/>
            <a:ext cx="35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や</a:t>
            </a:r>
            <a:r>
              <a:rPr kumimoji="1" lang="en-US" altLang="ja-JP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進数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を使った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dirty="0" smtClean="0">
                <a:solidFill>
                  <a:schemeClr val="accent2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少し高度な表示</a:t>
            </a:r>
            <a:r>
              <a:rPr kumimoji="1" lang="ja-JP" altLang="en-US" sz="2400" dirty="0" smtClean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も可能に！</a:t>
            </a:r>
            <a:endParaRPr kumimoji="1" lang="en-US" altLang="ja-JP" sz="2400" dirty="0" smtClean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5" name="Picture 2" descr="正面から見た電卓のイラスト（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82" y="1526970"/>
            <a:ext cx="1634029" cy="204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2進数2 ～ 10進数と2進数 - YouT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46" y="4442554"/>
            <a:ext cx="3183850" cy="17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4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52210"/>
              </p:ext>
            </p:extLst>
          </p:nvPr>
        </p:nvGraphicFramePr>
        <p:xfrm>
          <a:off x="1346198" y="2110312"/>
          <a:ext cx="8369302" cy="3627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7952">
                  <a:extLst>
                    <a:ext uri="{9D8B030D-6E8A-4147-A177-3AD203B41FA5}">
                      <a16:colId xmlns:a16="http://schemas.microsoft.com/office/drawing/2014/main" val="652737319"/>
                    </a:ext>
                  </a:extLst>
                </a:gridCol>
                <a:gridCol w="3050929">
                  <a:extLst>
                    <a:ext uri="{9D8B030D-6E8A-4147-A177-3AD203B41FA5}">
                      <a16:colId xmlns:a16="http://schemas.microsoft.com/office/drawing/2014/main" val="3916476319"/>
                    </a:ext>
                  </a:extLst>
                </a:gridCol>
                <a:gridCol w="3940421">
                  <a:extLst>
                    <a:ext uri="{9D8B030D-6E8A-4147-A177-3AD203B41FA5}">
                      <a16:colId xmlns:a16="http://schemas.microsoft.com/office/drawing/2014/main" val="1893948853"/>
                    </a:ext>
                  </a:extLst>
                </a:gridCol>
              </a:tblGrid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演算子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役割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例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1514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=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代入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ans = 1 + 3;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71080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+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足し算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 + 2	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64715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-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減算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引き算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 – 3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:4)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3047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*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乗算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掛け算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 * 3	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:6)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350799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除算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割り算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 / 2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:3)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6908"/>
                  </a:ext>
                </a:extLst>
              </a:tr>
              <a:tr h="4972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%</a:t>
                      </a:r>
                      <a:endParaRPr kumimoji="1" lang="ja-JP" altLang="en-US" sz="2800" dirty="0">
                        <a:solidFill>
                          <a:schemeClr val="accent2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剰余算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余り</a:t>
                      </a:r>
                      <a:r>
                        <a:rPr kumimoji="1"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r>
                        <a:rPr kumimoji="1" lang="en-US" altLang="ja-JP" sz="2800" baseline="300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※</a:t>
                      </a:r>
                      <a:endParaRPr kumimoji="1" lang="ja-JP" altLang="en-US" sz="2800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9 % 4	(</a:t>
                      </a:r>
                      <a:r>
                        <a:rPr lang="ja-JP" altLang="en-US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答え</a:t>
                      </a:r>
                      <a:r>
                        <a:rPr lang="en-US" altLang="ja-JP" sz="2800" dirty="0" smtClean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:1)</a:t>
                      </a:r>
                      <a:endParaRPr kumimoji="1" lang="ja-JP" alt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72591"/>
                  </a:ext>
                </a:extLst>
              </a:tr>
            </a:tbl>
          </a:graphicData>
        </a:graphic>
      </p:graphicFrame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計算と演算子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5369" y="1510147"/>
            <a:ext cx="4653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主に</a:t>
            </a:r>
            <a:r>
              <a:rPr kumimoji="1" lang="ja-JP" altLang="en-US" sz="3600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計算で使う演算子</a:t>
            </a:r>
            <a:endParaRPr kumimoji="1" lang="en-US" altLang="ja-JP" sz="3600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sz="3600" dirty="0">
              <a:solidFill>
                <a:schemeClr val="accent6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8725" y="573743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剰余算は整数型同士の演算のみ使用可能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ja-JP" altLang="en-US" dirty="0">
              <a:solidFill>
                <a:schemeClr val="accent6">
                  <a:lumMod val="75000"/>
                </a:schemeClr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783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17859</TotalTime>
  <Words>2468</Words>
  <Application>Microsoft Office PowerPoint</Application>
  <PresentationFormat>ワイド画面</PresentationFormat>
  <Paragraphs>522</Paragraphs>
  <Slides>84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84</vt:i4>
      </vt:variant>
    </vt:vector>
  </HeadingPairs>
  <TitlesOfParts>
    <vt:vector size="92" baseType="lpstr">
      <vt:lpstr>UD デジタル 教科書体 NK-B</vt:lpstr>
      <vt:lpstr>UD デジタル 教科書体 NP-B</vt:lpstr>
      <vt:lpstr>游ゴシック</vt:lpstr>
      <vt:lpstr>游ゴシック Light</vt:lpstr>
      <vt:lpstr>Arial</vt:lpstr>
      <vt:lpstr>Calibri</vt:lpstr>
      <vt:lpstr>Calibri Light</vt:lpstr>
      <vt:lpstr>Office Theme</vt:lpstr>
      <vt:lpstr>プログラミング基礎演習I</vt:lpstr>
      <vt:lpstr>まずは前回の復習！</vt:lpstr>
      <vt:lpstr>まずは前回の復習！</vt:lpstr>
      <vt:lpstr>PowerPoint プレゼンテーション</vt:lpstr>
      <vt:lpstr>PowerPoint プレゼンテーション</vt:lpstr>
      <vt:lpstr>PowerPoint プレゼンテーション</vt:lpstr>
      <vt:lpstr>計算と演算子</vt:lpstr>
      <vt:lpstr>計算と演算子</vt:lpstr>
      <vt:lpstr>計算と演算子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計算と演算子</vt:lpstr>
      <vt:lpstr>計算と演算子</vt:lpstr>
      <vt:lpstr>計算と演算子</vt:lpstr>
      <vt:lpstr>計算と演算子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連結演算子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リテラルで表示</vt:lpstr>
      <vt:lpstr>リテラルで表示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計算と演算子</vt:lpstr>
      <vt:lpstr>計算と演算子</vt:lpstr>
      <vt:lpstr>計算と演算子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Javaって 何が作れるの？</dc:title>
  <dc:creator>石田 雄太</dc:creator>
  <cp:lastModifiedBy>石田 雄太</cp:lastModifiedBy>
  <cp:revision>174</cp:revision>
  <dcterms:created xsi:type="dcterms:W3CDTF">2020-03-04T08:20:15Z</dcterms:created>
  <dcterms:modified xsi:type="dcterms:W3CDTF">2021-04-14T10:41:07Z</dcterms:modified>
</cp:coreProperties>
</file>