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1"/>
  </p:notesMasterIdLst>
  <p:handoutMasterIdLst>
    <p:handoutMasterId r:id="rId82"/>
  </p:handoutMasterIdLst>
  <p:sldIdLst>
    <p:sldId id="309" r:id="rId2"/>
    <p:sldId id="740" r:id="rId3"/>
    <p:sldId id="741" r:id="rId4"/>
    <p:sldId id="742" r:id="rId5"/>
    <p:sldId id="743" r:id="rId6"/>
    <p:sldId id="744" r:id="rId7"/>
    <p:sldId id="745" r:id="rId8"/>
    <p:sldId id="746" r:id="rId9"/>
    <p:sldId id="747" r:id="rId10"/>
    <p:sldId id="748" r:id="rId11"/>
    <p:sldId id="749" r:id="rId12"/>
    <p:sldId id="329" r:id="rId13"/>
    <p:sldId id="572" r:id="rId14"/>
    <p:sldId id="331" r:id="rId15"/>
    <p:sldId id="312" r:id="rId16"/>
    <p:sldId id="519" r:id="rId17"/>
    <p:sldId id="750" r:id="rId18"/>
    <p:sldId id="751" r:id="rId19"/>
    <p:sldId id="752" r:id="rId20"/>
    <p:sldId id="753" r:id="rId21"/>
    <p:sldId id="754" r:id="rId22"/>
    <p:sldId id="755" r:id="rId23"/>
    <p:sldId id="756" r:id="rId24"/>
    <p:sldId id="757" r:id="rId25"/>
    <p:sldId id="758" r:id="rId26"/>
    <p:sldId id="759" r:id="rId27"/>
    <p:sldId id="760" r:id="rId28"/>
    <p:sldId id="761" r:id="rId29"/>
    <p:sldId id="762" r:id="rId30"/>
    <p:sldId id="763" r:id="rId31"/>
    <p:sldId id="764" r:id="rId32"/>
    <p:sldId id="765" r:id="rId33"/>
    <p:sldId id="766" r:id="rId34"/>
    <p:sldId id="767" r:id="rId35"/>
    <p:sldId id="768" r:id="rId36"/>
    <p:sldId id="769" r:id="rId37"/>
    <p:sldId id="770" r:id="rId38"/>
    <p:sldId id="772" r:id="rId39"/>
    <p:sldId id="771" r:id="rId40"/>
    <p:sldId id="773" r:id="rId41"/>
    <p:sldId id="774" r:id="rId42"/>
    <p:sldId id="775" r:id="rId43"/>
    <p:sldId id="776" r:id="rId44"/>
    <p:sldId id="777" r:id="rId45"/>
    <p:sldId id="778" r:id="rId46"/>
    <p:sldId id="779" r:id="rId47"/>
    <p:sldId id="780" r:id="rId48"/>
    <p:sldId id="781" r:id="rId49"/>
    <p:sldId id="782" r:id="rId50"/>
    <p:sldId id="691" r:id="rId51"/>
    <p:sldId id="783" r:id="rId52"/>
    <p:sldId id="692" r:id="rId53"/>
    <p:sldId id="784" r:id="rId54"/>
    <p:sldId id="785" r:id="rId55"/>
    <p:sldId id="361" r:id="rId56"/>
    <p:sldId id="362" r:id="rId57"/>
    <p:sldId id="786" r:id="rId58"/>
    <p:sldId id="787" r:id="rId59"/>
    <p:sldId id="788" r:id="rId60"/>
    <p:sldId id="789" r:id="rId61"/>
    <p:sldId id="790" r:id="rId62"/>
    <p:sldId id="791" r:id="rId63"/>
    <p:sldId id="792" r:id="rId64"/>
    <p:sldId id="793" r:id="rId65"/>
    <p:sldId id="794" r:id="rId66"/>
    <p:sldId id="795" r:id="rId67"/>
    <p:sldId id="796" r:id="rId68"/>
    <p:sldId id="797" r:id="rId69"/>
    <p:sldId id="798" r:id="rId70"/>
    <p:sldId id="799" r:id="rId71"/>
    <p:sldId id="800" r:id="rId72"/>
    <p:sldId id="801" r:id="rId73"/>
    <p:sldId id="802" r:id="rId74"/>
    <p:sldId id="803" r:id="rId75"/>
    <p:sldId id="804" r:id="rId76"/>
    <p:sldId id="805" r:id="rId77"/>
    <p:sldId id="724" r:id="rId78"/>
    <p:sldId id="807" r:id="rId79"/>
    <p:sldId id="806" r:id="rId8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石田 雄太" initials="石田" lastIdx="1" clrIdx="0">
    <p:extLst>
      <p:ext uri="{19B8F6BF-5375-455C-9EA6-DF929625EA0E}">
        <p15:presenceInfo xmlns:p15="http://schemas.microsoft.com/office/powerpoint/2012/main" userId="S-1-5-21-2319409950-2389570134-4242108266-269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14" autoAdjust="0"/>
    <p:restoredTop sz="94761" autoAdjust="0"/>
  </p:normalViewPr>
  <p:slideViewPr>
    <p:cSldViewPr snapToGrid="0">
      <p:cViewPr varScale="1">
        <p:scale>
          <a:sx n="109" d="100"/>
          <a:sy n="109" d="100"/>
        </p:scale>
        <p:origin x="75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34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588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プログラミング基礎演習</a:t>
            </a:r>
            <a:r>
              <a:rPr lang="en-US" altLang="ja-JP" dirty="0"/>
              <a:t>I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4400" dirty="0" smtClean="0"/>
              <a:t>第</a:t>
            </a:r>
            <a:r>
              <a:rPr lang="en-US" altLang="ja-JP" sz="4400" dirty="0" smtClean="0"/>
              <a:t>10</a:t>
            </a:r>
            <a:r>
              <a:rPr lang="ja-JP" altLang="en-US" sz="4400" dirty="0" smtClean="0"/>
              <a:t>回　</a:t>
            </a:r>
            <a:r>
              <a:rPr lang="ja-JP" altLang="en-US" sz="4400" dirty="0" smtClean="0"/>
              <a:t>拡張</a:t>
            </a:r>
            <a:r>
              <a:rPr lang="en-US" altLang="ja-JP" sz="4400" dirty="0" smtClean="0"/>
              <a:t>for</a:t>
            </a:r>
            <a:r>
              <a:rPr lang="ja-JP" altLang="en-US" sz="4400" dirty="0" smtClean="0"/>
              <a:t>文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967953" y="377885"/>
            <a:ext cx="8251032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05191" y="1720736"/>
            <a:ext cx="4530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34317" y="955131"/>
            <a:ext cx="6327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967954" y="330934"/>
            <a:ext cx="4785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の取得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パターン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2)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211" y="3963722"/>
            <a:ext cx="1898999" cy="1823039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946843" y="55511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16424" y="507943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7" y="352290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891" y="352290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614" y="351654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4742341" y="3361091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352410" y="4371702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421020" y="4382917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43" y="493660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377" y="493660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958" y="4926526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4790031" y="4833860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897243" y="4833860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896395" y="4824473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305896" y="5820570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374506" y="5831785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934499" y="3293498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894193" y="3305643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411791" y="4367034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411791" y="5831976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059409" y="3281830"/>
            <a:ext cx="6560465" cy="1485314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4059409" y="4872856"/>
            <a:ext cx="6560465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220277" y="373288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231390" y="555236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000659" y="2734857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934499" y="2712021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884703" y="27143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4326494" y="3324355"/>
            <a:ext cx="1809300" cy="1389324"/>
          </a:xfrm>
          <a:prstGeom prst="rect">
            <a:avLst/>
          </a:prstGeom>
          <a:solidFill>
            <a:schemeClr val="accent2">
              <a:alpha val="32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6481506" y="3325207"/>
            <a:ext cx="1809300" cy="1389324"/>
          </a:xfrm>
          <a:prstGeom prst="rect">
            <a:avLst/>
          </a:prstGeom>
          <a:solidFill>
            <a:schemeClr val="accent2">
              <a:alpha val="32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8472277" y="3343361"/>
            <a:ext cx="1809300" cy="1389324"/>
          </a:xfrm>
          <a:prstGeom prst="rect">
            <a:avLst/>
          </a:prstGeom>
          <a:solidFill>
            <a:schemeClr val="accent2">
              <a:alpha val="32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338168" y="2552852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11284" y="29018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555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4853" y="817955"/>
            <a:ext cx="5998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前回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の内容で出来るようになる事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394" y="1773099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594" y="1773098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794" y="1773098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194" y="3130045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394" y="313004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594" y="313004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194" y="4486990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394" y="4486989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594" y="4486989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845752" y="3313533"/>
            <a:ext cx="47949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多量の変数を</a:t>
            </a:r>
            <a:endParaRPr kumimoji="1" lang="en-US" altLang="ja-JP" sz="4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一括定義が可能に！！</a:t>
            </a:r>
            <a:endParaRPr kumimoji="1" lang="ja-JP" altLang="en-US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582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7809" y="255570"/>
            <a:ext cx="10515600" cy="827865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7345" y="1012633"/>
            <a:ext cx="11081479" cy="521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復習問題１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結果が右図のようになるのはどれ？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全て答えよ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13309" y="1517259"/>
            <a:ext cx="54683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ア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189378" y="1554227"/>
            <a:ext cx="56223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194940" y="4207331"/>
            <a:ext cx="5404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68531" y="4207332"/>
            <a:ext cx="55900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ウ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6035609" y="1587909"/>
            <a:ext cx="0" cy="4893232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477721" y="3970205"/>
            <a:ext cx="11180189" cy="594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9270609" y="71845"/>
            <a:ext cx="2797800" cy="9407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03" y="1728159"/>
            <a:ext cx="5248937" cy="224204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550" y="1711972"/>
            <a:ext cx="5140130" cy="218510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402" y="4257795"/>
            <a:ext cx="4993297" cy="222334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506" y="4207331"/>
            <a:ext cx="5322217" cy="221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2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4853" y="817955"/>
            <a:ext cx="5998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今日の内容で出来るようになる事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394" y="1773099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594" y="1773098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794" y="1773098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194" y="3130045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394" y="313004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594" y="313004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194" y="4486990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394" y="4486989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594" y="4486989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510448" y="2591435"/>
            <a:ext cx="47644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配列を使った繰り返し文が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とても簡潔に記述可能！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574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847164" y="712694"/>
            <a:ext cx="283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今回のキーワード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19180" y="2454919"/>
            <a:ext cx="85427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・拡張</a:t>
            </a:r>
            <a:r>
              <a:rPr lang="en-US" altLang="ja-JP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lang="en-US" altLang="ja-JP" sz="54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・多次元配列での拡張</a:t>
            </a:r>
            <a:r>
              <a:rPr lang="en-US" altLang="ja-JP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lang="en-US" altLang="ja-JP" sz="54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849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462816" y="2773882"/>
            <a:ext cx="40270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834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3259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2019408"/>
            <a:ext cx="7226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配列の全要素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に対して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順番に処理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を行う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696" y="3899912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074" y="389991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451" y="389991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角丸四角形 46"/>
          <p:cNvSpPr/>
          <p:nvPr/>
        </p:nvSpPr>
        <p:spPr>
          <a:xfrm>
            <a:off x="5526933" y="3768199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6575735" y="3768199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7705165" y="3784291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上カーブ矢印 49"/>
          <p:cNvSpPr/>
          <p:nvPr/>
        </p:nvSpPr>
        <p:spPr>
          <a:xfrm rot="10386135">
            <a:off x="2397605" y="3334299"/>
            <a:ext cx="3380359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上カーブ矢印 50"/>
          <p:cNvSpPr/>
          <p:nvPr/>
        </p:nvSpPr>
        <p:spPr>
          <a:xfrm rot="10386135">
            <a:off x="3046203" y="3339095"/>
            <a:ext cx="3978974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上カーブ矢印 51"/>
          <p:cNvSpPr/>
          <p:nvPr/>
        </p:nvSpPr>
        <p:spPr>
          <a:xfrm rot="10386135">
            <a:off x="3621513" y="3374693"/>
            <a:ext cx="4481057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526933" y="528286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0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643572" y="528286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719406" y="528286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56" name="図 5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1098" y="4253524"/>
            <a:ext cx="1898999" cy="18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7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150" y="2251074"/>
            <a:ext cx="3997325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593894" y="591369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55844" y="2124075"/>
            <a:ext cx="75007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普通の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文と何が違うの・・？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981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6127919" y="1333499"/>
            <a:ext cx="5549731" cy="4429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781050" y="1333500"/>
            <a:ext cx="4733925" cy="44291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3894" y="591369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08244" y="1515293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93994" y="2085186"/>
            <a:ext cx="33281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指定した条件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4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繰り返し処理を実行する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9844" y="1451475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081086" y="1913140"/>
            <a:ext cx="33762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配列の先頭から</a:t>
            </a:r>
            <a:endParaRPr kumimoji="1" lang="en-US" altLang="ja-JP" sz="3200" b="1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最後</a:t>
            </a:r>
            <a:r>
              <a:rPr kumimoji="1" lang="ja-JP" altLang="en-US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尾まで順番に</a:t>
            </a:r>
            <a:endParaRPr kumimoji="1" lang="en-US" altLang="ja-JP" sz="24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繰り返し処理を実行する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94611" y="3621627"/>
            <a:ext cx="46666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カウントが</a:t>
            </a:r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未満の間繰り返す</a:t>
            </a:r>
            <a:endParaRPr kumimoji="1" lang="en-US" altLang="ja-JP" sz="2400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for(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=0;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&lt;5;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++){</a:t>
            </a: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597134" y="3621627"/>
            <a:ext cx="47291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配列の要素分先頭か</a:t>
            </a:r>
            <a:r>
              <a:rPr kumimoji="1" lang="ja-JP" altLang="en-US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ら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en-US" altLang="ja-JP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 = {1,2,3};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for(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: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404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945270" y="1181101"/>
            <a:ext cx="10033316" cy="25839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86941" y="2764577"/>
            <a:ext cx="8247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for(</a:t>
            </a:r>
            <a:r>
              <a:rPr kumimoji="1" lang="ja-JP" altLang="en-US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変数名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  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                   }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186941" y="1924830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853287" y="1908764"/>
            <a:ext cx="7513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:  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numbers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                   }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93894" y="591369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35820" y="1319032"/>
            <a:ext cx="4823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numbers[] = {1,2,3};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404" y="3929674"/>
            <a:ext cx="1898999" cy="1823039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125856" y="599122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03648" y="5406450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3053" y="5533876"/>
            <a:ext cx="806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0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20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871" y="4077017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249" y="4077015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626" y="4077015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テキスト ボックス 52"/>
          <p:cNvSpPr txBox="1"/>
          <p:nvPr/>
        </p:nvSpPr>
        <p:spPr>
          <a:xfrm>
            <a:off x="5974057" y="5464469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umbers[0]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229240" y="5493395"/>
            <a:ext cx="806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0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20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333228" y="5483787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numbers[1]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707142" y="5505939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numbers[2]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6540960" y="4108628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7665696" y="4055227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8743903" y="4055227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6540960" y="4118287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7665696" y="4055227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743903" y="4055225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四角形吹き出し 13"/>
          <p:cNvSpPr/>
          <p:nvPr/>
        </p:nvSpPr>
        <p:spPr>
          <a:xfrm>
            <a:off x="2628620" y="4285093"/>
            <a:ext cx="3455763" cy="1014764"/>
          </a:xfrm>
          <a:prstGeom prst="wedgeRectCallout">
            <a:avLst>
              <a:gd name="adj1" fmla="val 126627"/>
              <a:gd name="adj2" fmla="val -24349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{}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内の処理を行う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57182" y="3331991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配列の値を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つ格納する為の箱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939324" y="3356145"/>
            <a:ext cx="430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先頭から全要素コピーして実行したい配列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373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-0.42448 0.00278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2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-0.51354 0.01204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77" y="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-0.60052 0.01204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26" y="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7" grpId="0"/>
      <p:bldP spid="8" grpId="0"/>
      <p:bldP spid="10" grpId="0"/>
      <p:bldP spid="12" grpId="0"/>
      <p:bldP spid="53" grpId="0"/>
      <p:bldP spid="54" grpId="0"/>
      <p:bldP spid="55" grpId="0"/>
      <p:bldP spid="56" grpId="0"/>
      <p:bldP spid="57" grpId="0" animBg="1"/>
      <p:bldP spid="58" grpId="0" animBg="1"/>
      <p:bldP spid="59" grpId="0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5" grpId="0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60517" y="1327428"/>
            <a:ext cx="34964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2019408"/>
            <a:ext cx="7544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まとめて複数個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用意し活用する方法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07905" y="4191899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5297" y="42842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65297" y="4860102"/>
            <a:ext cx="5801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のものしか配列では</a:t>
            </a:r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扱えない</a:t>
            </a:r>
            <a:endParaRPr kumimoji="1" lang="en-US" altLang="ja-JP" sz="28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65297" y="5836081"/>
            <a:ext cx="5715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複数のデータ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を扱う際に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とても便利</a:t>
            </a:r>
            <a:endParaRPr kumimoji="1" lang="en-US" altLang="ja-JP" sz="28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65297" y="5367933"/>
            <a:ext cx="7217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・最初に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いくつ要素が入るか決める必要がある</a:t>
            </a:r>
            <a:endParaRPr kumimoji="1" lang="en-US" altLang="ja-JP" sz="28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マンションのイラスト（建物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391" y="2555056"/>
            <a:ext cx="2213864" cy="225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2577067" y="2626055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例えば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マンションの部屋」のイメージ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925037" y="4033581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853928" y="4033581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795417" y="4033581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925037" y="3735408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853928" y="3735408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4795417" y="3735408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925037" y="3405782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853928" y="3405782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4795417" y="3405782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644601" y="4018419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階の配列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649118" y="3705109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階の配列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642677" y="3401726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階の配列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16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64" y="4957128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4527553" y="232927"/>
            <a:ext cx="7434084" cy="530109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4005" y="341291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79464" y="830468"/>
            <a:ext cx="39405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サンプルを完成させ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動きを確認しましょう！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62" name="Picture 14" descr="学校教科のマーク「英語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89" y="2790590"/>
            <a:ext cx="896625" cy="51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学校教科のマーク「保険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060" y="2775339"/>
            <a:ext cx="876458" cy="48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学校教科のマーク「社会」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025" y="2787378"/>
            <a:ext cx="902196" cy="52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480" y="290244"/>
            <a:ext cx="7253724" cy="5123606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79133" y="3307468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753893" y="3307468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790148" y="3307468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22575" y="3808387"/>
            <a:ext cx="1935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合計：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175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191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7761116" y="3403654"/>
            <a:ext cx="4286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配列を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要素分で準備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7761116" y="4234651"/>
            <a:ext cx="4430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それぞれ値を代入したよ！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91727" y="1152525"/>
            <a:ext cx="3646998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419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  <p:bldP spid="23" grpId="0"/>
      <p:bldP spid="27" grpId="0" animBg="1"/>
      <p:bldP spid="29" grpId="0" animBg="1"/>
      <p:bldP spid="30" grpId="0" animBg="1"/>
      <p:bldP spid="2" grpId="0"/>
      <p:bldP spid="32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7761116" y="3403654"/>
            <a:ext cx="28440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名前の変数を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7761116" y="4234651"/>
            <a:ext cx="4430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を代入したよ！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82202" y="1454972"/>
            <a:ext cx="3646998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797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7871895" y="3748910"/>
            <a:ext cx="39673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初回設定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の変数を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という名前で準備したよ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44102" y="2552312"/>
            <a:ext cx="3646998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999165" y="2612508"/>
            <a:ext cx="1086936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760" y="2075601"/>
            <a:ext cx="1245133" cy="1195328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145738" y="46740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75732" y="309940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96006" y="314557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1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850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7803932" y="3986208"/>
            <a:ext cx="39673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繰り返しスタート処理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ループごと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配列の先頭から順番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変数へ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44102" y="2552312"/>
            <a:ext cx="3646998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3373980" y="2585240"/>
            <a:ext cx="836070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760" y="2075601"/>
            <a:ext cx="1245133" cy="1195328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145738" y="46740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75732" y="309940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96006" y="314557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1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619706" y="31779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8742118" y="20413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42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-0.04219 0.2979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9" y="1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8166312" y="4530715"/>
            <a:ext cx="3967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の値を表示するよ！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935645" y="3135589"/>
            <a:ext cx="4512779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760" y="2075601"/>
            <a:ext cx="1245133" cy="1195328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145738" y="46740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75732" y="309940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96006" y="314557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1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115331" y="233646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8742118" y="20413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1542734" y="5159656"/>
            <a:ext cx="4410034" cy="139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8105806" y="234437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05075" y="55558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914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6 L -0.51393 0.474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03" y="2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8315086" y="4107820"/>
            <a:ext cx="39673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otal +</a:t>
            </a:r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otal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に代入するよ！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969954" y="3697564"/>
            <a:ext cx="2116271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760" y="2075601"/>
            <a:ext cx="1245133" cy="1195328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145738" y="46740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75732" y="309940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96006" y="314557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1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115331" y="233646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8742118" y="20413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8105806" y="234437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310342" y="183554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819310" y="5671967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70975" y="5671967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0572997" y="567196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869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0.18854 0.5439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2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47 0.01644 L 0.09505 0.483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26" y="2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L -0.02058 -0.5641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9" y="-2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1" grpId="0" animBg="1"/>
      <p:bldP spid="42" grpId="0" animBg="1"/>
      <p:bldP spid="5" grpId="0"/>
      <p:bldP spid="45" grpId="0"/>
      <p:bldP spid="46" grpId="0" animBg="1"/>
      <p:bldP spid="4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8315086" y="4188425"/>
            <a:ext cx="32106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代入する値の位置を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める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79404" y="3948940"/>
            <a:ext cx="2116271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760" y="2075601"/>
            <a:ext cx="1245133" cy="1195328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145738" y="46740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75732" y="309940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96006" y="314557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1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115331" y="233646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8742118" y="20413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8105806" y="234437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310342" y="183554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0310342" y="183527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41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07407E-6 L 0.06576 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447800" y="2566656"/>
            <a:ext cx="3095625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760" y="2075601"/>
            <a:ext cx="1245133" cy="1195328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145738" y="46740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75732" y="309940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96006" y="314557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1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115331" y="233646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9549877" y="-45646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8105806" y="234437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310342" y="183554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0310342" y="183527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7803932" y="3986208"/>
            <a:ext cx="39673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繰り返しスタート処理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ループごと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配列の先頭から順番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変数へ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9427465" y="32781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3402555" y="2594765"/>
            <a:ext cx="836070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35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-0.00139 L -0.10769 0.2932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13" y="1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943100" y="3131099"/>
            <a:ext cx="4524375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760" y="2075601"/>
            <a:ext cx="1245133" cy="1195328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145738" y="46740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75732" y="309940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96006" y="314557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1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115331" y="233646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9549877" y="-45646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8105806" y="234437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310342" y="183554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0310342" y="183527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9427465" y="32781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8166312" y="4530715"/>
            <a:ext cx="3967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の値を表示するよ！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1542734" y="5159656"/>
            <a:ext cx="4410034" cy="139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247900" y="519326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586512" y="55032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105806" y="234315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779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22222E-6 L -0.49362 0.45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88" y="2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802387" y="1215991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配列と繰り返し文は相性が良い！</a:t>
            </a:r>
            <a:endParaRPr kumimoji="1" lang="ja-JP" altLang="en-US" sz="4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36862" y="2403303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理由１：配列を使用したプログラムでは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　　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各データに対して順に行っていくことが多い！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846" y="4185662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224" y="418566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01" y="418566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5542" y="3782378"/>
            <a:ext cx="1745366" cy="1790700"/>
          </a:xfrm>
          <a:prstGeom prst="rect">
            <a:avLst/>
          </a:prstGeom>
        </p:spPr>
      </p:pic>
      <p:sp>
        <p:nvSpPr>
          <p:cNvPr id="17" name="角丸四角形 16"/>
          <p:cNvSpPr/>
          <p:nvPr/>
        </p:nvSpPr>
        <p:spPr>
          <a:xfrm>
            <a:off x="4060083" y="4053949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5108885" y="4053949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238315" y="4070041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上カーブ矢印 13"/>
          <p:cNvSpPr/>
          <p:nvPr/>
        </p:nvSpPr>
        <p:spPr>
          <a:xfrm rot="10386135">
            <a:off x="930755" y="3620049"/>
            <a:ext cx="3380359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上カーブ矢印 14"/>
          <p:cNvSpPr/>
          <p:nvPr/>
        </p:nvSpPr>
        <p:spPr>
          <a:xfrm rot="10386135">
            <a:off x="1579353" y="3624845"/>
            <a:ext cx="3978974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上カーブ矢印 15"/>
          <p:cNvSpPr/>
          <p:nvPr/>
        </p:nvSpPr>
        <p:spPr>
          <a:xfrm rot="10386135">
            <a:off x="2154663" y="3660443"/>
            <a:ext cx="4481057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60083" y="556861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176722" y="55686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252556" y="55686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48" y="4539274"/>
            <a:ext cx="1898999" cy="1823039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8047813" y="556861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同じ処理を繰り返し行う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447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7" grpId="0" animBg="1"/>
      <p:bldP spid="18" grpId="0" animBg="1"/>
      <p:bldP spid="19" grpId="0" animBg="1"/>
      <p:bldP spid="14" grpId="0" animBg="1"/>
      <p:bldP spid="15" grpId="0" animBg="1"/>
      <p:bldP spid="16" grpId="0" animBg="1"/>
      <p:bldP spid="20" grpId="0"/>
      <p:bldP spid="21" grpId="0"/>
      <p:bldP spid="22" grpId="0"/>
      <p:bldP spid="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952560" y="3702599"/>
            <a:ext cx="1962215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760" y="2075601"/>
            <a:ext cx="1245133" cy="1195328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145738" y="46740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75732" y="309940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96006" y="314557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1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115331" y="233646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9549877" y="-45646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8105806" y="234437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310342" y="183554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0310342" y="183527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9427465" y="32781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105806" y="234315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8315086" y="4107820"/>
            <a:ext cx="39673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otal +</a:t>
            </a:r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otal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に代入するよ！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819310" y="5671967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9870975" y="5671967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572997" y="5671967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030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-0.18242 0.5594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28" y="2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22222E-6 L 0.10052 0.4812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26" y="2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111E-6 L -0.02057 -0.5641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9" y="-2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0" grpId="0" animBg="1"/>
      <p:bldP spid="40" grpId="0"/>
      <p:bldP spid="44" grpId="0"/>
      <p:bldP spid="51" grpId="0"/>
      <p:bldP spid="52" grpId="0" animBg="1"/>
      <p:bldP spid="52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52485" y="3978824"/>
            <a:ext cx="1962215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760" y="2075601"/>
            <a:ext cx="1245133" cy="1195328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145738" y="46740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75732" y="309940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96006" y="314557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1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115331" y="233646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9549877" y="30554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8105806" y="234437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310342" y="183554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0310342" y="183527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9427465" y="32781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105806" y="234315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259854" y="1844804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8315086" y="4188425"/>
            <a:ext cx="32106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代入する値の位置を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める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382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0.07057 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23910" y="2549608"/>
            <a:ext cx="3086165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760" y="2075601"/>
            <a:ext cx="1245133" cy="1195328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145738" y="46740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75732" y="309940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96006" y="314557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1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115331" y="233646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10394377" y="38100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8105806" y="234437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310342" y="183554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0310342" y="183527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9427465" y="32781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105806" y="234315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259854" y="1844804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402555" y="2594765"/>
            <a:ext cx="836070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7803932" y="3986208"/>
            <a:ext cx="39673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繰り返しスタート処理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ループごと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配列の先頭から順番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変数へ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0753" y="30919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080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8 -0.00277 L -0.17761 0.2944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15" y="1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981135" y="3135589"/>
            <a:ext cx="4448240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760" y="2075601"/>
            <a:ext cx="1245133" cy="1195328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145738" y="46740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75732" y="309940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96006" y="314557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1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115331" y="233646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10394377" y="38100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8105806" y="234437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310342" y="183554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0310342" y="183527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9427465" y="32781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105806" y="234315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259854" y="1844804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8105806" y="234028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8166312" y="4530715"/>
            <a:ext cx="3967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の値を表示するよ！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542734" y="5159656"/>
            <a:ext cx="4410034" cy="139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247900" y="5193269"/>
            <a:ext cx="742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586544" y="5734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282207" y="307885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512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96296E-6 L -0.67292 0.794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46" y="3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923985" y="3678514"/>
            <a:ext cx="2143190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760" y="2075601"/>
            <a:ext cx="1245133" cy="1195328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145738" y="46740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75732" y="309940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96006" y="314557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1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115331" y="233646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10394377" y="38100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8105806" y="234437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310342" y="183554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0310342" y="183527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9427465" y="32781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105806" y="234315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259854" y="1844804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8105806" y="234028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282207" y="307885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8315086" y="4107820"/>
            <a:ext cx="3524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otal +</a:t>
            </a:r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otal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に代入するよ！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250574" y="1833596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9310" y="5671967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8104010" y="233973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068131" y="5671967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663138" y="5671967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175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825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-0.18138 0.5597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76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7.40741E-7 L 0.10821 0.483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4" y="2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1.11111E-6 L -0.03229 -0.5597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3" y="-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 animBg="1"/>
      <p:bldP spid="54" grpId="0"/>
      <p:bldP spid="55" grpId="0" animBg="1"/>
      <p:bldP spid="56" grpId="0"/>
      <p:bldP spid="57" grpId="0" animBg="1"/>
      <p:bldP spid="57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23910" y="3954739"/>
            <a:ext cx="2143190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760" y="2075601"/>
            <a:ext cx="1245133" cy="1195328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8275732" y="309940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96006" y="314557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1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115331" y="233646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10394377" y="38100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8105806" y="234437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310342" y="183554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0310342" y="183527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9427465" y="32781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105806" y="234315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259854" y="1844804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8105806" y="234028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282207" y="307885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250574" y="1833596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175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8104010" y="233973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8315086" y="4188425"/>
            <a:ext cx="32106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代入する値の位置を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める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247379" y="5185997"/>
            <a:ext cx="34717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全要素分繰り返したので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ループから抜けるよ！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159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0.07864 0.00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400109" y="4556298"/>
            <a:ext cx="6137459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760" y="2075601"/>
            <a:ext cx="1245133" cy="1195328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8275732" y="309940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96006" y="314557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1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115331" y="233646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11286310" y="78875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8105806" y="234437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310342" y="183554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0310342" y="183527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9427465" y="32781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105806" y="234315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259854" y="1844804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8105806" y="234028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282207" y="307885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250574" y="1833596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175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8104010" y="233973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542734" y="5159656"/>
            <a:ext cx="4410034" cy="139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247900" y="5193269"/>
            <a:ext cx="742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218886" y="603286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合計：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250574" y="1833596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175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482607" y="60439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</a:p>
        </p:txBody>
      </p:sp>
    </p:spTree>
    <p:extLst>
      <p:ext uri="{BB962C8B-B14F-4D97-AF65-F5344CB8AC3E}">
        <p14:creationId xmlns:p14="http://schemas.microsoft.com/office/powerpoint/2010/main" val="247852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03 -0.00417 L -0.60677 0.6178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87" y="3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4" grpId="0" animBg="1"/>
      <p:bldP spid="5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64" y="4957128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4527553" y="232927"/>
            <a:ext cx="7434084" cy="530109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4005" y="341291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79464" y="830468"/>
            <a:ext cx="39405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サンプルを完成させ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動きを確認しましょう！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62" name="Picture 14" descr="学校教科のマーク「英語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89" y="2790590"/>
            <a:ext cx="896625" cy="51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学校教科のマーク「保険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060" y="2775339"/>
            <a:ext cx="876458" cy="48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学校教科のマーク「社会」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025" y="2787378"/>
            <a:ext cx="902196" cy="52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779133" y="3307468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753893" y="3307468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790148" y="3307468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22575" y="3808387"/>
            <a:ext cx="1935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合計：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175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5074" y="466725"/>
            <a:ext cx="7384257" cy="479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8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81" y="370200"/>
            <a:ext cx="7384257" cy="4792930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7761116" y="3403654"/>
            <a:ext cx="4286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配列を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要素分で準備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35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98858" y="1570311"/>
            <a:ext cx="6303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05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778539" y="1340923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794921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470162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7761116" y="4234651"/>
            <a:ext cx="4430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それぞれ値を代入したよ！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1153602" y="1063596"/>
            <a:ext cx="6488440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421121" y="13409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047145" y="1340922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702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352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40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983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7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9695080" y="1328124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0337662" y="1328124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0963686" y="13281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856887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9189179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9788075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10367834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947593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天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614" y="60284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11566130" y="1324090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11550037" y="471943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気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055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81" y="370200"/>
            <a:ext cx="7384257" cy="4792930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7761116" y="4013254"/>
            <a:ext cx="4286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showWord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名前の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35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98858" y="1570311"/>
            <a:ext cx="6303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05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778539" y="1340923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794921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470162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7761116" y="4844251"/>
            <a:ext cx="4430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空文字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を代入したよ！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1153602" y="1292196"/>
            <a:ext cx="2923098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421121" y="13409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047145" y="1340922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702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352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40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983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7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9695080" y="1328124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0337662" y="1328124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0963686" y="13281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856887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9189179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9788075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10367834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947593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天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614" y="60284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11566130" y="1324090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11550037" y="471943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気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913" y="239598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テキスト ボックス 71"/>
          <p:cNvSpPr txBox="1"/>
          <p:nvPr/>
        </p:nvSpPr>
        <p:spPr>
          <a:xfrm>
            <a:off x="10283338" y="3179415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1063483" y="3174314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showWord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804903" y="2279475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626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945270" y="1420076"/>
            <a:ext cx="9804086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91557" y="2683207"/>
            <a:ext cx="95413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  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015530" y="2003024"/>
            <a:ext cx="768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244658" y="469619"/>
            <a:ext cx="3549789" cy="11072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要素数：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配列宣言時における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データの数の事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10711530" y="1573219"/>
            <a:ext cx="405288" cy="117921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279509" y="1373125"/>
            <a:ext cx="2824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 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95" y="356488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229" y="356488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952" y="3558517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角丸四角形吹き出し 25"/>
          <p:cNvSpPr/>
          <p:nvPr/>
        </p:nvSpPr>
        <p:spPr>
          <a:xfrm>
            <a:off x="446478" y="3938617"/>
            <a:ext cx="2584251" cy="1117600"/>
          </a:xfrm>
          <a:prstGeom prst="wedgeRoundRectCallout">
            <a:avLst>
              <a:gd name="adj1" fmla="val 71254"/>
              <a:gd name="adj2" fmla="val 55123"/>
              <a:gd name="adj3" fmla="val 16667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全員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ums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</a:t>
            </a:r>
          </a:p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です！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906883" y="3441804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014318" y="3420673"/>
            <a:ext cx="137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932749" y="3418145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08946" y="4455670"/>
            <a:ext cx="125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422748" y="4413677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491358" y="4424892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51532" y="4400167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465015" y="1973810"/>
            <a:ext cx="3326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[2][3]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982275" y="2030375"/>
            <a:ext cx="516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89492" y="1966319"/>
            <a:ext cx="2159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581" y="497858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715" y="497858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296" y="4968501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/>
          <p:cNvSpPr txBox="1"/>
          <p:nvPr/>
        </p:nvSpPr>
        <p:spPr>
          <a:xfrm>
            <a:off x="4860369" y="4875835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967581" y="4875835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966733" y="4866448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376234" y="5862545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444844" y="5873760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566869" y="5873760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737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17" grpId="0" animBg="1"/>
      <p:bldP spid="21" grpId="0"/>
      <p:bldP spid="26" grpId="0" animBg="1"/>
      <p:bldP spid="28" grpId="0"/>
      <p:bldP spid="30" grpId="0"/>
      <p:bldP spid="31" grpId="0"/>
      <p:bldP spid="20" grpId="0"/>
      <p:bldP spid="22" grpId="0"/>
      <p:bldP spid="29" grpId="0"/>
      <p:bldP spid="32" grpId="0"/>
      <p:bldP spid="3" grpId="0"/>
      <p:bldP spid="4" grpId="0"/>
      <p:bldP spid="7" grpId="0"/>
      <p:bldP spid="45" grpId="0"/>
      <p:bldP spid="46" grpId="0"/>
      <p:bldP spid="47" grpId="0"/>
      <p:bldP spid="49" grpId="0"/>
      <p:bldP spid="50" grpId="0"/>
      <p:bldP spid="5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81" y="370200"/>
            <a:ext cx="7384257" cy="4792930"/>
          </a:xfrm>
          <a:prstGeom prst="rect">
            <a:avLst/>
          </a:prstGeom>
        </p:spPr>
      </p:pic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35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98858" y="1570311"/>
            <a:ext cx="6303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05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778539" y="1340923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794921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470162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210752" y="2479982"/>
            <a:ext cx="2923098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421121" y="13409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047145" y="1340922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702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352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40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983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7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9695080" y="1328124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0337662" y="1328124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0963686" y="13281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856887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9189179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9788075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10367834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947593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天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614" y="60284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11566130" y="1324090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11550037" y="471943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気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913" y="239598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テキスト ボックス 71"/>
          <p:cNvSpPr txBox="1"/>
          <p:nvPr/>
        </p:nvSpPr>
        <p:spPr>
          <a:xfrm>
            <a:off x="10283338" y="3179415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1063483" y="3174314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showWord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804903" y="2279475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4108" y="2361962"/>
            <a:ext cx="926939" cy="889862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373604" y="310945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703440" y="3172608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7871895" y="3748910"/>
            <a:ext cx="39673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初回設定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の変数を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という名前で準備したよ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754730" y="2510860"/>
            <a:ext cx="836070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25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81" y="370200"/>
            <a:ext cx="7384257" cy="4792930"/>
          </a:xfrm>
          <a:prstGeom prst="rect">
            <a:avLst/>
          </a:prstGeom>
        </p:spPr>
      </p:pic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35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98858" y="1570311"/>
            <a:ext cx="6303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05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778539" y="1340923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794921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470162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210752" y="2479982"/>
            <a:ext cx="2923098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421121" y="13409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047145" y="1340922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702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352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40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983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7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9695080" y="1328124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0337662" y="1328124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0963686" y="13281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856887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9189179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9788075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10367834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947593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天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614" y="60284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11566130" y="1324090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11550037" y="471943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気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913" y="239598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テキスト ボックス 71"/>
          <p:cNvSpPr txBox="1"/>
          <p:nvPr/>
        </p:nvSpPr>
        <p:spPr>
          <a:xfrm>
            <a:off x="10283338" y="3179415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1063483" y="3174314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showWord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804903" y="2279475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4108" y="2361962"/>
            <a:ext cx="926939" cy="889862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373604" y="310945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703440" y="3172608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2792955" y="2516459"/>
            <a:ext cx="836070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7803932" y="3986208"/>
            <a:ext cx="39673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繰り返しスタート処理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ループごと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配列の先頭から順番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変数へ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下矢印 45"/>
          <p:cNvSpPr/>
          <p:nvPr/>
        </p:nvSpPr>
        <p:spPr>
          <a:xfrm>
            <a:off x="8025716" y="184651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角丸四角形 46"/>
          <p:cNvSpPr/>
          <p:nvPr/>
        </p:nvSpPr>
        <p:spPr>
          <a:xfrm>
            <a:off x="7948571" y="477890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288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48148E-6 L 0.02591 0.2949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" y="1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 animBg="1"/>
      <p:bldP spid="4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81" y="370200"/>
            <a:ext cx="7384257" cy="4792930"/>
          </a:xfrm>
          <a:prstGeom prst="rect">
            <a:avLst/>
          </a:prstGeom>
        </p:spPr>
      </p:pic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35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98858" y="1570311"/>
            <a:ext cx="6303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05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778539" y="1340923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794921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470162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610802" y="2950575"/>
            <a:ext cx="2923098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421121" y="13409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047145" y="1340922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702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352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40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983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7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9695080" y="1328124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0337662" y="1328124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0963686" y="13281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856887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9189179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9788075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10367834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947593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天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614" y="60284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11566130" y="1324090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11550037" y="471943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気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913" y="239598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テキスト ボックス 71"/>
          <p:cNvSpPr txBox="1"/>
          <p:nvPr/>
        </p:nvSpPr>
        <p:spPr>
          <a:xfrm>
            <a:off x="10283338" y="3179415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1063483" y="3174314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showWord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804903" y="2279475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4108" y="2361962"/>
            <a:ext cx="926939" cy="889862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373604" y="310945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703440" y="3172608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下矢印 45"/>
          <p:cNvSpPr/>
          <p:nvPr/>
        </p:nvSpPr>
        <p:spPr>
          <a:xfrm>
            <a:off x="8025716" y="184651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8248093" y="250517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7272456" y="3939458"/>
            <a:ext cx="4410034" cy="25615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7948571" y="474278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7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-0.05092 0.51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2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81" y="370200"/>
            <a:ext cx="7384257" cy="4792930"/>
          </a:xfrm>
          <a:prstGeom prst="rect">
            <a:avLst/>
          </a:prstGeom>
        </p:spPr>
      </p:pic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35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98858" y="1570311"/>
            <a:ext cx="6303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05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778539" y="1340923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794921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470162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610802" y="3428230"/>
            <a:ext cx="2923098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421121" y="13409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047145" y="1340922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702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352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40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983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7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9695080" y="1328124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0337662" y="1328124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0963686" y="13281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856887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9189179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9788075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10367834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947593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天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614" y="60284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11566130" y="1324090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11550037" y="471943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気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913" y="239598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テキスト ボックス 71"/>
          <p:cNvSpPr txBox="1"/>
          <p:nvPr/>
        </p:nvSpPr>
        <p:spPr>
          <a:xfrm>
            <a:off x="10283338" y="3179415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1063483" y="3174314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showWord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804903" y="2279475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4108" y="2361962"/>
            <a:ext cx="926939" cy="889862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373604" y="310945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703440" y="3172608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下矢印 45"/>
          <p:cNvSpPr/>
          <p:nvPr/>
        </p:nvSpPr>
        <p:spPr>
          <a:xfrm>
            <a:off x="8025716" y="184651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8248093" y="250517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7948571" y="474278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8111744" y="3963272"/>
            <a:ext cx="3524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showWord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追加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804903" y="2272084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8234560" y="2504168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819310" y="5671967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903672" y="5671967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84206" y="5664834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962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-0.23047 0.495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23" y="2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33333E-6 L 0.08972 0.4548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2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96296E-6 L 0.0263 -0.4946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" y="-2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 animBg="1"/>
      <p:bldP spid="43" grpId="0" animBg="1"/>
      <p:bldP spid="44" grpId="0"/>
      <p:bldP spid="45" grpId="0"/>
      <p:bldP spid="47" grpId="0" animBg="1"/>
      <p:bldP spid="47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81" y="370200"/>
            <a:ext cx="7384257" cy="4792930"/>
          </a:xfrm>
          <a:prstGeom prst="rect">
            <a:avLst/>
          </a:prstGeom>
        </p:spPr>
      </p:pic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35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98858" y="1570311"/>
            <a:ext cx="6303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05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778539" y="1340923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794921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470162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201227" y="3645513"/>
            <a:ext cx="2923098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421121" y="13409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047145" y="1340922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702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352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40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983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7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9695080" y="1328124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0337662" y="1328124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0963686" y="13281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856887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9189179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9788075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10367834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947593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天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614" y="60284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11566130" y="1324090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11550037" y="471943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気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913" y="239598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テキスト ボックス 71"/>
          <p:cNvSpPr txBox="1"/>
          <p:nvPr/>
        </p:nvSpPr>
        <p:spPr>
          <a:xfrm>
            <a:off x="10283338" y="3179415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1063483" y="3174314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showWord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804903" y="2279475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4108" y="2361962"/>
            <a:ext cx="926939" cy="889862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373604" y="310945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703440" y="3172608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下矢印 45"/>
          <p:cNvSpPr/>
          <p:nvPr/>
        </p:nvSpPr>
        <p:spPr>
          <a:xfrm>
            <a:off x="8025716" y="184651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8248093" y="250517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7948571" y="474278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804903" y="2272084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8234560" y="2504168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804902" y="2274218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315086" y="4188425"/>
            <a:ext cx="32106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代入する値の位置を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める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268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0.05182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81" y="370200"/>
            <a:ext cx="7384257" cy="4792930"/>
          </a:xfrm>
          <a:prstGeom prst="rect">
            <a:avLst/>
          </a:prstGeom>
        </p:spPr>
      </p:pic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35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98858" y="1570311"/>
            <a:ext cx="6303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05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778539" y="1340923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794921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470162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172652" y="2502814"/>
            <a:ext cx="2923098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421121" y="13409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047145" y="1340922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702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352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40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983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7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9695080" y="1328124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0337662" y="1328124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0963686" y="13281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856887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9189179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9788075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10367834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947593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天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614" y="60284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11566130" y="1324090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11550037" y="471943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気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913" y="239598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テキスト ボックス 71"/>
          <p:cNvSpPr txBox="1"/>
          <p:nvPr/>
        </p:nvSpPr>
        <p:spPr>
          <a:xfrm>
            <a:off x="10283338" y="3179415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1063483" y="3174314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showWord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804903" y="2279475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4108" y="2361962"/>
            <a:ext cx="926939" cy="889862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373604" y="310945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703440" y="3172608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下矢印 45"/>
          <p:cNvSpPr/>
          <p:nvPr/>
        </p:nvSpPr>
        <p:spPr>
          <a:xfrm>
            <a:off x="8639130" y="177004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8248093" y="250517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7948571" y="474278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804903" y="2272084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8234560" y="2504168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804902" y="2274218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7803932" y="3986208"/>
            <a:ext cx="39673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繰り返しスタート処理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ループごと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配列の先頭から順番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変数へ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559350" y="47497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2745330" y="2525984"/>
            <a:ext cx="836070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9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-0.00417 L -0.02618 0.2967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6" y="1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81" y="370200"/>
            <a:ext cx="7384257" cy="4792930"/>
          </a:xfrm>
          <a:prstGeom prst="rect">
            <a:avLst/>
          </a:prstGeom>
        </p:spPr>
      </p:pic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35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98858" y="1570311"/>
            <a:ext cx="6303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05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778539" y="1340923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794921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470162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701816" y="2930117"/>
            <a:ext cx="2923098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421121" y="13409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047145" y="1340922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702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352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40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983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7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9695080" y="1328124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0337662" y="1328124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0963686" y="13281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856887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9189179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9788075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10367834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947593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天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614" y="60284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11566130" y="1324090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11550037" y="471943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気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913" y="239598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テキスト ボックス 71"/>
          <p:cNvSpPr txBox="1"/>
          <p:nvPr/>
        </p:nvSpPr>
        <p:spPr>
          <a:xfrm>
            <a:off x="10283338" y="3179415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1063483" y="3174314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showWord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804903" y="2279475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4108" y="2361962"/>
            <a:ext cx="926939" cy="889862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373604" y="310945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703440" y="3172608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下矢印 45"/>
          <p:cNvSpPr/>
          <p:nvPr/>
        </p:nvSpPr>
        <p:spPr>
          <a:xfrm>
            <a:off x="8639130" y="177004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8248093" y="250517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7948571" y="474278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804903" y="2272084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8234560" y="2504168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804902" y="2274218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559350" y="47497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7272456" y="3939458"/>
            <a:ext cx="4410034" cy="25615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363041" y="41063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319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-0.00416 L -0.07435 0.274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81" y="370200"/>
            <a:ext cx="7384257" cy="4792930"/>
          </a:xfrm>
          <a:prstGeom prst="rect">
            <a:avLst/>
          </a:prstGeom>
        </p:spPr>
      </p:pic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35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98858" y="1570311"/>
            <a:ext cx="6303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05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778539" y="1340923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794921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470162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663716" y="3432535"/>
            <a:ext cx="2923098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421121" y="13409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047145" y="1340922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702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352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40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983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7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9695080" y="1328124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0337662" y="1328124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0963686" y="13281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856887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9189179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9788075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10367834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947593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天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614" y="60284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11566130" y="1324090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11550037" y="471943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気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913" y="239598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テキスト ボックス 71"/>
          <p:cNvSpPr txBox="1"/>
          <p:nvPr/>
        </p:nvSpPr>
        <p:spPr>
          <a:xfrm>
            <a:off x="10283338" y="3179415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1063483" y="3174314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showWord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804903" y="2279475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4108" y="2361962"/>
            <a:ext cx="926939" cy="889862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373604" y="310945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703440" y="3172608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下矢印 45"/>
          <p:cNvSpPr/>
          <p:nvPr/>
        </p:nvSpPr>
        <p:spPr>
          <a:xfrm>
            <a:off x="8639130" y="177004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8248093" y="250517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7948571" y="474278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804903" y="2272084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8234560" y="2504168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804902" y="2274218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559350" y="47497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363041" y="41063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11744" y="3963272"/>
            <a:ext cx="3524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showWord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追加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801800" y="2276651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819310" y="5671967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230552" y="2497713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03672" y="5671967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10424682" y="5677633"/>
            <a:ext cx="114144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234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-0.22265 0.4937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33" y="2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59259E-6 L 0.08998 0.4571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" y="2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81481E-6 L 0.01159 -0.4960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-2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9" grpId="0" animBg="1"/>
      <p:bldP spid="51" grpId="0"/>
      <p:bldP spid="57" grpId="0" animBg="1"/>
      <p:bldP spid="58" grpId="0"/>
      <p:bldP spid="74" grpId="0" animBg="1"/>
      <p:bldP spid="74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81" y="370200"/>
            <a:ext cx="7384257" cy="4792930"/>
          </a:xfrm>
          <a:prstGeom prst="rect">
            <a:avLst/>
          </a:prstGeom>
        </p:spPr>
      </p:pic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35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98858" y="1570311"/>
            <a:ext cx="6303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05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778539" y="1340923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794921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470162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120791" y="3689710"/>
            <a:ext cx="2923098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421121" y="13409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047145" y="1340922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702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352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40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983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7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9695080" y="1328124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0337662" y="1328124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0963686" y="13281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856887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9189179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9788075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10367834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947593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天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614" y="60284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11566130" y="1324090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11550037" y="471943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気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913" y="239598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テキスト ボックス 71"/>
          <p:cNvSpPr txBox="1"/>
          <p:nvPr/>
        </p:nvSpPr>
        <p:spPr>
          <a:xfrm>
            <a:off x="10283338" y="3179415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1063483" y="3174314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showWord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804903" y="2279475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4108" y="2361962"/>
            <a:ext cx="926939" cy="889862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373604" y="310945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703440" y="3172608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下矢印 45"/>
          <p:cNvSpPr/>
          <p:nvPr/>
        </p:nvSpPr>
        <p:spPr>
          <a:xfrm>
            <a:off x="8639130" y="177004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8248093" y="250517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7948571" y="474278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804903" y="2272084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8234560" y="2504168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804902" y="2274218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559350" y="47497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363041" y="41063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801800" y="2276651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230552" y="2497713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315086" y="4188425"/>
            <a:ext cx="32106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代入する値の位置を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める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274501" y="4953152"/>
            <a:ext cx="4417154" cy="149542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この繰り返し！</a:t>
            </a:r>
            <a:endParaRPr kumimoji="1" lang="ja-JP" altLang="en-US" sz="4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726770" y="2272950"/>
            <a:ext cx="938165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84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0.05156 0.00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81" y="370200"/>
            <a:ext cx="7384257" cy="4792930"/>
          </a:xfrm>
          <a:prstGeom prst="rect">
            <a:avLst/>
          </a:prstGeom>
        </p:spPr>
      </p:pic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35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98858" y="1570311"/>
            <a:ext cx="6303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05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778539" y="1340923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794921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470162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166220" y="4394801"/>
            <a:ext cx="3596279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421121" y="13409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047145" y="1340922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702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352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40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983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7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9695080" y="1328124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0337662" y="1328124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0963686" y="13281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856887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9189179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9788075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10367834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947593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天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614" y="60284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11566130" y="1324090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11550037" y="471943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気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913" y="239598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テキスト ボックス 71"/>
          <p:cNvSpPr txBox="1"/>
          <p:nvPr/>
        </p:nvSpPr>
        <p:spPr>
          <a:xfrm>
            <a:off x="10283338" y="3179415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1063483" y="3174314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showWord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804903" y="2279475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4108" y="2361962"/>
            <a:ext cx="926939" cy="889862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373604" y="310945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703440" y="3172608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下矢印 45"/>
          <p:cNvSpPr/>
          <p:nvPr/>
        </p:nvSpPr>
        <p:spPr>
          <a:xfrm>
            <a:off x="12046558" y="198817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8248093" y="250517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7948571" y="474278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804903" y="2272084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8234560" y="2504168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804902" y="2274218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559350" y="47497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363041" y="41063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9928563" y="2279319"/>
            <a:ext cx="2070246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</a:t>
            </a:r>
            <a:r>
              <a:rPr kumimoji="1"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はいい天気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230552" y="2497713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7272456" y="3939458"/>
            <a:ext cx="4410034" cy="25615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395686" y="3942451"/>
            <a:ext cx="4154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良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天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気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302563" y="6124144"/>
            <a:ext cx="260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</a:t>
            </a:r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は良い天気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03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92649" y="751851"/>
            <a:ext cx="10003343" cy="2767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86340" y="78885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18741" y="2404897"/>
            <a:ext cx="73613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  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{{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、値、値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},</a:t>
            </a:r>
          </a:p>
          <a:p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							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、値、値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}};</a:t>
            </a:r>
            <a:endParaRPr kumimoji="1" lang="en-US" altLang="ja-JP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550413" y="1341078"/>
            <a:ext cx="768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267319" y="809511"/>
            <a:ext cx="2414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 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32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7847148" y="1335070"/>
            <a:ext cx="19447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{0,1,2},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999397" y="1384153"/>
            <a:ext cx="516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30509" y="1315009"/>
            <a:ext cx="2159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512654" y="1339438"/>
            <a:ext cx="286168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 </a:t>
            </a:r>
            <a:endParaRPr kumimoji="1" lang="en-US" altLang="ja-JP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};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7847147" y="1818667"/>
            <a:ext cx="1792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{3,4,5}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95" y="387261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229" y="387261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952" y="386624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>
            <a:off x="4812679" y="3710797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808946" y="4763401"/>
            <a:ext cx="125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2748" y="4721408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491358" y="4732623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566869" y="4672589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581" y="5286315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715" y="5286315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296" y="527623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テキスト ボックス 43"/>
          <p:cNvSpPr txBox="1"/>
          <p:nvPr/>
        </p:nvSpPr>
        <p:spPr>
          <a:xfrm>
            <a:off x="4860369" y="5183566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67581" y="5183566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966733" y="5174179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76234" y="6170276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444844" y="6181491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566869" y="6181491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004837" y="3643204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964531" y="3655349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11284" y="29018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04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3" grpId="0"/>
      <p:bldP spid="4" grpId="0"/>
      <p:bldP spid="7" grpId="0"/>
      <p:bldP spid="27" grpId="0"/>
      <p:bldP spid="28" grpId="0"/>
      <p:bldP spid="36" grpId="0"/>
      <p:bldP spid="37" grpId="0"/>
      <p:bldP spid="38" grpId="0"/>
      <p:bldP spid="39" grpId="0"/>
      <p:bldP spid="40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25409" y="2357474"/>
            <a:ext cx="84016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文の使い方を理解出来たか確認！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Sample10_1c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.java</a:t>
            </a:r>
          </a:p>
          <a:p>
            <a:r>
              <a:rPr kumimoji="1" lang="ja-JP" altLang="en-US" sz="3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成させましょう！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923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06234" y="2728949"/>
            <a:ext cx="9315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474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77070" y="2968046"/>
            <a:ext cx="99068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多次元配列で</a:t>
            </a:r>
            <a:r>
              <a:rPr lang="ja-JP" altLang="en-US" sz="6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lang="ja-JP" altLang="en-US" sz="66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lang="en-US" altLang="ja-JP" sz="66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lang="ja-JP" altLang="en-US" sz="66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6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895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1" y="3324225"/>
            <a:ext cx="3371849" cy="337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593894" y="591369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55843" y="3480295"/>
            <a:ext cx="861485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でも多次元配列だとどうなるの・・？</a:t>
            </a:r>
            <a:endParaRPr kumimoji="1" lang="en-US" altLang="ja-JP" sz="4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配列の行数分？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それとも行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列分？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55843" y="1481633"/>
            <a:ext cx="68034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配列を全要素順番に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処理を行うことはわかった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99045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93894" y="591369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88063" y="1053034"/>
            <a:ext cx="62119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結論：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行数分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をくりかえす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582" y="362768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716" y="362768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439" y="3621317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6009166" y="3465866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619235" y="4476477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687845" y="4487692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068" y="504138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202" y="504138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783" y="5031301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6056856" y="4938635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164068" y="4938635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163220" y="4929248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572721" y="5925345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641331" y="5936560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201324" y="3398273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0161018" y="3410418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678616" y="4471809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678616" y="5936751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326234" y="3386605"/>
            <a:ext cx="6560465" cy="1485314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326234" y="4977631"/>
            <a:ext cx="6560465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487102" y="3837664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498215" y="5657135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201453" y="4595414"/>
            <a:ext cx="47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430204" y="591369"/>
            <a:ext cx="4589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 ={ {0,1,2},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             {3,4,5}   };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533460" y="1492215"/>
            <a:ext cx="3712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for(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tmp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 :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66" y="4176282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093" y="416417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944" y="4152064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229897" y="5166018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14631" y="5176945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tmp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591124" y="5176945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tmp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449118" y="5176945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tmp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8339281" y="3552553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6165760" y="3558550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262463" y="3550046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8311732" y="4990828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6138211" y="4996825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10234914" y="4988321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8337659" y="3552553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6164138" y="3558550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260841" y="3550046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8310110" y="4990828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136589" y="4996825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233292" y="4988321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283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-0.43229 0.0826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00417 L -0.54636 0.0835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22" y="395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-0.00139 L -0.63568 0.0851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67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-0.43008 -0.1261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10" y="-6319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33333E-6 L -0.54023 -0.12523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18" y="-6273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85185E-6 L -0.63112 -0.12222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63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/>
      <p:bldP spid="29" grpId="0"/>
      <p:bldP spid="3" grpId="0"/>
      <p:bldP spid="31" grpId="0"/>
      <p:bldP spid="35" grpId="0"/>
      <p:bldP spid="36" grpId="0"/>
      <p:bldP spid="40" grpId="0"/>
      <p:bldP spid="41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96" y="4642803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4379498" y="232927"/>
            <a:ext cx="7582139" cy="462074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4005" y="341291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0796" y="1031124"/>
            <a:ext cx="40767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追加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に動かしてみよう！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371" y="312716"/>
            <a:ext cx="5170708" cy="448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127607" y="1052257"/>
            <a:ext cx="4383494" cy="88131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/>
          <p:cNvSpPr/>
          <p:nvPr/>
        </p:nvSpPr>
        <p:spPr>
          <a:xfrm>
            <a:off x="1438832" y="5368033"/>
            <a:ext cx="42872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har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型の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次元配列を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作成し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値をそれぞれ代入したよ！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811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48148E-6 L -0.43229 0.0826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48148E-6 L -0.43229 0.0826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-0.43229 0.0826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-0.4323 0.0826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-0.43229 0.0826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-0.43229 0.0826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-0.43229 0.0826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-0.43229 0.0826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6 L -0.43229 0.08264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L -0.43229 0.08264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L -0.43229 0.08264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-0.43229 0.08264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2" grpId="0"/>
      <p:bldP spid="33" grpId="0"/>
      <p:bldP spid="69" grpId="0"/>
      <p:bldP spid="70" grpId="0"/>
      <p:bldP spid="71" grpId="0"/>
      <p:bldP spid="75" grpId="0"/>
      <p:bldP spid="76" grpId="0"/>
      <p:bldP spid="77" grpId="0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/>
      <p:bldP spid="92" grpId="0"/>
      <p:bldP spid="93" grpId="0"/>
      <p:bldP spid="97" grpId="0" animBg="1"/>
      <p:bldP spid="98" grpId="0" animBg="1"/>
      <p:bldP spid="99" grpId="0" animBg="1"/>
      <p:bldP spid="10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138833" y="2475885"/>
            <a:ext cx="4383494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角丸四角形 54"/>
          <p:cNvSpPr/>
          <p:nvPr/>
        </p:nvSpPr>
        <p:spPr>
          <a:xfrm>
            <a:off x="2288130" y="2485410"/>
            <a:ext cx="483645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1346893" y="5255061"/>
            <a:ext cx="39673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初回設定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の配列を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という名前で準備したよ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733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48148E-6 L -0.43229 0.0826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48148E-6 L -0.43229 0.0826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-0.43229 0.0826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-0.4323 0.0826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-0.43229 0.0826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-0.43229 0.0826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-0.43229 0.0826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-0.43229 0.0826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6 L -0.43229 0.08264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L -0.43229 0.08264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L -0.43229 0.08264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-0.43229 0.08264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2" grpId="0"/>
      <p:bldP spid="33" grpId="0"/>
      <p:bldP spid="69" grpId="0"/>
      <p:bldP spid="70" grpId="0"/>
      <p:bldP spid="71" grpId="0"/>
      <p:bldP spid="75" grpId="0"/>
      <p:bldP spid="76" grpId="0"/>
      <p:bldP spid="77" grpId="0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/>
      <p:bldP spid="92" grpId="0"/>
      <p:bldP spid="93" grpId="0"/>
      <p:bldP spid="97" grpId="0" animBg="1"/>
      <p:bldP spid="98" grpId="0" animBg="1"/>
      <p:bldP spid="99" grpId="0" animBg="1"/>
      <p:bldP spid="46" grpId="0"/>
      <p:bldP spid="47" grpId="0"/>
      <p:bldP spid="4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138833" y="2475885"/>
            <a:ext cx="4383494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角丸四角形 51"/>
          <p:cNvSpPr/>
          <p:nvPr/>
        </p:nvSpPr>
        <p:spPr>
          <a:xfrm>
            <a:off x="2925747" y="2485410"/>
            <a:ext cx="941403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4231334" y="4867275"/>
            <a:ext cx="32969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繰り返しスタート処理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ループごと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先頭の配列から順番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準備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変数へ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7872597" y="626043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785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11111E-6 L 0.00326 0.6164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3081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11111E-6 L -0.00196 0.6104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3050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-0.00312 0.611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3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2" grpId="0" animBg="1"/>
      <p:bldP spid="58" grpId="0" animBg="1"/>
      <p:bldP spid="59" grpId="0" animBg="1"/>
      <p:bldP spid="6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583780" y="2895790"/>
            <a:ext cx="2283370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角丸四角形 51"/>
          <p:cNvSpPr/>
          <p:nvPr/>
        </p:nvSpPr>
        <p:spPr>
          <a:xfrm>
            <a:off x="2041985" y="2895790"/>
            <a:ext cx="941403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右矢印 1"/>
          <p:cNvSpPr/>
          <p:nvPr/>
        </p:nvSpPr>
        <p:spPr>
          <a:xfrm>
            <a:off x="7872597" y="626043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正方形/長方形 80"/>
          <p:cNvSpPr/>
          <p:nvPr/>
        </p:nvSpPr>
        <p:spPr>
          <a:xfrm>
            <a:off x="1700002" y="5206450"/>
            <a:ext cx="39673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初回設定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の変数を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という名前で準備したよ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019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92649" y="352648"/>
            <a:ext cx="8603589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8291" y="1301295"/>
            <a:ext cx="5835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</a:t>
            </a:r>
            <a:r>
              <a:rPr kumimoji="1" lang="en-US" altLang="ja-JP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＝　値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30023" y="534584"/>
            <a:ext cx="4418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 99;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6022731" y="1925700"/>
            <a:ext cx="5828843" cy="1451078"/>
            <a:chOff x="5981495" y="2678356"/>
            <a:chExt cx="5828843" cy="1451078"/>
          </a:xfrm>
        </p:grpSpPr>
        <p:sp>
          <p:nvSpPr>
            <p:cNvPr id="17" name="正方形/長方形 16"/>
            <p:cNvSpPr/>
            <p:nvPr/>
          </p:nvSpPr>
          <p:spPr>
            <a:xfrm>
              <a:off x="7740073" y="2678356"/>
              <a:ext cx="4070265" cy="1451078"/>
            </a:xfrm>
            <a:prstGeom prst="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2000" dirty="0" smtClean="0">
                  <a:solidFill>
                    <a:schemeClr val="accent2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添え</a:t>
              </a:r>
              <a:r>
                <a:rPr kumimoji="1" lang="ja-JP" altLang="en-US" sz="2000" dirty="0">
                  <a:solidFill>
                    <a:schemeClr val="accent2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字</a:t>
              </a:r>
              <a:r>
                <a:rPr kumimoji="1" lang="ja-JP" altLang="en-US" sz="2000" dirty="0" smtClean="0">
                  <a:solidFill>
                    <a:schemeClr val="accent2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：</a:t>
              </a:r>
              <a:endPara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  <a:p>
              <a:r>
                <a:rPr kumimoji="1" lang="ja-JP" altLang="en-US" sz="2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先頭</a:t>
              </a:r>
              <a:r>
                <a:rPr kumimoji="1" lang="ja-JP" altLang="en-US" sz="20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から何番目を指しているのか</a:t>
              </a:r>
              <a:endPara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  <a:p>
              <a:r>
                <a:rPr kumimoji="1" lang="ja-JP" altLang="en-US" sz="2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データ</a:t>
              </a:r>
              <a:r>
                <a:rPr kumimoji="1" lang="ja-JP" altLang="en-US" sz="20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の位置のこと</a:t>
              </a:r>
              <a:endPara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  <a:p>
              <a:r>
                <a:rPr kumimoji="1" lang="en-US" altLang="ja-JP" sz="20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※</a:t>
              </a:r>
              <a:r>
                <a:rPr kumimoji="1" lang="ja-JP" altLang="en-US" sz="20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０から始まる</a:t>
              </a:r>
              <a:endPara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cxnSp>
          <p:nvCxnSpPr>
            <p:cNvPr id="18" name="直線矢印コネクタ 17"/>
            <p:cNvCxnSpPr/>
            <p:nvPr/>
          </p:nvCxnSpPr>
          <p:spPr>
            <a:xfrm flipH="1" flipV="1">
              <a:off x="5981495" y="2777274"/>
              <a:ext cx="1758578" cy="75961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テキスト ボックス 20"/>
          <p:cNvSpPr txBox="1"/>
          <p:nvPr/>
        </p:nvSpPr>
        <p:spPr>
          <a:xfrm>
            <a:off x="1986666" y="37958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536924" y="494983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8800192" y="4364410"/>
            <a:ext cx="620563" cy="3348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328" y="348184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62" y="348184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185" y="3475477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1726912" y="3320026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336981" y="4330637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405591" y="4341852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481102" y="4281818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14" y="489554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948" y="489554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529" y="4885461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テキスト ボックス 49"/>
          <p:cNvSpPr txBox="1"/>
          <p:nvPr/>
        </p:nvSpPr>
        <p:spPr>
          <a:xfrm>
            <a:off x="1774602" y="4792795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881814" y="4792795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880966" y="4783408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290467" y="5779505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359077" y="5790720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481102" y="5790720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919070" y="3252433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878764" y="3264578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5467594" y="227135"/>
            <a:ext cx="571500" cy="3242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077352" y="3176766"/>
            <a:ext cx="6560465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1077352" y="4835329"/>
            <a:ext cx="6560465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7189" y="378158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68302" y="5601051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155050" y="2674075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088890" y="26512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039094" y="2653557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20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583780" y="2895790"/>
            <a:ext cx="2283370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角丸四角形 51"/>
          <p:cNvSpPr/>
          <p:nvPr/>
        </p:nvSpPr>
        <p:spPr>
          <a:xfrm>
            <a:off x="3106529" y="2895790"/>
            <a:ext cx="474872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2332220" y="4896012"/>
            <a:ext cx="32969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繰り返しスタート処理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ループごと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配列の先頭から順番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準備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変数へ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7872597" y="626043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8951065" y="5701646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887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-0.18985 0.003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9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10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964844" y="3354370"/>
            <a:ext cx="2283370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72597" y="626043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8951065" y="5701646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6585769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5133893" y="2520952"/>
            <a:ext cx="2603946" cy="17354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6582994" y="466901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2004510" y="5487599"/>
            <a:ext cx="32969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ol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の値を表示するよ！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301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 L -0.10482 -0.290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47" y="-1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545744" y="3516243"/>
            <a:ext cx="2283370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72597" y="626043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8951065" y="5701646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6585769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6582994" y="466901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2203284" y="5199058"/>
            <a:ext cx="32106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代入する値の位置を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める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310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0.05313 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525240" y="2942515"/>
            <a:ext cx="2283370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72597" y="626043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9568526" y="5668233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6585769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6582994" y="466901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3" name="角丸四角形 102"/>
          <p:cNvSpPr/>
          <p:nvPr/>
        </p:nvSpPr>
        <p:spPr>
          <a:xfrm>
            <a:off x="3094369" y="2932829"/>
            <a:ext cx="483645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角丸四角形 105"/>
          <p:cNvSpPr/>
          <p:nvPr/>
        </p:nvSpPr>
        <p:spPr>
          <a:xfrm>
            <a:off x="9570611" y="46791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2470461" y="4876961"/>
            <a:ext cx="32969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繰り返しスタート処理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ループごと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先頭の配列から順番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準備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変数へ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88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24531 -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6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972915" y="3354370"/>
            <a:ext cx="2283370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72597" y="626043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9568526" y="5668233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6585769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6582994" y="466901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9570611" y="46791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5" name="角丸四角形 104"/>
          <p:cNvSpPr/>
          <p:nvPr/>
        </p:nvSpPr>
        <p:spPr>
          <a:xfrm>
            <a:off x="6587564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5133893" y="2520952"/>
            <a:ext cx="2603946" cy="17354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32452" y="26209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</a:p>
        </p:txBody>
      </p:sp>
      <p:sp>
        <p:nvSpPr>
          <p:cNvPr id="109" name="角丸四角形 108"/>
          <p:cNvSpPr/>
          <p:nvPr/>
        </p:nvSpPr>
        <p:spPr>
          <a:xfrm>
            <a:off x="6587003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0" name="正方形/長方形 109"/>
          <p:cNvSpPr/>
          <p:nvPr/>
        </p:nvSpPr>
        <p:spPr>
          <a:xfrm>
            <a:off x="2004510" y="5487599"/>
            <a:ext cx="32969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ol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の値を表示するよ！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034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-0.08451 -0.2886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2" y="-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4" grpId="0"/>
      <p:bldP spid="10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534765" y="3507343"/>
            <a:ext cx="2283370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72597" y="626043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9568526" y="5668233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6585769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6582994" y="466901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9570611" y="46791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5" name="角丸四角形 104"/>
          <p:cNvSpPr/>
          <p:nvPr/>
        </p:nvSpPr>
        <p:spPr>
          <a:xfrm>
            <a:off x="6587564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6587003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2203284" y="5199058"/>
            <a:ext cx="32106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代入する値の位置を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める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719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417 L 0.05325 -0.000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601440" y="2952040"/>
            <a:ext cx="2283370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72597" y="626043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10220555" y="5635940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6585769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6582994" y="466901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9570611" y="46791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5" name="角丸四角形 104"/>
          <p:cNvSpPr/>
          <p:nvPr/>
        </p:nvSpPr>
        <p:spPr>
          <a:xfrm>
            <a:off x="6587564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6587003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7" name="角丸四角形 106"/>
          <p:cNvSpPr/>
          <p:nvPr/>
        </p:nvSpPr>
        <p:spPr>
          <a:xfrm>
            <a:off x="3094369" y="2932829"/>
            <a:ext cx="483645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/>
          <p:cNvSpPr/>
          <p:nvPr/>
        </p:nvSpPr>
        <p:spPr>
          <a:xfrm>
            <a:off x="2470461" y="4876961"/>
            <a:ext cx="32969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繰り返しスタート処理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ループごと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先頭の配列から順番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準備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変数へ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0" name="角丸四角形 109"/>
          <p:cNvSpPr/>
          <p:nvPr/>
        </p:nvSpPr>
        <p:spPr>
          <a:xfrm>
            <a:off x="10239064" y="466914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443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-0.30013 0.0002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952684" y="3298960"/>
            <a:ext cx="2283370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72597" y="626043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10220555" y="5635940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6585769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6582994" y="466901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9570611" y="46791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5" name="角丸四角形 104"/>
          <p:cNvSpPr/>
          <p:nvPr/>
        </p:nvSpPr>
        <p:spPr>
          <a:xfrm>
            <a:off x="6587564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6587003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3" name="角丸四角形 102"/>
          <p:cNvSpPr/>
          <p:nvPr/>
        </p:nvSpPr>
        <p:spPr>
          <a:xfrm>
            <a:off x="6583621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5133893" y="2520952"/>
            <a:ext cx="2603946" cy="17354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5232452" y="262098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あし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3" name="正方形/長方形 112"/>
          <p:cNvSpPr/>
          <p:nvPr/>
        </p:nvSpPr>
        <p:spPr>
          <a:xfrm>
            <a:off x="2004510" y="5487599"/>
            <a:ext cx="32969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ol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の値を表示するよ！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593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48148E-6 L -0.06966 -0.291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0" y="-1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11" grpId="0" animBg="1"/>
      <p:bldP spid="11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514534" y="3508667"/>
            <a:ext cx="2283370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72597" y="626043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10220555" y="5635940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6585769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6582994" y="466901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9570611" y="46791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5" name="角丸四角形 104"/>
          <p:cNvSpPr/>
          <p:nvPr/>
        </p:nvSpPr>
        <p:spPr>
          <a:xfrm>
            <a:off x="6587564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6587003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3" name="角丸四角形 102"/>
          <p:cNvSpPr/>
          <p:nvPr/>
        </p:nvSpPr>
        <p:spPr>
          <a:xfrm>
            <a:off x="6583621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5232452" y="262098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2203284" y="5199058"/>
            <a:ext cx="32106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代入する値の位置を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める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20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06927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514534" y="3508667"/>
            <a:ext cx="2283370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72597" y="626043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10982849" y="5622011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6585769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6582994" y="466901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9570611" y="46791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5" name="角丸四角形 104"/>
          <p:cNvSpPr/>
          <p:nvPr/>
        </p:nvSpPr>
        <p:spPr>
          <a:xfrm>
            <a:off x="6587564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6587003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3" name="角丸四角形 102"/>
          <p:cNvSpPr/>
          <p:nvPr/>
        </p:nvSpPr>
        <p:spPr>
          <a:xfrm>
            <a:off x="6583621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5232452" y="262098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800100" y="5199058"/>
            <a:ext cx="46138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ow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の要素分繰り返したので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ループからぬけるよ！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336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758442" y="646354"/>
            <a:ext cx="11137148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635956" y="1924240"/>
            <a:ext cx="4634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09277" y="1231129"/>
            <a:ext cx="10865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[1][2]”+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58443" y="599403"/>
            <a:ext cx="1646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取り出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下矢印 10"/>
          <p:cNvSpPr/>
          <p:nvPr/>
        </p:nvSpPr>
        <p:spPr>
          <a:xfrm rot="16200000">
            <a:off x="6736833" y="4302132"/>
            <a:ext cx="929712" cy="83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7633856" y="3719935"/>
            <a:ext cx="3968542" cy="16103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882343" y="4248487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800" dirty="0" err="1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ums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[1][2]=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586563" y="4245901"/>
            <a:ext cx="439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57" y="3725131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591" y="3725131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314" y="3718765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1199041" y="3563314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95308" y="4615918"/>
            <a:ext cx="125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09110" y="4573925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877720" y="4585140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953231" y="4569066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43" y="513883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077" y="513883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658" y="512874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1246731" y="5036083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353943" y="5036083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353095" y="5026696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62596" y="6022793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831206" y="6034008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953231" y="6034008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391199" y="3495721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350893" y="3507866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11284" y="29018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169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1" grpId="0" animBg="1"/>
      <p:bldP spid="3" grpId="0" animBg="1"/>
      <p:bldP spid="4" grpId="0"/>
      <p:bldP spid="7" grpId="0"/>
      <p:bldP spid="39" grpId="0"/>
      <p:bldP spid="40" grpId="0"/>
      <p:bldP spid="41" grpId="0"/>
      <p:bldP spid="42" grpId="0"/>
      <p:bldP spid="43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562159" y="3907573"/>
            <a:ext cx="2283370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72597" y="626043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10982849" y="5622011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6585769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6582994" y="466901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9570611" y="46791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5" name="角丸四角形 104"/>
          <p:cNvSpPr/>
          <p:nvPr/>
        </p:nvSpPr>
        <p:spPr>
          <a:xfrm>
            <a:off x="6587564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6587003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3" name="角丸四角形 102"/>
          <p:cNvSpPr/>
          <p:nvPr/>
        </p:nvSpPr>
        <p:spPr>
          <a:xfrm>
            <a:off x="6583621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5232452" y="262098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800100" y="5199058"/>
            <a:ext cx="46138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行すべて表示したので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改行をするよ！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5133893" y="2520952"/>
            <a:ext cx="2603946" cy="17354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5232452" y="262098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あし</a:t>
            </a:r>
            <a:r>
              <a:rPr kumimoji="1" lang="ja-JP" altLang="en-US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た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844174" y="27998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460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1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130087" y="4143645"/>
            <a:ext cx="3070437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72597" y="626043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10982849" y="5622011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6585769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6582994" y="466901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9570611" y="46791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5" name="角丸四角形 104"/>
          <p:cNvSpPr/>
          <p:nvPr/>
        </p:nvSpPr>
        <p:spPr>
          <a:xfrm>
            <a:off x="6587564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6587003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3" name="角丸四角形 102"/>
          <p:cNvSpPr/>
          <p:nvPr/>
        </p:nvSpPr>
        <p:spPr>
          <a:xfrm>
            <a:off x="6583621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5232452" y="262098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2203284" y="5199058"/>
            <a:ext cx="32106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代入する値の位置を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める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486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96296E-6 L 0.00052 0.134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156034" y="2513446"/>
            <a:ext cx="3070437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62696" y="1524699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10982849" y="5622011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6585769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6582994" y="466901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9570611" y="46791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5" name="角丸四角形 104"/>
          <p:cNvSpPr/>
          <p:nvPr/>
        </p:nvSpPr>
        <p:spPr>
          <a:xfrm>
            <a:off x="6587564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6587003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3" name="角丸四角形 102"/>
          <p:cNvSpPr/>
          <p:nvPr/>
        </p:nvSpPr>
        <p:spPr>
          <a:xfrm>
            <a:off x="6583621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5232452" y="262098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7" name="角丸四角形 106"/>
          <p:cNvSpPr/>
          <p:nvPr/>
        </p:nvSpPr>
        <p:spPr>
          <a:xfrm>
            <a:off x="2922145" y="2512780"/>
            <a:ext cx="925955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/>
          <p:cNvSpPr/>
          <p:nvPr/>
        </p:nvSpPr>
        <p:spPr>
          <a:xfrm>
            <a:off x="2321433" y="4896012"/>
            <a:ext cx="32969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繰り返しスタート処理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ループごと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先頭の配列から順番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準備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変数へ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0" name="角丸四角形 109"/>
          <p:cNvSpPr/>
          <p:nvPr/>
        </p:nvSpPr>
        <p:spPr>
          <a:xfrm>
            <a:off x="8928197" y="1466488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9606680" y="148576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10246478" y="14759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90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139 L 0.00052 0.4682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347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9 -0.00139 L -0.00286 0.4655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2333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139 L 0.00013 0.466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2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0" grpId="0" animBg="1"/>
      <p:bldP spid="113" grpId="0" animBg="1"/>
      <p:bldP spid="11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3903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561648" y="2899418"/>
            <a:ext cx="2419067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62696" y="1524699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9570611" y="46791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5232452" y="262098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7" name="角丸四角形 106"/>
          <p:cNvSpPr/>
          <p:nvPr/>
        </p:nvSpPr>
        <p:spPr>
          <a:xfrm>
            <a:off x="1999792" y="2891507"/>
            <a:ext cx="943433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角丸四角形 109"/>
          <p:cNvSpPr/>
          <p:nvPr/>
        </p:nvSpPr>
        <p:spPr>
          <a:xfrm>
            <a:off x="8928197" y="1466488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9606680" y="148576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10246478" y="14759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1" name="角丸四角形 110"/>
          <p:cNvSpPr/>
          <p:nvPr/>
        </p:nvSpPr>
        <p:spPr>
          <a:xfrm>
            <a:off x="8908213" y="467661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5" name="角丸四角形 114"/>
          <p:cNvSpPr/>
          <p:nvPr/>
        </p:nvSpPr>
        <p:spPr>
          <a:xfrm>
            <a:off x="9586696" y="466731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6" name="角丸四角形 115"/>
          <p:cNvSpPr/>
          <p:nvPr/>
        </p:nvSpPr>
        <p:spPr>
          <a:xfrm>
            <a:off x="10236019" y="466706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7" name="正方形/長方形 116"/>
          <p:cNvSpPr/>
          <p:nvPr/>
        </p:nvSpPr>
        <p:spPr>
          <a:xfrm>
            <a:off x="1700002" y="5206450"/>
            <a:ext cx="39673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初回設定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の変数を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という名前で準備したよ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100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3903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561648" y="2899418"/>
            <a:ext cx="2419067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62696" y="1524699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8968159" y="5622011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9570611" y="46791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5232452" y="262098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7" name="角丸四角形 106"/>
          <p:cNvSpPr/>
          <p:nvPr/>
        </p:nvSpPr>
        <p:spPr>
          <a:xfrm>
            <a:off x="3115420" y="2899418"/>
            <a:ext cx="437406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角丸四角形 109"/>
          <p:cNvSpPr/>
          <p:nvPr/>
        </p:nvSpPr>
        <p:spPr>
          <a:xfrm>
            <a:off x="8928197" y="1466488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9606680" y="148576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10246478" y="14759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1" name="角丸四角形 110"/>
          <p:cNvSpPr/>
          <p:nvPr/>
        </p:nvSpPr>
        <p:spPr>
          <a:xfrm>
            <a:off x="8908213" y="467661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5" name="角丸四角形 114"/>
          <p:cNvSpPr/>
          <p:nvPr/>
        </p:nvSpPr>
        <p:spPr>
          <a:xfrm>
            <a:off x="9586696" y="466731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6" name="角丸四角形 115"/>
          <p:cNvSpPr/>
          <p:nvPr/>
        </p:nvSpPr>
        <p:spPr>
          <a:xfrm>
            <a:off x="10236019" y="466706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2470461" y="4876961"/>
            <a:ext cx="32969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繰り返しスタート処理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ループごと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先頭の配列から順番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準備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変数へ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3" name="角丸四角形 102"/>
          <p:cNvSpPr/>
          <p:nvPr/>
        </p:nvSpPr>
        <p:spPr>
          <a:xfrm>
            <a:off x="8906156" y="468351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12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33333E-6 L -0.1901 0.0030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3903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976815" y="3308803"/>
            <a:ext cx="2419067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62696" y="1524699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8968159" y="5622011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9570611" y="46791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5232452" y="262098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7" name="角丸四角形 106"/>
          <p:cNvSpPr/>
          <p:nvPr/>
        </p:nvSpPr>
        <p:spPr>
          <a:xfrm>
            <a:off x="3115420" y="2899418"/>
            <a:ext cx="437406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角丸四角形 109"/>
          <p:cNvSpPr/>
          <p:nvPr/>
        </p:nvSpPr>
        <p:spPr>
          <a:xfrm>
            <a:off x="8928197" y="1466488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9606680" y="148576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10246478" y="14759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1" name="角丸四角形 110"/>
          <p:cNvSpPr/>
          <p:nvPr/>
        </p:nvSpPr>
        <p:spPr>
          <a:xfrm>
            <a:off x="8908213" y="467661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5" name="角丸四角形 114"/>
          <p:cNvSpPr/>
          <p:nvPr/>
        </p:nvSpPr>
        <p:spPr>
          <a:xfrm>
            <a:off x="9586696" y="466731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6" name="角丸四角形 115"/>
          <p:cNvSpPr/>
          <p:nvPr/>
        </p:nvSpPr>
        <p:spPr>
          <a:xfrm>
            <a:off x="10236019" y="466706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2470461" y="4876961"/>
            <a:ext cx="32969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繰り返しスタート処理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ループごと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先頭の配列から順番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準備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変数へ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3" name="角丸四角形 102"/>
          <p:cNvSpPr/>
          <p:nvPr/>
        </p:nvSpPr>
        <p:spPr>
          <a:xfrm>
            <a:off x="8906156" y="468351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6591813" y="4645848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5133893" y="2520952"/>
            <a:ext cx="2603946" cy="17354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5232452" y="262098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あし</a:t>
            </a:r>
            <a:r>
              <a:rPr kumimoji="1" lang="ja-JP" altLang="en-US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た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6591394" y="463632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702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11111E-6 L -0.11914 -0.2444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64" y="-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5" grpId="0" animBg="1"/>
      <p:bldP spid="108" grpId="0"/>
      <p:bldP spid="10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3903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976815" y="3308803"/>
            <a:ext cx="2419067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62696" y="1524699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8968159" y="5622011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9570611" y="46791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5232452" y="262098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7" name="角丸四角形 106"/>
          <p:cNvSpPr/>
          <p:nvPr/>
        </p:nvSpPr>
        <p:spPr>
          <a:xfrm>
            <a:off x="3115420" y="2899418"/>
            <a:ext cx="437406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角丸四角形 109"/>
          <p:cNvSpPr/>
          <p:nvPr/>
        </p:nvSpPr>
        <p:spPr>
          <a:xfrm>
            <a:off x="8928197" y="1466488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9606680" y="148576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10246478" y="14759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1" name="角丸四角形 110"/>
          <p:cNvSpPr/>
          <p:nvPr/>
        </p:nvSpPr>
        <p:spPr>
          <a:xfrm>
            <a:off x="8908213" y="467661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5" name="角丸四角形 114"/>
          <p:cNvSpPr/>
          <p:nvPr/>
        </p:nvSpPr>
        <p:spPr>
          <a:xfrm>
            <a:off x="9586696" y="466731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6" name="角丸四角形 115"/>
          <p:cNvSpPr/>
          <p:nvPr/>
        </p:nvSpPr>
        <p:spPr>
          <a:xfrm>
            <a:off x="10236019" y="466706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2470461" y="4876961"/>
            <a:ext cx="32969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繰り返しスタート処理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ループごと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先頭の配列から順番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準備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変数へ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3" name="角丸四角形 102"/>
          <p:cNvSpPr/>
          <p:nvPr/>
        </p:nvSpPr>
        <p:spPr>
          <a:xfrm>
            <a:off x="8906156" y="468351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6591813" y="4645848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5133893" y="2520952"/>
            <a:ext cx="2603946" cy="17354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5232452" y="2620989"/>
            <a:ext cx="79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あした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6591394" y="463632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924808" y="4161364"/>
            <a:ext cx="4731261" cy="192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この繰り返し！</a:t>
            </a:r>
            <a:endParaRPr kumimoji="1" lang="ja-JP" altLang="en-US" sz="5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23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06234" y="2728949"/>
            <a:ext cx="9315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565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96" y="4642803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4527553" y="232927"/>
            <a:ext cx="7434084" cy="632027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4005" y="341291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0796" y="1031124"/>
            <a:ext cx="40767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追加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に動かしてみよう！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181" y="290491"/>
            <a:ext cx="6958828" cy="614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4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06234" y="2728949"/>
            <a:ext cx="9315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39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72370" y="2844221"/>
            <a:ext cx="91678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多次元配列での</a:t>
            </a:r>
            <a:r>
              <a:rPr lang="en-US" altLang="ja-JP" sz="66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6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1284" y="29018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744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967954" y="405382"/>
            <a:ext cx="8453254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05192" y="1748233"/>
            <a:ext cx="2920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34318" y="982628"/>
            <a:ext cx="5825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967955" y="358431"/>
            <a:ext cx="4785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の取得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パターン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1)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211" y="3963722"/>
            <a:ext cx="1898999" cy="1823039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946843" y="55511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16424" y="507943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7" y="352290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891" y="352290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614" y="351654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4742341" y="3361091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352410" y="4371702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421020" y="4382917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43" y="493660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377" y="493660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958" y="4926526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4790031" y="4833860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897243" y="4833860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896395" y="4824473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305896" y="5820570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374506" y="5831785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934499" y="3293498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894193" y="3305643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411791" y="4367034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411791" y="5831976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059409" y="3281830"/>
            <a:ext cx="6560465" cy="1485314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4059409" y="4872856"/>
            <a:ext cx="6560465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220277" y="373288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231390" y="555236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36680" y="4489124"/>
            <a:ext cx="47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11284" y="29018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546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47434</TotalTime>
  <Words>5675</Words>
  <Application>Microsoft Office PowerPoint</Application>
  <PresentationFormat>ワイド画面</PresentationFormat>
  <Paragraphs>1890</Paragraphs>
  <Slides>79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79</vt:i4>
      </vt:variant>
    </vt:vector>
  </HeadingPairs>
  <TitlesOfParts>
    <vt:vector size="88" baseType="lpstr">
      <vt:lpstr>UD デジタル 教科書体 N-B</vt:lpstr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Office Theme</vt:lpstr>
      <vt:lpstr>プログラミング基礎演習I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まずは前回の復習！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537</cp:revision>
  <dcterms:created xsi:type="dcterms:W3CDTF">2020-03-04T08:20:15Z</dcterms:created>
  <dcterms:modified xsi:type="dcterms:W3CDTF">2021-06-08T10:21:57Z</dcterms:modified>
</cp:coreProperties>
</file>