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7"/>
  </p:notesMasterIdLst>
  <p:handoutMasterIdLst>
    <p:handoutMasterId r:id="rId48"/>
  </p:handoutMasterIdLst>
  <p:sldIdLst>
    <p:sldId id="309" r:id="rId2"/>
    <p:sldId id="468" r:id="rId3"/>
    <p:sldId id="469" r:id="rId4"/>
    <p:sldId id="470" r:id="rId5"/>
    <p:sldId id="471" r:id="rId6"/>
    <p:sldId id="472" r:id="rId7"/>
    <p:sldId id="473" r:id="rId8"/>
    <p:sldId id="359" r:id="rId9"/>
    <p:sldId id="329" r:id="rId10"/>
    <p:sldId id="474" r:id="rId11"/>
    <p:sldId id="462" r:id="rId12"/>
    <p:sldId id="331" r:id="rId13"/>
    <p:sldId id="312" r:id="rId14"/>
    <p:sldId id="360" r:id="rId15"/>
    <p:sldId id="370" r:id="rId16"/>
    <p:sldId id="361" r:id="rId17"/>
    <p:sldId id="362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4" r:id="rId31"/>
    <p:sldId id="455" r:id="rId32"/>
    <p:sldId id="451" r:id="rId33"/>
    <p:sldId id="456" r:id="rId34"/>
    <p:sldId id="457" r:id="rId35"/>
    <p:sldId id="459" r:id="rId36"/>
    <p:sldId id="476" r:id="rId37"/>
    <p:sldId id="477" r:id="rId38"/>
    <p:sldId id="475" r:id="rId39"/>
    <p:sldId id="480" r:id="rId40"/>
    <p:sldId id="371" r:id="rId41"/>
    <p:sldId id="464" r:id="rId42"/>
    <p:sldId id="478" r:id="rId43"/>
    <p:sldId id="479" r:id="rId44"/>
    <p:sldId id="467" r:id="rId45"/>
    <p:sldId id="46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0323" autoAdjust="0"/>
  </p:normalViewPr>
  <p:slideViewPr>
    <p:cSldViewPr snapToGrid="0">
      <p:cViewPr varScale="1">
        <p:scale>
          <a:sx n="99" d="100"/>
          <a:sy n="99" d="100"/>
        </p:scale>
        <p:origin x="5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2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第</a:t>
            </a:r>
            <a:r>
              <a:rPr lang="en-US" altLang="ja-JP" sz="3600" dirty="0"/>
              <a:t>5</a:t>
            </a:r>
            <a:r>
              <a:rPr lang="ja-JP" altLang="en-US" sz="3600" dirty="0" smtClean="0"/>
              <a:t>回　</a:t>
            </a:r>
            <a:r>
              <a:rPr lang="en-US" altLang="ja-JP" sz="3600" dirty="0" smtClean="0"/>
              <a:t>switch</a:t>
            </a:r>
            <a:r>
              <a:rPr lang="ja-JP" altLang="en-US" sz="3600" dirty="0" smtClean="0"/>
              <a:t>文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623" y="813604"/>
            <a:ext cx="1549096" cy="154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四角形吹き出し 10"/>
          <p:cNvSpPr/>
          <p:nvPr/>
        </p:nvSpPr>
        <p:spPr>
          <a:xfrm>
            <a:off x="6557821" y="2194016"/>
            <a:ext cx="2383605" cy="447190"/>
          </a:xfrm>
          <a:prstGeom prst="wedgeRectCallout">
            <a:avLst>
              <a:gd name="adj1" fmla="val -22988"/>
              <a:gd name="adj2" fmla="val 1038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1412" y="2032825"/>
            <a:ext cx="58977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使う</a:t>
            </a:r>
            <a:r>
              <a:rPr kumimoji="1" lang="ja-JP" altLang="en-US" sz="3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人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好きな名前を設定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したり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好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きな値の計算</a:t>
            </a:r>
            <a:r>
              <a:rPr kumimoji="1" lang="ja-JP" altLang="en-US" sz="3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を行える！</a:t>
            </a:r>
            <a:endParaRPr kumimoji="1" lang="en-US" altLang="ja-JP" sz="32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4" y="2441679"/>
            <a:ext cx="1785918" cy="178591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917064" y="424764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Name[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神木隆之介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]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女勇者のイラストの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27" y="2545544"/>
            <a:ext cx="1702099" cy="170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8845427" y="428021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Name[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ガーネット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24956" y="225701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俺はこの名前にする！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9887277" y="2139105"/>
            <a:ext cx="1920527" cy="447190"/>
          </a:xfrm>
          <a:prstGeom prst="wedgeRectCallout">
            <a:avLst>
              <a:gd name="adj1" fmla="val -35919"/>
              <a:gd name="adj2" fmla="val 12223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954412" y="220210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私はこの名前で！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8" name="Picture 4" descr="雷の魔法使いのイラスト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62" y="4456686"/>
            <a:ext cx="1984234" cy="211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四角形吹き出し 15"/>
          <p:cNvSpPr/>
          <p:nvPr/>
        </p:nvSpPr>
        <p:spPr>
          <a:xfrm>
            <a:off x="371935" y="4393689"/>
            <a:ext cx="2383605" cy="888256"/>
          </a:xfrm>
          <a:prstGeom prst="wedgeRectCallout">
            <a:avLst>
              <a:gd name="adj1" fmla="val 42530"/>
              <a:gd name="adj2" fmla="val 702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070" y="4456686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を入力したから</a:t>
            </a:r>
            <a:endParaRPr kumimoji="1" lang="en-US" altLang="ja-JP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今度は魔法攻撃だ！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9582" y="4576273"/>
            <a:ext cx="75729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によって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「計算内容を変更」</a:t>
            </a:r>
            <a:r>
              <a:rPr kumimoji="1" lang="ja-JP" altLang="en-US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表示内容を変更」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など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処理の分岐</a:t>
            </a:r>
            <a:r>
              <a:rPr kumimoji="1" lang="ja-JP" altLang="en-US" sz="28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が可能になり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汎用性が高まった！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0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2" grpId="0"/>
      <p:bldP spid="10" grpId="0"/>
      <p:bldP spid="13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8" y="2064290"/>
            <a:ext cx="3131820" cy="365537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8680047" y="2064290"/>
            <a:ext cx="38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64667" y="3661145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64668" y="2929487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477" y="2783982"/>
            <a:ext cx="6399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文とは別に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多分岐条件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を処理が早く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読みやすいプログラム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で行える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pic>
        <p:nvPicPr>
          <p:cNvPr id="8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182" y="361496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1464" y="2372424"/>
            <a:ext cx="35686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20190" y="2833947"/>
            <a:ext cx="29787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542" y="1257089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pic>
        <p:nvPicPr>
          <p:cNvPr id="13" name="コンテンツ プレースホルダ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51444">
            <a:off x="9481658" y="1214804"/>
            <a:ext cx="2019892" cy="990524"/>
          </a:xfrm>
          <a:prstGeom prst="rect">
            <a:avLst/>
          </a:prstGeom>
        </p:spPr>
      </p:pic>
      <p:sp>
        <p:nvSpPr>
          <p:cNvPr id="14" name="乗算 13"/>
          <p:cNvSpPr/>
          <p:nvPr/>
        </p:nvSpPr>
        <p:spPr>
          <a:xfrm rot="1651444">
            <a:off x="9273319" y="491781"/>
            <a:ext cx="2436570" cy="2436570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9488" y="2130612"/>
            <a:ext cx="776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文と同じく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819" y="3024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3819" y="3473189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比較できない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29433" y="5275631"/>
            <a:ext cx="925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・処理の範囲が独特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使いこなせば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よりも出来る事が多い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13819" y="4611548"/>
            <a:ext cx="6633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その他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の条件に該当する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9433" y="4005107"/>
            <a:ext cx="1117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最下部条件まで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プログラムまで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実行する</a:t>
            </a:r>
            <a:endParaRPr kumimoji="1"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8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4"/>
            <a:ext cx="6626832" cy="486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2869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式や変数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5124376" y="5768108"/>
            <a:ext cx="3294827" cy="382275"/>
          </a:xfrm>
          <a:prstGeom prst="borderCallout1">
            <a:avLst>
              <a:gd name="adj1" fmla="val 56125"/>
              <a:gd name="adj2" fmla="val -98"/>
              <a:gd name="adj3" fmla="val -81850"/>
              <a:gd name="adj4" fmla="val -7632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は不要なら省略可能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ブレーカーのスイッチ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22" y="34041"/>
            <a:ext cx="2505450" cy="2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82045" y="46268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999;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2329" y="28564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case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break;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54203" y="1668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7590" y="2455943"/>
            <a:ext cx="502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607590" y="2123128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処理１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05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356359" y="91887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↓同じものを作ってみましょう！↓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512" y="1616574"/>
            <a:ext cx="8763860" cy="482532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80763" y="3238649"/>
            <a:ext cx="2111723" cy="1703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5085" y="3322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5084" y="36990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8564" y="40753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8563" y="4480655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げる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41263" y="3679841"/>
            <a:ext cx="404261" cy="461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00428" y="4752487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724158" y="1559592"/>
            <a:ext cx="3022503" cy="17674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731154" y="4686997"/>
            <a:ext cx="58849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1724158" y="1711106"/>
            <a:ext cx="939611" cy="20127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5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矢印 22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77673" y="4742699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57469" y="501368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724158" y="2060423"/>
            <a:ext cx="1882071" cy="1540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3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556 L 0.55677 -0.5594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9" y="-2770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5" grpId="0"/>
      <p:bldP spid="26" grpId="0"/>
      <p:bldP spid="28" grpId="0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6698" y="901724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46880" y="2077696"/>
            <a:ext cx="8395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new Scanner(System.in);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42875" y="213925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4" descr="設計書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35" y="2600915"/>
            <a:ext cx="719121" cy="8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696" y="2662471"/>
            <a:ext cx="753475" cy="723336"/>
          </a:xfrm>
          <a:prstGeom prst="rect">
            <a:avLst/>
          </a:prstGeom>
        </p:spPr>
      </p:pic>
      <p:pic>
        <p:nvPicPr>
          <p:cNvPr id="10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10" y="2537441"/>
            <a:ext cx="1039081" cy="10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7424691" y="2872315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インスタンスを生成してるけど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今はおまじないで覚えよう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2875" y="3941317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型で読み込む場合：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12371" y="3854672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c.next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81802" y="4758500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b="1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型で読み込む場合：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12371" y="4635390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75329" y="5597858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double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型で読み込む場合：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12371" y="5474748"/>
            <a:ext cx="370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sc.next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Double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239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13886" y="2219219"/>
            <a:ext cx="1142332" cy="16463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66221" y="5282911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の中の値を確認しているよ！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10408391" y="1164917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8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0.66849 0.730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24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022111" y="2347864"/>
            <a:ext cx="659674" cy="2156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131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7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81853" y="2522298"/>
            <a:ext cx="3199108" cy="24144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33678" y="4807760"/>
            <a:ext cx="6748650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26004" y="4999621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値を入力 攻撃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:2/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逃げる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=1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6004" y="5391537"/>
            <a:ext cx="1271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攻撃した！</a:t>
            </a:r>
          </a:p>
        </p:txBody>
      </p:sp>
    </p:spTree>
    <p:extLst>
      <p:ext uri="{BB962C8B-B14F-4D97-AF65-F5344CB8AC3E}">
        <p14:creationId xmlns:p14="http://schemas.microsoft.com/office/powerpoint/2010/main" val="417618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81853" y="2712378"/>
            <a:ext cx="638749" cy="17466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39848" y="4792618"/>
            <a:ext cx="3775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比較処理を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します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手で止めている工事現場の人のイラスト「立入禁止・ストップ！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48" y="3770229"/>
            <a:ext cx="1950426" cy="27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020602" y="4854173"/>
            <a:ext cx="2444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6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683211" y="3996647"/>
            <a:ext cx="1337391" cy="20574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46009" y="5050083"/>
            <a:ext cx="4020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終わりまでスキップしたよ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74" name="Picture 2" descr="手で止めている工事現場の人のイラスト「立入禁止・ストップ！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48" y="3770229"/>
            <a:ext cx="1950426" cy="27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020602" y="4854173"/>
            <a:ext cx="2444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endParaRPr kumimoji="1" lang="ja-JP" altLang="en-US" sz="6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97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24158" y="1580140"/>
            <a:ext cx="3022503" cy="17674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63769" y="4808368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4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24158" y="1731654"/>
            <a:ext cx="939611" cy="20127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975119" y="4808368"/>
            <a:ext cx="58849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649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24158" y="2060423"/>
            <a:ext cx="1882071" cy="1540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右矢印 22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53955" y="472797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77673" y="4742699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55882" y="500826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1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0.55521 -0.5655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-2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5" grpId="0"/>
      <p:bldP spid="26" grpId="0"/>
      <p:bldP spid="28" grpId="0"/>
      <p:bldP spid="29" grpId="0"/>
      <p:bldP spid="31" grpId="0"/>
      <p:bldP spid="3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13886" y="2239767"/>
            <a:ext cx="1142332" cy="16463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66221" y="5282911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の中の値を確認しているよ！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10416381" y="116674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80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66849 0.730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24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022111" y="2347864"/>
            <a:ext cx="659674" cy="2156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131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337848" y="2035364"/>
            <a:ext cx="9932903" cy="1641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7223" y="93008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23315" y="2132084"/>
            <a:ext cx="56573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 ( 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の時だけ実行したい処理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9082" y="417130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66330" y="4171308"/>
            <a:ext cx="50241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40;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&gt; 59){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合格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5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022111" y="2821340"/>
            <a:ext cx="659674" cy="2156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131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56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022111" y="3328548"/>
            <a:ext cx="659674" cy="21565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88694" y="5278956"/>
            <a:ext cx="51315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を比較して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一致した場合、処理を実行するよ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箱の中身を当てるゲーム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7" y="4366526"/>
            <a:ext cx="1808595" cy="19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2265502" y="623306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080822" y="5503598"/>
            <a:ext cx="1013194" cy="7294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5237" y="6196616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05124" y="57560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73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81853" y="3467520"/>
            <a:ext cx="3199108" cy="24144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76887" y="5353564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33678" y="4807760"/>
            <a:ext cx="6748650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26004" y="4999621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値を入力 攻撃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:2/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逃げる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=3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6004" y="5420391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道具を使用した！</a:t>
            </a:r>
          </a:p>
        </p:txBody>
      </p:sp>
    </p:spTree>
    <p:extLst>
      <p:ext uri="{BB962C8B-B14F-4D97-AF65-F5344CB8AC3E}">
        <p14:creationId xmlns:p14="http://schemas.microsoft.com/office/powerpoint/2010/main" val="39572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8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15096" y="3830207"/>
            <a:ext cx="3170107" cy="22128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71258" y="10117356"/>
            <a:ext cx="1013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数値を入力してください：１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24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endParaRPr kumimoji="1" lang="ja-JP" altLang="en-US" sz="24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3292" y="5169778"/>
            <a:ext cx="2656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が無いので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スキップせず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順番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に比較していくよ！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170" name="Picture 2" descr="https://1.bp.blogspot.com/-_Hx0KndeVcY/X3Gkgm6yNQI/AAAAAAABbiQ/0Fjyk5PosTIOm31VeKsHys-7sbsrJSh_wCNcBGAsYHQ/s1600/bg_koukasen_nobg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8" y="4719097"/>
            <a:ext cx="3121528" cy="17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急ぐ車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8" y="4644106"/>
            <a:ext cx="2388937" cy="19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7287082" y="4831436"/>
            <a:ext cx="41761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ちなみに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では比較せずに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そのまま実行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74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62" y="1064568"/>
            <a:ext cx="6325459" cy="3482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33679" y="1017453"/>
            <a:ext cx="6645908" cy="357096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397503" y="3801438"/>
            <a:ext cx="3183457" cy="2671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675" y="755697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244406" y="219397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955866" y="173230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414645" y="116491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776887" y="5353564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833678" y="4807760"/>
            <a:ext cx="6748650" cy="1534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26004" y="4999621"/>
            <a:ext cx="6205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値を入力 攻撃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防御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:2/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:3/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逃げる</a:t>
            </a:r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それ以外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=3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道具を使用した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5781" y="4676629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別パターン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26004" y="5699313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逃げ出した！</a:t>
            </a:r>
          </a:p>
        </p:txBody>
      </p:sp>
    </p:spTree>
    <p:extLst>
      <p:ext uri="{BB962C8B-B14F-4D97-AF65-F5344CB8AC3E}">
        <p14:creationId xmlns:p14="http://schemas.microsoft.com/office/powerpoint/2010/main" val="13981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26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6247827" y="420448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65682" y="421240"/>
            <a:ext cx="5704384" cy="2629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541" y="514108"/>
            <a:ext cx="455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式や値が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true</a:t>
            </a:r>
            <a:r>
              <a:rPr kumimoji="1" lang="ja-JP" altLang="en-US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か</a:t>
            </a:r>
            <a:r>
              <a:rPr kumimoji="1" lang="ja-JP" altLang="en-US" sz="28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を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36065" y="421771"/>
            <a:ext cx="53383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switch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は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()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の中の式や値が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  <a:sym typeface="Wingdings" panose="05000000000000000000" pitchFamily="2" charset="2"/>
            </a:endParaRPr>
          </a:p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ｃ</a:t>
            </a:r>
            <a:r>
              <a:rPr kumimoji="1" lang="en-US" altLang="ja-JP" sz="28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に記述された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値と一致するか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  <a:sym typeface="Wingdings" panose="05000000000000000000" pitchFamily="2" charset="2"/>
              </a:rPr>
              <a:t>判断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0070" y="1754179"/>
            <a:ext cx="5926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・比較演算子及び論理演算の結果が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boolean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型の値が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33993" y="1826551"/>
            <a:ext cx="3425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・計算式の結果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上記と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の値と一致するか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95082" y="3739371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47827" y="3369966"/>
            <a:ext cx="19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00494" y="3390867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 case 100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47827" y="4699905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49972" y="4686985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== case 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日本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9541" y="338288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==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38862" y="4788404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9733" y="4444662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(35 *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&gt;   100)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0451" y="5484604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95082" y="583743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926245" y="3859887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987776" y="5188492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108946" y="421240"/>
            <a:ext cx="0" cy="593925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968222" y="3108356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458744" y="2990452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一致のみ</a:t>
            </a:r>
            <a:endParaRPr kumimoji="1" lang="ja-JP" altLang="en-US" sz="28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2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542" y="1257089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pic>
        <p:nvPicPr>
          <p:cNvPr id="13" name="コンテンツ プレースホルダ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51444">
            <a:off x="9481658" y="1214804"/>
            <a:ext cx="2019892" cy="990524"/>
          </a:xfrm>
          <a:prstGeom prst="rect">
            <a:avLst/>
          </a:prstGeom>
        </p:spPr>
      </p:pic>
      <p:sp>
        <p:nvSpPr>
          <p:cNvPr id="14" name="乗算 13"/>
          <p:cNvSpPr/>
          <p:nvPr/>
        </p:nvSpPr>
        <p:spPr>
          <a:xfrm rot="1651444">
            <a:off x="9273319" y="491781"/>
            <a:ext cx="2436570" cy="2436570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9488" y="2130612"/>
            <a:ext cx="776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文と同じく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819" y="3024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3819" y="3473189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比較できない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29433" y="5275631"/>
            <a:ext cx="925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・処理の範囲が独特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使いこなせば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よりも出来る事が多い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13819" y="4611548"/>
            <a:ext cx="6633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その他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の条件に該当する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9433" y="4005107"/>
            <a:ext cx="1117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最下部条件まで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プログラムまで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実行する</a:t>
            </a:r>
            <a:endParaRPr kumimoji="1"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47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4"/>
            <a:ext cx="6626832" cy="486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2869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式や変数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5124376" y="5768108"/>
            <a:ext cx="3294827" cy="382275"/>
          </a:xfrm>
          <a:prstGeom prst="borderCallout1">
            <a:avLst>
              <a:gd name="adj1" fmla="val 56125"/>
              <a:gd name="adj2" fmla="val -98"/>
              <a:gd name="adj3" fmla="val -81850"/>
              <a:gd name="adj4" fmla="val -7632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は不要なら省略可能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ブレーカーのスイッチ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22" y="34041"/>
            <a:ext cx="2505450" cy="2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82045" y="46268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999;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2329" y="28564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case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break;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54203" y="1668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7590" y="2455943"/>
            <a:ext cx="502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607590" y="2123128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処理１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541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8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annerkoubou.com/image/3DFWq3XOnVdRD141618964978_16189649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49" y="2116801"/>
            <a:ext cx="2222920" cy="245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爆発 2 6"/>
          <p:cNvSpPr/>
          <p:nvPr/>
        </p:nvSpPr>
        <p:spPr>
          <a:xfrm rot="21075777">
            <a:off x="4985707" y="2140411"/>
            <a:ext cx="5139939" cy="2953939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0308822">
            <a:off x="6272716" y="3373044"/>
            <a:ext cx="24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バトル！！</a:t>
            </a:r>
            <a:endParaRPr kumimoji="1" lang="ja-JP" altLang="en-US" sz="4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663" y="3861427"/>
            <a:ext cx="2800741" cy="240063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90506" y="459492"/>
            <a:ext cx="3132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力試しだ！</a:t>
            </a:r>
            <a:endParaRPr kumimoji="1" lang="en-US" altLang="ja-JP" sz="5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7051" y="1382346"/>
            <a:ext cx="949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文を活かして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を完成させよう！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0506" y="4555164"/>
            <a:ext cx="45752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Sample05_1a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戦闘プログラム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させよう！！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7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爆発 2 6"/>
          <p:cNvSpPr/>
          <p:nvPr/>
        </p:nvSpPr>
        <p:spPr>
          <a:xfrm rot="21075777">
            <a:off x="4985707" y="2140411"/>
            <a:ext cx="5139939" cy="2953939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0308822">
            <a:off x="6272716" y="3373044"/>
            <a:ext cx="24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バトル！！</a:t>
            </a:r>
            <a:endParaRPr kumimoji="1" lang="ja-JP" altLang="en-US" sz="4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663" y="3861427"/>
            <a:ext cx="2800741" cy="240063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90506" y="459492"/>
            <a:ext cx="3132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力試しだ！</a:t>
            </a:r>
            <a:endParaRPr kumimoji="1" lang="en-US" altLang="ja-JP" sz="5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7051" y="1382346"/>
            <a:ext cx="949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文を活かして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PG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を完成させよう！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0506" y="4555164"/>
            <a:ext cx="45752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Sample05_2a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戦闘プログラム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させよう！！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50" name="Picture 2" descr="メデューサのイラスト（空想上の生物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63" y="1816253"/>
            <a:ext cx="2211651" cy="298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3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99854" y="1127503"/>
            <a:ext cx="9872871" cy="1517403"/>
          </a:xfrm>
        </p:spPr>
        <p:txBody>
          <a:bodyPr>
            <a:normAutofit/>
          </a:bodyPr>
          <a:lstStyle/>
          <a:p>
            <a:pPr marL="45720" lvl="0" indent="0">
              <a:buClr>
                <a:srgbClr val="A6B727"/>
              </a:buClr>
              <a:buNone/>
            </a:pP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等価演算子・非等価演算子・不等号演算子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0">
              <a:buClr>
                <a:srgbClr val="A6B727"/>
              </a:buClr>
            </a:pP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つの値の大小や等しいかどうかを調べる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0">
              <a:spcBef>
                <a:spcPts val="600"/>
              </a:spcBef>
              <a:buClr>
                <a:srgbClr val="A6B727"/>
              </a:buClr>
            </a:pPr>
            <a:r>
              <a:rPr lang="ja-JP" altLang="en-US" sz="1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関係演算子　とも呼ばれる</a:t>
            </a:r>
            <a:endParaRPr lang="en-US" altLang="ja-JP" sz="1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45720" indent="0">
              <a:buNone/>
            </a:pP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399854" y="2644906"/>
          <a:ext cx="9674226" cy="3343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9278">
                  <a:extLst>
                    <a:ext uri="{9D8B030D-6E8A-4147-A177-3AD203B41FA5}">
                      <a16:colId xmlns:a16="http://schemas.microsoft.com/office/drawing/2014/main" val="1583333342"/>
                    </a:ext>
                  </a:extLst>
                </a:gridCol>
                <a:gridCol w="2704600">
                  <a:extLst>
                    <a:ext uri="{9D8B030D-6E8A-4147-A177-3AD203B41FA5}">
                      <a16:colId xmlns:a16="http://schemas.microsoft.com/office/drawing/2014/main" val="3806180229"/>
                    </a:ext>
                  </a:extLst>
                </a:gridCol>
                <a:gridCol w="1443643">
                  <a:extLst>
                    <a:ext uri="{9D8B030D-6E8A-4147-A177-3AD203B41FA5}">
                      <a16:colId xmlns:a16="http://schemas.microsoft.com/office/drawing/2014/main" val="2735627905"/>
                    </a:ext>
                  </a:extLst>
                </a:gridCol>
                <a:gridCol w="4316705">
                  <a:extLst>
                    <a:ext uri="{9D8B030D-6E8A-4147-A177-3AD203B41FA5}">
                      <a16:colId xmlns:a16="http://schemas.microsoft.com/office/drawing/2014/main" val="2506690839"/>
                    </a:ext>
                  </a:extLst>
                </a:gridCol>
              </a:tblGrid>
              <a:tr h="3370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記述例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内容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74810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==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16027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!=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82969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 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61083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1925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&lt;= 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87917"/>
                  </a:ext>
                </a:extLst>
              </a:tr>
              <a:tr h="4963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&gt;=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&gt;=</a:t>
                      </a:r>
                      <a:r>
                        <a:rPr kumimoji="1" lang="en-US" altLang="ja-JP" sz="24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b</a:t>
                      </a:r>
                      <a:endParaRPr kumimoji="1" lang="ja-JP" altLang="en-US" sz="24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10998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9748725" y="1886204"/>
            <a:ext cx="1524000" cy="63524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は否定の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ニュアンス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29898" y="5870864"/>
            <a:ext cx="1524000" cy="63524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真なら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</a:p>
          <a:p>
            <a:pPr algn="ctr"/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偽なら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3334327"/>
            <a:ext cx="15425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8187" y="3072763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(equal)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8218" y="2918691"/>
            <a:ext cx="40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45192" y="3039040"/>
            <a:ext cx="3802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</a:t>
            </a:r>
            <a:r>
              <a:rPr kumimoji="1" lang="en-US" altLang="ja-JP" sz="22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2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98187" y="3596328"/>
            <a:ext cx="230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等しくない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(not equal)</a:t>
            </a:r>
            <a:endParaRPr kumimoji="1" lang="ja-JP" altLang="en-US" sz="105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54428" y="3546952"/>
            <a:ext cx="4366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等しくないなら真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98187" y="4071273"/>
            <a:ext cx="230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～より小さい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(less)</a:t>
            </a:r>
            <a:endParaRPr kumimoji="1" lang="ja-JP" altLang="en-US" sz="20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98187" y="4555071"/>
            <a:ext cx="2444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～より大きい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(greater)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98187" y="5038869"/>
            <a:ext cx="239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～以下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(less equal)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98187" y="5562434"/>
            <a:ext cx="2392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～以上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(greater equal)</a:t>
            </a:r>
            <a:endParaRPr kumimoji="1" lang="ja-JP" altLang="en-US" sz="1200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55751" y="4040496"/>
            <a:ext cx="4366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より小さいなら真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54428" y="4513900"/>
            <a:ext cx="4366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より大きいなら真</a:t>
            </a:r>
            <a:r>
              <a:rPr kumimoji="1" lang="en-US" altLang="ja-JP" sz="2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770578" y="5053555"/>
            <a:ext cx="2781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以下なら真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70578" y="5562434"/>
            <a:ext cx="2781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0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以上なら真</a:t>
            </a:r>
            <a:r>
              <a:rPr kumimoji="1" lang="en-US" altLang="ja-JP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(true)</a:t>
            </a:r>
            <a:endParaRPr kumimoji="1" lang="ja-JP" altLang="en-US" sz="20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93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7" grpId="0"/>
      <p:bldP spid="20" grpId="0"/>
      <p:bldP spid="21" grpId="0"/>
      <p:bldP spid="22" grpId="0"/>
      <p:bldP spid="24" grpId="0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1005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～３を完成させる情報が揃いました！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～３にチャレンジ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6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96014" y="3139914"/>
            <a:ext cx="3640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26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542" y="1257089"/>
            <a:ext cx="262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witch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pic>
        <p:nvPicPr>
          <p:cNvPr id="13" name="コンテンツ プレースホルダ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51444">
            <a:off x="9481658" y="1214804"/>
            <a:ext cx="2019892" cy="990524"/>
          </a:xfrm>
          <a:prstGeom prst="rect">
            <a:avLst/>
          </a:prstGeom>
        </p:spPr>
      </p:pic>
      <p:sp>
        <p:nvSpPr>
          <p:cNvPr id="14" name="乗算 13"/>
          <p:cNvSpPr/>
          <p:nvPr/>
        </p:nvSpPr>
        <p:spPr>
          <a:xfrm rot="1651444">
            <a:off x="9273319" y="491781"/>
            <a:ext cx="2436570" cy="2436570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9488" y="2130612"/>
            <a:ext cx="776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文と同じく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複数分岐プログラム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3819" y="30240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13819" y="3473189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等号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でしか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比較できない</a:t>
            </a:r>
            <a:endParaRPr kumimoji="1" lang="en-US" altLang="ja-JP" sz="36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29433" y="5275631"/>
            <a:ext cx="9251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・処理の範囲が独特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使いこなせば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よりも出来る事が多い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13819" y="4611548"/>
            <a:ext cx="6633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その他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の条件に該当する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29433" y="4005107"/>
            <a:ext cx="11175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を使用しないと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最下部条件まで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プログラムまで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実行する</a:t>
            </a:r>
            <a:endParaRPr kumimoji="1"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68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4"/>
            <a:ext cx="6626832" cy="4863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2869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式や変数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5124376" y="5768108"/>
            <a:ext cx="3294827" cy="382275"/>
          </a:xfrm>
          <a:prstGeom prst="borderCallout1">
            <a:avLst>
              <a:gd name="adj1" fmla="val 56125"/>
              <a:gd name="adj2" fmla="val -98"/>
              <a:gd name="adj3" fmla="val -81850"/>
              <a:gd name="adj4" fmla="val -7632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は不要なら省略可能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ブレーカーのスイッチ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622" y="34041"/>
            <a:ext cx="2505450" cy="2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82045" y="462688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default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999;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352329" y="28564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case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2: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break;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54203" y="16680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case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7590" y="2455943"/>
            <a:ext cx="5025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処理の終わり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607590" y="2123128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処理１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	//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22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  <p:bldP spid="4" grpId="0"/>
      <p:bldP spid="8" grpId="0"/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242353" y="1402958"/>
            <a:ext cx="5650787" cy="462797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6034" y="1402958"/>
            <a:ext cx="5650787" cy="462797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6" y="1631076"/>
            <a:ext cx="5419725" cy="38671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52" y="1546794"/>
            <a:ext cx="4617837" cy="432338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76034" y="756627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42353" y="756627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switch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8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2278" y="2497820"/>
            <a:ext cx="736131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文とは別に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多分岐条件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を処理が早く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読みやすいプログラム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で行える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89" y="2036155"/>
            <a:ext cx="3131820" cy="365537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9906478" y="2036155"/>
            <a:ext cx="38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91098" y="3633010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91099" y="2901352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065" y="628182"/>
            <a:ext cx="1549096" cy="154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3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084592" y="3085929"/>
            <a:ext cx="4058489" cy="273099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8907" y="3085929"/>
            <a:ext cx="3667875" cy="273099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5" y="3772715"/>
            <a:ext cx="2825963" cy="289256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01980" y="4473822"/>
            <a:ext cx="38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01399" y="4492871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9158" y="949192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20217" y="1411978"/>
            <a:ext cx="10209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これまででは実行するか否かしか制御出来ていませんでした。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このままでは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「ある条件が真なら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」、「それ以外なら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という処理を行いたいときに困ります。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これを簡単に解決するのが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になります。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06401" y="3328043"/>
            <a:ext cx="32928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を複数使って実現する場合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if(a &gt; 0){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// A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</a:t>
            </a: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if(a &lt;= 0){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  // B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}</a:t>
            </a:r>
          </a:p>
          <a:p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96780" y="3328043"/>
            <a:ext cx="35333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を使って実現する場合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 &gt; 0){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// A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</a:t>
            </a: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  // B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の処理</a:t>
            </a:r>
            <a:endParaRPr kumimoji="1" lang="en-US" altLang="ja-JP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}</a:t>
            </a:r>
          </a:p>
          <a:p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052024" y="5574812"/>
            <a:ext cx="2025775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側の反対の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条件を書く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カギ線コネクタ 19"/>
          <p:cNvCxnSpPr/>
          <p:nvPr/>
        </p:nvCxnSpPr>
        <p:spPr>
          <a:xfrm rot="10800000">
            <a:off x="2989782" y="4723704"/>
            <a:ext cx="862673" cy="851108"/>
          </a:xfrm>
          <a:prstGeom prst="bentConnector3">
            <a:avLst>
              <a:gd name="adj1" fmla="val 950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725309" y="5497307"/>
            <a:ext cx="2336498" cy="770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のニュアンスは「それ以外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7" name="カギ線コネクタ 26"/>
          <p:cNvCxnSpPr/>
          <p:nvPr/>
        </p:nvCxnSpPr>
        <p:spPr>
          <a:xfrm rot="10800000">
            <a:off x="6231781" y="4451428"/>
            <a:ext cx="1237532" cy="1061001"/>
          </a:xfrm>
          <a:prstGeom prst="bentConnector3">
            <a:avLst>
              <a:gd name="adj1" fmla="val 1679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42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539298" y="1099110"/>
            <a:ext cx="9193790" cy="1996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69810" y="670132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6670" y="1723011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lse if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44782" y="1248709"/>
            <a:ext cx="87364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「もし～なら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⇒ 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条件式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)</a:t>
            </a: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「それ以外でもし～」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⇒ </a:t>
            </a:r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)</a:t>
            </a:r>
          </a:p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「それ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以外」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</a:t>
            </a:r>
            <a:r>
              <a:rPr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⇒ </a:t>
            </a:r>
            <a:r>
              <a:rPr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07008" y="3128686"/>
            <a:ext cx="3264580" cy="34081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1 ){</a:t>
            </a:r>
            <a:b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成立でしたい処理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b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2 ){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でしたい処理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3 ){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でしたい処理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4 ){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式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成立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でしたい処理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: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}else{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全部不成立でしたい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5966855" y="3045192"/>
            <a:ext cx="1443038" cy="909223"/>
          </a:xfrm>
          <a:prstGeom prst="borderCallout2">
            <a:avLst>
              <a:gd name="adj1" fmla="val 52756"/>
              <a:gd name="adj2" fmla="val 178"/>
              <a:gd name="adj3" fmla="val 23330"/>
              <a:gd name="adj4" fmla="val -19918"/>
              <a:gd name="adj5" fmla="val 23429"/>
              <a:gd name="adj6" fmla="val -187742"/>
            </a:avLst>
          </a:prstGeom>
          <a:ln w="254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使う為には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必須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311056" y="3824175"/>
            <a:ext cx="4516763" cy="1161188"/>
            <a:chOff x="4143374" y="2962275"/>
            <a:chExt cx="4067176" cy="1161188"/>
          </a:xfrm>
        </p:grpSpPr>
        <p:sp>
          <p:nvSpPr>
            <p:cNvPr id="11" name="線吹き出し 2 (枠付き) 10"/>
            <p:cNvSpPr/>
            <p:nvPr/>
          </p:nvSpPr>
          <p:spPr>
            <a:xfrm>
              <a:off x="6577011" y="3214240"/>
              <a:ext cx="1633539" cy="909223"/>
            </a:xfrm>
            <a:prstGeom prst="borderCallout2">
              <a:avLst>
                <a:gd name="adj1" fmla="val 48566"/>
                <a:gd name="adj2" fmla="val 178"/>
                <a:gd name="adj3" fmla="val 111328"/>
                <a:gd name="adj4" fmla="val -19258"/>
                <a:gd name="adj5" fmla="val 111427"/>
                <a:gd name="adj6" fmla="val -148287"/>
              </a:avLst>
            </a:prstGeom>
            <a:ln w="254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分岐の数だけ</a:t>
              </a:r>
              <a:endPara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lang="en-US" altLang="ja-JP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else if</a:t>
              </a:r>
              <a:r>
                <a:rPr lang="ja-JP" altLang="en-US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を</a:t>
              </a:r>
              <a:endPara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用意</a:t>
              </a:r>
              <a:r>
                <a:rPr kumimoji="1" lang="ja-JP" altLang="en-US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すれば</a:t>
              </a:r>
              <a:r>
                <a:rPr kumimoji="1" lang="en-US" altLang="ja-JP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O</a:t>
              </a:r>
              <a:r>
                <a:rPr kumimoji="1" lang="en-US" altLang="ja-JP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K</a:t>
              </a:r>
              <a:endPara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sp>
          <p:nvSpPr>
            <p:cNvPr id="12" name="フリーフォーム 11"/>
            <p:cNvSpPr/>
            <p:nvPr/>
          </p:nvSpPr>
          <p:spPr>
            <a:xfrm>
              <a:off x="4143374" y="2962275"/>
              <a:ext cx="2428875" cy="600075"/>
            </a:xfrm>
            <a:custGeom>
              <a:avLst/>
              <a:gdLst>
                <a:gd name="connsiteX0" fmla="*/ 2438400 w 2463465"/>
                <a:gd name="connsiteY0" fmla="*/ 765577 h 765577"/>
                <a:gd name="connsiteX1" fmla="*/ 2114550 w 2463465"/>
                <a:gd name="connsiteY1" fmla="*/ 79777 h 765577"/>
                <a:gd name="connsiteX2" fmla="*/ 0 w 2463465"/>
                <a:gd name="connsiteY2" fmla="*/ 41677 h 765577"/>
                <a:gd name="connsiteX0" fmla="*/ 2438400 w 2438400"/>
                <a:gd name="connsiteY0" fmla="*/ 765577 h 765577"/>
                <a:gd name="connsiteX1" fmla="*/ 2114550 w 2438400"/>
                <a:gd name="connsiteY1" fmla="*/ 79777 h 765577"/>
                <a:gd name="connsiteX2" fmla="*/ 0 w 2438400"/>
                <a:gd name="connsiteY2" fmla="*/ 41677 h 765577"/>
                <a:gd name="connsiteX0" fmla="*/ 2438400 w 2438400"/>
                <a:gd name="connsiteY0" fmla="*/ 812640 h 812640"/>
                <a:gd name="connsiteX1" fmla="*/ 2114550 w 2438400"/>
                <a:gd name="connsiteY1" fmla="*/ 126840 h 812640"/>
                <a:gd name="connsiteX2" fmla="*/ 0 w 2438400"/>
                <a:gd name="connsiteY2" fmla="*/ 88740 h 812640"/>
                <a:gd name="connsiteX0" fmla="*/ 2438400 w 2438400"/>
                <a:gd name="connsiteY0" fmla="*/ 796439 h 796439"/>
                <a:gd name="connsiteX1" fmla="*/ 2114550 w 2438400"/>
                <a:gd name="connsiteY1" fmla="*/ 110639 h 796439"/>
                <a:gd name="connsiteX2" fmla="*/ 0 w 2438400"/>
                <a:gd name="connsiteY2" fmla="*/ 72539 h 796439"/>
                <a:gd name="connsiteX0" fmla="*/ 2438400 w 2438400"/>
                <a:gd name="connsiteY0" fmla="*/ 796439 h 796439"/>
                <a:gd name="connsiteX1" fmla="*/ 2114550 w 2438400"/>
                <a:gd name="connsiteY1" fmla="*/ 110639 h 796439"/>
                <a:gd name="connsiteX2" fmla="*/ 0 w 2438400"/>
                <a:gd name="connsiteY2" fmla="*/ 72539 h 796439"/>
                <a:gd name="connsiteX0" fmla="*/ 2438400 w 2438400"/>
                <a:gd name="connsiteY0" fmla="*/ 796439 h 796439"/>
                <a:gd name="connsiteX1" fmla="*/ 2114550 w 2438400"/>
                <a:gd name="connsiteY1" fmla="*/ 110639 h 796439"/>
                <a:gd name="connsiteX2" fmla="*/ 0 w 2438400"/>
                <a:gd name="connsiteY2" fmla="*/ 72539 h 796439"/>
                <a:gd name="connsiteX0" fmla="*/ 2438400 w 2438400"/>
                <a:gd name="connsiteY0" fmla="*/ 740507 h 740507"/>
                <a:gd name="connsiteX1" fmla="*/ 2114550 w 2438400"/>
                <a:gd name="connsiteY1" fmla="*/ 54707 h 740507"/>
                <a:gd name="connsiteX2" fmla="*/ 0 w 2438400"/>
                <a:gd name="connsiteY2" fmla="*/ 16607 h 740507"/>
                <a:gd name="connsiteX0" fmla="*/ 2438400 w 2438400"/>
                <a:gd name="connsiteY0" fmla="*/ 728245 h 728245"/>
                <a:gd name="connsiteX1" fmla="*/ 2114550 w 2438400"/>
                <a:gd name="connsiteY1" fmla="*/ 42445 h 728245"/>
                <a:gd name="connsiteX2" fmla="*/ 0 w 2438400"/>
                <a:gd name="connsiteY2" fmla="*/ 4345 h 728245"/>
                <a:gd name="connsiteX0" fmla="*/ 2438400 w 2438400"/>
                <a:gd name="connsiteY0" fmla="*/ 732748 h 732748"/>
                <a:gd name="connsiteX1" fmla="*/ 2105025 w 2438400"/>
                <a:gd name="connsiteY1" fmla="*/ 27898 h 732748"/>
                <a:gd name="connsiteX2" fmla="*/ 0 w 2438400"/>
                <a:gd name="connsiteY2" fmla="*/ 8848 h 732748"/>
                <a:gd name="connsiteX0" fmla="*/ 2438400 w 2438400"/>
                <a:gd name="connsiteY0" fmla="*/ 726693 h 726693"/>
                <a:gd name="connsiteX1" fmla="*/ 2105025 w 2438400"/>
                <a:gd name="connsiteY1" fmla="*/ 21843 h 726693"/>
                <a:gd name="connsiteX2" fmla="*/ 0 w 2438400"/>
                <a:gd name="connsiteY2" fmla="*/ 2793 h 726693"/>
                <a:gd name="connsiteX0" fmla="*/ 2438400 w 2438400"/>
                <a:gd name="connsiteY0" fmla="*/ 733425 h 733425"/>
                <a:gd name="connsiteX1" fmla="*/ 2133600 w 2438400"/>
                <a:gd name="connsiteY1" fmla="*/ 0 h 733425"/>
                <a:gd name="connsiteX2" fmla="*/ 0 w 2438400"/>
                <a:gd name="connsiteY2" fmla="*/ 9525 h 733425"/>
                <a:gd name="connsiteX0" fmla="*/ 2438400 w 2438400"/>
                <a:gd name="connsiteY0" fmla="*/ 733425 h 733425"/>
                <a:gd name="connsiteX1" fmla="*/ 2133600 w 2438400"/>
                <a:gd name="connsiteY1" fmla="*/ 0 h 733425"/>
                <a:gd name="connsiteX2" fmla="*/ 0 w 2438400"/>
                <a:gd name="connsiteY2" fmla="*/ 9525 h 73342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  <a:gd name="connsiteX0" fmla="*/ 2428875 w 2428875"/>
                <a:gd name="connsiteY0" fmla="*/ 600075 h 600075"/>
                <a:gd name="connsiteX1" fmla="*/ 2133600 w 2428875"/>
                <a:gd name="connsiteY1" fmla="*/ 0 h 600075"/>
                <a:gd name="connsiteX2" fmla="*/ 0 w 2428875"/>
                <a:gd name="connsiteY2" fmla="*/ 95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875" h="600075">
                  <a:moveTo>
                    <a:pt x="2428875" y="600075"/>
                  </a:moveTo>
                  <a:cubicBezTo>
                    <a:pt x="2174875" y="69850"/>
                    <a:pt x="2416175" y="539750"/>
                    <a:pt x="2133600" y="0"/>
                  </a:cubicBezTo>
                  <a:cubicBezTo>
                    <a:pt x="288925" y="3175"/>
                    <a:pt x="1892300" y="6350"/>
                    <a:pt x="0" y="9525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 flipH="1" flipV="1">
              <a:off x="4143374" y="3602176"/>
              <a:ext cx="2433638" cy="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19" y="3030061"/>
            <a:ext cx="3131820" cy="3655377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10683508" y="3030061"/>
            <a:ext cx="38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68128" y="4626916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068129" y="3895258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439902" y="5012771"/>
            <a:ext cx="3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57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93894" y="953682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制御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 if 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 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else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894" y="169881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論理演算子</a:t>
            </a:r>
            <a:endParaRPr kumimoji="1" lang="ja-JP" altLang="en-US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593894" y="2628097"/>
          <a:ext cx="1130927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324">
                  <a:extLst>
                    <a:ext uri="{9D8B030D-6E8A-4147-A177-3AD203B41FA5}">
                      <a16:colId xmlns:a16="http://schemas.microsoft.com/office/drawing/2014/main" val="3516608881"/>
                    </a:ext>
                  </a:extLst>
                </a:gridCol>
                <a:gridCol w="3438021">
                  <a:extLst>
                    <a:ext uri="{9D8B030D-6E8A-4147-A177-3AD203B41FA5}">
                      <a16:colId xmlns:a16="http://schemas.microsoft.com/office/drawing/2014/main" val="1017584823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509048430"/>
                    </a:ext>
                  </a:extLst>
                </a:gridCol>
                <a:gridCol w="2623752">
                  <a:extLst>
                    <a:ext uri="{9D8B030D-6E8A-4147-A177-3AD203B41FA5}">
                      <a16:colId xmlns:a16="http://schemas.microsoft.com/office/drawing/2014/main" val="2472771257"/>
                    </a:ext>
                  </a:extLst>
                </a:gridCol>
                <a:gridCol w="3086175">
                  <a:extLst>
                    <a:ext uri="{9D8B030D-6E8A-4147-A177-3AD203B41FA5}">
                      <a16:colId xmlns:a16="http://schemas.microsoft.com/office/drawing/2014/main" val="228785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論理式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意味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注意</a:t>
                      </a:r>
                      <a:endParaRPr kumimoji="1" lang="ja-JP" altLang="en-US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6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積集合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&amp;&amp;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和集合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||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否定</a:t>
                      </a:r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!</a:t>
                      </a:r>
                      <a:endParaRPr kumimoji="1" lang="ja-JP" altLang="en-US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0298"/>
                  </a:ext>
                </a:extLst>
              </a:tr>
            </a:tbl>
          </a:graphicData>
        </a:graphic>
      </p:graphicFrame>
      <p:sp>
        <p:nvSpPr>
          <p:cNvPr id="7" name="線吹き出し 2 (枠付き) 6"/>
          <p:cNvSpPr/>
          <p:nvPr/>
        </p:nvSpPr>
        <p:spPr>
          <a:xfrm>
            <a:off x="6790362" y="730183"/>
            <a:ext cx="4924425" cy="1017554"/>
          </a:xfrm>
          <a:prstGeom prst="borderCallout2">
            <a:avLst>
              <a:gd name="adj1" fmla="val 101124"/>
              <a:gd name="adj2" fmla="val 55690"/>
              <a:gd name="adj3" fmla="val 176009"/>
              <a:gd name="adj4" fmla="val 56060"/>
              <a:gd name="adj5" fmla="val 240741"/>
              <a:gd name="adj6" fmla="val 38053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は見易さ、解かり易さの為に付けただけで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には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くても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評価の優先度上げとしては有効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9412353" y="4662771"/>
            <a:ext cx="1819275" cy="1219200"/>
            <a:chOff x="9196596" y="4991544"/>
            <a:chExt cx="1819275" cy="1219200"/>
          </a:xfrm>
        </p:grpSpPr>
        <p:sp>
          <p:nvSpPr>
            <p:cNvPr id="9" name="フリーフォーム 8"/>
            <p:cNvSpPr/>
            <p:nvPr/>
          </p:nvSpPr>
          <p:spPr>
            <a:xfrm>
              <a:off x="9958595" y="5236813"/>
              <a:ext cx="345281" cy="711994"/>
            </a:xfrm>
            <a:custGeom>
              <a:avLst/>
              <a:gdLst>
                <a:gd name="connsiteX0" fmla="*/ 169070 w 347679"/>
                <a:gd name="connsiteY0" fmla="*/ 0 h 721519"/>
                <a:gd name="connsiteX1" fmla="*/ 1 w 347679"/>
                <a:gd name="connsiteY1" fmla="*/ 345281 h 721519"/>
                <a:gd name="connsiteX2" fmla="*/ 166689 w 347679"/>
                <a:gd name="connsiteY2" fmla="*/ 721519 h 721519"/>
                <a:gd name="connsiteX3" fmla="*/ 347664 w 347679"/>
                <a:gd name="connsiteY3" fmla="*/ 342900 h 721519"/>
                <a:gd name="connsiteX4" fmla="*/ 169070 w 347679"/>
                <a:gd name="connsiteY4" fmla="*/ 0 h 721519"/>
                <a:gd name="connsiteX0" fmla="*/ 169070 w 347679"/>
                <a:gd name="connsiteY0" fmla="*/ 0 h 721519"/>
                <a:gd name="connsiteX1" fmla="*/ 1 w 347679"/>
                <a:gd name="connsiteY1" fmla="*/ 345281 h 721519"/>
                <a:gd name="connsiteX2" fmla="*/ 166689 w 347679"/>
                <a:gd name="connsiteY2" fmla="*/ 721519 h 721519"/>
                <a:gd name="connsiteX3" fmla="*/ 347664 w 347679"/>
                <a:gd name="connsiteY3" fmla="*/ 342900 h 721519"/>
                <a:gd name="connsiteX4" fmla="*/ 169070 w 347679"/>
                <a:gd name="connsiteY4" fmla="*/ 0 h 721519"/>
                <a:gd name="connsiteX0" fmla="*/ 169070 w 347679"/>
                <a:gd name="connsiteY0" fmla="*/ 0 h 721519"/>
                <a:gd name="connsiteX1" fmla="*/ 1 w 347679"/>
                <a:gd name="connsiteY1" fmla="*/ 345281 h 721519"/>
                <a:gd name="connsiteX2" fmla="*/ 166689 w 347679"/>
                <a:gd name="connsiteY2" fmla="*/ 721519 h 721519"/>
                <a:gd name="connsiteX3" fmla="*/ 347664 w 347679"/>
                <a:gd name="connsiteY3" fmla="*/ 342900 h 721519"/>
                <a:gd name="connsiteX4" fmla="*/ 169070 w 347679"/>
                <a:gd name="connsiteY4" fmla="*/ 0 h 721519"/>
                <a:gd name="connsiteX0" fmla="*/ 171436 w 350045"/>
                <a:gd name="connsiteY0" fmla="*/ 0 h 721519"/>
                <a:gd name="connsiteX1" fmla="*/ 1 w 350045"/>
                <a:gd name="connsiteY1" fmla="*/ 366712 h 721519"/>
                <a:gd name="connsiteX2" fmla="*/ 169055 w 350045"/>
                <a:gd name="connsiteY2" fmla="*/ 721519 h 721519"/>
                <a:gd name="connsiteX3" fmla="*/ 350030 w 350045"/>
                <a:gd name="connsiteY3" fmla="*/ 342900 h 721519"/>
                <a:gd name="connsiteX4" fmla="*/ 171436 w 350045"/>
                <a:gd name="connsiteY4" fmla="*/ 0 h 721519"/>
                <a:gd name="connsiteX0" fmla="*/ 171436 w 350045"/>
                <a:gd name="connsiteY0" fmla="*/ 0 h 721519"/>
                <a:gd name="connsiteX1" fmla="*/ 1 w 350045"/>
                <a:gd name="connsiteY1" fmla="*/ 366712 h 721519"/>
                <a:gd name="connsiteX2" fmla="*/ 169055 w 350045"/>
                <a:gd name="connsiteY2" fmla="*/ 721519 h 721519"/>
                <a:gd name="connsiteX3" fmla="*/ 350030 w 350045"/>
                <a:gd name="connsiteY3" fmla="*/ 364331 h 721519"/>
                <a:gd name="connsiteX4" fmla="*/ 171436 w 350045"/>
                <a:gd name="connsiteY4" fmla="*/ 0 h 721519"/>
                <a:gd name="connsiteX0" fmla="*/ 173801 w 352410"/>
                <a:gd name="connsiteY0" fmla="*/ 0 h 721519"/>
                <a:gd name="connsiteX1" fmla="*/ 1 w 352410"/>
                <a:gd name="connsiteY1" fmla="*/ 352424 h 721519"/>
                <a:gd name="connsiteX2" fmla="*/ 171420 w 352410"/>
                <a:gd name="connsiteY2" fmla="*/ 721519 h 721519"/>
                <a:gd name="connsiteX3" fmla="*/ 352395 w 352410"/>
                <a:gd name="connsiteY3" fmla="*/ 364331 h 721519"/>
                <a:gd name="connsiteX4" fmla="*/ 173801 w 352410"/>
                <a:gd name="connsiteY4" fmla="*/ 0 h 721519"/>
                <a:gd name="connsiteX0" fmla="*/ 173801 w 352410"/>
                <a:gd name="connsiteY0" fmla="*/ 0 h 721519"/>
                <a:gd name="connsiteX1" fmla="*/ 1 w 352410"/>
                <a:gd name="connsiteY1" fmla="*/ 352424 h 721519"/>
                <a:gd name="connsiteX2" fmla="*/ 171420 w 352410"/>
                <a:gd name="connsiteY2" fmla="*/ 721519 h 721519"/>
                <a:gd name="connsiteX3" fmla="*/ 352395 w 352410"/>
                <a:gd name="connsiteY3" fmla="*/ 364331 h 721519"/>
                <a:gd name="connsiteX4" fmla="*/ 173801 w 352410"/>
                <a:gd name="connsiteY4" fmla="*/ 0 h 721519"/>
                <a:gd name="connsiteX0" fmla="*/ 173800 w 352409"/>
                <a:gd name="connsiteY0" fmla="*/ 0 h 721519"/>
                <a:gd name="connsiteX1" fmla="*/ 0 w 352409"/>
                <a:gd name="connsiteY1" fmla="*/ 352424 h 721519"/>
                <a:gd name="connsiteX2" fmla="*/ 171419 w 352409"/>
                <a:gd name="connsiteY2" fmla="*/ 721519 h 721519"/>
                <a:gd name="connsiteX3" fmla="*/ 352394 w 352409"/>
                <a:gd name="connsiteY3" fmla="*/ 364331 h 721519"/>
                <a:gd name="connsiteX4" fmla="*/ 173800 w 352409"/>
                <a:gd name="connsiteY4" fmla="*/ 0 h 721519"/>
                <a:gd name="connsiteX0" fmla="*/ 173800 w 352394"/>
                <a:gd name="connsiteY0" fmla="*/ 0 h 711994"/>
                <a:gd name="connsiteX1" fmla="*/ 0 w 352394"/>
                <a:gd name="connsiteY1" fmla="*/ 352424 h 711994"/>
                <a:gd name="connsiteX2" fmla="*/ 173784 w 352394"/>
                <a:gd name="connsiteY2" fmla="*/ 711994 h 711994"/>
                <a:gd name="connsiteX3" fmla="*/ 352394 w 352394"/>
                <a:gd name="connsiteY3" fmla="*/ 364331 h 711994"/>
                <a:gd name="connsiteX4" fmla="*/ 173800 w 352394"/>
                <a:gd name="connsiteY4" fmla="*/ 0 h 711994"/>
                <a:gd name="connsiteX0" fmla="*/ 173800 w 352394"/>
                <a:gd name="connsiteY0" fmla="*/ 0 h 711994"/>
                <a:gd name="connsiteX1" fmla="*/ 0 w 352394"/>
                <a:gd name="connsiteY1" fmla="*/ 352424 h 711994"/>
                <a:gd name="connsiteX2" fmla="*/ 173784 w 352394"/>
                <a:gd name="connsiteY2" fmla="*/ 711994 h 711994"/>
                <a:gd name="connsiteX3" fmla="*/ 352394 w 352394"/>
                <a:gd name="connsiteY3" fmla="*/ 364331 h 711994"/>
                <a:gd name="connsiteX4" fmla="*/ 173800 w 352394"/>
                <a:gd name="connsiteY4" fmla="*/ 0 h 711994"/>
                <a:gd name="connsiteX0" fmla="*/ 173800 w 352394"/>
                <a:gd name="connsiteY0" fmla="*/ 0 h 711994"/>
                <a:gd name="connsiteX1" fmla="*/ 0 w 352394"/>
                <a:gd name="connsiteY1" fmla="*/ 352424 h 711994"/>
                <a:gd name="connsiteX2" fmla="*/ 173784 w 352394"/>
                <a:gd name="connsiteY2" fmla="*/ 711994 h 711994"/>
                <a:gd name="connsiteX3" fmla="*/ 352394 w 352394"/>
                <a:gd name="connsiteY3" fmla="*/ 364331 h 711994"/>
                <a:gd name="connsiteX4" fmla="*/ 173800 w 352394"/>
                <a:gd name="connsiteY4" fmla="*/ 0 h 711994"/>
                <a:gd name="connsiteX0" fmla="*/ 169070 w 347664"/>
                <a:gd name="connsiteY0" fmla="*/ 0 h 711994"/>
                <a:gd name="connsiteX1" fmla="*/ 0 w 347664"/>
                <a:gd name="connsiteY1" fmla="*/ 352424 h 711994"/>
                <a:gd name="connsiteX2" fmla="*/ 169054 w 347664"/>
                <a:gd name="connsiteY2" fmla="*/ 711994 h 711994"/>
                <a:gd name="connsiteX3" fmla="*/ 347664 w 347664"/>
                <a:gd name="connsiteY3" fmla="*/ 364331 h 711994"/>
                <a:gd name="connsiteX4" fmla="*/ 169070 w 347664"/>
                <a:gd name="connsiteY4" fmla="*/ 0 h 711994"/>
                <a:gd name="connsiteX0" fmla="*/ 169070 w 342933"/>
                <a:gd name="connsiteY0" fmla="*/ 0 h 711994"/>
                <a:gd name="connsiteX1" fmla="*/ 0 w 342933"/>
                <a:gd name="connsiteY1" fmla="*/ 352424 h 711994"/>
                <a:gd name="connsiteX2" fmla="*/ 169054 w 342933"/>
                <a:gd name="connsiteY2" fmla="*/ 711994 h 711994"/>
                <a:gd name="connsiteX3" fmla="*/ 342933 w 342933"/>
                <a:gd name="connsiteY3" fmla="*/ 364331 h 711994"/>
                <a:gd name="connsiteX4" fmla="*/ 169070 w 342933"/>
                <a:gd name="connsiteY4" fmla="*/ 0 h 711994"/>
                <a:gd name="connsiteX0" fmla="*/ 169070 w 342933"/>
                <a:gd name="connsiteY0" fmla="*/ 0 h 711994"/>
                <a:gd name="connsiteX1" fmla="*/ 0 w 342933"/>
                <a:gd name="connsiteY1" fmla="*/ 352424 h 711994"/>
                <a:gd name="connsiteX2" fmla="*/ 169054 w 342933"/>
                <a:gd name="connsiteY2" fmla="*/ 711994 h 711994"/>
                <a:gd name="connsiteX3" fmla="*/ 342933 w 342933"/>
                <a:gd name="connsiteY3" fmla="*/ 364331 h 711994"/>
                <a:gd name="connsiteX4" fmla="*/ 169070 w 342933"/>
                <a:gd name="connsiteY4" fmla="*/ 0 h 71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33" h="711994">
                  <a:moveTo>
                    <a:pt x="169070" y="0"/>
                  </a:moveTo>
                  <a:cubicBezTo>
                    <a:pt x="111126" y="36116"/>
                    <a:pt x="397" y="232171"/>
                    <a:pt x="0" y="352424"/>
                  </a:cubicBezTo>
                  <a:cubicBezTo>
                    <a:pt x="4332" y="472677"/>
                    <a:pt x="115840" y="695722"/>
                    <a:pt x="169054" y="711994"/>
                  </a:cubicBezTo>
                  <a:cubicBezTo>
                    <a:pt x="226998" y="694929"/>
                    <a:pt x="342930" y="482997"/>
                    <a:pt x="342933" y="364331"/>
                  </a:cubicBezTo>
                  <a:cubicBezTo>
                    <a:pt x="342936" y="245665"/>
                    <a:pt x="229379" y="44847"/>
                    <a:pt x="16907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9387096" y="5136516"/>
              <a:ext cx="1485900" cy="914400"/>
              <a:chOff x="8591550" y="5174172"/>
              <a:chExt cx="1485900" cy="914400"/>
            </a:xfrm>
          </p:grpSpPr>
          <p:sp>
            <p:nvSpPr>
              <p:cNvPr id="12" name="楕円 11"/>
              <p:cNvSpPr/>
              <p:nvPr/>
            </p:nvSpPr>
            <p:spPr>
              <a:xfrm>
                <a:off x="8591550" y="5174172"/>
                <a:ext cx="914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" name="楕円 12"/>
              <p:cNvSpPr/>
              <p:nvPr/>
            </p:nvSpPr>
            <p:spPr>
              <a:xfrm>
                <a:off x="9163050" y="5174172"/>
                <a:ext cx="914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9196596" y="4991544"/>
              <a:ext cx="1819275" cy="121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1799277" y="3003461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～且つ～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両方成立限定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99277" y="3372793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～又は～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つ以上成立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799277" y="3742125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～ではない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逆、条件の反転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48533" y="300346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 &gt; 0) 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&amp;&amp;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(B &gt; 0)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376773" y="3372793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(A &gt; 0) 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||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(B &gt; 0)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909771" y="3786455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!(A 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0)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817566" y="3026302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 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←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&amp;1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では別の役割に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884223" y="3355940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 (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←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|1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では別の役割に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96698" y="317184"/>
            <a:ext cx="3145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75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2095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024" y="1535567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8930"/>
              </p:ext>
            </p:extLst>
          </p:nvPr>
        </p:nvGraphicFramePr>
        <p:xfrm>
          <a:off x="1249168" y="1568774"/>
          <a:ext cx="10237342" cy="43925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8635">
                  <a:extLst>
                    <a:ext uri="{9D8B030D-6E8A-4147-A177-3AD203B41FA5}">
                      <a16:colId xmlns:a16="http://schemas.microsoft.com/office/drawing/2014/main" val="2977230728"/>
                    </a:ext>
                  </a:extLst>
                </a:gridCol>
                <a:gridCol w="8008707">
                  <a:extLst>
                    <a:ext uri="{9D8B030D-6E8A-4147-A177-3AD203B41FA5}">
                      <a16:colId xmlns:a16="http://schemas.microsoft.com/office/drawing/2014/main" val="3567059985"/>
                    </a:ext>
                  </a:extLst>
                </a:gridCol>
              </a:tblGrid>
              <a:tr h="4670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テーマ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内容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830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Scanner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とは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aseline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en-US" altLang="ja-JP" sz="2400" baseline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en-US" altLang="ja-JP" sz="2400" baseline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en-US" altLang="ja-JP" sz="2400" baseline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623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if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とは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6343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2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else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とは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88622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499530" y="3181074"/>
            <a:ext cx="4464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import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しないと使用出来ない。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502752" y="243447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型は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.next() 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 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型は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nexInt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 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/ double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型は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nextDouble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を使用する。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99530" y="2075324"/>
            <a:ext cx="4775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・値をキーボードから入力するもの。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99530" y="4055991"/>
            <a:ext cx="7447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内の条件の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なら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内の処理を実行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する。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499530" y="3672073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条件分岐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の構文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02752" y="49242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の条件の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r>
              <a:rPr kumimoji="1" lang="ja-JP" altLang="en-US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だった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場合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内の処理を実行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する。</a:t>
            </a:r>
          </a:p>
        </p:txBody>
      </p:sp>
    </p:spTree>
    <p:extLst>
      <p:ext uri="{BB962C8B-B14F-4D97-AF65-F5344CB8AC3E}">
        <p14:creationId xmlns:p14="http://schemas.microsoft.com/office/powerpoint/2010/main" val="1825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7365" y="1074730"/>
            <a:ext cx="11081479" cy="5216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偶数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の数値２つを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入力した時のみ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、表示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結果が右図のようになるのはどれ？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22940" y="1517258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22940" y="4370169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13309" y="4370169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893527" y="268310"/>
            <a:ext cx="3965825" cy="682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両方とも偶数！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52" y="1376737"/>
            <a:ext cx="4374577" cy="259346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89" y="1376737"/>
            <a:ext cx="4593540" cy="255960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65" y="4100453"/>
            <a:ext cx="4447421" cy="248770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528" y="4100453"/>
            <a:ext cx="4425096" cy="24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29635</TotalTime>
  <Words>2256</Words>
  <Application>Microsoft Office PowerPoint</Application>
  <PresentationFormat>ワイド画面</PresentationFormat>
  <Paragraphs>520</Paragraphs>
  <Slides>45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4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Wingdings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315</cp:revision>
  <dcterms:created xsi:type="dcterms:W3CDTF">2020-03-04T08:20:15Z</dcterms:created>
  <dcterms:modified xsi:type="dcterms:W3CDTF">2021-05-05T13:52:47Z</dcterms:modified>
</cp:coreProperties>
</file>