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2"/>
  </p:notesMasterIdLst>
  <p:handoutMasterIdLst>
    <p:handoutMasterId r:id="rId83"/>
  </p:handoutMasterIdLst>
  <p:sldIdLst>
    <p:sldId id="309" r:id="rId2"/>
    <p:sldId id="585" r:id="rId3"/>
    <p:sldId id="586" r:id="rId4"/>
    <p:sldId id="587" r:id="rId5"/>
    <p:sldId id="580" r:id="rId6"/>
    <p:sldId id="581" r:id="rId7"/>
    <p:sldId id="582" r:id="rId8"/>
    <p:sldId id="583" r:id="rId9"/>
    <p:sldId id="584" r:id="rId10"/>
    <p:sldId id="359" r:id="rId11"/>
    <p:sldId id="329" r:id="rId12"/>
    <p:sldId id="588" r:id="rId13"/>
    <p:sldId id="572" r:id="rId14"/>
    <p:sldId id="331" r:id="rId15"/>
    <p:sldId id="312" r:id="rId16"/>
    <p:sldId id="519" r:id="rId17"/>
    <p:sldId id="520" r:id="rId18"/>
    <p:sldId id="597" r:id="rId19"/>
    <p:sldId id="361" r:id="rId20"/>
    <p:sldId id="362" r:id="rId21"/>
    <p:sldId id="466" r:id="rId22"/>
    <p:sldId id="521" r:id="rId23"/>
    <p:sldId id="522" r:id="rId24"/>
    <p:sldId id="523" r:id="rId25"/>
    <p:sldId id="524" r:id="rId26"/>
    <p:sldId id="525" r:id="rId27"/>
    <p:sldId id="526" r:id="rId28"/>
    <p:sldId id="527" r:id="rId29"/>
    <p:sldId id="528" r:id="rId30"/>
    <p:sldId id="529" r:id="rId31"/>
    <p:sldId id="530" r:id="rId32"/>
    <p:sldId id="531" r:id="rId33"/>
    <p:sldId id="532" r:id="rId34"/>
    <p:sldId id="534" r:id="rId35"/>
    <p:sldId id="535" r:id="rId36"/>
    <p:sldId id="536" r:id="rId37"/>
    <p:sldId id="589" r:id="rId38"/>
    <p:sldId id="590" r:id="rId39"/>
    <p:sldId id="371" r:id="rId40"/>
    <p:sldId id="482" r:id="rId41"/>
    <p:sldId id="539" r:id="rId42"/>
    <p:sldId id="541" r:id="rId43"/>
    <p:sldId id="591" r:id="rId44"/>
    <p:sldId id="542" r:id="rId45"/>
    <p:sldId id="543" r:id="rId46"/>
    <p:sldId id="544" r:id="rId47"/>
    <p:sldId id="545" r:id="rId48"/>
    <p:sldId id="546" r:id="rId49"/>
    <p:sldId id="547" r:id="rId50"/>
    <p:sldId id="548" r:id="rId51"/>
    <p:sldId id="549" r:id="rId52"/>
    <p:sldId id="550" r:id="rId53"/>
    <p:sldId id="551" r:id="rId54"/>
    <p:sldId id="552" r:id="rId55"/>
    <p:sldId id="553" r:id="rId56"/>
    <p:sldId id="554" r:id="rId57"/>
    <p:sldId id="555" r:id="rId58"/>
    <p:sldId id="556" r:id="rId59"/>
    <p:sldId id="557" r:id="rId60"/>
    <p:sldId id="558" r:id="rId61"/>
    <p:sldId id="559" r:id="rId62"/>
    <p:sldId id="560" r:id="rId63"/>
    <p:sldId id="561" r:id="rId64"/>
    <p:sldId id="562" r:id="rId65"/>
    <p:sldId id="563" r:id="rId66"/>
    <p:sldId id="564" r:id="rId67"/>
    <p:sldId id="565" r:id="rId68"/>
    <p:sldId id="566" r:id="rId69"/>
    <p:sldId id="567" r:id="rId70"/>
    <p:sldId id="568" r:id="rId71"/>
    <p:sldId id="569" r:id="rId72"/>
    <p:sldId id="570" r:id="rId73"/>
    <p:sldId id="571" r:id="rId74"/>
    <p:sldId id="599" r:id="rId75"/>
    <p:sldId id="517" r:id="rId76"/>
    <p:sldId id="574" r:id="rId77"/>
    <p:sldId id="594" r:id="rId78"/>
    <p:sldId id="593" r:id="rId79"/>
    <p:sldId id="595" r:id="rId80"/>
    <p:sldId id="592" r:id="rId8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田 雄太" initials="石田" lastIdx="1" clrIdx="0">
    <p:extLst>
      <p:ext uri="{19B8F6BF-5375-455C-9EA6-DF929625EA0E}">
        <p15:presenceInfo xmlns:p15="http://schemas.microsoft.com/office/powerpoint/2012/main" userId="S-1-5-21-2319409950-2389570134-4242108266-269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66" autoAdjust="0"/>
    <p:restoredTop sz="90323" autoAdjust="0"/>
  </p:normalViewPr>
  <p:slideViewPr>
    <p:cSldViewPr snapToGrid="0">
      <p:cViewPr varScale="1">
        <p:scale>
          <a:sx n="70" d="100"/>
          <a:sy n="70" d="100"/>
        </p:scale>
        <p:origin x="84" y="6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 smtClean="0"/>
              <a:t>第</a:t>
            </a:r>
            <a:r>
              <a:rPr lang="en-US" altLang="ja-JP" sz="4800" dirty="0" smtClean="0"/>
              <a:t>7</a:t>
            </a:r>
            <a:r>
              <a:rPr lang="ja-JP" altLang="en-US" sz="4800" dirty="0" smtClean="0"/>
              <a:t>回　</a:t>
            </a:r>
            <a:r>
              <a:rPr lang="en-US" altLang="ja-JP" sz="4800" dirty="0" smtClean="0"/>
              <a:t>for</a:t>
            </a:r>
            <a:r>
              <a:rPr lang="ja-JP" altLang="en-US" sz="4800" dirty="0" smtClean="0"/>
              <a:t>文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2024" y="1535567"/>
            <a:ext cx="10515600" cy="521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</a:t>
            </a:r>
            <a:endParaRPr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125339"/>
              </p:ext>
            </p:extLst>
          </p:nvPr>
        </p:nvGraphicFramePr>
        <p:xfrm>
          <a:off x="1249168" y="1568774"/>
          <a:ext cx="10237342" cy="40235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28635">
                  <a:extLst>
                    <a:ext uri="{9D8B030D-6E8A-4147-A177-3AD203B41FA5}">
                      <a16:colId xmlns:a16="http://schemas.microsoft.com/office/drawing/2014/main" val="2977230728"/>
                    </a:ext>
                  </a:extLst>
                </a:gridCol>
                <a:gridCol w="8008707">
                  <a:extLst>
                    <a:ext uri="{9D8B030D-6E8A-4147-A177-3AD203B41FA5}">
                      <a16:colId xmlns:a16="http://schemas.microsoft.com/office/drawing/2014/main" val="3567059985"/>
                    </a:ext>
                  </a:extLst>
                </a:gridCol>
              </a:tblGrid>
              <a:tr h="467023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テーマ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内容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88307"/>
                  </a:ext>
                </a:extLst>
              </a:tr>
              <a:tr h="1185521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インクリメント</a:t>
                      </a:r>
                      <a:endParaRPr kumimoji="1" lang="ja-JP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6237"/>
                  </a:ext>
                </a:extLst>
              </a:tr>
              <a:tr h="1185521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while</a:t>
                      </a:r>
                      <a:r>
                        <a:rPr kumimoji="1" lang="ja-JP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文</a:t>
                      </a:r>
                      <a:endParaRPr kumimoji="1" lang="ja-JP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376343"/>
                  </a:ext>
                </a:extLst>
              </a:tr>
              <a:tr h="1185521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do</a:t>
                      </a:r>
                      <a:r>
                        <a:rPr kumimoji="1" lang="ja-JP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</a:t>
                      </a:r>
                      <a:r>
                        <a:rPr kumimoji="1" lang="en-US" altLang="ja-JP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while</a:t>
                      </a:r>
                      <a:endParaRPr kumimoji="1" lang="ja-JP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88622"/>
                  </a:ext>
                </a:extLst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3656889" y="2515110"/>
            <a:ext cx="2186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使用例： 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a++;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497233" y="2066144"/>
            <a:ext cx="5827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整数型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変数を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だけ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増加させる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」演算子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68205" y="3980225"/>
            <a:ext cx="6471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条件が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か先に判定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してから｛｝の処理を行う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438500" y="3575741"/>
            <a:ext cx="7996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466630" y="3227427"/>
            <a:ext cx="4113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497233" y="4534776"/>
            <a:ext cx="796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｛｝内の処理を先に行ってから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条件が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であれば繰り返す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52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7809" y="255570"/>
            <a:ext cx="10515600" cy="827865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7345" y="1012633"/>
            <a:ext cx="11081479" cy="521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復習問題１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結果が右図のようになるのはどれ？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全て答えよ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13309" y="1517259"/>
            <a:ext cx="5468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189378" y="1554227"/>
            <a:ext cx="5622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94940" y="4207331"/>
            <a:ext cx="5404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8531" y="4207332"/>
            <a:ext cx="55900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ウ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6035609" y="1587909"/>
            <a:ext cx="0" cy="489323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477721" y="3970205"/>
            <a:ext cx="11180189" cy="594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6893527" y="268310"/>
            <a:ext cx="3965825" cy="6827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en-US" altLang="ja-JP" sz="28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58" y="1771317"/>
            <a:ext cx="5200383" cy="2104165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216" y="1790533"/>
            <a:ext cx="5146631" cy="208494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57" y="4382952"/>
            <a:ext cx="4991472" cy="209039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449" y="4353426"/>
            <a:ext cx="5096079" cy="211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レベルUP矢印の無料イラスト素材｜イラストイメー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533" y="237669"/>
            <a:ext cx="1567797" cy="156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04853" y="817955"/>
            <a:ext cx="6353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前回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の内容で出来るようになった事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9013" y="4177948"/>
            <a:ext cx="75777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繰り返し実行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することが出来る！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Picture 2" descr="シフトを決める店長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570" y="2471244"/>
            <a:ext cx="1615979" cy="186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吹き出し 17"/>
          <p:cNvSpPr/>
          <p:nvPr/>
        </p:nvSpPr>
        <p:spPr>
          <a:xfrm>
            <a:off x="8196728" y="1294544"/>
            <a:ext cx="3690472" cy="1068514"/>
          </a:xfrm>
          <a:prstGeom prst="wedgeRectCallout">
            <a:avLst>
              <a:gd name="adj1" fmla="val -7090"/>
              <a:gd name="adj2" fmla="val 7212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331387" y="1436201"/>
            <a:ext cx="3546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万回「いらっしゃいませ」</a:t>
            </a:r>
            <a:endParaRPr kumimoji="1" lang="en-US" altLang="ja-JP" sz="24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って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表示するようにして</a:t>
            </a:r>
            <a:endParaRPr kumimoji="1" lang="en-US" altLang="ja-JP" sz="24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Picture 2" descr="全身で喜びを表す男子学生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173" y="3192325"/>
            <a:ext cx="1486675" cy="168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四角形吹き出し 8"/>
          <p:cNvSpPr/>
          <p:nvPr/>
        </p:nvSpPr>
        <p:spPr>
          <a:xfrm>
            <a:off x="4552954" y="2039892"/>
            <a:ext cx="3293574" cy="1395287"/>
          </a:xfrm>
          <a:prstGeom prst="wedgeRectCallout">
            <a:avLst>
              <a:gd name="adj1" fmla="val 47433"/>
              <a:gd name="adj2" fmla="val 9566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23367" y="2251730"/>
            <a:ext cx="3310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繰り返し処理で</a:t>
            </a:r>
            <a:endParaRPr kumimoji="1" lang="en-US" altLang="ja-JP" sz="32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簡単に実現できる</a:t>
            </a:r>
            <a:endParaRPr kumimoji="1" lang="ja-JP" altLang="en-US" sz="32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65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8126858" y="4032188"/>
            <a:ext cx="3647326" cy="21014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435082" y="4807112"/>
            <a:ext cx="3088946" cy="9035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4853" y="817955"/>
            <a:ext cx="599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今日の内容で出来るようになる事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12995" y="2067930"/>
            <a:ext cx="42739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hile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文とは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別の</a:t>
            </a:r>
            <a:endParaRPr kumimoji="1" lang="en-US" altLang="ja-JP" sz="28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が行える！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6410" y="4024999"/>
            <a:ext cx="299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行える！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3217" y="1798096"/>
            <a:ext cx="1745366" cy="1790700"/>
          </a:xfrm>
          <a:prstGeom prst="rect">
            <a:avLst/>
          </a:prstGeom>
        </p:spPr>
      </p:pic>
      <p:pic>
        <p:nvPicPr>
          <p:cNvPr id="1026" name="Picture 2" descr="オリジナルのペーパーグッズを無料でダウンロード♪ままにゅ☆ふぁくちゅ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176" y="3641659"/>
            <a:ext cx="4031951" cy="285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8377013" y="5311838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ある数</a:t>
            </a:r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x1, x2 , x3 ,,,, x9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216185" y="4889574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繰り返し計算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245219" y="430268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Picture 2" descr="レベルUP矢印の無料イラスト素材｜イラストイメー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078" y="817955"/>
            <a:ext cx="1567797" cy="156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4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5" grpId="0"/>
      <p:bldP spid="8" grpId="0"/>
      <p:bldP spid="2" grpId="0"/>
      <p:bldP spid="3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47164" y="712694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今回のキーワード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78198" y="2526046"/>
            <a:ext cx="39421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・多重ループ</a:t>
            </a:r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49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938689" y="2946962"/>
            <a:ext cx="2334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34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869072" y="3216840"/>
            <a:ext cx="10553671" cy="3024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93894" y="59136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64733" y="823660"/>
            <a:ext cx="1720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441106" y="1445698"/>
            <a:ext cx="646202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87319" y="3570384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9072" y="32168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60825" y="3646039"/>
            <a:ext cx="959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679521" y="5371495"/>
            <a:ext cx="9570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｛｝内の処理で継続条件に関わる処理がないと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79521" y="4794105"/>
            <a:ext cx="650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回数指定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を使用したループを得意としている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669291" y="4223429"/>
            <a:ext cx="10348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・「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」の３つを一緒に定義する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57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15" grpId="0"/>
      <p:bldP spid="16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1" y="1420076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2098" y="1759377"/>
            <a:ext cx="5630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3894" y="59136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1184" y="1600374"/>
            <a:ext cx="1745366" cy="1790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686132" y="4056249"/>
            <a:ext cx="68804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            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プレースホルダー 6"/>
          <p:cNvSpPr txBox="1">
            <a:spLocks/>
          </p:cNvSpPr>
          <p:nvPr/>
        </p:nvSpPr>
        <p:spPr>
          <a:xfrm>
            <a:off x="1664177" y="3498341"/>
            <a:ext cx="4754880" cy="279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「表示」が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回表示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086581" y="537738"/>
            <a:ext cx="1880171" cy="719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はいらない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8435083" y="1257477"/>
            <a:ext cx="113016" cy="58477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948505" y="454863"/>
            <a:ext cx="1880171" cy="719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必要</a:t>
            </a:r>
          </a:p>
        </p:txBody>
      </p:sp>
      <p:cxnSp>
        <p:nvCxnSpPr>
          <p:cNvPr id="13" name="直線矢印コネクタ 12"/>
          <p:cNvCxnSpPr>
            <a:stCxn id="12" idx="2"/>
          </p:cNvCxnSpPr>
          <p:nvPr/>
        </p:nvCxnSpPr>
        <p:spPr>
          <a:xfrm flipH="1">
            <a:off x="5599416" y="1174602"/>
            <a:ext cx="289175" cy="6676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2" idx="2"/>
          </p:cNvCxnSpPr>
          <p:nvPr/>
        </p:nvCxnSpPr>
        <p:spPr>
          <a:xfrm>
            <a:off x="5888591" y="1174602"/>
            <a:ext cx="1007353" cy="6676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3964665" y="1759377"/>
            <a:ext cx="1923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 </a:t>
            </a:r>
            <a:endParaRPr lang="ja-JP" altLang="en-US" sz="2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5726618" y="1749918"/>
            <a:ext cx="1625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7175183" y="1749918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endParaRPr lang="ja-JP" altLang="en-US" sz="2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901835" y="2098678"/>
            <a:ext cx="2882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188413" y="456855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7602146" y="4067815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count++</a:t>
            </a:r>
            <a:endParaRPr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5555183" y="4063964"/>
            <a:ext cx="1997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count&lt;= 5;</a:t>
            </a:r>
            <a:endParaRPr lang="ja-JP" altLang="en-US" sz="2400" dirty="0"/>
          </a:p>
        </p:txBody>
      </p:sp>
      <p:sp>
        <p:nvSpPr>
          <p:cNvPr id="21" name="正方形/長方形 20"/>
          <p:cNvSpPr/>
          <p:nvPr/>
        </p:nvSpPr>
        <p:spPr>
          <a:xfrm>
            <a:off x="3436984" y="4077153"/>
            <a:ext cx="2282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count=0; 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847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9" grpId="0"/>
      <p:bldP spid="10" grpId="0"/>
      <p:bldP spid="3" grpId="0" animBg="1"/>
      <p:bldP spid="12" grpId="0" animBg="1"/>
      <p:bldP spid="4" grpId="0"/>
      <p:bldP spid="11" grpId="0"/>
      <p:bldP spid="14" grpId="0"/>
      <p:bldP spid="16" grpId="0"/>
      <p:bldP spid="17" grpId="0"/>
      <p:bldP spid="18" grpId="0"/>
      <p:bldP spid="19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27501" y="2360108"/>
            <a:ext cx="7957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Sample07_0.java</a:t>
            </a:r>
          </a:p>
          <a:p>
            <a:r>
              <a:rPr kumimoji="1" lang="ja-JP" altLang="en-US" sz="6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</a:t>
            </a:r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成させてみましょう</a:t>
            </a:r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272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104571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380285" y="949652"/>
            <a:ext cx="949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資料にあるファイルに追加して、試しに動かしてみよう！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137026" y="1565205"/>
            <a:ext cx="9741372" cy="49383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263" y="1634703"/>
            <a:ext cx="8628148" cy="4799340"/>
          </a:xfrm>
          <a:prstGeom prst="rect">
            <a:avLst/>
          </a:prstGeom>
        </p:spPr>
      </p:pic>
      <p:pic>
        <p:nvPicPr>
          <p:cNvPr id="8" name="Picture 8" descr="バーサーカー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7" y="3979273"/>
            <a:ext cx="2212348" cy="207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爆発 1 9"/>
          <p:cNvSpPr/>
          <p:nvPr/>
        </p:nvSpPr>
        <p:spPr>
          <a:xfrm>
            <a:off x="185597" y="2877368"/>
            <a:ext cx="3283317" cy="1676449"/>
          </a:xfrm>
          <a:prstGeom prst="irregularSeal1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連続攻撃！</a:t>
            </a:r>
            <a:endParaRPr kumimoji="1" lang="ja-JP" altLang="en-US" sz="28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08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1763876" y="4830006"/>
            <a:ext cx="8223451" cy="158205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874315" y="1424299"/>
            <a:ext cx="99078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endParaRPr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011676" y="5267091"/>
            <a:ext cx="57278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それが</a:t>
            </a:r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インクリメント演算子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236568" y="3587168"/>
            <a:ext cx="95298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言語では、「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整数型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変数を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だけ</a:t>
            </a:r>
            <a:r>
              <a:rPr kumimoji="1"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増加させる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</a:t>
            </a: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という演算子が存在します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293991" y="2938603"/>
            <a:ext cx="59234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例：数を数える</a:t>
            </a:r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(1…2…3…</a:t>
            </a:r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・・・</a:t>
            </a:r>
            <a:r>
              <a:rPr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129239" y="1177572"/>
            <a:ext cx="810655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プログラムでは</a:t>
            </a:r>
            <a:endParaRPr kumimoji="1" lang="en-US" altLang="ja-JP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変数を</a:t>
            </a:r>
            <a:r>
              <a:rPr lang="en-US" altLang="ja-JP" sz="40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4000" b="1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だけ</a:t>
            </a:r>
            <a:r>
              <a:rPr lang="ja-JP" altLang="en-US" sz="40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増加</a:t>
            </a:r>
            <a:r>
              <a:rPr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させたい」</a:t>
            </a:r>
            <a:r>
              <a:rPr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という事がよくあります。</a:t>
            </a:r>
            <a:endParaRPr lang="ja-JP" altLang="en-US" sz="3200" dirty="0"/>
          </a:p>
        </p:txBody>
      </p:sp>
      <p:pic>
        <p:nvPicPr>
          <p:cNvPr id="1026" name="Picture 2" descr="数字 1 イラスト文字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018" y="2141124"/>
            <a:ext cx="811390" cy="95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数字 2 イラスト文字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873" y="2141124"/>
            <a:ext cx="886419" cy="91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数字 3 イラスト文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075" y="2174058"/>
            <a:ext cx="723450" cy="85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097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2663769" y="5062894"/>
            <a:ext cx="5947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その中に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の実体を代入しているよ！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307437" y="1942632"/>
            <a:ext cx="4306774" cy="22811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11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3531530" y="5011871"/>
            <a:ext cx="4458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という名前で作成したよ！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23" name="正方形/長方形 22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427000" y="2159300"/>
            <a:ext cx="1173156" cy="260394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45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349864" y="5040315"/>
            <a:ext cx="1098514" cy="438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2" descr="パソコンのキーボードを打っている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9" y="5067895"/>
            <a:ext cx="1424436" cy="108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右矢印 23"/>
          <p:cNvSpPr/>
          <p:nvPr/>
        </p:nvSpPr>
        <p:spPr>
          <a:xfrm>
            <a:off x="2328667" y="5369917"/>
            <a:ext cx="360627" cy="331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140817" y="506652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入力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572625" y="5431941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</a:t>
            </a:r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nextInt</a:t>
            </a:r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1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読み込み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48009" y="5006662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97747" y="5023690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639230" y="498609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533636" y="5182181"/>
            <a:ext cx="41649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で読み込んだ値を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に代入しているよ！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3Dスキャナ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952" y="5493394"/>
            <a:ext cx="1083686" cy="108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正方形/長方形 32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299358" y="2646345"/>
            <a:ext cx="2764934" cy="31298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89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0.57214 -0.5506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07" y="-2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/>
      <p:bldP spid="26" grpId="0"/>
      <p:bldP spid="27" grpId="0"/>
      <p:bldP spid="28" grpId="0"/>
      <p:bldP spid="29" grpId="0"/>
      <p:bldP spid="29" grpId="1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/>
          <p:cNvSpPr txBox="1"/>
          <p:nvPr/>
        </p:nvSpPr>
        <p:spPr>
          <a:xfrm>
            <a:off x="3178100" y="5062163"/>
            <a:ext cx="60195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文内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en-US" altLang="ja-JP" sz="24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7977" y="495438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初回限定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35482" y="543149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26173" y="5461134"/>
            <a:ext cx="1713931" cy="461665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908763" y="3436733"/>
            <a:ext cx="4500694" cy="2638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1883139" y="3436733"/>
            <a:ext cx="1460634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" grpId="0"/>
      <p:bldP spid="4" grpId="0"/>
      <p:bldP spid="6" grpId="0" animBg="1"/>
      <p:bldP spid="7" grpId="0"/>
      <p:bldP spid="34" grpId="0"/>
      <p:bldP spid="35" grpId="0"/>
      <p:bldP spid="36" grpId="0"/>
      <p:bldP spid="38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36049" y="4954386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921267" y="59384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231240" y="593846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02856" y="5050792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1" y="303148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456793" y="3431719"/>
            <a:ext cx="4844253" cy="26419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3539173" y="3445705"/>
            <a:ext cx="1634953" cy="266832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27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-0.60821 0.3587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1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4961 0.6104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05" y="3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8" grpId="0"/>
      <p:bldP spid="39" grpId="0"/>
      <p:bldP spid="40" grpId="0"/>
      <p:bldP spid="41" grpId="0"/>
      <p:bldP spid="42" grpId="0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986319" y="4996394"/>
            <a:ext cx="5768928" cy="14747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148583" y="5088360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回目！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1" y="303148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48133" y="5313555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879119" y="3652932"/>
            <a:ext cx="5552459" cy="237424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06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972 L -0.63021 0.2939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32" y="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7" grpId="0"/>
      <p:bldP spid="41" grpId="0"/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69278" y="4909716"/>
            <a:ext cx="2825985" cy="166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47948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69278" y="4964057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8691" y="5385102"/>
            <a:ext cx="2395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文の終わり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記述した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処理を実行するよ！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869598" y="5312306"/>
            <a:ext cx="33313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と同じ処理を行うよ！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に「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count+1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」である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「２」を代入するよ！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370983" y="5328009"/>
            <a:ext cx="4145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  = count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102850" y="5804749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２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647273" y="5712456"/>
            <a:ext cx="1030858" cy="326939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37" name="正方形/長方形 36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326108" y="3923957"/>
            <a:ext cx="4681574" cy="2638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5331701" y="3445815"/>
            <a:ext cx="886132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76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27878 -0.4032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2" y="-2016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1" grpId="0"/>
      <p:bldP spid="2" grpId="0"/>
      <p:bldP spid="4" grpId="0"/>
      <p:bldP spid="29" grpId="0"/>
      <p:bldP spid="30" grpId="0"/>
      <p:bldP spid="32" grpId="0"/>
      <p:bldP spid="32" grpId="1"/>
      <p:bldP spid="38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23982" y="4957994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921267" y="59384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231240" y="593846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02856" y="5050792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937656" y="3436733"/>
            <a:ext cx="4500694" cy="2638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3571154" y="3450719"/>
            <a:ext cx="1460634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03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-0.60821 0.358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1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4961 0.6104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05" y="3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8" grpId="0"/>
      <p:bldP spid="39" grpId="0"/>
      <p:bldP spid="40" grpId="0"/>
      <p:bldP spid="41" grpId="0"/>
      <p:bldP spid="42" grpId="0"/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986319" y="4996392"/>
            <a:ext cx="5768928" cy="16037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148583" y="5088359"/>
            <a:ext cx="20649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  回目！</a:t>
            </a: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2" y="3029276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48133" y="5313555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865476" y="3586429"/>
            <a:ext cx="5701717" cy="36274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8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0973 L -0.63021 0.3604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15" y="1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7" grpId="0"/>
      <p:bldP spid="41" grpId="0"/>
      <p:bldP spid="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69278" y="4965985"/>
            <a:ext cx="2825985" cy="1491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47948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69278" y="5020326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8691" y="5441371"/>
            <a:ext cx="2395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文の終わり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記述した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処理を実行するよ！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869598" y="5312306"/>
            <a:ext cx="33313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と同じ処理を行うよ！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に「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count+1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」である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」を代入するよ！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370983" y="5328009"/>
            <a:ext cx="4145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ount  = count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102850" y="5804749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647273" y="5768725"/>
            <a:ext cx="1030858" cy="326939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37" name="正方形/長方形 36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299635" y="3889228"/>
            <a:ext cx="4681574" cy="2638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5288604" y="3411085"/>
            <a:ext cx="886132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42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27878 -0.4032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2" y="-2016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1" grpId="0"/>
      <p:bldP spid="2" grpId="0"/>
      <p:bldP spid="4" grpId="0"/>
      <p:bldP spid="29" grpId="0"/>
      <p:bldP spid="30" grpId="0"/>
      <p:bldP spid="32" grpId="0"/>
      <p:bldP spid="32" grpId="1"/>
      <p:bldP spid="38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1900306" y="2640157"/>
            <a:ext cx="7441138" cy="21416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69033" y="1408593"/>
            <a:ext cx="4030282" cy="623408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インクリメント演算子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222163" y="5419067"/>
            <a:ext cx="6820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 = a+1</a:t>
            </a:r>
            <a:r>
              <a:rPr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の計算と同じ内容です。</a:t>
            </a:r>
            <a:endParaRPr lang="en-US" altLang="ja-JP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222163" y="5000392"/>
            <a:ext cx="6354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機能としては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増やすだが、違いもある</a:t>
            </a:r>
            <a:endParaRPr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818665" y="4005122"/>
            <a:ext cx="5604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++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(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後置型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ポストインクリメント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783595" y="3396966"/>
            <a:ext cx="5331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++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	(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前置型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プレインクリメント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017190" y="2835627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使用例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増やす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999888" y="2018366"/>
            <a:ext cx="4807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28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++</a:t>
            </a:r>
            <a:r>
              <a:rPr lang="ja-JP" altLang="en-US" sz="28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(+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を隙間なく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個並べる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466" y="280448"/>
            <a:ext cx="1766094" cy="16954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6807294" y="1193797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784110" y="787733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774901" y="787733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078515" y="1116205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+ 1 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880820" y="681375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830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0.13256 0.0504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8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 L -0.16901 0.0078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39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3" grpId="0"/>
      <p:bldP spid="5" grpId="0"/>
      <p:bldP spid="7" grpId="0"/>
      <p:bldP spid="8" grpId="0"/>
      <p:bldP spid="9" grpId="0"/>
      <p:bldP spid="13" grpId="0"/>
      <p:bldP spid="14" grpId="0"/>
      <p:bldP spid="16" grpId="0"/>
      <p:bldP spid="17" grpId="0"/>
      <p:bldP spid="17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69278" y="4982674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921267" y="59384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231240" y="593846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02856" y="5050792"/>
            <a:ext cx="2167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6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2" y="302121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902308" y="3421445"/>
            <a:ext cx="4500694" cy="2638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3602310" y="3435431"/>
            <a:ext cx="1460634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2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33333E-6 L -0.60821 0.3587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1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4961 0.6104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05" y="3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8" grpId="0"/>
      <p:bldP spid="39" grpId="0"/>
      <p:bldP spid="40" grpId="0"/>
      <p:bldP spid="41" grpId="0"/>
      <p:bldP spid="42" grpId="0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2" y="302121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673206" y="5254516"/>
            <a:ext cx="5402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文から抜けるよ！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386048" y="3900390"/>
            <a:ext cx="4500694" cy="2638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03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2" y="302121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986319" y="4940128"/>
            <a:ext cx="5768928" cy="15872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48583" y="5032094"/>
            <a:ext cx="20649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</a:t>
            </a: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848133" y="5313555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296785" y="4174645"/>
            <a:ext cx="3932981" cy="29346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2" y="302121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673206" y="5254516"/>
            <a:ext cx="4551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プログラム終了！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9" y="918874"/>
            <a:ext cx="7195177" cy="4002261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907653" y="4385104"/>
            <a:ext cx="4500694" cy="2638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23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2" y="302121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48583" y="4778870"/>
            <a:ext cx="20649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</a:t>
            </a: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6466" y="5271312"/>
            <a:ext cx="6837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文の外で</a:t>
            </a:r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の値を表示させようとしたら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どうなるでしょう？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？</a:t>
            </a:r>
          </a:p>
        </p:txBody>
      </p:sp>
      <p:pic>
        <p:nvPicPr>
          <p:cNvPr id="1026" name="Picture 2" descr="考える人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036" y="4116084"/>
            <a:ext cx="1983226" cy="235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12" y="984162"/>
            <a:ext cx="6647335" cy="3913086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96769" y="501085"/>
            <a:ext cx="3275584" cy="1083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ちなみに！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486756" y="3893722"/>
            <a:ext cx="5939714" cy="3635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52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2" y="302121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48583" y="4778870"/>
            <a:ext cx="20649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</a:t>
            </a: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6466" y="5271312"/>
            <a:ext cx="6837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文の外で</a:t>
            </a:r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の値を表示させようとしたら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どうなるでしょう？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？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5087126" y="5508775"/>
            <a:ext cx="2633500" cy="6848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コンパイルエラー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Picture 2" descr="驚いて目が飛び出る人のイラスト（男性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294" y="4527219"/>
            <a:ext cx="2050297" cy="205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12" y="984162"/>
            <a:ext cx="6647335" cy="3913086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96769" y="501085"/>
            <a:ext cx="3275584" cy="1083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正解は</a:t>
            </a:r>
            <a:endParaRPr kumimoji="1" lang="ja-JP" altLang="en-US" sz="4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乗算 6"/>
          <p:cNvSpPr/>
          <p:nvPr/>
        </p:nvSpPr>
        <p:spPr>
          <a:xfrm>
            <a:off x="2402991" y="3363596"/>
            <a:ext cx="3318552" cy="3606229"/>
          </a:xfrm>
          <a:prstGeom prst="mathMultiply">
            <a:avLst>
              <a:gd name="adj1" fmla="val 1051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1486756" y="3893722"/>
            <a:ext cx="5939714" cy="3635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46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36"/>
          <p:cNvSpPr/>
          <p:nvPr/>
        </p:nvSpPr>
        <p:spPr>
          <a:xfrm>
            <a:off x="7587393" y="223895"/>
            <a:ext cx="4248436" cy="47694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592" y="755697"/>
            <a:ext cx="1658506" cy="159216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50020" y="219397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Scanner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03903" y="171180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sc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6" name="Picture 2" descr="3Dスキャ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26" y="278400"/>
            <a:ext cx="1654528" cy="16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4103" y="862203"/>
            <a:ext cx="1658506" cy="1592166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0382361" y="230048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93821" y="183881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inNum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07073" y="127142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869598" y="2608257"/>
            <a:ext cx="3702589" cy="18598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162" y="2627277"/>
            <a:ext cx="1658506" cy="1592166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9404420" y="406555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115880" y="3603889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529132" y="3036498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529132" y="302121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504307" y="128093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83594" y="4468113"/>
            <a:ext cx="183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文のスコープ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48583" y="4778870"/>
            <a:ext cx="20649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攻撃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</a:t>
            </a: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793456" y="4993337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値を取得しようとしても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文内で宣言した</a:t>
            </a:r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973805" y="4990391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main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メソッドのスコープ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12" y="984162"/>
            <a:ext cx="6647335" cy="3913086"/>
          </a:xfrm>
          <a:prstGeom prst="rect">
            <a:avLst/>
          </a:prstGeom>
        </p:spPr>
      </p:pic>
      <p:sp>
        <p:nvSpPr>
          <p:cNvPr id="32" name="正方形/長方形 31"/>
          <p:cNvSpPr/>
          <p:nvPr/>
        </p:nvSpPr>
        <p:spPr>
          <a:xfrm>
            <a:off x="369278" y="935500"/>
            <a:ext cx="7439797" cy="4002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1486756" y="3893722"/>
            <a:ext cx="5939714" cy="3635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429672" y="3283403"/>
            <a:ext cx="3494504" cy="1489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スコープの概念</a:t>
            </a:r>
            <a:endParaRPr kumimoji="1" lang="ja-JP" altLang="en-US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右矢印 10"/>
          <p:cNvSpPr/>
          <p:nvPr/>
        </p:nvSpPr>
        <p:spPr>
          <a:xfrm rot="20146337">
            <a:off x="7349272" y="3882037"/>
            <a:ext cx="618538" cy="538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乗算 29"/>
          <p:cNvSpPr/>
          <p:nvPr/>
        </p:nvSpPr>
        <p:spPr>
          <a:xfrm>
            <a:off x="7430356" y="3323576"/>
            <a:ext cx="910013" cy="779906"/>
          </a:xfrm>
          <a:prstGeom prst="mathMultiply">
            <a:avLst>
              <a:gd name="adj1" fmla="val 1842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93456" y="6117114"/>
            <a:ext cx="5134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文の外のから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アクセス出来ません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793456" y="5726098"/>
            <a:ext cx="4344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ブロック内でしか使えず</a:t>
            </a:r>
            <a:endParaRPr kumimoji="1" lang="en-US" altLang="ja-JP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944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7" grpId="0"/>
      <p:bldP spid="22" grpId="0" animBg="1"/>
      <p:bldP spid="11" grpId="0" animBg="1"/>
      <p:bldP spid="30" grpId="0" animBg="1"/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869072" y="3216840"/>
            <a:ext cx="10553671" cy="3024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93894" y="59136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64733" y="823660"/>
            <a:ext cx="1720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441106" y="1445698"/>
            <a:ext cx="646202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87319" y="3570384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9072" y="32168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60825" y="3646039"/>
            <a:ext cx="959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679521" y="5371495"/>
            <a:ext cx="9570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｛｝内の処理で継続条件に関わる処理がないと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79521" y="4794105"/>
            <a:ext cx="650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回数指定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を使用したループを得意としている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669291" y="4223429"/>
            <a:ext cx="10348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・「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」の３つを一緒に定義する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155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15" grpId="0"/>
      <p:bldP spid="16" grpId="0"/>
      <p:bldP spid="6" grpId="0"/>
      <p:bldP spid="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1" y="1420076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2098" y="1759377"/>
            <a:ext cx="5630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3894" y="59136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1184" y="1600374"/>
            <a:ext cx="1745366" cy="1790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686132" y="4056249"/>
            <a:ext cx="68804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            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プレースホルダー 6"/>
          <p:cNvSpPr txBox="1">
            <a:spLocks/>
          </p:cNvSpPr>
          <p:nvPr/>
        </p:nvSpPr>
        <p:spPr>
          <a:xfrm>
            <a:off x="1664177" y="3498341"/>
            <a:ext cx="4754880" cy="279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「表示」が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回表示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086581" y="537738"/>
            <a:ext cx="1880171" cy="719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はいらない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8435083" y="1257477"/>
            <a:ext cx="113016" cy="58477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948505" y="454863"/>
            <a:ext cx="1880171" cy="719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必要</a:t>
            </a:r>
          </a:p>
        </p:txBody>
      </p:sp>
      <p:cxnSp>
        <p:nvCxnSpPr>
          <p:cNvPr id="13" name="直線矢印コネクタ 12"/>
          <p:cNvCxnSpPr>
            <a:stCxn id="12" idx="2"/>
          </p:cNvCxnSpPr>
          <p:nvPr/>
        </p:nvCxnSpPr>
        <p:spPr>
          <a:xfrm flipH="1">
            <a:off x="5599416" y="1174602"/>
            <a:ext cx="289175" cy="6676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2" idx="2"/>
          </p:cNvCxnSpPr>
          <p:nvPr/>
        </p:nvCxnSpPr>
        <p:spPr>
          <a:xfrm>
            <a:off x="5888591" y="1174602"/>
            <a:ext cx="1007353" cy="6676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3964665" y="1759377"/>
            <a:ext cx="1923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 </a:t>
            </a:r>
            <a:endParaRPr lang="ja-JP" altLang="en-US" sz="2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5726618" y="1749918"/>
            <a:ext cx="1625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7175183" y="1749918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endParaRPr lang="ja-JP" altLang="en-US" sz="2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901835" y="2098678"/>
            <a:ext cx="2882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188413" y="456855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7602146" y="4067815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count++</a:t>
            </a:r>
            <a:endParaRPr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5555183" y="4063964"/>
            <a:ext cx="1997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count&lt;= 5;</a:t>
            </a:r>
            <a:endParaRPr lang="ja-JP" altLang="en-US" sz="2400" dirty="0"/>
          </a:p>
        </p:txBody>
      </p:sp>
      <p:sp>
        <p:nvSpPr>
          <p:cNvPr id="21" name="正方形/長方形 20"/>
          <p:cNvSpPr/>
          <p:nvPr/>
        </p:nvSpPr>
        <p:spPr>
          <a:xfrm>
            <a:off x="3436984" y="4077153"/>
            <a:ext cx="2282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count=0; 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6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9" grpId="0"/>
      <p:bldP spid="10" grpId="0"/>
      <p:bldP spid="3" grpId="0" animBg="1"/>
      <p:bldP spid="12" grpId="0" animBg="1"/>
      <p:bldP spid="4" grpId="0"/>
      <p:bldP spid="11" grpId="0"/>
      <p:bldP spid="14" grpId="0"/>
      <p:bldP spid="16" grpId="0"/>
      <p:bldP spid="17" grpId="0"/>
      <p:bldP spid="18" grpId="0"/>
      <p:bldP spid="19" grpId="0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6234" y="2728949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966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1900306" y="3165446"/>
            <a:ext cx="7441138" cy="21416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69033" y="1408593"/>
            <a:ext cx="4030282" cy="623408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デクリメント演算子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222163" y="5944356"/>
            <a:ext cx="6998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 = </a:t>
            </a:r>
            <a:r>
              <a:rPr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 - 1</a:t>
            </a:r>
            <a:r>
              <a:rPr lang="ja-JP" altLang="en-US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の計算と同じ内容です。</a:t>
            </a:r>
            <a:endParaRPr lang="en-US" altLang="ja-JP" sz="3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235108" y="5421136"/>
            <a:ext cx="5243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使い分けはインクリメントと同じ</a:t>
            </a:r>
            <a:endParaRPr lang="en-US" altLang="ja-JP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818665" y="4530411"/>
            <a:ext cx="5136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--</a:t>
            </a: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後置型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ポストデクリメント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783595" y="3922255"/>
            <a:ext cx="5102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--</a:t>
            </a: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(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前置型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プレデクリメント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017190" y="3360916"/>
            <a:ext cx="4802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使用例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の値を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減らす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999888" y="1998912"/>
            <a:ext cx="768960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/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一方で、「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変数を</a:t>
            </a:r>
            <a:r>
              <a:rPr kumimoji="1" lang="en-US" altLang="ja-JP" sz="28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b="1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だけ</a:t>
            </a:r>
            <a:r>
              <a:rPr kumimoji="1" lang="ja-JP" altLang="en-US" sz="28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減少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させる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」演算子も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存在</a:t>
            </a:r>
            <a:endParaRPr lang="en-US" altLang="ja-JP" sz="2800" b="1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デクリメント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</a:t>
            </a:r>
            <a:r>
              <a:rPr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en-US" altLang="ja-JP" sz="28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--</a:t>
            </a:r>
            <a:r>
              <a:rPr kumimoji="1" lang="ja-JP" altLang="en-US" sz="28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(-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を隙間なく</a:t>
            </a: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個並べる</a:t>
            </a:r>
            <a:r>
              <a:rPr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en-US" altLang="ja-JP" sz="28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466" y="280448"/>
            <a:ext cx="1766094" cy="16954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6807294" y="1193797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784110" y="787733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774901" y="787733"/>
            <a:ext cx="694421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078515" y="1116205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-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1 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880820" y="681375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983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0.13256 0.0504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8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0.16901 0.0078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39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3" grpId="0"/>
      <p:bldP spid="5" grpId="0"/>
      <p:bldP spid="7" grpId="0"/>
      <p:bldP spid="8" grpId="0"/>
      <p:bldP spid="9" grpId="0"/>
      <p:bldP spid="13" grpId="0"/>
      <p:bldP spid="14" grpId="0"/>
      <p:bldP spid="16" grpId="0"/>
      <p:bldP spid="17" grpId="0"/>
      <p:bldP spid="17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11272" y="2905866"/>
            <a:ext cx="42819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多重ループ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465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多重ループ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1406" y="1737348"/>
            <a:ext cx="3413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多重ループ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77779" y="2359386"/>
            <a:ext cx="83423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(for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while)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(for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while)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に書く事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15779" y="4084592"/>
            <a:ext cx="6617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このような状態のことを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入れ子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ネスト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6490" y="1085202"/>
            <a:ext cx="2300672" cy="236043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6500" y="1926511"/>
            <a:ext cx="660652" cy="677812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7018905" y="3648722"/>
            <a:ext cx="2660333" cy="2714625"/>
            <a:chOff x="7062786" y="3373947"/>
            <a:chExt cx="2660333" cy="2714625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email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62786" y="3373947"/>
              <a:ext cx="2660333" cy="2714625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 cstate="email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91569" y="3809817"/>
              <a:ext cx="1804831" cy="1841663"/>
            </a:xfrm>
            <a:prstGeom prst="rect">
              <a:avLst/>
            </a:prstGeom>
          </p:spPr>
        </p:pic>
      </p:grpSp>
      <p:sp>
        <p:nvSpPr>
          <p:cNvPr id="6" name="正方形/長方形 5"/>
          <p:cNvSpPr/>
          <p:nvPr/>
        </p:nvSpPr>
        <p:spPr>
          <a:xfrm>
            <a:off x="1177779" y="4797338"/>
            <a:ext cx="3307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ネスト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(Nest):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巣の事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46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825" y="1717604"/>
            <a:ext cx="9645103" cy="453079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104571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2137026" y="1565205"/>
            <a:ext cx="9741372" cy="49383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形吹き出し 2"/>
          <p:cNvSpPr/>
          <p:nvPr/>
        </p:nvSpPr>
        <p:spPr>
          <a:xfrm>
            <a:off x="281643" y="2978899"/>
            <a:ext cx="2494808" cy="1275184"/>
          </a:xfrm>
          <a:prstGeom prst="wedgeEllipseCallout">
            <a:avLst>
              <a:gd name="adj1" fmla="val -13074"/>
              <a:gd name="adj2" fmla="val 62500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奥儀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連続剣！！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380285" y="949652"/>
            <a:ext cx="949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資料にあるファイルに追加して、試しに動かしてみよう！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43" y="4200466"/>
            <a:ext cx="2051286" cy="205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4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825" y="1717604"/>
            <a:ext cx="9645103" cy="453079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" y="1104571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2137026" y="1565205"/>
            <a:ext cx="9741372" cy="49383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形吹き出し 2"/>
          <p:cNvSpPr/>
          <p:nvPr/>
        </p:nvSpPr>
        <p:spPr>
          <a:xfrm>
            <a:off x="281643" y="2978899"/>
            <a:ext cx="2494808" cy="1275184"/>
          </a:xfrm>
          <a:prstGeom prst="wedgeEllipseCallout">
            <a:avLst>
              <a:gd name="adj1" fmla="val -13074"/>
              <a:gd name="adj2" fmla="val 62500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奥儀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kumimoji="1" lang="ja-JP" altLang="en-US" sz="28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連続剣！！</a:t>
            </a:r>
            <a:endParaRPr kumimoji="1" lang="ja-JP" altLang="en-US" sz="28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380285" y="949652"/>
            <a:ext cx="949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資料にあるファイルに追加して、試しに動かしてみよう！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43" y="4200466"/>
            <a:ext cx="2051286" cy="2051286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>
          <a:xfrm>
            <a:off x="4004734" y="3616491"/>
            <a:ext cx="6574366" cy="95550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3397971" y="2923044"/>
            <a:ext cx="8326966" cy="2342401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92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401234" y="1627003"/>
            <a:ext cx="5964766" cy="26529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986319" y="4839303"/>
            <a:ext cx="5768928" cy="1713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48583" y="4931270"/>
            <a:ext cx="40014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86673" y="5605496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文字を出力したよ！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64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566418" y="47672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初回限定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5482" y="543149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78100" y="5062163"/>
            <a:ext cx="66271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1035482" y="5431495"/>
            <a:ext cx="1713931" cy="461665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927976" y="2112137"/>
            <a:ext cx="4256923" cy="29958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942253" y="2137536"/>
            <a:ext cx="1575647" cy="25020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24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 animBg="1"/>
      <p:bldP spid="18" grpId="0"/>
      <p:bldP spid="23" grpId="0"/>
      <p:bldP spid="24" grpId="0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3982" y="4789182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921267" y="59384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2856" y="5050792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365417" y="5538352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553545" y="29277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562101" y="2139977"/>
            <a:ext cx="4656828" cy="28572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3520352" y="2148785"/>
            <a:ext cx="1446938" cy="276325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39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L -0.6888 0.3780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440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/>
      <p:bldP spid="26" grpId="0"/>
      <p:bldP spid="27" grpId="0"/>
      <p:bldP spid="28" grpId="0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566418" y="47672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初回限定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5482" y="543149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78100" y="5062163"/>
            <a:ext cx="67617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いう名前で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1035482" y="5454918"/>
            <a:ext cx="1713931" cy="461665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925658" y="2659936"/>
            <a:ext cx="4970442" cy="2678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2500140" y="2677556"/>
            <a:ext cx="1690859" cy="265604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37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 animBg="1"/>
      <p:bldP spid="20" grpId="0"/>
      <p:bldP spid="21" grpId="0"/>
      <p:bldP spid="25" grpId="0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図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3982" y="4789182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921267" y="593846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2856" y="5050792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365417" y="5538352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553545" y="29277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9658" y="2928639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958476" y="2658866"/>
            <a:ext cx="5051923" cy="2678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227304" y="2676485"/>
            <a:ext cx="1474996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15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52787 0.3854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3" y="1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/>
      <p:bldP spid="26" grpId="0"/>
      <p:bldP spid="27" grpId="0"/>
      <p:bldP spid="32" grpId="0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553545" y="29277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986319" y="4686903"/>
            <a:ext cx="5768928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48583" y="4778870"/>
            <a:ext cx="40014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>
          <a:xfrm>
            <a:off x="2444888" y="2899737"/>
            <a:ext cx="5034979" cy="287963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9658" y="2928639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063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2307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1949466"/>
            <a:ext cx="6236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2779" y="39610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7239" y="4593661"/>
            <a:ext cx="104214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・条件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か先に判定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してから｛｝の処理を行う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｛｝内の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処理で継続条件に関わる処理がないと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9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35" name="正方形/長方形 34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553545" y="29277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903696" y="3209930"/>
            <a:ext cx="4172328" cy="2678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5767262" y="2676495"/>
            <a:ext cx="1116138" cy="25645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69278" y="4783104"/>
            <a:ext cx="2825985" cy="166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9278" y="4837445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8691" y="5258490"/>
            <a:ext cx="2395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文の終わり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記述した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処理を実行するよ！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869598" y="5312306"/>
            <a:ext cx="3558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と同じ処理を行うよ！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に「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attack+1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」である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「２」を代入するよ！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370983" y="5328009"/>
            <a:ext cx="4507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ttack  = attack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102850" y="5804749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２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647273" y="5585844"/>
            <a:ext cx="1030858" cy="326939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5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19909 -0.418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-2094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 animBg="1"/>
      <p:bldP spid="20" grpId="0" animBg="1"/>
      <p:bldP spid="25" grpId="0"/>
      <p:bldP spid="26" grpId="0"/>
      <p:bldP spid="27" grpId="0"/>
      <p:bldP spid="36" grpId="0"/>
      <p:bldP spid="37" grpId="0"/>
      <p:bldP spid="37" grpId="1"/>
      <p:bldP spid="3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3982" y="4789182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921267" y="593846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2856" y="5050792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365417" y="5538352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553545" y="29277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958476" y="2659935"/>
            <a:ext cx="5168863" cy="2678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322500" y="2647954"/>
            <a:ext cx="1354400" cy="279805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4903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4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-0.52787 0.3854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3" y="1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/>
      <p:bldP spid="26" grpId="0"/>
      <p:bldP spid="27" grpId="0"/>
      <p:bldP spid="10" grpId="0" animBg="1"/>
      <p:bldP spid="3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553545" y="29277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455919" y="2902079"/>
            <a:ext cx="4850594" cy="29832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48736" y="2942969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986319" y="4877403"/>
            <a:ext cx="5768928" cy="16757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48583" y="4969370"/>
            <a:ext cx="40014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0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39" name="正方形/長方形 38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553545" y="29277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881049" y="3180009"/>
            <a:ext cx="4172328" cy="2678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5740136" y="2680315"/>
            <a:ext cx="1117863" cy="247445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69278" y="4783104"/>
            <a:ext cx="2825985" cy="166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9278" y="4837445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8691" y="5258490"/>
            <a:ext cx="2395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文の終わり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記述した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処理を実行するよ！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869598" y="5312306"/>
            <a:ext cx="3558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と同じ処理を行うよ！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に「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attack+1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」である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」を代入するよ！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370983" y="5328009"/>
            <a:ext cx="4507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ttack  = attack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102850" y="5804749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647273" y="5585844"/>
            <a:ext cx="1030858" cy="326939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19909 -0.418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-2094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 animBg="1"/>
      <p:bldP spid="20" grpId="0" animBg="1"/>
      <p:bldP spid="25" grpId="0"/>
      <p:bldP spid="26" grpId="0"/>
      <p:bldP spid="27" grpId="0"/>
      <p:bldP spid="36" grpId="0"/>
      <p:bldP spid="37" grpId="0"/>
      <p:bldP spid="37" grpId="1"/>
      <p:bldP spid="3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37" name="正方形/長方形 36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3982" y="4789182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921267" y="593846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2856" y="5050792"/>
            <a:ext cx="2167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6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365417" y="5538352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553545" y="29277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958774" y="2656019"/>
            <a:ext cx="5168565" cy="2842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291102" y="2673638"/>
            <a:ext cx="1436598" cy="2666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9576" y="294024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-0.52787 0.3854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3" y="1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/>
      <p:bldP spid="26" grpId="0"/>
      <p:bldP spid="27" grpId="0"/>
      <p:bldP spid="10" grpId="0" animBg="1"/>
      <p:bldP spid="3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553545" y="29277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907974" y="3205410"/>
            <a:ext cx="5571893" cy="25450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9576" y="294024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589967" y="5130384"/>
            <a:ext cx="7550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から抜けるよ！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7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図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35" name="正方形/長方形 34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553545" y="29277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844474" y="3443701"/>
            <a:ext cx="6278065" cy="31549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9576" y="294024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986318" y="4668962"/>
            <a:ext cx="6434551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48583" y="4778870"/>
            <a:ext cx="40014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550918" y="2919695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4039576" y="5199292"/>
            <a:ext cx="3264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回目終了だ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03322" y="5158467"/>
            <a:ext cx="41488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ここで初めて</a:t>
            </a:r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改行！！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013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44844 0.334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22" y="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19" grpId="0" animBg="1"/>
      <p:bldP spid="20" grpId="0"/>
      <p:bldP spid="25" grpId="0"/>
      <p:bldP spid="2" grpId="0"/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41" name="正方形/長方形 40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416910" y="3688992"/>
            <a:ext cx="4026916" cy="2678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530370" y="2919852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69278" y="4783104"/>
            <a:ext cx="2825985" cy="166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9278" y="4837445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68691" y="5258490"/>
            <a:ext cx="2395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文の終わり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記述した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処理を実行するよ！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869598" y="5312306"/>
            <a:ext cx="33313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と同じ処理を行うよ！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に「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count+1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」である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」を代入するよ！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370983" y="5328009"/>
            <a:ext cx="4145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  = count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102850" y="5804749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647273" y="5585844"/>
            <a:ext cx="1030858" cy="326939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4942850" y="2169333"/>
            <a:ext cx="1064250" cy="21826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0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36302 -0.4201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51" y="-2101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34" grpId="0"/>
      <p:bldP spid="35" grpId="0"/>
      <p:bldP spid="36" grpId="0"/>
      <p:bldP spid="37" grpId="1"/>
      <p:bldP spid="37" grpId="2"/>
      <p:bldP spid="38" grpId="0" animBg="1"/>
      <p:bldP spid="3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図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35" name="正方形/長方形 34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430964" y="2115497"/>
            <a:ext cx="4792036" cy="24692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530370" y="2919852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23982" y="4789182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921267" y="59384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02856" y="5050792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365417" y="5538352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3571963" y="2136217"/>
            <a:ext cx="1268263" cy="22620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533136" y="291985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9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-0.68828 0.3868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414" y="1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39" grpId="0"/>
      <p:bldP spid="40" grpId="0"/>
      <p:bldP spid="41" grpId="0"/>
      <p:bldP spid="42" grpId="0" animBg="1"/>
      <p:bldP spid="4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29" name="正方形/長方形 28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971474" y="2630619"/>
            <a:ext cx="5155865" cy="29714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2482458" y="2648239"/>
            <a:ext cx="1619642" cy="254122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66418" y="47672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初回限定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5482" y="543149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78100" y="5062163"/>
            <a:ext cx="67617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の箱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いう名前で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作成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を代入したよ！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1035482" y="5431389"/>
            <a:ext cx="1713931" cy="461665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sp>
        <p:nvSpPr>
          <p:cNvPr id="31" name="テキスト ボックス 30"/>
          <p:cNvSpPr txBox="1"/>
          <p:nvPr/>
        </p:nvSpPr>
        <p:spPr>
          <a:xfrm>
            <a:off x="8566495" y="290187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375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  <p:bldP spid="14" grpId="0"/>
      <p:bldP spid="16" grpId="0" animBg="1"/>
      <p:bldP spid="20" grpId="1"/>
      <p:bldP spid="21" grpId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8951" y="947465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93468" y="1286766"/>
            <a:ext cx="3430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0894" y="941347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708951" y="3609881"/>
            <a:ext cx="50433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count = 0;</a:t>
            </a:r>
          </a:p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 &lt;= 5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count++;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プレースホルダー 6"/>
          <p:cNvSpPr txBox="1">
            <a:spLocks/>
          </p:cNvSpPr>
          <p:nvPr/>
        </p:nvSpPr>
        <p:spPr>
          <a:xfrm>
            <a:off x="1424105" y="3244609"/>
            <a:ext cx="4754880" cy="279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「表示」が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回表示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710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37" name="正方形/長方形 36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3982" y="4789182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921267" y="593846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2856" y="5050792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365417" y="5538352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984174" y="2656019"/>
            <a:ext cx="5143165" cy="28714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291489" y="2672642"/>
            <a:ext cx="1398111" cy="251201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9658" y="2928639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0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52787 0.3854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3" y="1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/>
      <p:bldP spid="26" grpId="0"/>
      <p:bldP spid="27" grpId="0"/>
      <p:bldP spid="10" grpId="0" animBg="1"/>
      <p:bldP spid="3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457321" y="2922849"/>
            <a:ext cx="5022266" cy="26485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986318" y="4686903"/>
            <a:ext cx="6493269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48583" y="4778870"/>
            <a:ext cx="61798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段切り！連続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剣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</a:t>
            </a:r>
            <a:endParaRPr kumimoji="1" lang="en-US" altLang="ja-JP" sz="28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390" y="1447704"/>
            <a:ext cx="680319" cy="1012111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1148583" y="5640645"/>
            <a:ext cx="1596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9658" y="2928639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564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556 L -0.60807 0.3990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56" y="1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2" grpId="0"/>
      <p:bldP spid="3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39" name="正方形/長方形 38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879234" y="3156684"/>
            <a:ext cx="4172328" cy="26782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5657942" y="2663354"/>
            <a:ext cx="1212757" cy="26440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69278" y="4783104"/>
            <a:ext cx="2825985" cy="166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9278" y="4837445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8691" y="5258490"/>
            <a:ext cx="2395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文の終わり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記述した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処理を実行するよ！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869598" y="5312306"/>
            <a:ext cx="3558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と同じ処理を行うよ！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に「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attack+1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」である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「２」を代入するよ！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370983" y="5328009"/>
            <a:ext cx="4507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ttack  = attack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102850" y="5804749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２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647273" y="5585844"/>
            <a:ext cx="1030858" cy="326939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390" y="1447704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19909 -0.418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-2094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 animBg="1"/>
      <p:bldP spid="20" grpId="0" animBg="1"/>
      <p:bldP spid="25" grpId="0"/>
      <p:bldP spid="26" grpId="0"/>
      <p:bldP spid="27" grpId="0"/>
      <p:bldP spid="36" grpId="0"/>
      <p:bldP spid="37" grpId="0"/>
      <p:bldP spid="37" grpId="1"/>
      <p:bldP spid="3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37" name="正方形/長方形 36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3982" y="4789182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921267" y="593846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2856" y="5050792"/>
            <a:ext cx="1842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endParaRPr kumimoji="1" lang="ja-JP" altLang="en-US" sz="6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365417" y="5538352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921266" y="2675336"/>
            <a:ext cx="5101833" cy="25242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278994" y="2675336"/>
            <a:ext cx="1423306" cy="267824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4903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390" y="1447704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8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-0.52787 0.3854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3" y="1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/>
      <p:bldP spid="26" grpId="0"/>
      <p:bldP spid="27" grpId="0"/>
      <p:bldP spid="10" grpId="0" animBg="1"/>
      <p:bldP spid="3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430519" y="2914779"/>
            <a:ext cx="5172356" cy="29832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986318" y="4686903"/>
            <a:ext cx="6616557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48583" y="4778870"/>
            <a:ext cx="61798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段切り！連続剣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回目終了だ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390" y="1447704"/>
            <a:ext cx="680319" cy="1012111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052" y="1427059"/>
            <a:ext cx="680319" cy="1012111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2573062" y="5635169"/>
            <a:ext cx="1596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48736" y="2942969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976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371 L -0.49115 0.3914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09" y="1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2" grpId="0"/>
      <p:bldP spid="3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40" name="正方形/長方形 39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879234" y="3183209"/>
            <a:ext cx="5042266" cy="21434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5721322" y="2660568"/>
            <a:ext cx="1200178" cy="267193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69278" y="4783104"/>
            <a:ext cx="2825985" cy="166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9278" y="4837445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8691" y="5258490"/>
            <a:ext cx="2395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文の終わり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記述した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処理を実行するよ！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869598" y="5312306"/>
            <a:ext cx="3558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と同じ処理を行うよ！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に「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attack+1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」である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」を代入するよ！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370983" y="5328009"/>
            <a:ext cx="4507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ttack  = attack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102850" y="5804749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647273" y="5585844"/>
            <a:ext cx="1030858" cy="326939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390" y="1447704"/>
            <a:ext cx="680319" cy="1012111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052" y="1427059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4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19909 -0.418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-2094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 animBg="1"/>
      <p:bldP spid="20" grpId="0" animBg="1"/>
      <p:bldP spid="25" grpId="0"/>
      <p:bldP spid="26" grpId="0"/>
      <p:bldP spid="27" grpId="0"/>
      <p:bldP spid="36" grpId="0"/>
      <p:bldP spid="37" grpId="0"/>
      <p:bldP spid="37" grpId="1"/>
      <p:bldP spid="3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38" name="正方形/長方形 37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3982" y="4789182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921267" y="593846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2856" y="5050792"/>
            <a:ext cx="2167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6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365417" y="5538352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921266" y="2672420"/>
            <a:ext cx="5206073" cy="25534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291489" y="2688414"/>
            <a:ext cx="1398111" cy="25183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9576" y="294024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390" y="1447704"/>
            <a:ext cx="680319" cy="1012111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052" y="1427059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3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-0.52787 0.3854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3" y="1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/>
      <p:bldP spid="26" grpId="0"/>
      <p:bldP spid="27" grpId="0"/>
      <p:bldP spid="10" grpId="0" animBg="1"/>
      <p:bldP spid="3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865956" y="3180710"/>
            <a:ext cx="5613912" cy="27920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9576" y="294024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673206" y="5254516"/>
            <a:ext cx="5402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文から抜けるよ！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390" y="1447704"/>
            <a:ext cx="680319" cy="1012111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052" y="1427059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5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841406" y="3455922"/>
            <a:ext cx="6282322" cy="29854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167" y="2533939"/>
            <a:ext cx="1658506" cy="1592166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8413425" y="397221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066168" y="35006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attack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538137" y="2943160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9576" y="2940244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986318" y="4686903"/>
            <a:ext cx="6434551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48583" y="4778870"/>
            <a:ext cx="61798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段切り！連続剣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回目終了だ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390" y="1447704"/>
            <a:ext cx="680319" cy="1012111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052" y="1427059"/>
            <a:ext cx="680319" cy="1012111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4035753" y="5640644"/>
            <a:ext cx="3264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剣  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終了だ</a:t>
            </a:r>
            <a:endParaRPr lang="ja-JP" altLang="en-US" sz="28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0546743" y="2923773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425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.01111 L -0.44896 0.3969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48" y="1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19" grpId="0" animBg="1"/>
      <p:bldP spid="20" grpId="0"/>
      <p:bldP spid="2" grpId="0"/>
      <p:bldP spid="2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図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43" name="正方形/長方形 42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357525" y="3688992"/>
            <a:ext cx="6699666" cy="23496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530370" y="2919852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69278" y="4783104"/>
            <a:ext cx="2825985" cy="166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9278" y="4837445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68691" y="5258490"/>
            <a:ext cx="2395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文の終わり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の変化</a:t>
            </a:r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記述した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処理を実行するよ！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869598" y="5312306"/>
            <a:ext cx="33313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と同じ処理を行うよ！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に「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count+1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」である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」を代入するよ！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370983" y="5328009"/>
            <a:ext cx="4145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  = count + 1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102850" y="5804749"/>
            <a:ext cx="439544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647273" y="5585844"/>
            <a:ext cx="1030858" cy="326939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4904750" y="2126035"/>
            <a:ext cx="1160000" cy="26983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390" y="1447704"/>
            <a:ext cx="680319" cy="1012111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052" y="1427059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36302 -0.4201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51" y="-2101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34" grpId="0"/>
      <p:bldP spid="35" grpId="0"/>
      <p:bldP spid="36" grpId="0"/>
      <p:bldP spid="37" grpId="0"/>
      <p:bldP spid="37" grpId="1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60517" y="1327428"/>
            <a:ext cx="3398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</a:t>
            </a:r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1949466"/>
            <a:ext cx="6236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2779" y="39610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7239" y="4593661"/>
            <a:ext cx="105448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28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｝内の</a:t>
            </a:r>
            <a:r>
              <a:rPr kumimoji="1" lang="ja-JP" altLang="en-US" sz="28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を先に行ってから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であれば繰り返す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｛｝内の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処理で継続条件に関わる処理がないと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379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37" name="正方形/長方形 36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392864" y="2159589"/>
            <a:ext cx="4969836" cy="24692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530370" y="2919852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23982" y="4789182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Check!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921267" y="59384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077856" y="553835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02856" y="5050792"/>
            <a:ext cx="2167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  <a:endParaRPr kumimoji="1" lang="ja-JP" altLang="en-US" sz="60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365417" y="5538352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3597363" y="2167609"/>
            <a:ext cx="1293663" cy="226207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533136" y="291985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390" y="1447704"/>
            <a:ext cx="680319" cy="1012111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052" y="1427059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-0.68828 0.3868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414" y="1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39" grpId="0"/>
      <p:bldP spid="40" grpId="0"/>
      <p:bldP spid="41" grpId="0"/>
      <p:bldP spid="42" grpId="0" animBg="1"/>
      <p:bldP spid="4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305828" y="3722602"/>
            <a:ext cx="5133072" cy="23421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673206" y="5254516"/>
            <a:ext cx="5402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</a:t>
            </a:r>
            <a:r>
              <a:rPr kumimoji="1" lang="en-US" altLang="ja-JP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or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文から抜けるよ！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390" y="1447704"/>
            <a:ext cx="680319" cy="1012111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052" y="1427059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5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図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35" name="正方形/長方形 34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0714" y="2518540"/>
            <a:ext cx="1658506" cy="159216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10140432" y="3495152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53684" y="2927761"/>
            <a:ext cx="416283" cy="532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424353" y="3956817"/>
            <a:ext cx="6114756" cy="30777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28972" y="395681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986318" y="4686903"/>
            <a:ext cx="6434551" cy="183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48583" y="4778870"/>
            <a:ext cx="61798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くらえ！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連続剣！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段切り！連続剣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回目終了だ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段切り！</a:t>
            </a:r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段切り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連続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剣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回目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終了だ</a:t>
            </a:r>
            <a:endParaRPr kumimoji="1" lang="en-US" altLang="ja-JP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390" y="1447704"/>
            <a:ext cx="680319" cy="101211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052" y="1427059"/>
            <a:ext cx="680319" cy="1012111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1159988" y="6092837"/>
            <a:ext cx="3321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どうだ！やったか・・？</a:t>
            </a:r>
          </a:p>
        </p:txBody>
      </p:sp>
    </p:spTree>
    <p:extLst>
      <p:ext uri="{BB962C8B-B14F-4D97-AF65-F5344CB8AC3E}">
        <p14:creationId xmlns:p14="http://schemas.microsoft.com/office/powerpoint/2010/main" val="71939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3" grpId="0"/>
      <p:bldP spid="19" grpId="0" animBg="1"/>
      <p:bldP spid="20" grpId="0"/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066828"/>
            <a:ext cx="7906445" cy="3712042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>
            <a:off x="369278" y="1017453"/>
            <a:ext cx="7847621" cy="376141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14" y="242216"/>
            <a:ext cx="2051286" cy="2051286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>
          <a:xfrm>
            <a:off x="821633" y="4216400"/>
            <a:ext cx="7065067" cy="254000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673206" y="5254516"/>
            <a:ext cx="4551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プログラム終了！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672" y="597031"/>
            <a:ext cx="680319" cy="101211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700" y="597031"/>
            <a:ext cx="680319" cy="1012111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390" y="1447704"/>
            <a:ext cx="680319" cy="1012111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052" y="1427059"/>
            <a:ext cx="680319" cy="10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27501" y="2360108"/>
            <a:ext cx="7957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Sample07_2B.java</a:t>
            </a:r>
            <a:endParaRPr kumimoji="1" lang="en-US" altLang="ja-JP" sz="6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6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</a:t>
            </a:r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成させてみましょう</a:t>
            </a:r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34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6234" y="2728949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017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96014" y="3139914"/>
            <a:ext cx="36407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今日のまとめ！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86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869072" y="3216840"/>
            <a:ext cx="10553671" cy="3024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93894" y="59136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64733" y="823660"/>
            <a:ext cx="1720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441106" y="1445698"/>
            <a:ext cx="646202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87319" y="3570384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9072" y="32168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60825" y="3646039"/>
            <a:ext cx="959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679521" y="5371495"/>
            <a:ext cx="9570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｛｝内の処理で継続条件に関わる処理がないと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79521" y="4794105"/>
            <a:ext cx="650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回数指定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を使用したループを得意としている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669291" y="4223429"/>
            <a:ext cx="10348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・「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」の３つを一緒に定義する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541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15" grpId="0"/>
      <p:bldP spid="16" grpId="0"/>
      <p:bldP spid="6" grpId="0"/>
      <p:bldP spid="7" grpId="0"/>
      <p:bldP spid="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1" y="1420076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2098" y="1759377"/>
            <a:ext cx="5630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3894" y="59136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1184" y="1600374"/>
            <a:ext cx="1745366" cy="1790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686132" y="4056249"/>
            <a:ext cx="68804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            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プレースホルダー 6"/>
          <p:cNvSpPr txBox="1">
            <a:spLocks/>
          </p:cNvSpPr>
          <p:nvPr/>
        </p:nvSpPr>
        <p:spPr>
          <a:xfrm>
            <a:off x="1664177" y="3498341"/>
            <a:ext cx="4754880" cy="279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「表示」が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回表示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086581" y="537738"/>
            <a:ext cx="1880171" cy="719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はいらない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8435083" y="1257477"/>
            <a:ext cx="113016" cy="58477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948505" y="454863"/>
            <a:ext cx="1880171" cy="719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必要</a:t>
            </a:r>
          </a:p>
        </p:txBody>
      </p:sp>
      <p:cxnSp>
        <p:nvCxnSpPr>
          <p:cNvPr id="13" name="直線矢印コネクタ 12"/>
          <p:cNvCxnSpPr>
            <a:stCxn id="12" idx="2"/>
          </p:cNvCxnSpPr>
          <p:nvPr/>
        </p:nvCxnSpPr>
        <p:spPr>
          <a:xfrm flipH="1">
            <a:off x="5599416" y="1174602"/>
            <a:ext cx="289175" cy="6676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2" idx="2"/>
          </p:cNvCxnSpPr>
          <p:nvPr/>
        </p:nvCxnSpPr>
        <p:spPr>
          <a:xfrm>
            <a:off x="5888591" y="1174602"/>
            <a:ext cx="1007353" cy="6676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3964665" y="1759377"/>
            <a:ext cx="1923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 </a:t>
            </a:r>
            <a:endParaRPr lang="ja-JP" altLang="en-US" sz="2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5726618" y="1749918"/>
            <a:ext cx="1625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7175183" y="1749918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endParaRPr lang="ja-JP" altLang="en-US" sz="2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901835" y="2098678"/>
            <a:ext cx="2882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188413" y="456855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7602146" y="4067815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count++</a:t>
            </a:r>
            <a:endParaRPr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5555183" y="4063964"/>
            <a:ext cx="1997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count&lt;= 5;</a:t>
            </a:r>
            <a:endParaRPr lang="ja-JP" altLang="en-US" sz="2400" dirty="0"/>
          </a:p>
        </p:txBody>
      </p:sp>
      <p:sp>
        <p:nvSpPr>
          <p:cNvPr id="21" name="正方形/長方形 20"/>
          <p:cNvSpPr/>
          <p:nvPr/>
        </p:nvSpPr>
        <p:spPr>
          <a:xfrm>
            <a:off x="3436984" y="4077153"/>
            <a:ext cx="2282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count=0; 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945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9" grpId="0"/>
      <p:bldP spid="10" grpId="0"/>
      <p:bldP spid="3" grpId="0" animBg="1"/>
      <p:bldP spid="12" grpId="0" animBg="1"/>
      <p:bldP spid="4" grpId="0"/>
      <p:bldP spid="11" grpId="0"/>
      <p:bldP spid="14" grpId="0"/>
      <p:bldP spid="16" grpId="0"/>
      <p:bldP spid="17" grpId="0"/>
      <p:bldP spid="18" grpId="0"/>
      <p:bldP spid="19" grpId="0"/>
      <p:bldP spid="2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多重ループ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1406" y="1737348"/>
            <a:ext cx="3413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多重ループ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77779" y="2359386"/>
            <a:ext cx="83423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(for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while)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(for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while)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に書く事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95387" y="386873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15779" y="4084592"/>
            <a:ext cx="6617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このような状態のことを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入れ子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ネスト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6490" y="1085202"/>
            <a:ext cx="2300672" cy="236043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6500" y="1926511"/>
            <a:ext cx="660652" cy="677812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7018905" y="3648722"/>
            <a:ext cx="2660333" cy="2714625"/>
            <a:chOff x="7062786" y="3373947"/>
            <a:chExt cx="2660333" cy="2714625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email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62786" y="3373947"/>
              <a:ext cx="2660333" cy="2714625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 cstate="email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91569" y="3809817"/>
              <a:ext cx="1804831" cy="1841663"/>
            </a:xfrm>
            <a:prstGeom prst="rect">
              <a:avLst/>
            </a:prstGeom>
          </p:spPr>
        </p:pic>
      </p:grpSp>
      <p:sp>
        <p:nvSpPr>
          <p:cNvPr id="6" name="正方形/長方形 5"/>
          <p:cNvSpPr/>
          <p:nvPr/>
        </p:nvSpPr>
        <p:spPr>
          <a:xfrm>
            <a:off x="1177779" y="4797338"/>
            <a:ext cx="3307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ネスト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(Nest):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巣の事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82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8951" y="947465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93468" y="1286766"/>
            <a:ext cx="3430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do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 </a:t>
            </a:r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4262" y="893444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708951" y="3609881"/>
            <a:ext cx="50433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count = 0;</a:t>
            </a:r>
          </a:p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count++;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 </a:t>
            </a:r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 &lt;= 5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プレースホルダー 6"/>
          <p:cNvSpPr txBox="1">
            <a:spLocks/>
          </p:cNvSpPr>
          <p:nvPr/>
        </p:nvSpPr>
        <p:spPr>
          <a:xfrm>
            <a:off x="1424105" y="3244609"/>
            <a:ext cx="4754880" cy="279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「表示」が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回表示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右矢印 2"/>
          <p:cNvSpPr/>
          <p:nvPr/>
        </p:nvSpPr>
        <p:spPr>
          <a:xfrm rot="10800000">
            <a:off x="6219044" y="2013175"/>
            <a:ext cx="550588" cy="505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69632" y="2056318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が必要</a:t>
            </a:r>
            <a:endParaRPr kumimoji="1" lang="ja-JP" altLang="en-US" sz="20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276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8126858" y="4032188"/>
            <a:ext cx="3647326" cy="21014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435082" y="4807112"/>
            <a:ext cx="3088946" cy="9035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4853" y="817955"/>
            <a:ext cx="599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今日の内容で出来るようになる事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12995" y="2067930"/>
            <a:ext cx="42739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hile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文とは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別の</a:t>
            </a:r>
            <a:endParaRPr kumimoji="1" lang="en-US" altLang="ja-JP" sz="28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が行える！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6410" y="4024999"/>
            <a:ext cx="299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行える！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3217" y="1798096"/>
            <a:ext cx="1745366" cy="1790700"/>
          </a:xfrm>
          <a:prstGeom prst="rect">
            <a:avLst/>
          </a:prstGeom>
        </p:spPr>
      </p:pic>
      <p:pic>
        <p:nvPicPr>
          <p:cNvPr id="1026" name="Picture 2" descr="オリジナルのペーパーグッズを無料でダウンロード♪ままにゅ☆ふぁくちゅ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176" y="3641659"/>
            <a:ext cx="4031951" cy="285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8377013" y="5311838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ある数</a:t>
            </a:r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</a:t>
            </a:r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x1, x2 , x3 ,,,, x9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216185" y="4889574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繰り返し計算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245219" y="430268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</a:t>
            </a:r>
            <a:endParaRPr kumimoji="1" lang="ja-JP" altLang="en-US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Picture 2" descr="レベルUP矢印の無料イラスト素材｜イラストイメー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078" y="817955"/>
            <a:ext cx="1567797" cy="156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98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5" grpId="0"/>
      <p:bldP spid="8" grpId="0"/>
      <p:bldP spid="2" grpId="0"/>
      <p:bldP spid="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606175" y="952052"/>
            <a:ext cx="3634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無限ループからの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脱出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22599" y="1453860"/>
            <a:ext cx="36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キーワードは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801419" y="2613482"/>
            <a:ext cx="75035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count = 0;</a:t>
            </a:r>
          </a:p>
          <a:p>
            <a:r>
              <a:rPr kumimoji="1" lang="en-US" altLang="ja-JP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 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&gt;= 0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count++;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無限ループって怖い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if(count &gt; 2){</a:t>
            </a: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break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	// while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ブロックから抜ける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8585043" y="5233391"/>
            <a:ext cx="2843218" cy="10880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reak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により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while{}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のブロックから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抜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ける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フリーフォーム 15"/>
          <p:cNvSpPr/>
          <p:nvPr/>
        </p:nvSpPr>
        <p:spPr>
          <a:xfrm>
            <a:off x="2989780" y="5233391"/>
            <a:ext cx="2225423" cy="879733"/>
          </a:xfrm>
          <a:custGeom>
            <a:avLst/>
            <a:gdLst>
              <a:gd name="connsiteX0" fmla="*/ 1941689 w 2596337"/>
              <a:gd name="connsiteY0" fmla="*/ 0 h 857956"/>
              <a:gd name="connsiteX1" fmla="*/ 2483555 w 2596337"/>
              <a:gd name="connsiteY1" fmla="*/ 327378 h 857956"/>
              <a:gd name="connsiteX2" fmla="*/ 0 w 2596337"/>
              <a:gd name="connsiteY2" fmla="*/ 857956 h 857956"/>
              <a:gd name="connsiteX0" fmla="*/ 1941689 w 2596337"/>
              <a:gd name="connsiteY0" fmla="*/ 0 h 857956"/>
              <a:gd name="connsiteX1" fmla="*/ 2483555 w 2596337"/>
              <a:gd name="connsiteY1" fmla="*/ 451556 h 857956"/>
              <a:gd name="connsiteX2" fmla="*/ 0 w 2596337"/>
              <a:gd name="connsiteY2" fmla="*/ 857956 h 857956"/>
              <a:gd name="connsiteX0" fmla="*/ 1941689 w 2485324"/>
              <a:gd name="connsiteY0" fmla="*/ 0 h 857956"/>
              <a:gd name="connsiteX1" fmla="*/ 2483555 w 2485324"/>
              <a:gd name="connsiteY1" fmla="*/ 451556 h 857956"/>
              <a:gd name="connsiteX2" fmla="*/ 0 w 2485324"/>
              <a:gd name="connsiteY2" fmla="*/ 857956 h 857956"/>
              <a:gd name="connsiteX0" fmla="*/ 1941689 w 2485017"/>
              <a:gd name="connsiteY0" fmla="*/ 0 h 857956"/>
              <a:gd name="connsiteX1" fmla="*/ 2483555 w 2485017"/>
              <a:gd name="connsiteY1" fmla="*/ 451556 h 857956"/>
              <a:gd name="connsiteX2" fmla="*/ 0 w 2485017"/>
              <a:gd name="connsiteY2" fmla="*/ 857956 h 857956"/>
              <a:gd name="connsiteX0" fmla="*/ 1941689 w 2485603"/>
              <a:gd name="connsiteY0" fmla="*/ 0 h 857956"/>
              <a:gd name="connsiteX1" fmla="*/ 2483555 w 2485603"/>
              <a:gd name="connsiteY1" fmla="*/ 451556 h 857956"/>
              <a:gd name="connsiteX2" fmla="*/ 0 w 2485603"/>
              <a:gd name="connsiteY2" fmla="*/ 857956 h 857956"/>
              <a:gd name="connsiteX0" fmla="*/ 1941689 w 2485603"/>
              <a:gd name="connsiteY0" fmla="*/ 0 h 857956"/>
              <a:gd name="connsiteX1" fmla="*/ 2483555 w 2485603"/>
              <a:gd name="connsiteY1" fmla="*/ 451556 h 857956"/>
              <a:gd name="connsiteX2" fmla="*/ 0 w 2485603"/>
              <a:gd name="connsiteY2" fmla="*/ 857956 h 857956"/>
              <a:gd name="connsiteX0" fmla="*/ 1941689 w 2485603"/>
              <a:gd name="connsiteY0" fmla="*/ 0 h 857956"/>
              <a:gd name="connsiteX1" fmla="*/ 2483555 w 2485603"/>
              <a:gd name="connsiteY1" fmla="*/ 451556 h 857956"/>
              <a:gd name="connsiteX2" fmla="*/ 0 w 2485603"/>
              <a:gd name="connsiteY2" fmla="*/ 857956 h 857956"/>
              <a:gd name="connsiteX0" fmla="*/ 1941689 w 2485603"/>
              <a:gd name="connsiteY0" fmla="*/ 0 h 857956"/>
              <a:gd name="connsiteX1" fmla="*/ 2483555 w 2485603"/>
              <a:gd name="connsiteY1" fmla="*/ 451556 h 857956"/>
              <a:gd name="connsiteX2" fmla="*/ 0 w 2485603"/>
              <a:gd name="connsiteY2" fmla="*/ 857956 h 857956"/>
              <a:gd name="connsiteX0" fmla="*/ 1941689 w 2485324"/>
              <a:gd name="connsiteY0" fmla="*/ 0 h 857956"/>
              <a:gd name="connsiteX1" fmla="*/ 2483555 w 2485324"/>
              <a:gd name="connsiteY1" fmla="*/ 451556 h 857956"/>
              <a:gd name="connsiteX2" fmla="*/ 0 w 2485324"/>
              <a:gd name="connsiteY2" fmla="*/ 857956 h 857956"/>
              <a:gd name="connsiteX0" fmla="*/ 1941689 w 2485324"/>
              <a:gd name="connsiteY0" fmla="*/ 0 h 857956"/>
              <a:gd name="connsiteX1" fmla="*/ 2483555 w 2485324"/>
              <a:gd name="connsiteY1" fmla="*/ 451556 h 857956"/>
              <a:gd name="connsiteX2" fmla="*/ 0 w 2485324"/>
              <a:gd name="connsiteY2" fmla="*/ 857956 h 857956"/>
              <a:gd name="connsiteX0" fmla="*/ 1941689 w 2483940"/>
              <a:gd name="connsiteY0" fmla="*/ 0 h 857956"/>
              <a:gd name="connsiteX1" fmla="*/ 2483555 w 2483940"/>
              <a:gd name="connsiteY1" fmla="*/ 451556 h 857956"/>
              <a:gd name="connsiteX2" fmla="*/ 0 w 2483940"/>
              <a:gd name="connsiteY2" fmla="*/ 857956 h 857956"/>
              <a:gd name="connsiteX0" fmla="*/ 1941689 w 2490141"/>
              <a:gd name="connsiteY0" fmla="*/ 0 h 857956"/>
              <a:gd name="connsiteX1" fmla="*/ 2483555 w 2490141"/>
              <a:gd name="connsiteY1" fmla="*/ 451556 h 857956"/>
              <a:gd name="connsiteX2" fmla="*/ 0 w 2490141"/>
              <a:gd name="connsiteY2" fmla="*/ 857956 h 857956"/>
              <a:gd name="connsiteX0" fmla="*/ 1941689 w 2503627"/>
              <a:gd name="connsiteY0" fmla="*/ 0 h 857956"/>
              <a:gd name="connsiteX1" fmla="*/ 2483555 w 2503627"/>
              <a:gd name="connsiteY1" fmla="*/ 451556 h 857956"/>
              <a:gd name="connsiteX2" fmla="*/ 0 w 2503627"/>
              <a:gd name="connsiteY2" fmla="*/ 857956 h 857956"/>
              <a:gd name="connsiteX0" fmla="*/ 1941689 w 2500112"/>
              <a:gd name="connsiteY0" fmla="*/ 0 h 857956"/>
              <a:gd name="connsiteX1" fmla="*/ 2483555 w 2500112"/>
              <a:gd name="connsiteY1" fmla="*/ 451556 h 857956"/>
              <a:gd name="connsiteX2" fmla="*/ 0 w 2500112"/>
              <a:gd name="connsiteY2" fmla="*/ 857956 h 85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112" h="857956">
                <a:moveTo>
                  <a:pt x="1941689" y="0"/>
                </a:moveTo>
                <a:cubicBezTo>
                  <a:pt x="2306696" y="103481"/>
                  <a:pt x="2570104" y="206964"/>
                  <a:pt x="2483555" y="451556"/>
                </a:cubicBezTo>
                <a:cubicBezTo>
                  <a:pt x="2397006" y="696148"/>
                  <a:pt x="1181570" y="788341"/>
                  <a:pt x="0" y="857956"/>
                </a:cubicBezTo>
              </a:path>
            </a:pathLst>
          </a:custGeom>
          <a:noFill/>
          <a:ln w="254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4" name="Picture 2" descr="柵をすり抜けて侵入する人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5" y="4253501"/>
            <a:ext cx="2229028" cy="225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606175" y="39523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093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37573</TotalTime>
  <Words>3178</Words>
  <Application>Microsoft Office PowerPoint</Application>
  <PresentationFormat>ワイド画面</PresentationFormat>
  <Paragraphs>874</Paragraphs>
  <Slides>80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80</vt:i4>
      </vt:variant>
    </vt:vector>
  </HeadingPairs>
  <TitlesOfParts>
    <vt:vector size="88" baseType="lpstr"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まずは前回の復習！</vt:lpstr>
      <vt:lpstr>まずは前回の復習！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402</cp:revision>
  <dcterms:created xsi:type="dcterms:W3CDTF">2020-03-04T08:20:15Z</dcterms:created>
  <dcterms:modified xsi:type="dcterms:W3CDTF">2021-05-17T12:42:02Z</dcterms:modified>
</cp:coreProperties>
</file>