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1"/>
  </p:notesMasterIdLst>
  <p:handoutMasterIdLst>
    <p:handoutMasterId r:id="rId82"/>
  </p:handoutMasterIdLst>
  <p:sldIdLst>
    <p:sldId id="309" r:id="rId2"/>
    <p:sldId id="740" r:id="rId3"/>
    <p:sldId id="741" r:id="rId4"/>
    <p:sldId id="742" r:id="rId5"/>
    <p:sldId id="743" r:id="rId6"/>
    <p:sldId id="744" r:id="rId7"/>
    <p:sldId id="745" r:id="rId8"/>
    <p:sldId id="746" r:id="rId9"/>
    <p:sldId id="747" r:id="rId10"/>
    <p:sldId id="748" r:id="rId11"/>
    <p:sldId id="749" r:id="rId12"/>
    <p:sldId id="329" r:id="rId13"/>
    <p:sldId id="572" r:id="rId14"/>
    <p:sldId id="331" r:id="rId15"/>
    <p:sldId id="312" r:id="rId16"/>
    <p:sldId id="519" r:id="rId17"/>
    <p:sldId id="750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761" r:id="rId29"/>
    <p:sldId id="762" r:id="rId30"/>
    <p:sldId id="763" r:id="rId31"/>
    <p:sldId id="764" r:id="rId32"/>
    <p:sldId id="765" r:id="rId33"/>
    <p:sldId id="766" r:id="rId34"/>
    <p:sldId id="767" r:id="rId35"/>
    <p:sldId id="768" r:id="rId36"/>
    <p:sldId id="769" r:id="rId37"/>
    <p:sldId id="770" r:id="rId38"/>
    <p:sldId id="772" r:id="rId39"/>
    <p:sldId id="771" r:id="rId40"/>
    <p:sldId id="773" r:id="rId41"/>
    <p:sldId id="774" r:id="rId42"/>
    <p:sldId id="775" r:id="rId43"/>
    <p:sldId id="776" r:id="rId44"/>
    <p:sldId id="777" r:id="rId45"/>
    <p:sldId id="778" r:id="rId46"/>
    <p:sldId id="779" r:id="rId47"/>
    <p:sldId id="780" r:id="rId48"/>
    <p:sldId id="781" r:id="rId49"/>
    <p:sldId id="782" r:id="rId50"/>
    <p:sldId id="691" r:id="rId51"/>
    <p:sldId id="783" r:id="rId52"/>
    <p:sldId id="692" r:id="rId53"/>
    <p:sldId id="784" r:id="rId54"/>
    <p:sldId id="785" r:id="rId55"/>
    <p:sldId id="361" r:id="rId56"/>
    <p:sldId id="362" r:id="rId57"/>
    <p:sldId id="786" r:id="rId58"/>
    <p:sldId id="787" r:id="rId59"/>
    <p:sldId id="788" r:id="rId60"/>
    <p:sldId id="789" r:id="rId61"/>
    <p:sldId id="790" r:id="rId62"/>
    <p:sldId id="791" r:id="rId63"/>
    <p:sldId id="792" r:id="rId64"/>
    <p:sldId id="793" r:id="rId65"/>
    <p:sldId id="794" r:id="rId66"/>
    <p:sldId id="795" r:id="rId67"/>
    <p:sldId id="796" r:id="rId68"/>
    <p:sldId id="797" r:id="rId69"/>
    <p:sldId id="798" r:id="rId70"/>
    <p:sldId id="799" r:id="rId71"/>
    <p:sldId id="800" r:id="rId72"/>
    <p:sldId id="801" r:id="rId73"/>
    <p:sldId id="802" r:id="rId74"/>
    <p:sldId id="803" r:id="rId75"/>
    <p:sldId id="804" r:id="rId76"/>
    <p:sldId id="805" r:id="rId77"/>
    <p:sldId id="724" r:id="rId78"/>
    <p:sldId id="807" r:id="rId79"/>
    <p:sldId id="806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 autoAdjust="0"/>
    <p:restoredTop sz="94761" autoAdjust="0"/>
  </p:normalViewPr>
  <p:slideViewPr>
    <p:cSldViewPr snapToGrid="0">
      <p:cViewPr varScale="1">
        <p:scale>
          <a:sx n="109" d="100"/>
          <a:sy n="109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3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58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400" smtClean="0"/>
              <a:t>第</a:t>
            </a:r>
            <a:r>
              <a:rPr lang="en-US" altLang="ja-JP" sz="4400" smtClean="0"/>
              <a:t>10</a:t>
            </a:r>
            <a:r>
              <a:rPr lang="ja-JP" altLang="en-US" sz="4400" smtClean="0"/>
              <a:t>回</a:t>
            </a:r>
            <a:r>
              <a:rPr lang="ja-JP" altLang="en-US" sz="4400" dirty="0" smtClean="0"/>
              <a:t>　多次元配列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67953" y="377885"/>
            <a:ext cx="8251032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05191" y="1720736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34317" y="955131"/>
            <a:ext cx="632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67954" y="330934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00659" y="27348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34499" y="271202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84703" y="27143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326494" y="3324355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481506" y="3325207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472277" y="3343361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38168" y="255285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11284" y="29018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5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94" y="177309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313004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4486990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45752" y="3313533"/>
            <a:ext cx="4794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多量の変数を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一括定義が可能に！！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8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7345" y="1012633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結果が右図のようになるのはどれ？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4940" y="4207331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9270609" y="71845"/>
            <a:ext cx="2797800" cy="940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3" y="1728159"/>
            <a:ext cx="5248937" cy="224204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550" y="1711972"/>
            <a:ext cx="5140130" cy="218510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02" y="4257795"/>
            <a:ext cx="4993297" cy="222334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506" y="4207331"/>
            <a:ext cx="5322217" cy="22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94" y="177309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313004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4486990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10448" y="2591435"/>
            <a:ext cx="47644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配列を使った繰り返し文が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とても簡潔に記述可能！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7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9180" y="2454919"/>
            <a:ext cx="85427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・拡張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・多次元配列での拡張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62816" y="2773882"/>
            <a:ext cx="40270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226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配列の全要素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に対して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順番に処理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を行う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96" y="389991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074" y="389991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51" y="389991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5526933" y="376819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575735" y="376819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705165" y="378429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上カーブ矢印 49"/>
          <p:cNvSpPr/>
          <p:nvPr/>
        </p:nvSpPr>
        <p:spPr>
          <a:xfrm rot="10386135">
            <a:off x="2397605" y="333429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上カーブ矢印 50"/>
          <p:cNvSpPr/>
          <p:nvPr/>
        </p:nvSpPr>
        <p:spPr>
          <a:xfrm rot="10386135">
            <a:off x="3046203" y="333909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上カーブ矢印 51"/>
          <p:cNvSpPr/>
          <p:nvPr/>
        </p:nvSpPr>
        <p:spPr>
          <a:xfrm rot="10386135">
            <a:off x="3621513" y="337469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526933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0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643572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719406" y="528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1098" y="4253524"/>
            <a:ext cx="1898999" cy="18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251074"/>
            <a:ext cx="3997325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5844" y="2124075"/>
            <a:ext cx="7500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普通の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文と何が違うの・・？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8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6127919" y="1333499"/>
            <a:ext cx="5549731" cy="442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1050" y="1333500"/>
            <a:ext cx="4733925" cy="4429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8244" y="151529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93994" y="2085186"/>
            <a:ext cx="3328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指定した条件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繰り返し処理を実行する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9844" y="145147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81086" y="1913140"/>
            <a:ext cx="3376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</a:t>
            </a:r>
            <a:endParaRPr kumimoji="1" lang="en-US" altLang="ja-JP" sz="3200" b="1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最後</a:t>
            </a:r>
            <a:r>
              <a:rPr kumimoji="1" lang="ja-JP" altLang="en-US" sz="32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尾まで順番に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繰り返し処理を実行する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4611" y="3621627"/>
            <a:ext cx="4666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カウントが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未満の間繰り返す</a:t>
            </a:r>
            <a:endParaRPr kumimoji="1" lang="en-US" altLang="ja-JP" sz="2400" dirty="0" smtClean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=0;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&lt;5;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97134" y="3621627"/>
            <a:ext cx="47291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配列の要素分先頭か</a:t>
            </a:r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ら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= {1,2,3};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: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0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181101"/>
            <a:ext cx="10033316" cy="2583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86941" y="2764577"/>
            <a:ext cx="82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ja-JP" altLang="en-US" sz="32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変数名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   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                 }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86941" y="1924830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53287" y="1908764"/>
            <a:ext cx="7513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:  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                   }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820" y="1319032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numbers[] = {1,2,3};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04" y="3929674"/>
            <a:ext cx="1898999" cy="182303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125856" y="59912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3648" y="540645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3053" y="5533876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2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71" y="4077017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49" y="4077015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626" y="4077015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5974057" y="546446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umbers[0]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29240" y="5493395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2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33228" y="5483787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numbers[1]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707142" y="5505939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numbers[2]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6540960" y="4108628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7665696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8743903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540960" y="411828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7665696" y="4055227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743903" y="4055225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2628620" y="4285093"/>
            <a:ext cx="3455763" cy="1014764"/>
          </a:xfrm>
          <a:prstGeom prst="wedgeRectCallout">
            <a:avLst>
              <a:gd name="adj1" fmla="val 126627"/>
              <a:gd name="adj2" fmla="val -24349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内の処理を行う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7182" y="3331991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配列の値を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つ格納する為の箱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939324" y="3356145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先頭から全要素コピーして実行したい配列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7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42448 0.0027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51354 0.0120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77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60052 0.01204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26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7" grpId="0"/>
      <p:bldP spid="8" grpId="0"/>
      <p:bldP spid="10" grpId="0"/>
      <p:bldP spid="1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60517" y="1327428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マンションのイラスト（建物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91" y="2555056"/>
            <a:ext cx="2213864" cy="22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577067" y="2626055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マンションの部屋」のイメージ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2503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3928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79541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92503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853928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79541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92503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853928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79541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44601" y="401841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9118" y="370510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42677" y="340172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4" y="4957128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527553" y="232927"/>
            <a:ext cx="7434084" cy="53010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9464" y="830468"/>
            <a:ext cx="39405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サンプルを完成させ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動きを確認しましょう！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62" name="Picture 14" descr="学校教科のマーク「英語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89" y="2790590"/>
            <a:ext cx="896625" cy="5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学校教科のマーク「保険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0" y="2775339"/>
            <a:ext cx="876458" cy="4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学校教科のマーク「社会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25" y="2787378"/>
            <a:ext cx="902196" cy="5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480" y="290244"/>
            <a:ext cx="7253724" cy="512360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79133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53893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90148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22575" y="3808387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合計：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19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761116" y="3403654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761116" y="4234651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それぞれ値を代入したよ！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91727" y="1152525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1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7" grpId="0" animBg="1"/>
      <p:bldP spid="29" grpId="0" animBg="1"/>
      <p:bldP spid="30" grpId="0" animBg="1"/>
      <p:bldP spid="2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761116" y="3403654"/>
            <a:ext cx="2844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名前の変数を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761116" y="4234651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82202" y="1454972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797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871895" y="374891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44102" y="2552312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999165" y="2612508"/>
            <a:ext cx="1086936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50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44102" y="2552312"/>
            <a:ext cx="36469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3373980" y="2585240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619706" y="31779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42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04219 0.29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166312" y="4530715"/>
            <a:ext cx="3967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35645" y="3135589"/>
            <a:ext cx="4512779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05075" y="5555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14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-0.51393 0.4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03" y="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315086" y="410782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 +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69954" y="3697564"/>
            <a:ext cx="2116271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870975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572997" y="567196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69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18854 0.5439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1644 L 0.09505 0.48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2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02058 -0.564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" y="-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42" grpId="0" animBg="1"/>
      <p:bldP spid="5" grpId="0"/>
      <p:bldP spid="45" grpId="0"/>
      <p:bldP spid="46" grpId="0" animBg="1"/>
      <p:bldP spid="4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79404" y="3948940"/>
            <a:ext cx="2116271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8742118" y="20413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41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06576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447800" y="2566656"/>
            <a:ext cx="309562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-45646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3402555" y="2594765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35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139 L -0.10769 0.293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43100" y="3131099"/>
            <a:ext cx="452437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-45646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166312" y="4530715"/>
            <a:ext cx="3967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7900" y="519326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586512" y="5503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79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0.49362 0.4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88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4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52560" y="3702599"/>
            <a:ext cx="196221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-45646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315086" y="410782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 +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870975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572997" y="5671967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030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18242 0.5594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28" y="2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10052 0.48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02057 -0.564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" y="-2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40" grpId="0"/>
      <p:bldP spid="44" grpId="0"/>
      <p:bldP spid="51" grpId="0"/>
      <p:bldP spid="52" grpId="0" animBg="1"/>
      <p:bldP spid="5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52485" y="3978824"/>
            <a:ext cx="196221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9549877" y="30554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82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07057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23910" y="2549608"/>
            <a:ext cx="3086165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402555" y="2594765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270753" y="30919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80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-0.00277 L -0.17761 0.294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81135" y="3135589"/>
            <a:ext cx="444824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166312" y="4530715"/>
            <a:ext cx="3967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247900" y="5193269"/>
            <a:ext cx="74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86544" y="5734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12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67292 0.79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46" y="3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923985" y="3678514"/>
            <a:ext cx="214319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145738" y="46740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315086" y="4107820"/>
            <a:ext cx="3524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 +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104010" y="2339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068131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663138" y="5671967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2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18138 0.5597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0.10821 0.48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1.11111E-6 L -0.03229 -0.559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-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54" grpId="0"/>
      <p:bldP spid="55" grpId="0" animBg="1"/>
      <p:bldP spid="56" grpId="0"/>
      <p:bldP spid="57" grpId="0" animBg="1"/>
      <p:bldP spid="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23910" y="3954739"/>
            <a:ext cx="214319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394377" y="38100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104010" y="2339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247379" y="5185997"/>
            <a:ext cx="3471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全要素分繰り返したので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ループから抜けるよ！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59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07864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957097" y="13599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1831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350693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308268"/>
            <a:ext cx="7253724" cy="5123606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400109" y="4556298"/>
            <a:ext cx="6137459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318324" y="137086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91318" y="1359936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58" y="1724287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787619" y="269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372353" y="2708488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total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0311070" y="183426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760" y="2075601"/>
            <a:ext cx="1245133" cy="1195328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8275732" y="309940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96006" y="314557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1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115331" y="233646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1286310" y="78875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105806" y="234437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310342" y="1835541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310342" y="18352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427465" y="32781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105806" y="234315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259854" y="184480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105806" y="234028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0282207" y="30788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104010" y="2339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542734" y="5159656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47900" y="5193269"/>
            <a:ext cx="742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8886" y="603286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合計：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250574" y="183359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82607" y="6043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2478528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0417 L -0.60677 0.6178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87" y="3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4" y="4957128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527553" y="232927"/>
            <a:ext cx="7434084" cy="53010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9464" y="830468"/>
            <a:ext cx="39405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サンプルを完成させ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動きを確認しましょう！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62" name="Picture 14" descr="学校教科のマーク「英語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89" y="2790590"/>
            <a:ext cx="896625" cy="5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学校教科のマーク「保険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0" y="2775339"/>
            <a:ext cx="876458" cy="4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学校教科のマーク「社会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25" y="2787378"/>
            <a:ext cx="902196" cy="5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779133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53893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90148" y="330746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22575" y="3808387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合計：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175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点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074" y="466725"/>
            <a:ext cx="7384257" cy="47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8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7761116" y="3403654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761116" y="4234651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それぞれ値を代入したよ！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153602" y="1063596"/>
            <a:ext cx="6488440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5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7761116" y="4013254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761116" y="4844251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空文字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153602" y="1292196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626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420076"/>
            <a:ext cx="980408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5413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5585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446478" y="3938617"/>
            <a:ext cx="2584251" cy="1117600"/>
          </a:xfrm>
          <a:prstGeom prst="wedgeRoundRectCallout">
            <a:avLst>
              <a:gd name="adj1" fmla="val 71254"/>
              <a:gd name="adj2" fmla="val 5512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06883" y="344180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4318" y="3420673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32749" y="3418145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8946" y="4455670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22748" y="44136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91358" y="44248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532" y="4400167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49685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860369" y="48758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967581" y="48758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66733" y="48664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76234" y="58625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44844" y="58737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66869" y="587376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3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210752" y="2479982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871895" y="374891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754730" y="2510860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2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210752" y="2479982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792955" y="2516459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025716" y="184651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7948571" y="477890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288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2591 0.2949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610802" y="2950575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025716" y="184651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272456" y="3939458"/>
            <a:ext cx="4410034" cy="2561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74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5092 0.5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2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610802" y="3428230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025716" y="184651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8111744" y="3963272"/>
            <a:ext cx="3524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903672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484206" y="566483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62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23047 0.49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08972 0.4548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2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0.0263 -0.494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-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  <p:bldP spid="43" grpId="0" animBg="1"/>
      <p:bldP spid="44" grpId="0"/>
      <p:bldP spid="45" grpId="0"/>
      <p:bldP spid="47" grpId="0" animBg="1"/>
      <p:bldP spid="4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201227" y="3645513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025716" y="184651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268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0518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172652" y="2502814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639130" y="177004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803932" y="3986208"/>
            <a:ext cx="39673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559350" y="4749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745330" y="2525984"/>
            <a:ext cx="8360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417 L -0.02618 0.2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701816" y="2930117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639130" y="177004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559350" y="4749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7272456" y="3939458"/>
            <a:ext cx="4410034" cy="2561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63041" y="41063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19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416 L -0.07435 0.27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663716" y="3432535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639130" y="177004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559350" y="4749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63041" y="41063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11744" y="3963272"/>
            <a:ext cx="3524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801800" y="227665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19310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230552" y="249771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03672" y="56719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10424682" y="5677633"/>
            <a:ext cx="114144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34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22265 0.493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0.08998 0.457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2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01159 -0.4960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-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 animBg="1"/>
      <p:bldP spid="51" grpId="0"/>
      <p:bldP spid="57" grpId="0" animBg="1"/>
      <p:bldP spid="58" grpId="0"/>
      <p:bldP spid="74" grpId="0" animBg="1"/>
      <p:bldP spid="7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120791" y="3689710"/>
            <a:ext cx="2923098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8639130" y="177004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559350" y="4749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63041" y="41063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0801800" y="227665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230552" y="249771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315086" y="4188425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274501" y="4953152"/>
            <a:ext cx="4417154" cy="149542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この繰り返し！</a:t>
            </a:r>
            <a:endParaRPr kumimoji="1" lang="ja-JP" altLang="en-US" sz="4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0726770" y="2272950"/>
            <a:ext cx="938165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4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05156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1" y="370200"/>
            <a:ext cx="7384257" cy="4792930"/>
          </a:xfrm>
          <a:prstGeom prst="rect">
            <a:avLst/>
          </a:prstGeom>
        </p:spPr>
      </p:pic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35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98858" y="1570311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05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78539" y="134092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94921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470162" cy="5294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166220" y="4394801"/>
            <a:ext cx="3596279" cy="3177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421121" y="13409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47145" y="134092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02" y="62110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352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40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983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70" y="606878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9695080" y="132812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words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337662" y="1328124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[4]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963686" y="13281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8568875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9189179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9788075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10367834" y="48344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0947593" y="475976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14" y="60284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11566130" y="132409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1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[5]</a:t>
            </a:r>
            <a:endParaRPr kumimoji="1" lang="ja-JP" altLang="en-US" sz="1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1550037" y="47194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913" y="239598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/>
          <p:cNvSpPr txBox="1"/>
          <p:nvPr/>
        </p:nvSpPr>
        <p:spPr>
          <a:xfrm>
            <a:off x="10283338" y="317941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063483" y="317431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showWord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804903" y="227947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4108" y="2361962"/>
            <a:ext cx="926939" cy="889862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8373604" y="3109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03440" y="317260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12046558" y="198817"/>
            <a:ext cx="343361" cy="291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8248093" y="25051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948571" y="47427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0804903" y="2272084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234560" y="2504168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0804902" y="227421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8559350" y="474972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63041" y="41063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9928563" y="2279319"/>
            <a:ext cx="2070246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はいい天気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230552" y="2497713"/>
            <a:ext cx="4965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kumimoji="1" lang="en-US" altLang="ja-JP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7272456" y="3939458"/>
            <a:ext cx="4410034" cy="2561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395686" y="3942451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良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天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気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302563" y="6124144"/>
            <a:ext cx="260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は良い天気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3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751851"/>
            <a:ext cx="10003343" cy="276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340" y="7888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18741" y="2404897"/>
            <a:ext cx="7361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},</a:t>
            </a: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	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}};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50413" y="1341078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67319" y="80951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847148" y="1335070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{0,1,2},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99397" y="138415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0509" y="131500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12654" y="1339438"/>
            <a:ext cx="2861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47147" y="1818667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{3,4,5}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86624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4812679" y="3710797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08946" y="4763401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2748" y="472140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91358" y="4732623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66869" y="467258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52762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4860369" y="5183566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67581" y="5183566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66733" y="5174179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6234" y="617027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44844" y="618149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66869" y="618149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04837" y="3643204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964531" y="3655349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1284" y="29018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3" grpId="0"/>
      <p:bldP spid="4" grpId="0"/>
      <p:bldP spid="7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25409" y="2357474"/>
            <a:ext cx="8401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文の使い方を理解出来たか確認！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Sample10_1c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</a:p>
          <a:p>
            <a:r>
              <a:rPr kumimoji="1" lang="ja-JP" altLang="en-US" sz="3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成させましょう！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23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7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7070" y="2968046"/>
            <a:ext cx="9906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</a:t>
            </a:r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lang="en-US" altLang="ja-JP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66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9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疑問を抱く若い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1" y="3324225"/>
            <a:ext cx="3371849" cy="33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5843" y="3480295"/>
            <a:ext cx="86148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でも多次元配列だとどうなるの・・？</a:t>
            </a:r>
            <a:endParaRPr kumimoji="1" lang="en-US" altLang="ja-JP" sz="44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配列の行数分？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それとも行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列分？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55843" y="1481633"/>
            <a:ext cx="6803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配列を全要素順番に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処理を行うことはわかった</a:t>
            </a:r>
            <a:r>
              <a:rPr kumimoji="1" lang="en-US" altLang="ja-JP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9904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93894" y="59136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拡張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8063" y="1053034"/>
            <a:ext cx="6211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結論：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行数分</a:t>
            </a:r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をくりかえす</a:t>
            </a:r>
            <a:endParaRPr kumimoji="1" lang="en-US" altLang="ja-JP" sz="4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82" y="36276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716" y="36276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439" y="36213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009166" y="346586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19235" y="44764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87845" y="44876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68" y="50413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02" y="50413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83" y="50313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6056856" y="49386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64068" y="49386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163220" y="49292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72721" y="59253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41331" y="59365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01324" y="339827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161018" y="341041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678616" y="447180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678616" y="593675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326234" y="3386605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326234" y="4977631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487102" y="3837664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498215" y="565713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01453" y="459541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30204" y="591369"/>
            <a:ext cx="4589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={ {0,1,2},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             {3,4,5}   };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533460" y="1492215"/>
            <a:ext cx="3712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: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66" y="4176282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93" y="416417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44" y="4152064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29897" y="516601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31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591124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449118" y="517694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tmp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339281" y="3552553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165760" y="3558550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0262463" y="355004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8311732" y="499082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6138211" y="499682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0234914" y="498832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8337659" y="3552553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164138" y="3558550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10260841" y="3550046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8310110" y="4990828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136589" y="4996825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233292" y="4988321"/>
            <a:ext cx="669621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8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43229 0.0826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0417 L -0.54636 0.0835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395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139 L -0.63568 0.0851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67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43008 -0.126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10" y="-631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-0.54023 -0.1252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18" y="-627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63112 -0.1222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63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9" grpId="0"/>
      <p:bldP spid="3" grpId="0"/>
      <p:bldP spid="31" grpId="0"/>
      <p:bldP spid="35" grpId="0"/>
      <p:bldP spid="36" grpId="0"/>
      <p:bldP spid="40" grpId="0"/>
      <p:bldP spid="41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379498" y="232927"/>
            <a:ext cx="7582139" cy="46207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71" y="312716"/>
            <a:ext cx="5170708" cy="44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27607" y="1052257"/>
            <a:ext cx="4383494" cy="88131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1438832" y="5368033"/>
            <a:ext cx="4287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har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次元配列を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値をそれぞれ代入したよ！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43229 0.082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43229 0.0826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43229 0.0826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323 0.0826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43229 0.082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43229 0.0826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43229 0.082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43229 0.082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43229 0.0826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43229 0.0826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43229 0.0826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43229 0.0826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33" grpId="0"/>
      <p:bldP spid="69" grpId="0"/>
      <p:bldP spid="70" grpId="0"/>
      <p:bldP spid="71" grpId="0"/>
      <p:bldP spid="75" grpId="0"/>
      <p:bldP spid="76" grpId="0"/>
      <p:bldP spid="77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7" grpId="0" animBg="1"/>
      <p:bldP spid="98" grpId="0" animBg="1"/>
      <p:bldP spid="99" grpId="0" animBg="1"/>
      <p:bldP spid="10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38833" y="2475885"/>
            <a:ext cx="4383494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角丸四角形 54"/>
          <p:cNvSpPr/>
          <p:nvPr/>
        </p:nvSpPr>
        <p:spPr>
          <a:xfrm>
            <a:off x="2288130" y="2485410"/>
            <a:ext cx="48364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346893" y="5255061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の配列を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33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43229 0.082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43229 0.0826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43229 0.0826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4323 0.0826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43229 0.082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43229 0.0826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43229 0.082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43229 0.082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43229 0.0826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43229 0.0826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43229 0.0826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43229 0.0826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412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33" grpId="0"/>
      <p:bldP spid="69" grpId="0"/>
      <p:bldP spid="70" grpId="0"/>
      <p:bldP spid="71" grpId="0"/>
      <p:bldP spid="75" grpId="0"/>
      <p:bldP spid="76" grpId="0"/>
      <p:bldP spid="77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7" grpId="0" animBg="1"/>
      <p:bldP spid="98" grpId="0" animBg="1"/>
      <p:bldP spid="99" grpId="0" animBg="1"/>
      <p:bldP spid="46" grpId="0"/>
      <p:bldP spid="47" grpId="0"/>
      <p:bldP spid="4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38833" y="2475885"/>
            <a:ext cx="4383494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角丸四角形 51"/>
          <p:cNvSpPr/>
          <p:nvPr/>
        </p:nvSpPr>
        <p:spPr>
          <a:xfrm>
            <a:off x="2925747" y="2485410"/>
            <a:ext cx="941403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231334" y="4867275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78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0326 0.616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08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-0.00196 0.610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05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0312 0.61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" grpId="0" animBg="1"/>
      <p:bldP spid="58" grpId="0" animBg="1"/>
      <p:bldP spid="59" grpId="0" animBg="1"/>
      <p:bldP spid="6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83780" y="289579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角丸四角形 51"/>
          <p:cNvSpPr/>
          <p:nvPr/>
        </p:nvSpPr>
        <p:spPr>
          <a:xfrm>
            <a:off x="2041985" y="2895790"/>
            <a:ext cx="941403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正方形/長方形 80"/>
          <p:cNvSpPr/>
          <p:nvPr/>
        </p:nvSpPr>
        <p:spPr>
          <a:xfrm>
            <a:off x="1700002" y="520645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1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22731" y="1925700"/>
            <a:ext cx="5828843" cy="1451078"/>
            <a:chOff x="5981495" y="2678356"/>
            <a:chExt cx="5828843" cy="1451078"/>
          </a:xfrm>
        </p:grpSpPr>
        <p:sp>
          <p:nvSpPr>
            <p:cNvPr id="17" name="正方形/長方形 16"/>
            <p:cNvSpPr/>
            <p:nvPr/>
          </p:nvSpPr>
          <p:spPr>
            <a:xfrm>
              <a:off x="7740073" y="2678356"/>
              <a:ext cx="4070265" cy="1451078"/>
            </a:xfrm>
            <a:prstGeom prst="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添え</a:t>
              </a:r>
              <a:r>
                <a:rPr kumimoji="1" lang="ja-JP" altLang="en-US" sz="2000" dirty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字</a:t>
              </a:r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：</a:t>
              </a:r>
              <a:endPara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先頭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から何番目を指しているのか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データ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の位置のこと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en-US" altLang="ja-JP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※</a:t>
              </a:r>
              <a:r>
                <a:rPr kumimoji="1" lang="ja-JP" altLang="en-US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０から始まる</a:t>
              </a:r>
              <a:endPara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5981495" y="2777274"/>
              <a:ext cx="1758578" cy="75961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36924" y="494983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800192" y="4364410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28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62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85" y="347547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726912" y="332002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6981" y="43306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05591" y="43418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81102" y="428181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48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9" y="488546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1774602" y="479279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81814" y="479279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80966" y="478340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90467" y="577950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59077" y="579072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481102" y="579072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19070" y="325243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78764" y="326457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77352" y="317676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077352" y="4835329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189" y="378158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8302" y="560105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55050" y="267407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88890" y="26512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39094" y="26535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0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83780" y="289579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角丸四角形 51"/>
          <p:cNvSpPr/>
          <p:nvPr/>
        </p:nvSpPr>
        <p:spPr>
          <a:xfrm>
            <a:off x="3106529" y="2895790"/>
            <a:ext cx="474872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332220" y="4896012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配列の先頭から順番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51065" y="5701646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88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18985 0.0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64844" y="335437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51065" y="5701646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004510" y="5487599"/>
            <a:ext cx="3296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ol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0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-0.10482 -0.290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-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45744" y="3516243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51065" y="5701646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10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5313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25240" y="2942515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9568526" y="5668233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3094369" y="2932829"/>
            <a:ext cx="48364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8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24531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2915" y="335437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9568526" y="5668233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32452" y="26209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2004510" y="5487599"/>
            <a:ext cx="3296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ol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3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08451 -0.288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4" grpId="0"/>
      <p:bldP spid="10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34765" y="3507343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9568526" y="5668233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19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417 L 0.05325 -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601440" y="295204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220555" y="5635940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094369" y="2932829"/>
            <a:ext cx="48364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10239064" y="466914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44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30013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52684" y="3298960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220555" y="5635940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2004510" y="5487599"/>
            <a:ext cx="3296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ol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593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-0.06966 -0.291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1" grpId="0" animBg="1"/>
      <p:bldP spid="1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14534" y="3508667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220555" y="5635940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692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14534" y="3508667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00100" y="5199058"/>
            <a:ext cx="4613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ow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の要素分繰り返したので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ループからぬけるよ！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36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58442" y="646354"/>
            <a:ext cx="11137148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35956" y="192424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9277" y="1231129"/>
            <a:ext cx="1086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[1][2]”+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8443" y="59940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633856" y="3719935"/>
            <a:ext cx="3968542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2343" y="424848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[1][2]=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586563" y="4245901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57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91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14" y="371876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1199041" y="356331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5308" y="4615918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9110" y="457392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77720" y="458514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953231" y="456906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3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7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8" y="512874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246731" y="503608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3943" y="5036083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3095" y="502669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2596" y="6022793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31206" y="6034008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53231" y="603400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91199" y="349572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50893" y="3507866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1284" y="29018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6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1" grpId="0" animBg="1"/>
      <p:bldP spid="3" grpId="0" animBg="1"/>
      <p:bldP spid="4" grpId="0"/>
      <p:bldP spid="7" grpId="0"/>
      <p:bldP spid="39" grpId="0"/>
      <p:bldP spid="40" grpId="0"/>
      <p:bldP spid="41" grpId="0"/>
      <p:bldP spid="42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62159" y="3907573"/>
            <a:ext cx="2283370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00100" y="5199058"/>
            <a:ext cx="4613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行すべて表示したので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改行をするよ！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232452" y="262098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</a:t>
            </a:r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44174" y="2799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endParaRPr kumimoji="1" lang="ja-JP" altLang="en-US" sz="1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46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30087" y="4143645"/>
            <a:ext cx="307043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72597" y="626043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203284" y="5199058"/>
            <a:ext cx="321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代入する値の位置を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める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48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00052 0.1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5808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156034" y="2513446"/>
            <a:ext cx="307043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1098284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6585769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82994" y="466901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6587564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87003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6583621" y="466877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2922145" y="2512780"/>
            <a:ext cx="925955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2321433" y="4896012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9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00052 0.468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4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139 L -0.00286 0.4655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233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00013 0.46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0" grpId="0" animBg="1"/>
      <p:bldP spid="113" grpId="0" animBg="1"/>
      <p:bldP spid="1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61648" y="2899418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1999792" y="2891507"/>
            <a:ext cx="943433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1700002" y="5206450"/>
            <a:ext cx="396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初回設定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の変数を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という名前で準備したよ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10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561648" y="2899418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6815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115420" y="2899418"/>
            <a:ext cx="43740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906156" y="46835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0.1901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6815" y="3308803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6815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115420" y="2899418"/>
            <a:ext cx="43740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906156" y="46835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91813" y="464584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232452" y="262098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</a:t>
            </a:r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91394" y="463632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02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11914 -0.2444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5" grpId="0" animBg="1"/>
      <p:bldP spid="108" grpId="0"/>
      <p:bldP spid="10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160860" y="287780"/>
            <a:ext cx="3705144" cy="432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94037" y="2877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char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9774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4800" y="268408"/>
            <a:ext cx="5362575" cy="4598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3" y="287780"/>
            <a:ext cx="5170708" cy="4489432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9369198" y="121757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584894" y="1226434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49535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481130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/>
          <p:cNvSpPr txBox="1"/>
          <p:nvPr/>
        </p:nvSpPr>
        <p:spPr>
          <a:xfrm>
            <a:off x="819774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369198" y="211292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84894" y="2121779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2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139070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1376475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テキスト ボックス 74"/>
          <p:cNvSpPr txBox="1"/>
          <p:nvPr/>
        </p:nvSpPr>
        <p:spPr>
          <a:xfrm>
            <a:off x="819774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69198" y="310328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584894" y="31121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8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0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77" y="23810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27" y="2366839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角丸四角形 81"/>
          <p:cNvSpPr/>
          <p:nvPr/>
        </p:nvSpPr>
        <p:spPr>
          <a:xfrm>
            <a:off x="8899193" y="46792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9548134" y="46792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0217325" y="45890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923060" y="146644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9601543" y="148572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241341" y="14759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990673" y="2436477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る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9591040" y="24364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‘と’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10214545" y="243903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529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346746" y="4143645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62442" y="4152501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keywords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342142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5" y="3407197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角丸四角形 96"/>
          <p:cNvSpPr/>
          <p:nvPr/>
        </p:nvSpPr>
        <p:spPr>
          <a:xfrm>
            <a:off x="8968221" y="3476835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9568588" y="347683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‘な’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10192093" y="34984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6815" y="3308803"/>
            <a:ext cx="2419067" cy="2449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22489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00757" y="5368033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138391" y="536064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row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58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25" y="4656266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50" y="4651564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矢印 1"/>
          <p:cNvSpPr/>
          <p:nvPr/>
        </p:nvSpPr>
        <p:spPr>
          <a:xfrm>
            <a:off x="7862696" y="1524699"/>
            <a:ext cx="566501" cy="541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899193" y="459391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9548134" y="45939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217325" y="45037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8922603" y="4677793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9571544" y="46777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0240735" y="466877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‘た’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4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71" y="4677792"/>
            <a:ext cx="938320" cy="8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6632681" y="5400013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col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右矢印 80"/>
          <p:cNvSpPr/>
          <p:nvPr/>
        </p:nvSpPr>
        <p:spPr>
          <a:xfrm rot="16200000">
            <a:off x="8968159" y="5622011"/>
            <a:ext cx="462747" cy="46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8922261" y="467749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</a:t>
            </a:r>
            <a:r>
              <a:rPr kumimoji="1" lang="ja-JP" altLang="en-US" sz="11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9570611" y="467914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‘し’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232452" y="262098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3115420" y="2899418"/>
            <a:ext cx="437406" cy="2643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8928197" y="146648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9606680" y="1485769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10246478" y="147599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8908213" y="4676610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9586696" y="46673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‘晴’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10236019" y="4667064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‘れ’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70461" y="4876961"/>
            <a:ext cx="32969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繰り返しスタート処理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ループごと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先頭の配列から順番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準備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変数へ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906156" y="4683516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6591813" y="4645848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133893" y="2520952"/>
            <a:ext cx="2603946" cy="1735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232452" y="2620989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あした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6591394" y="4636322"/>
            <a:ext cx="519673" cy="262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‘も’</a:t>
            </a:r>
            <a:endParaRPr kumimoji="1" lang="ja-JP" altLang="en-US" sz="11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24808" y="4161364"/>
            <a:ext cx="4731261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この繰り返し！</a:t>
            </a:r>
            <a:endParaRPr kumimoji="1" lang="ja-JP" altLang="en-US" sz="5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527553" y="232927"/>
            <a:ext cx="7434084" cy="632027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81" y="290491"/>
            <a:ext cx="6958828" cy="61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3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72370" y="2844221"/>
            <a:ext cx="9167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多次元配列での</a:t>
            </a:r>
            <a:r>
              <a:rPr lang="en-US" altLang="ja-JP" sz="66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1284" y="29018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74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67954" y="405382"/>
            <a:ext cx="8453254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05192" y="1748233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34318" y="982628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67955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6680" y="448912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1284" y="29018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54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43080</TotalTime>
  <Words>5674</Words>
  <Application>Microsoft Office PowerPoint</Application>
  <PresentationFormat>ワイド画面</PresentationFormat>
  <Paragraphs>1890</Paragraphs>
  <Slides>79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79</vt:i4>
      </vt:variant>
    </vt:vector>
  </HeadingPairs>
  <TitlesOfParts>
    <vt:vector size="88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535</cp:revision>
  <dcterms:created xsi:type="dcterms:W3CDTF">2020-03-04T08:20:15Z</dcterms:created>
  <dcterms:modified xsi:type="dcterms:W3CDTF">2021-06-01T15:09:51Z</dcterms:modified>
</cp:coreProperties>
</file>