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5"/>
  </p:notesMasterIdLst>
  <p:handoutMasterIdLst>
    <p:handoutMasterId r:id="rId76"/>
  </p:handoutMasterIdLst>
  <p:sldIdLst>
    <p:sldId id="309" r:id="rId2"/>
    <p:sldId id="808" r:id="rId3"/>
    <p:sldId id="809" r:id="rId4"/>
    <p:sldId id="810" r:id="rId5"/>
    <p:sldId id="811" r:id="rId6"/>
    <p:sldId id="812" r:id="rId7"/>
    <p:sldId id="813" r:id="rId8"/>
    <p:sldId id="814" r:id="rId9"/>
    <p:sldId id="329" r:id="rId10"/>
    <p:sldId id="572" r:id="rId11"/>
    <p:sldId id="331" r:id="rId12"/>
    <p:sldId id="312" r:id="rId13"/>
    <p:sldId id="519" r:id="rId14"/>
    <p:sldId id="750" r:id="rId15"/>
    <p:sldId id="751" r:id="rId16"/>
    <p:sldId id="815" r:id="rId17"/>
    <p:sldId id="753" r:id="rId18"/>
    <p:sldId id="754" r:id="rId19"/>
    <p:sldId id="816" r:id="rId20"/>
    <p:sldId id="817" r:id="rId21"/>
    <p:sldId id="818" r:id="rId22"/>
    <p:sldId id="819" r:id="rId23"/>
    <p:sldId id="820" r:id="rId24"/>
    <p:sldId id="755" r:id="rId25"/>
    <p:sldId id="821" r:id="rId26"/>
    <p:sldId id="822" r:id="rId27"/>
    <p:sldId id="823" r:id="rId28"/>
    <p:sldId id="824" r:id="rId29"/>
    <p:sldId id="783" r:id="rId30"/>
    <p:sldId id="692" r:id="rId31"/>
    <p:sldId id="784" r:id="rId32"/>
    <p:sldId id="825" r:id="rId33"/>
    <p:sldId id="840" r:id="rId34"/>
    <p:sldId id="361" r:id="rId35"/>
    <p:sldId id="362" r:id="rId36"/>
    <p:sldId id="826" r:id="rId37"/>
    <p:sldId id="827" r:id="rId38"/>
    <p:sldId id="828" r:id="rId39"/>
    <p:sldId id="829" r:id="rId40"/>
    <p:sldId id="830" r:id="rId41"/>
    <p:sldId id="831" r:id="rId42"/>
    <p:sldId id="832" r:id="rId43"/>
    <p:sldId id="833" r:id="rId44"/>
    <p:sldId id="835" r:id="rId45"/>
    <p:sldId id="834" r:id="rId46"/>
    <p:sldId id="836" r:id="rId47"/>
    <p:sldId id="837" r:id="rId48"/>
    <p:sldId id="838" r:id="rId49"/>
    <p:sldId id="839" r:id="rId50"/>
    <p:sldId id="724" r:id="rId51"/>
    <p:sldId id="807" r:id="rId52"/>
    <p:sldId id="842" r:id="rId53"/>
    <p:sldId id="841" r:id="rId54"/>
    <p:sldId id="843" r:id="rId55"/>
    <p:sldId id="844" r:id="rId56"/>
    <p:sldId id="845" r:id="rId57"/>
    <p:sldId id="846" r:id="rId58"/>
    <p:sldId id="847" r:id="rId59"/>
    <p:sldId id="848" r:id="rId60"/>
    <p:sldId id="849" r:id="rId61"/>
    <p:sldId id="806" r:id="rId62"/>
    <p:sldId id="850" r:id="rId63"/>
    <p:sldId id="851" r:id="rId64"/>
    <p:sldId id="852" r:id="rId65"/>
    <p:sldId id="853" r:id="rId66"/>
    <p:sldId id="854" r:id="rId67"/>
    <p:sldId id="855" r:id="rId68"/>
    <p:sldId id="856" r:id="rId69"/>
    <p:sldId id="857" r:id="rId70"/>
    <p:sldId id="858" r:id="rId71"/>
    <p:sldId id="859" r:id="rId72"/>
    <p:sldId id="860" r:id="rId73"/>
    <p:sldId id="861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94761" autoAdjust="0"/>
  </p:normalViewPr>
  <p:slideViewPr>
    <p:cSldViewPr snapToGrid="0">
      <p:cViewPr varScale="1">
        <p:scale>
          <a:sx n="109" d="100"/>
          <a:sy n="109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第</a:t>
            </a:r>
            <a:r>
              <a:rPr lang="en-US" altLang="ja-JP" sz="4400" dirty="0" smtClean="0"/>
              <a:t>11</a:t>
            </a:r>
            <a:r>
              <a:rPr lang="ja-JP" altLang="en-US" sz="4400" dirty="0" smtClean="0"/>
              <a:t>回</a:t>
            </a:r>
            <a:r>
              <a:rPr lang="ja-JP" altLang="en-US" sz="4400" dirty="0" smtClean="0"/>
              <a:t>　</a:t>
            </a:r>
            <a:r>
              <a:rPr lang="ja-JP" altLang="en-US" sz="4400" dirty="0" smtClean="0"/>
              <a:t>コマンドライン引数</a:t>
            </a:r>
            <a:endParaRPr lang="en-US" altLang="ja-JP" sz="4400" dirty="0"/>
          </a:p>
          <a:p>
            <a:r>
              <a:rPr kumimoji="1" lang="ja-JP" altLang="en-US" sz="4400" dirty="0" smtClean="0"/>
              <a:t>乱数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1448" y="2162810"/>
            <a:ext cx="630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コマンドライン引数を使いこなせる！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1448" y="3372485"/>
            <a:ext cx="760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乱数を使ったランダムな値を使いこなせる！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おみくじのイラスト「おみくじ入れ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1" y="3372485"/>
            <a:ext cx="2373749" cy="30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おみくじのイラスト「大吉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86" y="4371975"/>
            <a:ext cx="994453" cy="2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おみくじのイラスト「吉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49" y="4371975"/>
            <a:ext cx="999917" cy="2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おみくじのイラスト「凶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327" y="4371975"/>
            <a:ext cx="978061" cy="2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19230" y="2628567"/>
            <a:ext cx="72442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コマンド引数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・乱数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86541" y="2802457"/>
            <a:ext cx="47981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コマンド引数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5006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6130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メソッドに渡す値のことです！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96" y="37284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74" y="37284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51" y="37284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2220508" y="4219882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String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args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1119" y="2066925"/>
            <a:ext cx="7609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rgs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・・・見覚えがあるぞ・・・？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8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838200" y="1314450"/>
            <a:ext cx="10553700" cy="377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2" y="2069917"/>
            <a:ext cx="9925634" cy="2260965"/>
          </a:xfrm>
          <a:prstGeom prst="rect">
            <a:avLst/>
          </a:prstGeom>
        </p:spPr>
      </p:pic>
      <p:sp>
        <p:nvSpPr>
          <p:cNvPr id="13" name="フレーム 12"/>
          <p:cNvSpPr/>
          <p:nvPr/>
        </p:nvSpPr>
        <p:spPr>
          <a:xfrm>
            <a:off x="7315200" y="2181225"/>
            <a:ext cx="3524250" cy="1123950"/>
          </a:xfrm>
          <a:prstGeom prst="frame">
            <a:avLst>
              <a:gd name="adj1" fmla="val 9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43750" y="3416483"/>
            <a:ext cx="3400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これだ！！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0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7219" y="1053034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コマンドライン引数の使い方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/>
          <a:stretch/>
        </p:blipFill>
        <p:spPr bwMode="auto">
          <a:xfrm>
            <a:off x="771525" y="1906905"/>
            <a:ext cx="5334000" cy="4046220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右矢印 6"/>
          <p:cNvSpPr/>
          <p:nvPr/>
        </p:nvSpPr>
        <p:spPr>
          <a:xfrm rot="13709575">
            <a:off x="4117714" y="4449699"/>
            <a:ext cx="658533" cy="336196"/>
          </a:xfrm>
          <a:prstGeom prst="rightArrow">
            <a:avLst>
              <a:gd name="adj1" fmla="val 28575"/>
              <a:gd name="adj2" fmla="val 996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8" name="図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12" y="1906905"/>
            <a:ext cx="5170488" cy="4063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吹き出し 8"/>
          <p:cNvSpPr/>
          <p:nvPr/>
        </p:nvSpPr>
        <p:spPr>
          <a:xfrm>
            <a:off x="7351077" y="894185"/>
            <a:ext cx="3993198" cy="805180"/>
          </a:xfrm>
          <a:prstGeom prst="wedgeRoundRectCallout">
            <a:avLst>
              <a:gd name="adj1" fmla="val -40866"/>
              <a:gd name="adj2" fmla="val 1666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実行時パラメータに文字列を入力する</a:t>
            </a:r>
          </a:p>
          <a:p>
            <a:pPr algn="just">
              <a:spcAft>
                <a:spcPts val="0"/>
              </a:spcAft>
            </a:pPr>
            <a:r>
              <a:rPr lang="ja-JP" sz="2000" kern="100" dirty="0">
                <a:solidFill>
                  <a:schemeClr val="accent2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半角スペース</a:t>
            </a: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が</a:t>
            </a:r>
            <a:r>
              <a:rPr lang="ja-JP" sz="2000" kern="100" dirty="0">
                <a:solidFill>
                  <a:schemeClr val="accent2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要素の区切り</a:t>
            </a: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となる</a:t>
            </a:r>
          </a:p>
        </p:txBody>
      </p:sp>
    </p:spTree>
    <p:extLst>
      <p:ext uri="{BB962C8B-B14F-4D97-AF65-F5344CB8AC3E}">
        <p14:creationId xmlns:p14="http://schemas.microsoft.com/office/powerpoint/2010/main" val="7219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4" y="4957128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819150" y="1137603"/>
            <a:ext cx="11104387" cy="38195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60889" y="425307"/>
            <a:ext cx="7402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サンプルを完成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させ動き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を確認しましょう！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44" y="1387234"/>
            <a:ext cx="11034393" cy="28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0" y="371895"/>
            <a:ext cx="11034393" cy="2812688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693072" y="3933726"/>
            <a:ext cx="4344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コマンドラインで設定した内容を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rgs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91" y="373451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18" y="372240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169" y="3710295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87261" y="471209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741856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28703" y="3684786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310508" y="3673373"/>
            <a:ext cx="105990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64901" y="3684786"/>
            <a:ext cx="88509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11312016" cy="30252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5314950" y="638175"/>
            <a:ext cx="84772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518349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391343" y="4724249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1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0" y="371895"/>
            <a:ext cx="11034393" cy="2812688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91" y="373451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18" y="372240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169" y="3710295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87261" y="471209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741856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28703" y="3684786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310508" y="3673373"/>
            <a:ext cx="105990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64901" y="3684786"/>
            <a:ext cx="88509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11182241" cy="30252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518349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391343" y="4724249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559722" y="1153867"/>
            <a:ext cx="449817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02" y="540517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211761" y="611537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58572" y="6305146"/>
            <a:ext cx="229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934258" y="5284269"/>
            <a:ext cx="466580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2113465" y="1202371"/>
            <a:ext cx="1086936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2012799" y="4135011"/>
            <a:ext cx="3967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540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1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60517" y="1327428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226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配列の全要素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に対して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順番に処理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を行う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96" y="389991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74" y="389991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51" y="389991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5526933" y="376819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575735" y="376819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705165" y="378429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上カーブ矢印 49"/>
          <p:cNvSpPr/>
          <p:nvPr/>
        </p:nvSpPr>
        <p:spPr>
          <a:xfrm rot="10386135">
            <a:off x="2397605" y="333429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上カーブ矢印 50"/>
          <p:cNvSpPr/>
          <p:nvPr/>
        </p:nvSpPr>
        <p:spPr>
          <a:xfrm rot="10386135">
            <a:off x="3046203" y="333909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上カーブ矢印 51"/>
          <p:cNvSpPr/>
          <p:nvPr/>
        </p:nvSpPr>
        <p:spPr>
          <a:xfrm rot="10386135">
            <a:off x="3621513" y="337469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526933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0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43572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719406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098" y="4253524"/>
            <a:ext cx="1898999" cy="1823039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45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0" y="371895"/>
            <a:ext cx="11034393" cy="2812688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91" y="373451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18" y="372240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169" y="3710295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87261" y="471209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741856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28703" y="3684786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310508" y="3673373"/>
            <a:ext cx="105990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64901" y="3684786"/>
            <a:ext cx="88509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11292966" cy="30252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518349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391343" y="4724249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578772" y="1220542"/>
            <a:ext cx="449817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02" y="540517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211761" y="611537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58572" y="6305146"/>
            <a:ext cx="229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934258" y="5284269"/>
            <a:ext cx="466580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3284392" y="1254318"/>
            <a:ext cx="1941377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13246" y="395589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98080" y="5514294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36248" y="5053436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＜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461037" y="5514293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rgs.length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930305" y="5295371"/>
            <a:ext cx="466580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691235" y="3672580"/>
            <a:ext cx="1553786" cy="8809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64315" y="36847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67043" y="3937402"/>
            <a:ext cx="51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50369" y="3726905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en-US" altLang="ja-JP" sz="4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796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55599 -0.046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99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8802 0.133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 animBg="1"/>
      <p:bldP spid="2" grpId="0" animBg="1"/>
      <p:bldP spid="3" grpId="0"/>
      <p:bldP spid="4" grpId="0"/>
      <p:bldP spid="4" grpId="1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0" y="371895"/>
            <a:ext cx="11034393" cy="2812688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91" y="373451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18" y="372240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169" y="3710295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87261" y="471209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741856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28703" y="3684786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310508" y="3673373"/>
            <a:ext cx="105990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64901" y="3684786"/>
            <a:ext cx="88509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11283441" cy="30252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518349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391343" y="4724249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119331" y="1460480"/>
            <a:ext cx="763872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02" y="540517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211761" y="611537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58572" y="6305146"/>
            <a:ext cx="229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934258" y="5284269"/>
            <a:ext cx="466580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930305" y="5295371"/>
            <a:ext cx="466580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46806" y="4008789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4753" y="411476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rgs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948968" y="411461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620868" y="3684786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354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60781 -0.160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91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-0.46211 0.0682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12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 animBg="1"/>
      <p:bldP spid="5" grpId="0"/>
      <p:bldP spid="43" grpId="0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0" y="371895"/>
            <a:ext cx="11034393" cy="2812688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91" y="373451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18" y="372240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169" y="3710295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87261" y="471209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741856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28703" y="3684786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310508" y="3673373"/>
            <a:ext cx="105990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64901" y="3684786"/>
            <a:ext cx="88509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11283441" cy="30252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518349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391343" y="4724249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102269" y="1731233"/>
            <a:ext cx="9147724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02" y="540517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211761" y="611537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58572" y="6305146"/>
            <a:ext cx="229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934258" y="5284269"/>
            <a:ext cx="466580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930305" y="5295371"/>
            <a:ext cx="466580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46806" y="4008789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4753" y="4114763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:ECC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620868" y="3684786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54753" y="453386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rgs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55830" y="451650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の文字数：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691235" y="3672580"/>
            <a:ext cx="1553786" cy="8809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664315" y="368478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の文字数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167043" y="393740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90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61067 -0.10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34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28815 0.079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8" grpId="0"/>
      <p:bldP spid="39" grpId="0"/>
      <p:bldP spid="40" grpId="0" animBg="1"/>
      <p:bldP spid="42" grpId="0"/>
      <p:bldP spid="46" grpId="0"/>
      <p:bldP spid="4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0" y="371895"/>
            <a:ext cx="11034393" cy="2812688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91" y="373451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18" y="372240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169" y="3710295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87261" y="471209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741856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28703" y="3684786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310508" y="3673373"/>
            <a:ext cx="105990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64901" y="3684786"/>
            <a:ext cx="88509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79909" y="268409"/>
            <a:ext cx="11283441" cy="30252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518349" y="473517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391343" y="4724249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102269" y="1731233"/>
            <a:ext cx="9147724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02" y="540517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211761" y="611537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58572" y="6305146"/>
            <a:ext cx="229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934258" y="5284269"/>
            <a:ext cx="466580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930305" y="5295371"/>
            <a:ext cx="466580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46806" y="4008789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4753" y="4114763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:ECC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620868" y="3684786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54753" y="453386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rgs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55830" y="451650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の文字数：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691235" y="3672580"/>
            <a:ext cx="1553786" cy="8809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664315" y="368478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の文字数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167043" y="393740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50360" y="4438730"/>
            <a:ext cx="5210175" cy="181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これの繰り返し</a:t>
            </a:r>
            <a:endParaRPr kumimoji="1" lang="ja-JP" altLang="en-US" sz="5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85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251119" y="2066925"/>
            <a:ext cx="8029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の種類が増えてきた・・・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79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85358"/>
              </p:ext>
            </p:extLst>
          </p:nvPr>
        </p:nvGraphicFramePr>
        <p:xfrm>
          <a:off x="334109" y="455300"/>
          <a:ext cx="11465168" cy="39760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61183">
                  <a:extLst>
                    <a:ext uri="{9D8B030D-6E8A-4147-A177-3AD203B41FA5}">
                      <a16:colId xmlns:a16="http://schemas.microsoft.com/office/drawing/2014/main" val="1867782264"/>
                    </a:ext>
                  </a:extLst>
                </a:gridCol>
                <a:gridCol w="5503985">
                  <a:extLst>
                    <a:ext uri="{9D8B030D-6E8A-4147-A177-3AD203B41FA5}">
                      <a16:colId xmlns:a16="http://schemas.microsoft.com/office/drawing/2014/main" val="1960741772"/>
                    </a:ext>
                  </a:extLst>
                </a:gridCol>
              </a:tblGrid>
              <a:tr h="7317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.length</a:t>
                      </a:r>
                      <a:r>
                        <a:rPr kumimoji="1" lang="ja-JP" altLang="en-US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の種類</a:t>
                      </a:r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43434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79208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88897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00889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904155" y="3642164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文字列の変数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44864" y="364216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20" y="4607097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502" y="4590180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38" y="4598639"/>
            <a:ext cx="1047505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7353494" y="532541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87377" y="5359429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46750" y="4506578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8976080" y="4480139"/>
            <a:ext cx="105990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03418" y="4506578"/>
            <a:ext cx="88509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29694" y="5359429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92980" y="5348502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18" y="5613345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300" y="5596428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136" y="5604887"/>
            <a:ext cx="1047505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8122175" y="6365677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8230692" y="5628160"/>
            <a:ext cx="712335" cy="210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812519" y="5610776"/>
            <a:ext cx="1059908" cy="2345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9687672" y="5633944"/>
            <a:ext cx="885092" cy="199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964492" y="6365677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27778" y="6354750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665641" y="2494458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多次元配列内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32033" y="1408034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多次元配列の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2176" y="2556013"/>
            <a:ext cx="546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多次元配列名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添字番号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14582" y="1408034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多次元配列名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2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39" grpId="0"/>
      <p:bldP spid="40" grpId="0" animBg="1"/>
      <p:bldP spid="41" grpId="0" animBg="1"/>
      <p:bldP spid="42" grpId="0" animBg="1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334109" y="455300"/>
          <a:ext cx="11465168" cy="39760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61183">
                  <a:extLst>
                    <a:ext uri="{9D8B030D-6E8A-4147-A177-3AD203B41FA5}">
                      <a16:colId xmlns:a16="http://schemas.microsoft.com/office/drawing/2014/main" val="1867782264"/>
                    </a:ext>
                  </a:extLst>
                </a:gridCol>
                <a:gridCol w="5503985">
                  <a:extLst>
                    <a:ext uri="{9D8B030D-6E8A-4147-A177-3AD203B41FA5}">
                      <a16:colId xmlns:a16="http://schemas.microsoft.com/office/drawing/2014/main" val="1960741772"/>
                    </a:ext>
                  </a:extLst>
                </a:gridCol>
              </a:tblGrid>
              <a:tr h="7317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.length</a:t>
                      </a:r>
                      <a:r>
                        <a:rPr kumimoji="1" lang="ja-JP" altLang="en-US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の種類</a:t>
                      </a:r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43434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79208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88897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00889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904155" y="3642164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文字列の変数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44864" y="364216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20" y="4607097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502" y="4590180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38" y="4598639"/>
            <a:ext cx="1047505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7353494" y="532541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87377" y="5359429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46750" y="4506578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8976080" y="4480139"/>
            <a:ext cx="105990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03418" y="4506578"/>
            <a:ext cx="88509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29694" y="5359429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92980" y="5348502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18" y="5613345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300" y="5596428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136" y="5604887"/>
            <a:ext cx="1047505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8122175" y="6365677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8230692" y="5628160"/>
            <a:ext cx="712335" cy="210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812519" y="5610776"/>
            <a:ext cx="1059908" cy="2345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9687672" y="5633944"/>
            <a:ext cx="885092" cy="199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964492" y="6365677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27778" y="6354750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フレーム 3"/>
          <p:cNvSpPr/>
          <p:nvPr/>
        </p:nvSpPr>
        <p:spPr>
          <a:xfrm>
            <a:off x="330440" y="1157820"/>
            <a:ext cx="11279050" cy="107321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93696" y="4460379"/>
            <a:ext cx="4248141" cy="108566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403165" y="5582080"/>
            <a:ext cx="4248141" cy="1026586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13438" y="5289692"/>
            <a:ext cx="2087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14582" y="1408034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多次元配列名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02176" y="2556013"/>
            <a:ext cx="546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多次元配列名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添字番号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5641" y="2494458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多次元配列内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932033" y="1408034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多次元配列の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77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334109" y="455300"/>
          <a:ext cx="11465168" cy="39760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61183">
                  <a:extLst>
                    <a:ext uri="{9D8B030D-6E8A-4147-A177-3AD203B41FA5}">
                      <a16:colId xmlns:a16="http://schemas.microsoft.com/office/drawing/2014/main" val="1867782264"/>
                    </a:ext>
                  </a:extLst>
                </a:gridCol>
                <a:gridCol w="5503985">
                  <a:extLst>
                    <a:ext uri="{9D8B030D-6E8A-4147-A177-3AD203B41FA5}">
                      <a16:colId xmlns:a16="http://schemas.microsoft.com/office/drawing/2014/main" val="1960741772"/>
                    </a:ext>
                  </a:extLst>
                </a:gridCol>
              </a:tblGrid>
              <a:tr h="7317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.length</a:t>
                      </a:r>
                      <a:r>
                        <a:rPr kumimoji="1" lang="ja-JP" altLang="en-US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の種類</a:t>
                      </a:r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43434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79208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88897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00889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904155" y="3642164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文字列の変数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65641" y="2494458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多次元配列内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32033" y="1408034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多次元配列の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44864" y="364216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20" y="4607097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502" y="4590180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38" y="4598639"/>
            <a:ext cx="1047505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7353494" y="532541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87377" y="5359429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46750" y="4506578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8976080" y="4480139"/>
            <a:ext cx="105990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03418" y="4506578"/>
            <a:ext cx="88509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29694" y="5359429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92980" y="5348502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18" y="5613345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300" y="5596428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136" y="5604887"/>
            <a:ext cx="1047505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8122175" y="6365677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8230692" y="5628160"/>
            <a:ext cx="712335" cy="210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812519" y="5610776"/>
            <a:ext cx="1059908" cy="2345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9687672" y="5633944"/>
            <a:ext cx="885092" cy="199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964492" y="6365677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27778" y="6354750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フレーム 3"/>
          <p:cNvSpPr/>
          <p:nvPr/>
        </p:nvSpPr>
        <p:spPr>
          <a:xfrm>
            <a:off x="334109" y="2262720"/>
            <a:ext cx="11279050" cy="107321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8773" y="4850964"/>
            <a:ext cx="2087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393696" y="4460379"/>
            <a:ext cx="4248141" cy="108566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8230692" y="4446137"/>
            <a:ext cx="815821" cy="1085662"/>
          </a:xfrm>
          <a:prstGeom prst="rect">
            <a:avLst/>
          </a:prstGeom>
          <a:solidFill>
            <a:schemeClr val="accent2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9086715" y="4455659"/>
            <a:ext cx="815821" cy="1085662"/>
          </a:xfrm>
          <a:prstGeom prst="rect">
            <a:avLst/>
          </a:prstGeom>
          <a:solidFill>
            <a:schemeClr val="accent2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9933111" y="4455659"/>
            <a:ext cx="815821" cy="1085662"/>
          </a:xfrm>
          <a:prstGeom prst="rect">
            <a:avLst/>
          </a:prstGeom>
          <a:solidFill>
            <a:schemeClr val="accent2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2176" y="2556013"/>
            <a:ext cx="546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多次元配列名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添字番号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214582" y="1408034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多次元配列名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74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32" grpId="0" animBg="1"/>
      <p:bldP spid="33" grpId="0" animBg="1"/>
      <p:bldP spid="35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334109" y="455300"/>
          <a:ext cx="11465168" cy="39760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61183">
                  <a:extLst>
                    <a:ext uri="{9D8B030D-6E8A-4147-A177-3AD203B41FA5}">
                      <a16:colId xmlns:a16="http://schemas.microsoft.com/office/drawing/2014/main" val="1867782264"/>
                    </a:ext>
                  </a:extLst>
                </a:gridCol>
                <a:gridCol w="5503985">
                  <a:extLst>
                    <a:ext uri="{9D8B030D-6E8A-4147-A177-3AD203B41FA5}">
                      <a16:colId xmlns:a16="http://schemas.microsoft.com/office/drawing/2014/main" val="1960741772"/>
                    </a:ext>
                  </a:extLst>
                </a:gridCol>
              </a:tblGrid>
              <a:tr h="7317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.length</a:t>
                      </a:r>
                      <a:r>
                        <a:rPr kumimoji="1" lang="ja-JP" altLang="en-US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の種類</a:t>
                      </a:r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43434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79208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88897"/>
                  </a:ext>
                </a:extLst>
              </a:tr>
              <a:tr h="1081419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00889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904155" y="3642164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文字列の変数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65641" y="2494458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多次元配列内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32033" y="1408034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多次元配列の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44864" y="364216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文字数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20" y="4607097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502" y="4590180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38" y="4598639"/>
            <a:ext cx="1047505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7353494" y="532541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87377" y="5359429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46750" y="4506578"/>
            <a:ext cx="71233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8976080" y="4480139"/>
            <a:ext cx="105990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03418" y="4506578"/>
            <a:ext cx="88509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29694" y="5359429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92980" y="5348502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18" y="5613345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300" y="5596428"/>
            <a:ext cx="971591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136" y="5604887"/>
            <a:ext cx="1047505" cy="8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8122175" y="6365677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8230692" y="5628160"/>
            <a:ext cx="712335" cy="210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812519" y="5610776"/>
            <a:ext cx="1059908" cy="2345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9687672" y="5633944"/>
            <a:ext cx="885092" cy="199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専門学校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964492" y="6365677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27778" y="6354750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フレーム 3"/>
          <p:cNvSpPr/>
          <p:nvPr/>
        </p:nvSpPr>
        <p:spPr>
          <a:xfrm>
            <a:off x="330440" y="3329292"/>
            <a:ext cx="11279050" cy="107321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37060" y="5964493"/>
            <a:ext cx="129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393696" y="4460379"/>
            <a:ext cx="4248141" cy="108566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8230692" y="4446137"/>
            <a:ext cx="815821" cy="1085662"/>
          </a:xfrm>
          <a:prstGeom prst="rect">
            <a:avLst/>
          </a:prstGeom>
          <a:solidFill>
            <a:schemeClr val="accent2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9086715" y="4455659"/>
            <a:ext cx="815821" cy="1085662"/>
          </a:xfrm>
          <a:prstGeom prst="rect">
            <a:avLst/>
          </a:prstGeom>
          <a:solidFill>
            <a:schemeClr val="accent2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9933111" y="4455659"/>
            <a:ext cx="815821" cy="1085662"/>
          </a:xfrm>
          <a:prstGeom prst="rect">
            <a:avLst/>
          </a:prstGeom>
          <a:solidFill>
            <a:schemeClr val="accent2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06071" y="4607097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strs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795308" y="5233635"/>
            <a:ext cx="2582833" cy="6499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“ECC”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938605" y="4630294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02176" y="2556013"/>
            <a:ext cx="546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多次元配列名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添字番号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214582" y="1408034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多次元配列名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90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45" grpId="0"/>
      <p:bldP spid="46" grpId="0" animBg="1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7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55844" y="2124075"/>
            <a:ext cx="7500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普通の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文と何が違うの・・？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2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76462" y="2883054"/>
            <a:ext cx="8275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6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Rondom</a:t>
            </a:r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9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1" y="3324225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92290" y="1957096"/>
            <a:ext cx="4216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のこと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843" y="1481633"/>
            <a:ext cx="1938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40321" y="1728552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ざっくり言うと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25018" y="3464307"/>
            <a:ext cx="693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などでも活躍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64333" y="3035708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用途としては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ゲームのアイテム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18" y="4422531"/>
            <a:ext cx="1766836" cy="17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スマートフォンのパスワードのイラスト（セキュリティー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9" y="4422531"/>
            <a:ext cx="1460302" cy="19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5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80" y="2077696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new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736" y="2662471"/>
            <a:ext cx="753475" cy="72333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8018416" y="276697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8143" y="4494074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生成する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場合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84699" y="4400277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8135" y="3320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84699" y="3347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6" y="2555715"/>
            <a:ext cx="1200985" cy="1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318178" y="4400277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[0,1,2]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つの中からランダムに生成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2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80" y="2077696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new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736" y="2662471"/>
            <a:ext cx="753475" cy="72333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8018416" y="276697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8143" y="4494074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生成する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場合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84699" y="4400277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8135" y="3320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84699" y="3347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6" y="2555715"/>
            <a:ext cx="1200985" cy="1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318178" y="4400277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[0,1,2]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つの中からランダムに生成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07256" y="334109"/>
            <a:ext cx="7051430" cy="167957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38368" y="406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注意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34736" y="807012"/>
            <a:ext cx="548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java.util.Random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76031" y="1413472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※Scanner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同様に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79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3803872" y="232927"/>
            <a:ext cx="8157765" cy="571067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4005" y="988010"/>
            <a:ext cx="3591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72" y="443005"/>
            <a:ext cx="8108208" cy="52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53963" y="315715"/>
            <a:ext cx="3066245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1649089" y="5209772"/>
            <a:ext cx="5296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クラスを使えるように準備！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30881" y="1502676"/>
            <a:ext cx="3341119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952033" y="4989965"/>
            <a:ext cx="7239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クラスを元に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という箱を準備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実体を代入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79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30881" y="1995045"/>
            <a:ext cx="1626619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952033" y="4989965"/>
            <a:ext cx="7239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という箱を準備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72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39673" y="2455165"/>
            <a:ext cx="2971842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804553" y="2433579"/>
            <a:ext cx="97381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2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423127" y="3396853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0257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346893" y="5255061"/>
            <a:ext cx="6513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99361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3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39673" y="2455165"/>
            <a:ext cx="2971842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87140" y="2433579"/>
            <a:ext cx="5891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2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423127" y="3396853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0257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99361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6049" y="495438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82766" y="6043852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48208" y="5477606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64695" y="546225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906507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5164" y="4752163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2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6194 0.4597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77" y="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6127919" y="1333499"/>
            <a:ext cx="5549731" cy="442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1050" y="1333500"/>
            <a:ext cx="4733925" cy="4429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8244" y="151529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93994" y="2085186"/>
            <a:ext cx="3328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指定した条件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繰り返し処理を実行する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9844" y="145147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81086" y="1913140"/>
            <a:ext cx="3376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</a:t>
            </a:r>
            <a:endParaRPr kumimoji="1" lang="en-US" altLang="ja-JP" sz="32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最後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尾まで順番に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繰り返し処理を実行する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4611" y="3621627"/>
            <a:ext cx="4666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カウントが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未満の間繰り返す</a:t>
            </a:r>
            <a:endParaRPr kumimoji="1" lang="en-US" altLang="ja-JP" sz="24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=0;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&lt;5;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97134" y="3621627"/>
            <a:ext cx="47291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配列の要素分先頭か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= {1,2,3};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: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27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05246" y="4787268"/>
            <a:ext cx="4624753" cy="142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6004" y="3427630"/>
            <a:ext cx="2936673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2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423127" y="3396853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0257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99361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906507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27521" y="4995074"/>
            <a:ext cx="3780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スタートで３つの中からランダム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33252" y="3436984"/>
            <a:ext cx="1729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604352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8722389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86185" y="5195129"/>
            <a:ext cx="5142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ランダムな値を生成し</a:t>
            </a:r>
            <a:r>
              <a:rPr kumimoji="1" lang="en-US" altLang="ja-JP" sz="20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725319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726576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92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01862 -0.711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" y="-3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27" grpId="0" animBg="1"/>
      <p:bldP spid="28" grpId="0" animBg="1"/>
      <p:bldP spid="30" grpId="0"/>
      <p:bldP spid="31" grpId="0" animBg="1"/>
      <p:bldP spid="29" grpId="0" animBg="1"/>
      <p:bldP spid="2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93589" y="3624843"/>
            <a:ext cx="5151575" cy="34928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2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423127" y="3396853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0257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99361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906507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79729" y="5430005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969345" y="632440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179137" y="4615725"/>
            <a:ext cx="4668990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6560" y="5199173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乱数を表示：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969345" y="634636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097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0.05221 0.6687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3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4" grpId="0"/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93589" y="3624843"/>
            <a:ext cx="5151575" cy="34928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2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423127" y="3396853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0257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99361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906507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79729" y="5430005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969345" y="632440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179137" y="4615725"/>
            <a:ext cx="4668990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6560" y="5199173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乱数を表示：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969345" y="634636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210351" y="2472931"/>
            <a:ext cx="4766114" cy="24539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サンプルでは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これを繰り替えし行う！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159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74" y="3140050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4334" y="2755329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,1,2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ではなくて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,2,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にするにはどうすれば・・？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47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74" y="3140050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4334" y="2755329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,1,2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ではなくて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,2,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にするにはどうすれば・・？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64334" y="4623693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出てくる値に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すればよい！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38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2189286" y="1407293"/>
            <a:ext cx="9664064" cy="45807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45053" y="341291"/>
            <a:ext cx="4926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91" y="1559165"/>
            <a:ext cx="9317458" cy="43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05246" y="4787268"/>
            <a:ext cx="4624753" cy="142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04799" y="268408"/>
            <a:ext cx="7560079" cy="360020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6004" y="3427630"/>
            <a:ext cx="2936673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47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0853596" y="167114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10726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63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968251" y="339685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25381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778592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785738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27521" y="4995074"/>
            <a:ext cx="3780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スタートで３つの中からランダム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33252" y="3436984"/>
            <a:ext cx="1729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604352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8722389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3962" y="4179466"/>
            <a:ext cx="2945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ランダムな値を生成し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生成した値に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した値を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725319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726576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1" y="342227"/>
            <a:ext cx="7320644" cy="339318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90" y="739597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9085765" y="170754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99" y="598424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436500" y="2745272"/>
            <a:ext cx="2537623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7613144" y="5506943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54462" y="54225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　１　＝</a:t>
            </a:r>
            <a:endParaRPr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119772" y="5374006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62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49922 -0.0164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1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5526 -0.688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0" y="-3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27" grpId="0" animBg="1"/>
      <p:bldP spid="28" grpId="0" animBg="1"/>
      <p:bldP spid="30" grpId="0"/>
      <p:bldP spid="31" grpId="0" animBg="1"/>
      <p:bldP spid="29" grpId="0" animBg="1"/>
      <p:bldP spid="36" grpId="0" animBg="1"/>
      <p:bldP spid="36" grpId="1" animBg="1"/>
      <p:bldP spid="4" grpId="0"/>
      <p:bldP spid="37" grpId="0" animBg="1"/>
      <p:bldP spid="3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304799" y="268408"/>
            <a:ext cx="7560079" cy="360020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6004" y="3427630"/>
            <a:ext cx="2936673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47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0853596" y="167114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10726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63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968251" y="339685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25381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778592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785738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33252" y="3436984"/>
            <a:ext cx="1729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1" y="342227"/>
            <a:ext cx="7320644" cy="339318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90" y="739597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9085765" y="170754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99" y="598424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427708" y="2944727"/>
            <a:ext cx="6300797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0853596" y="635497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379729" y="5430005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179136" y="4615725"/>
            <a:ext cx="4875117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39199" y="52526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785738" y="232332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853596" y="629677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722191" y="5252604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等が当たりました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071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27916 0.422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5807 0.6694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2" grpId="0" animBg="1"/>
      <p:bldP spid="43" grpId="0" animBg="1"/>
      <p:bldP spid="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05246" y="4787268"/>
            <a:ext cx="4624753" cy="142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04799" y="268408"/>
            <a:ext cx="7560079" cy="360020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6004" y="3427630"/>
            <a:ext cx="2936673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47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0853596" y="167114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10726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63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968251" y="339685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25381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778592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785738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27521" y="4995074"/>
            <a:ext cx="3780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スタートで３つの中からランダム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33252" y="3436984"/>
            <a:ext cx="1729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604352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8722389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3962" y="4179466"/>
            <a:ext cx="2945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ランダムな値を生成し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生成した値に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した値を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725319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726576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1" y="342227"/>
            <a:ext cx="7320644" cy="339318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90" y="739597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9085765" y="170754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99" y="598424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436500" y="2745272"/>
            <a:ext cx="2537623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7613144" y="5506943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54462" y="54225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　１　＝</a:t>
            </a:r>
            <a:endParaRPr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119772" y="5374006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721641" y="5506943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470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277 L -0.64544 -0.019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79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5526 -0.689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0" y="-3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 animBg="1"/>
      <p:bldP spid="37" grpId="1" animBg="1"/>
      <p:bldP spid="3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304799" y="268408"/>
            <a:ext cx="7560079" cy="360020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6004" y="3427630"/>
            <a:ext cx="2936673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47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0853596" y="167114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10726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63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968251" y="339685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25381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778592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785738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33252" y="3436984"/>
            <a:ext cx="1729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" y="308104"/>
            <a:ext cx="7320644" cy="339318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90" y="739597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9085765" y="170754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99" y="598424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436500" y="2944727"/>
            <a:ext cx="6292005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0853596" y="635497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379729" y="5430005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179136" y="4615725"/>
            <a:ext cx="4875117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39199" y="52526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778592" y="2329788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853596" y="629677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722191" y="5252604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等が当たりました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88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27917 0.422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5807 0.6694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2" grpId="0" animBg="1"/>
      <p:bldP spid="43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181101"/>
            <a:ext cx="10033316" cy="2583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6941" y="2764577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変数名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 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                 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86941" y="1924830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53287" y="1908764"/>
            <a:ext cx="7513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: 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                 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820" y="1319032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numbers[] = {1,2,3};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04" y="3929674"/>
            <a:ext cx="1898999" cy="182303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125856" y="59912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3648" y="540645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3053" y="5533876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71" y="4077017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49" y="4077015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626" y="4077015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5974057" y="546446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umbers[0]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29240" y="5493395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3228" y="5483787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numbers[1]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707142" y="550593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numbers[2]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6540960" y="4108628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7665696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8743903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40960" y="411828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7665696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743903" y="4055225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2628620" y="4285093"/>
            <a:ext cx="3455763" cy="1014764"/>
          </a:xfrm>
          <a:prstGeom prst="wedgeRectCallout">
            <a:avLst>
              <a:gd name="adj1" fmla="val 126627"/>
              <a:gd name="adj2" fmla="val -24349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内の処理を行う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7182" y="3331991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配列の値を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つ格納する為の箱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939324" y="3356145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先頭から全要素コピーして実行したい配列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18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42448 0.0027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51354 0.0120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77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60052 0.01204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26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7" grpId="0"/>
      <p:bldP spid="8" grpId="0"/>
      <p:bldP spid="10" grpId="0"/>
      <p:bldP spid="1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/>
      <p:bldP spid="6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527553" y="341291"/>
            <a:ext cx="7434084" cy="58117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34" y="785361"/>
            <a:ext cx="7318400" cy="47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8" y="486422"/>
            <a:ext cx="7318400" cy="472741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799" y="268408"/>
            <a:ext cx="7560079" cy="527074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403144" y="1075423"/>
            <a:ext cx="1511756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133" y="95172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02" y="94345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60" y="93518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9379577" y="951729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0216017" y="94345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1018794" y="951729"/>
            <a:ext cx="618225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81695" y="5692823"/>
            <a:ext cx="7239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262224" y="195531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14643" y="22231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Stirn</a:t>
            </a:r>
            <a:r>
              <a:rPr kumimoji="1" lang="en-US" altLang="ja-JP" sz="14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70239" y="196750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969227" y="198087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72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8" y="486422"/>
            <a:ext cx="7318400" cy="472741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799" y="268408"/>
            <a:ext cx="7560079" cy="527074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260653" y="1486871"/>
            <a:ext cx="2959655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881695" y="5692823"/>
            <a:ext cx="7239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クラスを元に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という箱を準備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実体を代入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713" y="609614"/>
            <a:ext cx="1127511" cy="1082411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8225688" y="157755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3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22" y="468441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133" y="95172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02" y="94345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60" y="93518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9379577" y="951729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0216017" y="94345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1018794" y="951729"/>
            <a:ext cx="618225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262224" y="195531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114643" y="22231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Stirn</a:t>
            </a:r>
            <a:r>
              <a:rPr kumimoji="1" lang="en-US" altLang="ja-JP" sz="14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239" y="196750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969227" y="198087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316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図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8" y="486422"/>
            <a:ext cx="7318400" cy="472741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799" y="268408"/>
            <a:ext cx="7560079" cy="527074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713" y="609614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225688" y="157755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22" y="468441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178074" y="2093661"/>
            <a:ext cx="3323588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881695" y="5692823"/>
            <a:ext cx="7239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型配列の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handCount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という配列を準備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14" y="277768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83" y="276941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41" y="276114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8911250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65060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560724" y="404911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402217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93213" y="376510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648482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83276" y="265519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133" y="95172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02" y="94345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60" y="93518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角丸四角形 43"/>
          <p:cNvSpPr/>
          <p:nvPr/>
        </p:nvSpPr>
        <p:spPr>
          <a:xfrm>
            <a:off x="9379577" y="951729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216017" y="94345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1018794" y="951729"/>
            <a:ext cx="618225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262224" y="195531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14643" y="22231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Stirn</a:t>
            </a:r>
            <a:r>
              <a:rPr kumimoji="1" lang="en-US" altLang="ja-JP" sz="14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070239" y="196750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969227" y="198087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8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図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8" y="486422"/>
            <a:ext cx="7318400" cy="472741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799" y="268408"/>
            <a:ext cx="7560079" cy="527074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713" y="609614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225688" y="157755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22" y="468441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178074" y="2532548"/>
            <a:ext cx="3323588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14" y="277768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83" y="276941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41" y="276114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8911250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65060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560724" y="404911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402217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93213" y="376510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648482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83276" y="265519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079" y="463957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角丸四角形 40"/>
          <p:cNvSpPr/>
          <p:nvPr/>
        </p:nvSpPr>
        <p:spPr>
          <a:xfrm>
            <a:off x="10618267" y="4645531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062815" y="569282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781331" y="5636640"/>
            <a:ext cx="43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55933" y="5805917"/>
            <a:ext cx="6513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743007" y="2528213"/>
            <a:ext cx="1070532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133" y="95172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02" y="94345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60" y="93518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角丸四角形 48"/>
          <p:cNvSpPr/>
          <p:nvPr/>
        </p:nvSpPr>
        <p:spPr>
          <a:xfrm>
            <a:off x="9379577" y="951729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216017" y="94345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1018794" y="951729"/>
            <a:ext cx="618225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262224" y="195531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114643" y="22231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Stirn</a:t>
            </a:r>
            <a:r>
              <a:rPr kumimoji="1" lang="en-US" altLang="ja-JP" sz="14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070239" y="196750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969227" y="198087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687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8" y="486422"/>
            <a:ext cx="7318400" cy="472741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799" y="268408"/>
            <a:ext cx="7560079" cy="527074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713" y="609614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225688" y="157755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22" y="468441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178074" y="2514963"/>
            <a:ext cx="3323588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14" y="277768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83" y="276941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41" y="276114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8911250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65060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560724" y="404911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402217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93213" y="376510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648482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83276" y="265519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079" y="463957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角丸四角形 40"/>
          <p:cNvSpPr/>
          <p:nvPr/>
        </p:nvSpPr>
        <p:spPr>
          <a:xfrm>
            <a:off x="10618267" y="4645531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062815" y="569282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781331" y="5636640"/>
            <a:ext cx="43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2839868" y="2522901"/>
            <a:ext cx="975994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2829" y="5593258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934458" y="6274793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868272" y="5885645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48225" y="583669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111575" y="5808618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618267" y="4650069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133" y="95172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02" y="94345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60" y="93518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9379577" y="951729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216017" y="94345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1018794" y="951729"/>
            <a:ext cx="618225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262224" y="195531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0114643" y="22231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Stirn</a:t>
            </a:r>
            <a:r>
              <a:rPr kumimoji="1" lang="en-US" altLang="ja-JP" sz="14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070239" y="196750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969227" y="198087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53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-0.64323 0.1692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1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8" y="486422"/>
            <a:ext cx="7318400" cy="472741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799" y="268408"/>
            <a:ext cx="7560079" cy="527074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713" y="609614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225688" y="157755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22" y="468441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670442" y="2752519"/>
            <a:ext cx="6031619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14" y="277768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83" y="276941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41" y="276114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8911250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65060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560724" y="404911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402217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93213" y="376510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648482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83276" y="265519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079" y="463957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角丸四角形 40"/>
          <p:cNvSpPr/>
          <p:nvPr/>
        </p:nvSpPr>
        <p:spPr>
          <a:xfrm>
            <a:off x="10618267" y="4645531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097854" y="5636640"/>
            <a:ext cx="43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618267" y="4650069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234826" y="3841465"/>
            <a:ext cx="2932481" cy="1182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34826" y="391070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500815" y="4515885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337255" y="4507615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6140032" y="4515885"/>
            <a:ext cx="618225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11751" y="392429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234826" y="5122774"/>
            <a:ext cx="4217816" cy="142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476531" y="5346862"/>
            <a:ext cx="3780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スタートで３つの中からランダム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033931" y="5851241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6151968" y="5851241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156155" y="5843490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133" y="95172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02" y="94345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60" y="93518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9379577" y="951729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216017" y="94345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1018794" y="951729"/>
            <a:ext cx="618225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262224" y="195531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0114643" y="22231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Stirn</a:t>
            </a:r>
            <a:r>
              <a:rPr kumimoji="1" lang="en-US" altLang="ja-JP" sz="14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070239" y="196750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0969227" y="198087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496327" y="568106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772" y="4651747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844497" y="569322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281713" y="5643435"/>
            <a:ext cx="112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ransu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6153798" y="5851241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26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0.25052 -0.1817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5" grpId="0" animBg="1"/>
      <p:bldP spid="56" grpId="0" animBg="1"/>
      <p:bldP spid="57" grpId="0" animBg="1"/>
      <p:bldP spid="4" grpId="0"/>
      <p:bldP spid="58" grpId="0" animBg="1"/>
      <p:bldP spid="59" grpId="0"/>
      <p:bldP spid="60" grpId="0" animBg="1"/>
      <p:bldP spid="61" grpId="0" animBg="1"/>
      <p:bldP spid="62" grpId="0" animBg="1"/>
      <p:bldP spid="86" grpId="0" animBg="1"/>
      <p:bldP spid="86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8" y="486422"/>
            <a:ext cx="7318400" cy="472741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799" y="268408"/>
            <a:ext cx="7560079" cy="527074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713" y="609614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225688" y="157755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22" y="468441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685702" y="2903781"/>
            <a:ext cx="5137130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14" y="277768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83" y="276941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41" y="276114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8911250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65060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560724" y="404911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402217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93213" y="376510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648482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83276" y="265519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079" y="463957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角丸四角形 40"/>
          <p:cNvSpPr/>
          <p:nvPr/>
        </p:nvSpPr>
        <p:spPr>
          <a:xfrm>
            <a:off x="10618267" y="4645531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097854" y="5636640"/>
            <a:ext cx="43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618267" y="4650069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133" y="95172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02" y="94345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60" y="93518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9379577" y="951729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216017" y="94345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1018794" y="951729"/>
            <a:ext cx="618225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262224" y="195531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0114643" y="22231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Stirn</a:t>
            </a:r>
            <a:r>
              <a:rPr kumimoji="1" lang="en-US" altLang="ja-JP" sz="14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070239" y="196750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0969227" y="198087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496327" y="568106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772" y="4651747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844497" y="569322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281713" y="5643435"/>
            <a:ext cx="112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ransu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266576" y="4656119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41198" y="3997830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602868" y="465190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562553" y="4126062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11262" y="92691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338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-0.80351 -0.069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82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63307 0.4821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54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2" grpId="0"/>
      <p:bldP spid="5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8" y="486422"/>
            <a:ext cx="7318400" cy="472741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799" y="268408"/>
            <a:ext cx="7560079" cy="527074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713" y="609614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225688" y="157755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22" y="468441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624156" y="3124294"/>
            <a:ext cx="5137130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14" y="277768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83" y="276941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41" y="276114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8911250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65060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560724" y="404911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402217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93213" y="376510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648482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83276" y="265519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079" y="463957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角丸四角形 40"/>
          <p:cNvSpPr/>
          <p:nvPr/>
        </p:nvSpPr>
        <p:spPr>
          <a:xfrm>
            <a:off x="10618267" y="4645531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097854" y="5636640"/>
            <a:ext cx="43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618267" y="4650069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133" y="95172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02" y="94345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60" y="93518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9379577" y="951729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216017" y="94345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1018794" y="951729"/>
            <a:ext cx="618225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262224" y="195531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0114643" y="22231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Stirn</a:t>
            </a:r>
            <a:r>
              <a:rPr kumimoji="1" lang="en-US" altLang="ja-JP" sz="14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070239" y="196750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0969227" y="198087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496327" y="568106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772" y="4651747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844497" y="569322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281713" y="5643435"/>
            <a:ext cx="112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ransu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266576" y="4656119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602868" y="465190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11262" y="92691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9641494" y="2643004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65927" y="5822076"/>
            <a:ext cx="170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  1   =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4471688" y="5811909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86869" y="213667"/>
            <a:ext cx="4766114" cy="24539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サンプルでは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これを繰り替えし行う！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18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63099 0.46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49" y="2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022E-16 L 0.42409 -0.4620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5" grpId="1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7070" y="2968046"/>
            <a:ext cx="9906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lang="en-US" altLang="ja-JP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3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8" y="486422"/>
            <a:ext cx="7318400" cy="472741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799" y="268408"/>
            <a:ext cx="7560079" cy="527074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713" y="609614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225688" y="157755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22" y="468441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676909" y="4390104"/>
            <a:ext cx="6100857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14" y="277768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83" y="276941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41" y="2761148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8911250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65060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560724" y="404911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402217" y="37710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93213" y="376510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handCpuont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648482" y="264688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83276" y="265519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079" y="463957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角丸四角形 40"/>
          <p:cNvSpPr/>
          <p:nvPr/>
        </p:nvSpPr>
        <p:spPr>
          <a:xfrm>
            <a:off x="10618267" y="4645531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097854" y="5636640"/>
            <a:ext cx="43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618267" y="4650069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133" y="95172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02" y="94345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60" y="935189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65"/>
          <p:cNvSpPr/>
          <p:nvPr/>
        </p:nvSpPr>
        <p:spPr>
          <a:xfrm>
            <a:off x="9379577" y="951729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216017" y="94345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1018794" y="951729"/>
            <a:ext cx="618225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262224" y="195531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0114643" y="22231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Stirn</a:t>
            </a:r>
            <a:r>
              <a:rPr kumimoji="1" lang="en-US" altLang="ja-JP" sz="1400" dirty="0" err="1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070239" y="196750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0969227" y="198087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496327" y="568106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772" y="4651747"/>
            <a:ext cx="1242184" cy="11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844497" y="569322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281713" y="5643435"/>
            <a:ext cx="112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ransu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266576" y="4656119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602868" y="4651903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11262" y="926919"/>
            <a:ext cx="670154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チョキ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9641494" y="2643004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11009" y="1137031"/>
            <a:ext cx="5996809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845444" y="1650017"/>
            <a:ext cx="298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9381839" y="936679"/>
            <a:ext cx="690662" cy="24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グー</a:t>
            </a:r>
            <a:r>
              <a:rPr kumimoji="1" lang="en-US" altLang="ja-JP" sz="9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9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846495" y="16601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912770" y="2642330"/>
            <a:ext cx="605070" cy="378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17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-0.68607 0.126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10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54518 -0.1361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6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52" grpId="0" animBg="1"/>
      <p:bldP spid="54" grpId="0"/>
      <p:bldP spid="5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3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9003" y="2811250"/>
            <a:ext cx="49199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本日のまとめ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3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86541" y="2802457"/>
            <a:ext cx="47981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コマンド引数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36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5006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6130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メソッドに渡す値のことです！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96" y="37284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74" y="37284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51" y="37284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2220508" y="4219882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String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args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7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1119" y="2066925"/>
            <a:ext cx="7609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rgs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・・・見覚えがあるぞ・・・？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5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838200" y="1314450"/>
            <a:ext cx="10553700" cy="377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2" y="2069917"/>
            <a:ext cx="9925634" cy="2260965"/>
          </a:xfrm>
          <a:prstGeom prst="rect">
            <a:avLst/>
          </a:prstGeom>
        </p:spPr>
      </p:pic>
      <p:sp>
        <p:nvSpPr>
          <p:cNvPr id="13" name="フレーム 12"/>
          <p:cNvSpPr/>
          <p:nvPr/>
        </p:nvSpPr>
        <p:spPr>
          <a:xfrm>
            <a:off x="7315200" y="2181225"/>
            <a:ext cx="3524250" cy="1123950"/>
          </a:xfrm>
          <a:prstGeom prst="frame">
            <a:avLst>
              <a:gd name="adj1" fmla="val 9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43750" y="3416483"/>
            <a:ext cx="3400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これだ！！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7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7219" y="1053034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コマンドライン引数の使い方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/>
          <a:stretch/>
        </p:blipFill>
        <p:spPr bwMode="auto">
          <a:xfrm>
            <a:off x="771525" y="1906905"/>
            <a:ext cx="5334000" cy="4046220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右矢印 6"/>
          <p:cNvSpPr/>
          <p:nvPr/>
        </p:nvSpPr>
        <p:spPr>
          <a:xfrm rot="13709575">
            <a:off x="4117714" y="4449699"/>
            <a:ext cx="658533" cy="336196"/>
          </a:xfrm>
          <a:prstGeom prst="rightArrow">
            <a:avLst>
              <a:gd name="adj1" fmla="val 28575"/>
              <a:gd name="adj2" fmla="val 996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8" name="図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12" y="1906905"/>
            <a:ext cx="5170488" cy="4063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吹き出し 8"/>
          <p:cNvSpPr/>
          <p:nvPr/>
        </p:nvSpPr>
        <p:spPr>
          <a:xfrm>
            <a:off x="7351077" y="894185"/>
            <a:ext cx="3993198" cy="805180"/>
          </a:xfrm>
          <a:prstGeom prst="wedgeRoundRectCallout">
            <a:avLst>
              <a:gd name="adj1" fmla="val -40866"/>
              <a:gd name="adj2" fmla="val 1666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実行時パラメータに文字列を入力する</a:t>
            </a:r>
          </a:p>
          <a:p>
            <a:pPr algn="just">
              <a:spcAft>
                <a:spcPts val="0"/>
              </a:spcAft>
            </a:pPr>
            <a:r>
              <a:rPr lang="ja-JP" sz="2000" kern="100" dirty="0">
                <a:solidFill>
                  <a:schemeClr val="accent2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半角スペース</a:t>
            </a: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が</a:t>
            </a:r>
            <a:r>
              <a:rPr lang="ja-JP" sz="2000" kern="100" dirty="0">
                <a:solidFill>
                  <a:schemeClr val="accent2"/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要素の区切り</a:t>
            </a:r>
            <a:r>
              <a:rPr lang="ja-JP" sz="1600" kern="100" dirty="0">
                <a:solidFill>
                  <a:schemeClr val="accent6">
                    <a:lumMod val="75000"/>
                  </a:schemeClr>
                </a:solidFill>
                <a:effectLst/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Times New Roman" panose="02020603050405020304" pitchFamily="18" charset="0"/>
              </a:rPr>
              <a:t>となる</a:t>
            </a:r>
          </a:p>
        </p:txBody>
      </p:sp>
    </p:spTree>
    <p:extLst>
      <p:ext uri="{BB962C8B-B14F-4D97-AF65-F5344CB8AC3E}">
        <p14:creationId xmlns:p14="http://schemas.microsoft.com/office/powerpoint/2010/main" val="12201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76462" y="2883054"/>
            <a:ext cx="8275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6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Rondom</a:t>
            </a:r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1" y="3324225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92290" y="1957096"/>
            <a:ext cx="4216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のこと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843" y="1481633"/>
            <a:ext cx="1938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40321" y="1728552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ざっくり言うと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25018" y="3464307"/>
            <a:ext cx="693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などでも活躍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64333" y="3035708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用途としては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ゲームのアイテム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18" y="4422531"/>
            <a:ext cx="1766836" cy="17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スマートフォンのパスワードのイラスト（セキュリティー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9" y="4422531"/>
            <a:ext cx="1460302" cy="19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9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1" y="3324225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55843" y="3480295"/>
            <a:ext cx="86148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でも多次元配列だとどうなるの・・？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配列の行数分？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それとも行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列分？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843" y="1481633"/>
            <a:ext cx="6803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配列を全要素順番に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処理を行うことはわかった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!!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5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80" y="2077696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new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736" y="2662471"/>
            <a:ext cx="753475" cy="72333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8018416" y="276697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8143" y="4494074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生成する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場合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84699" y="4400277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8135" y="3320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84699" y="3347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6" y="2555715"/>
            <a:ext cx="1200985" cy="1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318178" y="4400277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[0,1,2]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つの中からランダムに生成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46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80" y="2077696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new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736" y="2662471"/>
            <a:ext cx="753475" cy="72333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8018416" y="276697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8143" y="4494074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生成する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場合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84699" y="4400277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8135" y="3320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84699" y="3347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6" y="2555715"/>
            <a:ext cx="1200985" cy="1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318178" y="4400277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[0,1,2]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つの中からランダムに生成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07256" y="334109"/>
            <a:ext cx="7051430" cy="167957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38368" y="406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注意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34736" y="807012"/>
            <a:ext cx="548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java.util.Random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76031" y="1413472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※Scanner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同様に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297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74" y="3140050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4334" y="2755329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,1,2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ではなくて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,2,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にするにはどうすれば・・？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155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74" y="3140050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4334" y="2755329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,1,2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ではなくて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,2,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にするにはどうすれば・・？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64334" y="4623693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出てくる値に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すればよい！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37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788063" y="1053034"/>
            <a:ext cx="6211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結論：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行数分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をくりかえす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82" y="36276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716" y="36276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439" y="36213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009166" y="346586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19235" y="44764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87845" y="44876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68" y="50413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02" y="50413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83" y="50313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6056856" y="49386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64068" y="49386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163220" y="49292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72721" y="59253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41331" y="59365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01324" y="339827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161018" y="341041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78616" y="447180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678616" y="593675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326234" y="3386605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326234" y="4977631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487102" y="383766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498215" y="565713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01453" y="459541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30204" y="591369"/>
            <a:ext cx="4589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={ {0,1,2},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             {3,4,5}   };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533460" y="1492215"/>
            <a:ext cx="3712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: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6" y="4176282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93" y="416417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44" y="4152064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29897" y="51660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31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91124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49118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339281" y="3552553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165760" y="3558550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262463" y="355004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8311732" y="499082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6138211" y="499682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0234914" y="498832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8337659" y="3552553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164138" y="3558550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260841" y="355004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8310110" y="499082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136589" y="499682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233292" y="498832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2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43229 0.0826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0417 L -0.54636 0.0835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395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139 L -0.63568 0.085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67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43008 -0.126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10" y="-631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54023 -0.1252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18" y="-627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63112 -0.1222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63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/>
      <p:bldP spid="3" grpId="0"/>
      <p:bldP spid="31" grpId="0"/>
      <p:bldP spid="35" grpId="0"/>
      <p:bldP spid="36" grpId="0"/>
      <p:bldP spid="40" grpId="0"/>
      <p:bldP spid="41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6930" y="1145419"/>
            <a:ext cx="11081479" cy="5216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正しく実行されるのはどれ？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エラーになるものは何故そうなるのかも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答えよ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74" y="1606958"/>
            <a:ext cx="5125384" cy="232866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17" y="1606958"/>
            <a:ext cx="4960379" cy="228594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24" y="4140656"/>
            <a:ext cx="4098991" cy="243435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856" y="4083269"/>
            <a:ext cx="4177546" cy="24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44115</TotalTime>
  <Words>2356</Words>
  <Application>Microsoft Office PowerPoint</Application>
  <PresentationFormat>ワイド画面</PresentationFormat>
  <Paragraphs>734</Paragraphs>
  <Slides>73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73</vt:i4>
      </vt:variant>
    </vt:vector>
  </HeadingPairs>
  <TitlesOfParts>
    <vt:vector size="83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Times New Roman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565</cp:revision>
  <dcterms:created xsi:type="dcterms:W3CDTF">2020-03-04T08:20:15Z</dcterms:created>
  <dcterms:modified xsi:type="dcterms:W3CDTF">2021-06-01T18:17:02Z</dcterms:modified>
</cp:coreProperties>
</file>