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6"/>
  </p:notesMasterIdLst>
  <p:handoutMasterIdLst>
    <p:handoutMasterId r:id="rId167"/>
  </p:handoutMasterIdLst>
  <p:sldIdLst>
    <p:sldId id="309" r:id="rId2"/>
    <p:sldId id="679" r:id="rId3"/>
    <p:sldId id="1189" r:id="rId4"/>
    <p:sldId id="1188" r:id="rId5"/>
    <p:sldId id="1191" r:id="rId6"/>
    <p:sldId id="1192" r:id="rId7"/>
    <p:sldId id="1193" r:id="rId8"/>
    <p:sldId id="1194" r:id="rId9"/>
    <p:sldId id="1195" r:id="rId10"/>
    <p:sldId id="1196" r:id="rId11"/>
    <p:sldId id="1197" r:id="rId12"/>
    <p:sldId id="1198" r:id="rId13"/>
    <p:sldId id="1199" r:id="rId14"/>
    <p:sldId id="1200" r:id="rId15"/>
    <p:sldId id="1201" r:id="rId16"/>
    <p:sldId id="1202" r:id="rId17"/>
    <p:sldId id="1203" r:id="rId18"/>
    <p:sldId id="1204" r:id="rId19"/>
    <p:sldId id="1205" r:id="rId20"/>
    <p:sldId id="1206" r:id="rId21"/>
    <p:sldId id="1207" r:id="rId22"/>
    <p:sldId id="1208" r:id="rId23"/>
    <p:sldId id="1209" r:id="rId24"/>
    <p:sldId id="1210" r:id="rId25"/>
    <p:sldId id="1211" r:id="rId26"/>
    <p:sldId id="1212" r:id="rId27"/>
    <p:sldId id="1213" r:id="rId28"/>
    <p:sldId id="1214" r:id="rId29"/>
    <p:sldId id="1215" r:id="rId30"/>
    <p:sldId id="1216" r:id="rId31"/>
    <p:sldId id="1217" r:id="rId32"/>
    <p:sldId id="1218" r:id="rId33"/>
    <p:sldId id="1219" r:id="rId34"/>
    <p:sldId id="1220" r:id="rId35"/>
    <p:sldId id="1221" r:id="rId36"/>
    <p:sldId id="1222" r:id="rId37"/>
    <p:sldId id="1223" r:id="rId38"/>
    <p:sldId id="1224" r:id="rId39"/>
    <p:sldId id="1225" r:id="rId40"/>
    <p:sldId id="1226" r:id="rId41"/>
    <p:sldId id="1227" r:id="rId42"/>
    <p:sldId id="1228" r:id="rId43"/>
    <p:sldId id="1229" r:id="rId44"/>
    <p:sldId id="1230" r:id="rId45"/>
    <p:sldId id="1231" r:id="rId46"/>
    <p:sldId id="1232" r:id="rId47"/>
    <p:sldId id="1233" r:id="rId48"/>
    <p:sldId id="1234" r:id="rId49"/>
    <p:sldId id="1235" r:id="rId50"/>
    <p:sldId id="1236" r:id="rId51"/>
    <p:sldId id="1237" r:id="rId52"/>
    <p:sldId id="1238" r:id="rId53"/>
    <p:sldId id="1239" r:id="rId54"/>
    <p:sldId id="1240" r:id="rId55"/>
    <p:sldId id="1241" r:id="rId56"/>
    <p:sldId id="1242" r:id="rId57"/>
    <p:sldId id="1243" r:id="rId58"/>
    <p:sldId id="1244" r:id="rId59"/>
    <p:sldId id="1245" r:id="rId60"/>
    <p:sldId id="1246" r:id="rId61"/>
    <p:sldId id="1247" r:id="rId62"/>
    <p:sldId id="1248" r:id="rId63"/>
    <p:sldId id="1249" r:id="rId64"/>
    <p:sldId id="1250" r:id="rId65"/>
    <p:sldId id="1251" r:id="rId66"/>
    <p:sldId id="1252" r:id="rId67"/>
    <p:sldId id="1253" r:id="rId68"/>
    <p:sldId id="1254" r:id="rId69"/>
    <p:sldId id="1255" r:id="rId70"/>
    <p:sldId id="1256" r:id="rId71"/>
    <p:sldId id="1257" r:id="rId72"/>
    <p:sldId id="1258" r:id="rId73"/>
    <p:sldId id="1285" r:id="rId74"/>
    <p:sldId id="1259" r:id="rId75"/>
    <p:sldId id="1260" r:id="rId76"/>
    <p:sldId id="1261" r:id="rId77"/>
    <p:sldId id="1263" r:id="rId78"/>
    <p:sldId id="1262" r:id="rId79"/>
    <p:sldId id="1264" r:id="rId80"/>
    <p:sldId id="1265" r:id="rId81"/>
    <p:sldId id="1266" r:id="rId82"/>
    <p:sldId id="1267" r:id="rId83"/>
    <p:sldId id="1268" r:id="rId84"/>
    <p:sldId id="1269" r:id="rId85"/>
    <p:sldId id="1270" r:id="rId86"/>
    <p:sldId id="1271" r:id="rId87"/>
    <p:sldId id="1272" r:id="rId88"/>
    <p:sldId id="1273" r:id="rId89"/>
    <p:sldId id="1274" r:id="rId90"/>
    <p:sldId id="1275" r:id="rId91"/>
    <p:sldId id="1276" r:id="rId92"/>
    <p:sldId id="1277" r:id="rId93"/>
    <p:sldId id="1278" r:id="rId94"/>
    <p:sldId id="1279" r:id="rId95"/>
    <p:sldId id="1280" r:id="rId96"/>
    <p:sldId id="1281" r:id="rId97"/>
    <p:sldId id="1282" r:id="rId98"/>
    <p:sldId id="1283" r:id="rId99"/>
    <p:sldId id="1284" r:id="rId100"/>
    <p:sldId id="1286" r:id="rId101"/>
    <p:sldId id="1287" r:id="rId102"/>
    <p:sldId id="1288" r:id="rId103"/>
    <p:sldId id="1289" r:id="rId104"/>
    <p:sldId id="1290" r:id="rId105"/>
    <p:sldId id="1291" r:id="rId106"/>
    <p:sldId id="1292" r:id="rId107"/>
    <p:sldId id="1293" r:id="rId108"/>
    <p:sldId id="1294" r:id="rId109"/>
    <p:sldId id="1295" r:id="rId110"/>
    <p:sldId id="1296" r:id="rId111"/>
    <p:sldId id="1297" r:id="rId112"/>
    <p:sldId id="1298" r:id="rId113"/>
    <p:sldId id="1299" r:id="rId114"/>
    <p:sldId id="1301" r:id="rId115"/>
    <p:sldId id="1302" r:id="rId116"/>
    <p:sldId id="1303" r:id="rId117"/>
    <p:sldId id="1304" r:id="rId118"/>
    <p:sldId id="1305" r:id="rId119"/>
    <p:sldId id="1306" r:id="rId120"/>
    <p:sldId id="1307" r:id="rId121"/>
    <p:sldId id="1308" r:id="rId122"/>
    <p:sldId id="1309" r:id="rId123"/>
    <p:sldId id="1310" r:id="rId124"/>
    <p:sldId id="1311" r:id="rId125"/>
    <p:sldId id="1312" r:id="rId126"/>
    <p:sldId id="1313" r:id="rId127"/>
    <p:sldId id="1314" r:id="rId128"/>
    <p:sldId id="1315" r:id="rId129"/>
    <p:sldId id="1316" r:id="rId130"/>
    <p:sldId id="1317" r:id="rId131"/>
    <p:sldId id="1318" r:id="rId132"/>
    <p:sldId id="1319" r:id="rId133"/>
    <p:sldId id="1320" r:id="rId134"/>
    <p:sldId id="1321" r:id="rId135"/>
    <p:sldId id="1323" r:id="rId136"/>
    <p:sldId id="1325" r:id="rId137"/>
    <p:sldId id="1327" r:id="rId138"/>
    <p:sldId id="1329" r:id="rId139"/>
    <p:sldId id="1330" r:id="rId140"/>
    <p:sldId id="1334" r:id="rId141"/>
    <p:sldId id="1335" r:id="rId142"/>
    <p:sldId id="1337" r:id="rId143"/>
    <p:sldId id="1338" r:id="rId144"/>
    <p:sldId id="1340" r:id="rId145"/>
    <p:sldId id="1342" r:id="rId146"/>
    <p:sldId id="1343" r:id="rId147"/>
    <p:sldId id="1344" r:id="rId148"/>
    <p:sldId id="1345" r:id="rId149"/>
    <p:sldId id="1346" r:id="rId150"/>
    <p:sldId id="1347" r:id="rId151"/>
    <p:sldId id="1348" r:id="rId152"/>
    <p:sldId id="1349" r:id="rId153"/>
    <p:sldId id="1351" r:id="rId154"/>
    <p:sldId id="1350" r:id="rId155"/>
    <p:sldId id="1352" r:id="rId156"/>
    <p:sldId id="1353" r:id="rId157"/>
    <p:sldId id="1354" r:id="rId158"/>
    <p:sldId id="1355" r:id="rId159"/>
    <p:sldId id="1356" r:id="rId160"/>
    <p:sldId id="1357" r:id="rId161"/>
    <p:sldId id="1358" r:id="rId162"/>
    <p:sldId id="1359" r:id="rId163"/>
    <p:sldId id="1360" r:id="rId164"/>
    <p:sldId id="1007" r:id="rId1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BEC3F90-9A4F-49C3-B6C1-7A500664370C}">
          <p14:sldIdLst>
            <p14:sldId id="309"/>
            <p14:sldId id="679"/>
            <p14:sldId id="1189"/>
          </p14:sldIdLst>
        </p14:section>
        <p14:section name="選択ソート" id="{8D9669D3-C85B-4752-B6DD-7B479994C9E1}">
          <p14:sldIdLst>
            <p14:sldId id="1188"/>
            <p14:sldId id="1191"/>
            <p14:sldId id="1192"/>
            <p14:sldId id="1193"/>
            <p14:sldId id="1194"/>
            <p14:sldId id="1195"/>
            <p14:sldId id="1196"/>
            <p14:sldId id="1197"/>
            <p14:sldId id="1198"/>
            <p14:sldId id="1199"/>
            <p14:sldId id="1200"/>
            <p14:sldId id="1201"/>
            <p14:sldId id="1202"/>
            <p14:sldId id="1203"/>
            <p14:sldId id="1204"/>
            <p14:sldId id="1205"/>
            <p14:sldId id="1206"/>
            <p14:sldId id="1207"/>
            <p14:sldId id="1208"/>
            <p14:sldId id="1209"/>
            <p14:sldId id="1210"/>
            <p14:sldId id="1211"/>
            <p14:sldId id="1212"/>
            <p14:sldId id="1213"/>
            <p14:sldId id="1214"/>
            <p14:sldId id="1215"/>
            <p14:sldId id="1216"/>
            <p14:sldId id="1217"/>
            <p14:sldId id="1218"/>
            <p14:sldId id="1219"/>
            <p14:sldId id="1220"/>
            <p14:sldId id="1221"/>
            <p14:sldId id="1222"/>
            <p14:sldId id="1223"/>
            <p14:sldId id="1224"/>
            <p14:sldId id="1225"/>
            <p14:sldId id="1226"/>
            <p14:sldId id="1227"/>
            <p14:sldId id="1228"/>
            <p14:sldId id="1229"/>
            <p14:sldId id="1230"/>
            <p14:sldId id="1231"/>
            <p14:sldId id="1232"/>
            <p14:sldId id="1233"/>
            <p14:sldId id="1234"/>
            <p14:sldId id="1235"/>
            <p14:sldId id="1236"/>
            <p14:sldId id="1237"/>
            <p14:sldId id="1238"/>
            <p14:sldId id="1239"/>
            <p14:sldId id="1240"/>
            <p14:sldId id="1241"/>
            <p14:sldId id="1242"/>
            <p14:sldId id="1243"/>
            <p14:sldId id="1244"/>
            <p14:sldId id="1245"/>
            <p14:sldId id="1246"/>
            <p14:sldId id="1247"/>
            <p14:sldId id="1248"/>
            <p14:sldId id="1249"/>
            <p14:sldId id="1250"/>
            <p14:sldId id="1251"/>
            <p14:sldId id="1252"/>
            <p14:sldId id="1253"/>
          </p14:sldIdLst>
        </p14:section>
        <p14:section name="クイックソート" id="{C8199D8D-3416-4E7E-A37C-A82F6AD94C5A}">
          <p14:sldIdLst>
            <p14:sldId id="1254"/>
            <p14:sldId id="1255"/>
            <p14:sldId id="1256"/>
            <p14:sldId id="1257"/>
            <p14:sldId id="1258"/>
            <p14:sldId id="1285"/>
            <p14:sldId id="1259"/>
            <p14:sldId id="1260"/>
            <p14:sldId id="1261"/>
            <p14:sldId id="1263"/>
            <p14:sldId id="1262"/>
            <p14:sldId id="1264"/>
            <p14:sldId id="1265"/>
            <p14:sldId id="1266"/>
            <p14:sldId id="1267"/>
            <p14:sldId id="1268"/>
            <p14:sldId id="1269"/>
            <p14:sldId id="1270"/>
            <p14:sldId id="1271"/>
            <p14:sldId id="1272"/>
            <p14:sldId id="1273"/>
            <p14:sldId id="1274"/>
            <p14:sldId id="1275"/>
            <p14:sldId id="1276"/>
            <p14:sldId id="1277"/>
            <p14:sldId id="1278"/>
            <p14:sldId id="1279"/>
            <p14:sldId id="1280"/>
            <p14:sldId id="1281"/>
            <p14:sldId id="1282"/>
            <p14:sldId id="1283"/>
            <p14:sldId id="1284"/>
            <p14:sldId id="1286"/>
            <p14:sldId id="1287"/>
            <p14:sldId id="1288"/>
            <p14:sldId id="1289"/>
            <p14:sldId id="1290"/>
            <p14:sldId id="1291"/>
            <p14:sldId id="1292"/>
            <p14:sldId id="1293"/>
            <p14:sldId id="1294"/>
            <p14:sldId id="1295"/>
            <p14:sldId id="1296"/>
            <p14:sldId id="1297"/>
            <p14:sldId id="1298"/>
            <p14:sldId id="1299"/>
            <p14:sldId id="1301"/>
            <p14:sldId id="1302"/>
            <p14:sldId id="1303"/>
            <p14:sldId id="1304"/>
            <p14:sldId id="1305"/>
            <p14:sldId id="1306"/>
            <p14:sldId id="1307"/>
            <p14:sldId id="1308"/>
            <p14:sldId id="1309"/>
            <p14:sldId id="1310"/>
            <p14:sldId id="1311"/>
            <p14:sldId id="1312"/>
            <p14:sldId id="1313"/>
            <p14:sldId id="1314"/>
            <p14:sldId id="1315"/>
            <p14:sldId id="1316"/>
            <p14:sldId id="1317"/>
            <p14:sldId id="1318"/>
            <p14:sldId id="1319"/>
            <p14:sldId id="1320"/>
            <p14:sldId id="1321"/>
            <p14:sldId id="1323"/>
            <p14:sldId id="1325"/>
            <p14:sldId id="1327"/>
            <p14:sldId id="1329"/>
            <p14:sldId id="1330"/>
            <p14:sldId id="1334"/>
            <p14:sldId id="1335"/>
            <p14:sldId id="1337"/>
            <p14:sldId id="1338"/>
            <p14:sldId id="1340"/>
            <p14:sldId id="1342"/>
            <p14:sldId id="1343"/>
            <p14:sldId id="1344"/>
            <p14:sldId id="1345"/>
            <p14:sldId id="1346"/>
            <p14:sldId id="1347"/>
            <p14:sldId id="1348"/>
            <p14:sldId id="1349"/>
            <p14:sldId id="1351"/>
            <p14:sldId id="1350"/>
            <p14:sldId id="1352"/>
            <p14:sldId id="1353"/>
            <p14:sldId id="1354"/>
            <p14:sldId id="1355"/>
            <p14:sldId id="1356"/>
            <p14:sldId id="1357"/>
            <p14:sldId id="1358"/>
            <p14:sldId id="1359"/>
            <p14:sldId id="1360"/>
            <p14:sldId id="100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田 雄太" initials="石田" lastIdx="1" clrIdx="0">
    <p:extLst>
      <p:ext uri="{19B8F6BF-5375-455C-9EA6-DF929625EA0E}">
        <p15:presenceInfo xmlns:p15="http://schemas.microsoft.com/office/powerpoint/2012/main" userId="S-1-5-21-2319409950-2389570134-4242108266-269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33" autoAdjust="0"/>
    <p:restoredTop sz="91036" autoAdjust="0"/>
  </p:normalViewPr>
  <p:slideViewPr>
    <p:cSldViewPr snapToGrid="0">
      <p:cViewPr varScale="1">
        <p:scale>
          <a:sx n="62" d="100"/>
          <a:sy n="62" d="100"/>
        </p:scale>
        <p:origin x="90" y="2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2022/7/24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2022/7/24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2022/7/24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2022/7/24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2022/7/24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2022/7/24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2022/7/24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2022/7/24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2022/7/24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2022/7/24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2022/7/24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2022/7/24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2022/7/24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2022/7/24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プログラミング基礎演習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53885" y="3998505"/>
            <a:ext cx="10337369" cy="1655762"/>
          </a:xfrm>
        </p:spPr>
        <p:txBody>
          <a:bodyPr>
            <a:normAutofit/>
          </a:bodyPr>
          <a:lstStyle/>
          <a:p>
            <a:r>
              <a:rPr lang="ja-JP" altLang="en-US" sz="4000" dirty="0" smtClean="0"/>
              <a:t>第</a:t>
            </a:r>
            <a:r>
              <a:rPr lang="en-US" altLang="ja-JP" sz="4000" dirty="0" smtClean="0"/>
              <a:t>2</a:t>
            </a:r>
            <a:r>
              <a:rPr lang="en-US" altLang="ja-JP" sz="4000" dirty="0"/>
              <a:t>8</a:t>
            </a:r>
            <a:r>
              <a:rPr lang="ja-JP" altLang="en-US" sz="4000" dirty="0" smtClean="0"/>
              <a:t>回 選択ソート・</a:t>
            </a:r>
            <a:r>
              <a:rPr lang="ja-JP" altLang="en-US" sz="4000" dirty="0" smtClean="0"/>
              <a:t>クイック</a:t>
            </a:r>
            <a:r>
              <a:rPr lang="ja-JP" altLang="en-US" sz="4000" dirty="0" smtClean="0"/>
              <a:t>ソート</a:t>
            </a:r>
            <a:r>
              <a:rPr lang="en-US" altLang="ja-JP" sz="4000" dirty="0" smtClean="0"/>
              <a:t>ver1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3028058" y="2523033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32604" y="194462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1659" y="6010424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77158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215853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1108799" y="2541540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13345" y="192580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6000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46000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19018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421585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594975" y="590631"/>
            <a:ext cx="3211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を進め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未探索の値を探す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421585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7138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17539 0.0043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63" y="20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0.16693 0.0027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5" grpId="0"/>
      <p:bldP spid="5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2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6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4719131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67264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9171597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752782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267174" y="3203443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9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54767" y="2369432"/>
            <a:ext cx="3869773" cy="5860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基準値未満</a:t>
            </a:r>
            <a:endParaRPr kumimoji="1" lang="ja-JP" altLang="en-US" sz="36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4520702" y="2383021"/>
            <a:ext cx="4604677" cy="5860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基準値以上</a:t>
            </a:r>
            <a:endParaRPr kumimoji="1" lang="ja-JP" altLang="en-US" sz="36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4996" y="481553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ピボットで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正方形/長方形 35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9679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2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6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4719131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67264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9171597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752782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267174" y="3203443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9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54767" y="2369432"/>
            <a:ext cx="3869773" cy="5860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基準値未満</a:t>
            </a:r>
            <a:endParaRPr kumimoji="1" lang="ja-JP" altLang="en-US" sz="36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4520702" y="2383021"/>
            <a:ext cx="4604677" cy="5860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基準値以上</a:t>
            </a:r>
            <a:endParaRPr kumimoji="1" lang="ja-JP" altLang="en-US" sz="36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4996" y="481553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ピボットで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65400" y="2225100"/>
            <a:ext cx="4139709" cy="3079204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49328" y="5500437"/>
            <a:ext cx="3796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基準値未満で再帰呼び出し</a:t>
            </a:r>
            <a:endParaRPr kumimoji="1" lang="ja-JP" altLang="en-US" sz="24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4805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>
            <a:off x="3192650" y="504060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407126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1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992980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2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586846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7" name="角丸四角形 6"/>
          <p:cNvSpPr/>
          <p:nvPr/>
        </p:nvSpPr>
        <p:spPr>
          <a:xfrm>
            <a:off x="5797624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6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192235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9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13366" y="22448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右矢印 12"/>
          <p:cNvSpPr/>
          <p:nvPr/>
        </p:nvSpPr>
        <p:spPr>
          <a:xfrm rot="8219239">
            <a:off x="3655745" y="1812739"/>
            <a:ext cx="609918" cy="2588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13614" y="64354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558741" y="942686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endParaRPr lang="ja-JP" altLang="en-US" sz="3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63238" y="64354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133619" y="942404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62567" y="2244862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677043" y="2407229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accent2"/>
                </a:solidFill>
              </a:rPr>
              <a:t>1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262897" y="2407229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accent2"/>
                </a:solidFill>
              </a:rPr>
              <a:t>2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856763" y="2407229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41" name="角丸四角形 40"/>
          <p:cNvSpPr/>
          <p:nvPr/>
        </p:nvSpPr>
        <p:spPr>
          <a:xfrm>
            <a:off x="3067541" y="2407229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6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2462152" y="2407229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9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83283" y="196529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683531" y="238434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3828658" y="2683488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endParaRPr lang="ja-JP" altLang="en-US" sz="32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33155" y="238434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4403536" y="2683206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62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5" grpId="0"/>
      <p:bldP spid="46" grpId="0"/>
      <p:bldP spid="47" grpId="0"/>
      <p:bldP spid="48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 smtClean="0"/>
              <a:t>2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926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ボックス 32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1659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正方形/長方形 26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951349" y="409765"/>
            <a:ext cx="3982443" cy="1129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①始めに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基準値の位置」と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「終わりの位置」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を設定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 smtClean="0"/>
              <a:t>2</a:t>
            </a:r>
            <a:endParaRPr kumimoji="1" lang="ja-JP" altLang="en-US" sz="6000" b="1" dirty="0"/>
          </a:p>
        </p:txBody>
      </p:sp>
      <p:sp>
        <p:nvSpPr>
          <p:cNvPr id="30" name="角丸四角形 29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31" name="角丸四角形 30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32" name="角丸四角形 31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01236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1659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7249242" y="409765"/>
            <a:ext cx="2684549" cy="1011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②基準値を保管</a:t>
            </a:r>
            <a:endParaRPr kumimoji="1" lang="ja-JP" altLang="en-US" sz="28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正方形/長方形 29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33" name="角丸四角形 32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 smtClean="0"/>
              <a:t>2</a:t>
            </a:r>
            <a:endParaRPr kumimoji="1" lang="ja-JP" altLang="en-US" sz="6000" b="1" dirty="0"/>
          </a:p>
        </p:txBody>
      </p:sp>
      <p:sp>
        <p:nvSpPr>
          <p:cNvPr id="34" name="角丸四角形 33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35" name="角丸四角形 34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36" name="角丸四角形 35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05229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テキスト ボックス 51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1659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2925795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06980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842873" y="409765"/>
            <a:ext cx="4117268" cy="14942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③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基準値以下を探す為に比較位置を設定</a:t>
            </a:r>
            <a:endParaRPr kumimoji="1" lang="ja-JP" altLang="en-US" sz="28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正方形/長方形 36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48" name="角丸四角形 47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 smtClean="0"/>
              <a:t>2</a:t>
            </a:r>
            <a:endParaRPr kumimoji="1" lang="ja-JP" altLang="en-US" sz="6000" b="1" dirty="0"/>
          </a:p>
        </p:txBody>
      </p:sp>
      <p:sp>
        <p:nvSpPr>
          <p:cNvPr id="49" name="角丸四角形 48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50" name="角丸四角形 49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51" name="角丸四角形 50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283277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テキスト ボックス 44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1659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2925795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06980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6058308" y="378769"/>
            <a:ext cx="4088762" cy="1160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④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-1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「基準値位置の値」と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「比較位置の値」を比較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正方形/長方形 35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rgbClr val="FF0000"/>
                </a:solidFill>
              </a:rPr>
              <a:t>1</a:t>
            </a:r>
            <a:endParaRPr kumimoji="1" lang="ja-JP" altLang="en-US" sz="6000" b="1" dirty="0">
              <a:solidFill>
                <a:srgbClr val="FF0000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 smtClean="0">
                <a:solidFill>
                  <a:srgbClr val="FF0000"/>
                </a:solidFill>
              </a:rPr>
              <a:t>2</a:t>
            </a:r>
            <a:endParaRPr kumimoji="1" lang="ja-JP" altLang="en-US" sz="6000" b="1" dirty="0">
              <a:solidFill>
                <a:srgbClr val="FF0000"/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42" name="角丸四角形 41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43" name="角丸四角形 42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332607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テキスト ボックス 60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1659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2925795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06980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6058306" y="197209"/>
            <a:ext cx="4283646" cy="2936436"/>
            <a:chOff x="6058306" y="197209"/>
            <a:chExt cx="4283646" cy="2936436"/>
          </a:xfrm>
        </p:grpSpPr>
        <p:sp>
          <p:nvSpPr>
            <p:cNvPr id="29" name="正方形/長方形 28"/>
            <p:cNvSpPr/>
            <p:nvPr/>
          </p:nvSpPr>
          <p:spPr>
            <a:xfrm>
              <a:off x="6058306" y="197209"/>
              <a:ext cx="4283646" cy="29364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6247094" y="196074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配列</a:t>
              </a: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7110665" y="1960741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[1]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35" name="角丸四角形 34"/>
            <p:cNvSpPr/>
            <p:nvPr/>
          </p:nvSpPr>
          <p:spPr>
            <a:xfrm>
              <a:off x="7083118" y="882795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 smtClean="0"/>
                <a:t>2</a:t>
              </a:r>
              <a:endParaRPr kumimoji="1" lang="ja-JP" altLang="en-US" sz="6000" b="1" dirty="0"/>
            </a:p>
          </p:txBody>
        </p:sp>
        <p:sp>
          <p:nvSpPr>
            <p:cNvPr id="36" name="角丸四角形 35"/>
            <p:cNvSpPr/>
            <p:nvPr/>
          </p:nvSpPr>
          <p:spPr>
            <a:xfrm>
              <a:off x="8699176" y="874452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1</a:t>
              </a:r>
              <a:endParaRPr kumimoji="1" lang="ja-JP" altLang="en-US" sz="6000" b="1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8020607" y="1127884"/>
              <a:ext cx="599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&lt;</a:t>
              </a:r>
              <a:endPara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6167551" y="219943"/>
              <a:ext cx="12410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chemeClr val="accent5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false</a:t>
              </a:r>
              <a:endParaRPr kumimoji="1" lang="ja-JP" altLang="en-US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7863460" y="225588"/>
              <a:ext cx="20236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solidFill>
                    <a:schemeClr val="accent5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何</a:t>
              </a:r>
              <a:r>
                <a:rPr kumimoji="1" lang="ja-JP" altLang="en-US" sz="3200" dirty="0" smtClean="0">
                  <a:solidFill>
                    <a:schemeClr val="accent5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もしな</a:t>
              </a:r>
              <a:r>
                <a:rPr kumimoji="1" lang="ja-JP" altLang="en-US" sz="3200" dirty="0">
                  <a:solidFill>
                    <a:schemeClr val="accent5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い</a:t>
              </a: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6612836" y="2485278"/>
              <a:ext cx="18453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</a:t>
              </a:r>
              <a:r>
                <a:rPr kumimoji="1" lang="en-US" altLang="ja-JP" dirty="0" err="1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targetIndex</a:t>
              </a:r>
              <a:r>
                <a:rPr kumimoji="1" lang="en-US" altLang="ja-JP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]</a:t>
              </a:r>
              <a:endPara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8606497" y="2057882"/>
              <a:ext cx="1162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dirty="0" err="1">
                  <a:solidFill>
                    <a:schemeClr val="accent5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pivotVal</a:t>
              </a:r>
              <a:endParaRPr lang="ja-JP" altLang="en-US" dirty="0"/>
            </a:p>
          </p:txBody>
        </p:sp>
      </p:grpSp>
      <p:sp>
        <p:nvSpPr>
          <p:cNvPr id="42" name="テキスト ボックス 41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正方形/長方形 44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57" name="角丸四角形 56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 smtClean="0"/>
              <a:t>2</a:t>
            </a:r>
            <a:endParaRPr kumimoji="1" lang="ja-JP" altLang="en-US" sz="6000" b="1" dirty="0"/>
          </a:p>
        </p:txBody>
      </p:sp>
      <p:sp>
        <p:nvSpPr>
          <p:cNvPr id="58" name="角丸四角形 57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59" name="角丸四角形 58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60" name="角丸四角形 59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951077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テキスト ボックス 43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1659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2925795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06980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6461390" y="378769"/>
            <a:ext cx="3685679" cy="1160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⑤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「比較の位置」を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つ進める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正方形/長方形 34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40" name="角丸四角形 39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 smtClean="0"/>
              <a:t>2</a:t>
            </a:r>
            <a:endParaRPr kumimoji="1" lang="ja-JP" altLang="en-US" sz="6000" b="1" dirty="0"/>
          </a:p>
        </p:txBody>
      </p:sp>
      <p:sp>
        <p:nvSpPr>
          <p:cNvPr id="41" name="角丸四角形 40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42" name="角丸四角形 41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43" name="角丸四角形 42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557296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テキスト ボックス 56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4652839" y="2541540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57385" y="1925809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1659" y="5973102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95819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1038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1108799" y="2541540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13345" y="192580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402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40402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20884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410388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410388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961420" y="214036"/>
            <a:ext cx="4283646" cy="278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184376" y="203586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149261" y="202059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765319" y="202059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51" name="角丸四角形 50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594059" y="219943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32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863460" y="225588"/>
            <a:ext cx="2023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</a:t>
            </a:r>
            <a:r>
              <a:rPr kumimoji="1" lang="ja-JP" altLang="en-US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もしな</a:t>
            </a:r>
            <a:r>
              <a:rPr kumimoji="1" lang="ja-JP" altLang="en-US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60" name="正方形/長方形 59"/>
          <p:cNvSpPr/>
          <p:nvPr/>
        </p:nvSpPr>
        <p:spPr>
          <a:xfrm>
            <a:off x="6754266" y="2497462"/>
            <a:ext cx="152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8341104" y="2516123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6886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6" grpId="0"/>
      <p:bldP spid="48" grpId="0"/>
      <p:bldP spid="49" grpId="0"/>
      <p:bldP spid="50" grpId="0" animBg="1"/>
      <p:bldP spid="51" grpId="0" animBg="1"/>
      <p:bldP spid="52" grpId="0"/>
      <p:bldP spid="53" grpId="0"/>
      <p:bldP spid="55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テキスト ボックス 43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1659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4692598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273783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6461390" y="378769"/>
            <a:ext cx="3685679" cy="1160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④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～⑤を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終了位置ま</a:t>
            </a:r>
            <a:r>
              <a:rPr kumimoji="1" lang="ja-JP" altLang="en-US" sz="24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正方形/長方形 36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40" name="角丸四角形 39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 smtClean="0"/>
              <a:t>2</a:t>
            </a:r>
            <a:endParaRPr kumimoji="1" lang="ja-JP" altLang="en-US" sz="6000" b="1" dirty="0"/>
          </a:p>
        </p:txBody>
      </p:sp>
      <p:sp>
        <p:nvSpPr>
          <p:cNvPr id="41" name="角丸四角形 40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42" name="角丸四角形 41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43" name="角丸四角形 42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089683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テキスト ボックス 38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461390" y="363271"/>
            <a:ext cx="3685679" cy="1160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⑥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「基準値の値」を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「基準値位置の値」に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上書きす</a:t>
            </a:r>
            <a:r>
              <a:rPr kumimoji="1" lang="ja-JP" altLang="en-US" sz="24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正方形/長方形 36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52" name="角丸四角形 51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 smtClean="0"/>
              <a:t>2</a:t>
            </a:r>
            <a:endParaRPr kumimoji="1" lang="ja-JP" altLang="en-US" sz="6000" b="1" dirty="0"/>
          </a:p>
        </p:txBody>
      </p:sp>
      <p:sp>
        <p:nvSpPr>
          <p:cNvPr id="53" name="角丸四角形 52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54" name="角丸四角形 53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55" name="角丸四角形 54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56" name="下矢印 55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71659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17467" y="2123276"/>
            <a:ext cx="962553" cy="537253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下矢印 58"/>
          <p:cNvSpPr/>
          <p:nvPr/>
        </p:nvSpPr>
        <p:spPr>
          <a:xfrm>
            <a:off x="4692598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273783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5686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11111E-6 L -0.75534 0.219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73" y="1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2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6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267174" y="3203443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9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正方形/長方形 34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下矢印 38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71659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下矢印 40"/>
          <p:cNvSpPr/>
          <p:nvPr/>
        </p:nvSpPr>
        <p:spPr>
          <a:xfrm>
            <a:off x="4692598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273783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405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2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6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267174" y="3203443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9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-6313" y="376968"/>
            <a:ext cx="609643" cy="28904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基準値未満</a:t>
            </a:r>
            <a:endParaRPr kumimoji="1" lang="ja-JP" altLang="en-US" sz="36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正方形/長方形 35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下矢印 39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71659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下矢印 41"/>
          <p:cNvSpPr/>
          <p:nvPr/>
        </p:nvSpPr>
        <p:spPr>
          <a:xfrm>
            <a:off x="4692598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273783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45115" y="2383021"/>
            <a:ext cx="3065988" cy="5860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基準値以上</a:t>
            </a:r>
            <a:endParaRPr kumimoji="1" lang="ja-JP" altLang="en-US" sz="36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145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2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6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267174" y="3203443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9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-6313" y="376968"/>
            <a:ext cx="609643" cy="28904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基準値未満</a:t>
            </a:r>
            <a:endParaRPr kumimoji="1" lang="ja-JP" altLang="en-US" sz="36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正方形/長方形 35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下矢印 39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71659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下矢印 41"/>
          <p:cNvSpPr/>
          <p:nvPr/>
        </p:nvSpPr>
        <p:spPr>
          <a:xfrm>
            <a:off x="4692598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273783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45115" y="2383021"/>
            <a:ext cx="3065988" cy="5860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基準値以上</a:t>
            </a:r>
            <a:endParaRPr kumimoji="1" lang="ja-JP" altLang="en-US" sz="36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6605" y="3372025"/>
            <a:ext cx="602600" cy="1392201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492521" y="5642563"/>
            <a:ext cx="3796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基準値未満で再帰呼び出し</a:t>
            </a:r>
            <a:endParaRPr kumimoji="1" lang="ja-JP" altLang="en-US" sz="24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082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>
            <a:off x="3192650" y="504060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407126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1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992980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2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586846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7" name="角丸四角形 6"/>
          <p:cNvSpPr/>
          <p:nvPr/>
        </p:nvSpPr>
        <p:spPr>
          <a:xfrm>
            <a:off x="5797624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6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192235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9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13366" y="22448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右矢印 12"/>
          <p:cNvSpPr/>
          <p:nvPr/>
        </p:nvSpPr>
        <p:spPr>
          <a:xfrm rot="8219239">
            <a:off x="3655745" y="1812739"/>
            <a:ext cx="609918" cy="258886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13614" y="64354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558741" y="942686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endParaRPr lang="ja-JP" altLang="en-US" sz="3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63238" y="64354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133619" y="942404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62567" y="2244862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677043" y="2407229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accent2"/>
                </a:solidFill>
              </a:rPr>
              <a:t>1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262897" y="2407229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accent2"/>
                </a:solidFill>
              </a:rPr>
              <a:t>2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856763" y="2407229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41" name="角丸四角形 40"/>
          <p:cNvSpPr/>
          <p:nvPr/>
        </p:nvSpPr>
        <p:spPr>
          <a:xfrm>
            <a:off x="3067541" y="2407229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6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2462152" y="2407229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9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83283" y="196529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683531" y="238434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3828658" y="2683488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endParaRPr lang="ja-JP" altLang="en-US" sz="32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33155" y="238434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4403536" y="2683206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83283" y="4274924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597759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1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1183613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2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777479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2988257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6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2382868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9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03999" y="399535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604247" y="441440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3749374" y="4713550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endParaRPr lang="ja-JP" altLang="en-US" sz="3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253871" y="4414409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324252" y="4713268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右矢印 35"/>
          <p:cNvSpPr/>
          <p:nvPr/>
        </p:nvSpPr>
        <p:spPr>
          <a:xfrm rot="8219239">
            <a:off x="2107280" y="3715907"/>
            <a:ext cx="609918" cy="2588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1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 smtClean="0"/>
              <a:t>2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030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ボックス 32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1659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正方形/長方形 26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951349" y="409765"/>
            <a:ext cx="3982443" cy="1129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①始めに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基準値の位置」と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「終わりの位置」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を設定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 smtClean="0"/>
              <a:t>2</a:t>
            </a:r>
            <a:endParaRPr kumimoji="1" lang="ja-JP" altLang="en-US" sz="6000" b="1" dirty="0"/>
          </a:p>
        </p:txBody>
      </p:sp>
      <p:sp>
        <p:nvSpPr>
          <p:cNvPr id="30" name="角丸四角形 29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31" name="角丸四角形 30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32" name="角丸四角形 31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626835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ボックス 32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1659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正方形/長方形 26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903298" y="425217"/>
            <a:ext cx="4881345" cy="1977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①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-2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分割するデータ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数が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以下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- </a:t>
            </a:r>
            <a:r>
              <a:rPr kumimoji="1" lang="en-US" altLang="ja-JP" sz="2400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)&lt;= 1</a:t>
            </a:r>
          </a:p>
          <a:p>
            <a:pPr algn="ctr"/>
            <a:endParaRPr kumimoji="1" lang="en-US" altLang="ja-JP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何もせず戻る</a:t>
            </a:r>
            <a:endParaRPr kumimoji="1" lang="en-US" altLang="ja-JP" sz="2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accent2"/>
                </a:solidFill>
              </a:rPr>
              <a:t>1</a:t>
            </a:r>
            <a:endParaRPr kumimoji="1" lang="ja-JP" altLang="en-US" sz="6000" b="1" dirty="0">
              <a:solidFill>
                <a:schemeClr val="accent2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 smtClean="0"/>
              <a:t>2</a:t>
            </a:r>
            <a:endParaRPr kumimoji="1" lang="ja-JP" altLang="en-US" sz="6000" b="1" dirty="0"/>
          </a:p>
        </p:txBody>
      </p:sp>
      <p:sp>
        <p:nvSpPr>
          <p:cNvPr id="30" name="角丸四角形 29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31" name="角丸四角形 30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32" name="角丸四角形 31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236218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>
            <a:off x="3192650" y="504060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407126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1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992980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2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586846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7" name="角丸四角形 6"/>
          <p:cNvSpPr/>
          <p:nvPr/>
        </p:nvSpPr>
        <p:spPr>
          <a:xfrm>
            <a:off x="5797624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6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192235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9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13366" y="22448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右矢印 12"/>
          <p:cNvSpPr/>
          <p:nvPr/>
        </p:nvSpPr>
        <p:spPr>
          <a:xfrm rot="8219239">
            <a:off x="3655745" y="1812739"/>
            <a:ext cx="609918" cy="258886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13614" y="64354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558741" y="942686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endParaRPr lang="ja-JP" altLang="en-US" sz="3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63238" y="64354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133619" y="942404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62567" y="2244862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677043" y="2407229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accent2"/>
                </a:solidFill>
              </a:rPr>
              <a:t>1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262897" y="2407229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accent2"/>
                </a:solidFill>
              </a:rPr>
              <a:t>2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856763" y="2407229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41" name="角丸四角形 40"/>
          <p:cNvSpPr/>
          <p:nvPr/>
        </p:nvSpPr>
        <p:spPr>
          <a:xfrm>
            <a:off x="3067541" y="2407229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6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2462152" y="2407229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9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83283" y="196529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683531" y="238434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3828658" y="2683488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endParaRPr lang="ja-JP" altLang="en-US" sz="32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33155" y="238434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4403536" y="2683206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83283" y="4274924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597759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1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1183613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2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777479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2988257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6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2382868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9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03999" y="399535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604247" y="441440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3749374" y="4713550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endParaRPr lang="ja-JP" altLang="en-US" sz="3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253871" y="4414409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324252" y="4713268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右矢印 35"/>
          <p:cNvSpPr/>
          <p:nvPr/>
        </p:nvSpPr>
        <p:spPr>
          <a:xfrm rot="18713788">
            <a:off x="2107280" y="3715907"/>
            <a:ext cx="609918" cy="2588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 rot="8219239">
            <a:off x="1789750" y="3621306"/>
            <a:ext cx="609918" cy="258886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59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4652839" y="2541540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57385" y="188848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90320" y="5917119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233141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47902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1108799" y="2541540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13345" y="1907147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15987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1598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24616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40479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40479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594975" y="590631"/>
            <a:ext cx="3211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を進め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未探索の値を探す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40479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270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.15938 0.0016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33333E-6 L 0.15248 3.33333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56" grpId="0"/>
      <p:bldP spid="5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2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6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267174" y="3203443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9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-6313" y="376968"/>
            <a:ext cx="609643" cy="28904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基準値未満</a:t>
            </a:r>
            <a:endParaRPr kumimoji="1" lang="ja-JP" altLang="en-US" sz="36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正方形/長方形 35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下矢印 39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71659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下矢印 41"/>
          <p:cNvSpPr/>
          <p:nvPr/>
        </p:nvSpPr>
        <p:spPr>
          <a:xfrm>
            <a:off x="4692598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273783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45115" y="2383021"/>
            <a:ext cx="3065988" cy="5860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基準値以上</a:t>
            </a:r>
            <a:endParaRPr kumimoji="1" lang="ja-JP" altLang="en-US" sz="36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6605" y="3372025"/>
            <a:ext cx="602600" cy="1392201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305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2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6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267174" y="3203443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9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-6313" y="376968"/>
            <a:ext cx="609643" cy="28904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基準値未満</a:t>
            </a:r>
            <a:endParaRPr kumimoji="1" lang="ja-JP" altLang="en-US" sz="36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正方形/長方形 35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下矢印 39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71659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下矢印 41"/>
          <p:cNvSpPr/>
          <p:nvPr/>
        </p:nvSpPr>
        <p:spPr>
          <a:xfrm>
            <a:off x="4692598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273783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45115" y="2383021"/>
            <a:ext cx="3065988" cy="5860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基準値以上</a:t>
            </a:r>
            <a:endParaRPr kumimoji="1" lang="ja-JP" altLang="en-US" sz="36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6605" y="3372025"/>
            <a:ext cx="602600" cy="1392201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2492521" y="3006615"/>
            <a:ext cx="1590477" cy="1752050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492521" y="5642563"/>
            <a:ext cx="5312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基準値より大きい数字で再帰呼び出し</a:t>
            </a:r>
            <a:endParaRPr kumimoji="1" lang="ja-JP" altLang="en-US" sz="24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72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>
            <a:off x="3192650" y="504060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407126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1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992980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2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586846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7" name="角丸四角形 6"/>
          <p:cNvSpPr/>
          <p:nvPr/>
        </p:nvSpPr>
        <p:spPr>
          <a:xfrm>
            <a:off x="5797624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6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192235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9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13366" y="22448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右矢印 12"/>
          <p:cNvSpPr/>
          <p:nvPr/>
        </p:nvSpPr>
        <p:spPr>
          <a:xfrm rot="8219239">
            <a:off x="3655745" y="1812739"/>
            <a:ext cx="609918" cy="258886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13614" y="64354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558741" y="942686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endParaRPr lang="ja-JP" altLang="en-US" sz="3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63238" y="64354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133619" y="942404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62567" y="2244862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677043" y="2407229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accent2"/>
                </a:solidFill>
              </a:rPr>
              <a:t>1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262897" y="2407229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accent2"/>
                </a:solidFill>
              </a:rPr>
              <a:t>2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856763" y="2407229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41" name="角丸四角形 40"/>
          <p:cNvSpPr/>
          <p:nvPr/>
        </p:nvSpPr>
        <p:spPr>
          <a:xfrm>
            <a:off x="3067541" y="2407229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6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2462152" y="2407229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9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83283" y="196529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683531" y="238434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3828658" y="2683488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endParaRPr lang="ja-JP" altLang="en-US" sz="32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33155" y="238434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4403536" y="2683206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83283" y="4274924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597759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1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1183613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2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777479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2988257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6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2382868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9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03999" y="399535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604247" y="441440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3749374" y="4713550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endParaRPr lang="ja-JP" altLang="en-US" sz="3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253871" y="4414409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324252" y="4713268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右矢印 35"/>
          <p:cNvSpPr/>
          <p:nvPr/>
        </p:nvSpPr>
        <p:spPr>
          <a:xfrm rot="18713788">
            <a:off x="2107280" y="3715907"/>
            <a:ext cx="609918" cy="258886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 rot="8219239">
            <a:off x="1789750" y="3621306"/>
            <a:ext cx="609918" cy="258886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5405101" y="4274924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5619577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1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6205431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accent2"/>
                </a:solidFill>
              </a:rPr>
              <a:t>2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6799297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3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8010075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6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7404686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9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325817" y="399535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626065" y="441440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8771192" y="4713550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lang="ja-JP" altLang="en-US" sz="32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275689" y="4414409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9346070" y="4713268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0" name="右矢印 59"/>
          <p:cNvSpPr/>
          <p:nvPr/>
        </p:nvSpPr>
        <p:spPr>
          <a:xfrm rot="2441111">
            <a:off x="5449379" y="3563426"/>
            <a:ext cx="609918" cy="2588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60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58" grpId="0"/>
      <p:bldP spid="59" grpId="0"/>
      <p:bldP spid="60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 smtClean="0"/>
              <a:t>2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角丸四角形 16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837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ボックス 32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2921327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469460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正方形/長方形 26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951349" y="409765"/>
            <a:ext cx="3982443" cy="1129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①始めに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基準値の位置」と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「終わりの位置」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を設定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 smtClean="0"/>
              <a:t>2</a:t>
            </a:r>
            <a:endParaRPr kumimoji="1" lang="ja-JP" altLang="en-US" sz="6000" b="1" dirty="0"/>
          </a:p>
        </p:txBody>
      </p:sp>
      <p:sp>
        <p:nvSpPr>
          <p:cNvPr id="30" name="角丸四角形 29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31" name="角丸四角形 30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32" name="角丸四角形 31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34" name="角丸四角形 33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403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ボックス 32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正方形/長方形 26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903298" y="425217"/>
            <a:ext cx="4881345" cy="1977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①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-2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分割するデータ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数が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以下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- </a:t>
            </a:r>
            <a:r>
              <a:rPr kumimoji="1" lang="en-US" altLang="ja-JP" sz="2400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)&lt;= 1</a:t>
            </a:r>
          </a:p>
          <a:p>
            <a:pPr algn="ctr"/>
            <a:endParaRPr kumimoji="1" lang="en-US" altLang="ja-JP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何もせず戻る</a:t>
            </a:r>
            <a:endParaRPr kumimoji="1" lang="en-US" altLang="ja-JP" sz="2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 smtClean="0">
                <a:solidFill>
                  <a:schemeClr val="accent2"/>
                </a:solidFill>
              </a:rPr>
              <a:t>2</a:t>
            </a:r>
            <a:endParaRPr kumimoji="1" lang="ja-JP" altLang="en-US" sz="6000" b="1" dirty="0">
              <a:solidFill>
                <a:schemeClr val="accent2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31" name="角丸四角形 30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32" name="角丸四角形 31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34" name="下矢印 33"/>
          <p:cNvSpPr/>
          <p:nvPr/>
        </p:nvSpPr>
        <p:spPr>
          <a:xfrm rot="10800000">
            <a:off x="2921327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469460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929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>
            <a:off x="3192650" y="504060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407126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1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992980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2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586846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7" name="角丸四角形 6"/>
          <p:cNvSpPr/>
          <p:nvPr/>
        </p:nvSpPr>
        <p:spPr>
          <a:xfrm>
            <a:off x="5797624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6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192235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9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13366" y="22448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右矢印 12"/>
          <p:cNvSpPr/>
          <p:nvPr/>
        </p:nvSpPr>
        <p:spPr>
          <a:xfrm rot="8219239">
            <a:off x="3655745" y="1812739"/>
            <a:ext cx="609918" cy="258886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13614" y="64354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558741" y="942686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endParaRPr lang="ja-JP" altLang="en-US" sz="3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63238" y="64354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133619" y="942404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62567" y="2244862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677043" y="2407229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accent2"/>
                </a:solidFill>
              </a:rPr>
              <a:t>1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262897" y="2407229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accent2"/>
                </a:solidFill>
              </a:rPr>
              <a:t>2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856763" y="2407229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41" name="角丸四角形 40"/>
          <p:cNvSpPr/>
          <p:nvPr/>
        </p:nvSpPr>
        <p:spPr>
          <a:xfrm>
            <a:off x="3067541" y="2407229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6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2462152" y="2407229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9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83283" y="196529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683531" y="238434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3828658" y="2683488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endParaRPr lang="ja-JP" altLang="en-US" sz="32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33155" y="238434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4403536" y="2683206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83283" y="4274924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597759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1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1183613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2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777479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2988257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6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2382868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9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03999" y="399535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604247" y="441440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3749374" y="4713550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endParaRPr lang="ja-JP" altLang="en-US" sz="3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253871" y="4414409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324252" y="4713268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右矢印 35"/>
          <p:cNvSpPr/>
          <p:nvPr/>
        </p:nvSpPr>
        <p:spPr>
          <a:xfrm rot="18713788">
            <a:off x="2107280" y="3715907"/>
            <a:ext cx="609918" cy="258886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 rot="8219239">
            <a:off x="1789750" y="3621306"/>
            <a:ext cx="609918" cy="258886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5405101" y="4274924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5619577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1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6205431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accent2"/>
                </a:solidFill>
              </a:rPr>
              <a:t>2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6799297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3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8010075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6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7404686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9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325817" y="399535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626065" y="441440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8771192" y="4713550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lang="ja-JP" altLang="en-US" sz="32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275689" y="4414409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9346070" y="4713268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0" name="右矢印 59"/>
          <p:cNvSpPr/>
          <p:nvPr/>
        </p:nvSpPr>
        <p:spPr>
          <a:xfrm rot="13203034">
            <a:off x="5720827" y="3376421"/>
            <a:ext cx="609918" cy="2588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右矢印 62"/>
          <p:cNvSpPr/>
          <p:nvPr/>
        </p:nvSpPr>
        <p:spPr>
          <a:xfrm rot="2729563">
            <a:off x="5529208" y="3638137"/>
            <a:ext cx="609918" cy="258886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68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2781549" y="3104492"/>
            <a:ext cx="1129553" cy="1537848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6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267174" y="3203443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9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-6313" y="376968"/>
            <a:ext cx="609643" cy="28904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基準値未満</a:t>
            </a:r>
            <a:endParaRPr kumimoji="1" lang="ja-JP" altLang="en-US" sz="36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正方形/長方形 35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下矢印 39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71659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下矢印 41"/>
          <p:cNvSpPr/>
          <p:nvPr/>
        </p:nvSpPr>
        <p:spPr>
          <a:xfrm>
            <a:off x="4692598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273783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45115" y="2383021"/>
            <a:ext cx="3065988" cy="5860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基準値以上</a:t>
            </a:r>
            <a:endParaRPr kumimoji="1" lang="ja-JP" altLang="en-US" sz="36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6605" y="3372025"/>
            <a:ext cx="602600" cy="1392201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182072" y="5827158"/>
            <a:ext cx="4028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左右分割が終わったので戻る</a:t>
            </a:r>
            <a:endParaRPr kumimoji="1" lang="ja-JP" altLang="en-US" sz="2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2396" y="3104492"/>
            <a:ext cx="1129553" cy="1537848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2552888" y="2856212"/>
            <a:ext cx="1549862" cy="2057550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082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>
            <a:off x="3192650" y="504060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407126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1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992980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2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586846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7" name="角丸四角形 6"/>
          <p:cNvSpPr/>
          <p:nvPr/>
        </p:nvSpPr>
        <p:spPr>
          <a:xfrm>
            <a:off x="5797624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6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192235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9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13366" y="22448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右矢印 12"/>
          <p:cNvSpPr/>
          <p:nvPr/>
        </p:nvSpPr>
        <p:spPr>
          <a:xfrm rot="8219239">
            <a:off x="3655745" y="1812739"/>
            <a:ext cx="609918" cy="258886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13614" y="64354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558741" y="942686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endParaRPr lang="ja-JP" altLang="en-US" sz="3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63238" y="64354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133619" y="942404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62567" y="2244862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677043" y="2407229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accent2"/>
                </a:solidFill>
              </a:rPr>
              <a:t>1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262897" y="2407229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accent2"/>
                </a:solidFill>
              </a:rPr>
              <a:t>2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856763" y="2407229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41" name="角丸四角形 40"/>
          <p:cNvSpPr/>
          <p:nvPr/>
        </p:nvSpPr>
        <p:spPr>
          <a:xfrm>
            <a:off x="3067541" y="2407229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6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2462152" y="2407229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9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83283" y="196529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683531" y="238434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3828658" y="2683488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endParaRPr lang="ja-JP" altLang="en-US" sz="32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33155" y="238434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4403536" y="2683206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83283" y="4274924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597759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1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1183613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2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777479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2988257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6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2382868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9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03999" y="399535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604247" y="441440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3749374" y="4713550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endParaRPr lang="ja-JP" altLang="en-US" sz="3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253871" y="4414409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324252" y="4713268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右矢印 35"/>
          <p:cNvSpPr/>
          <p:nvPr/>
        </p:nvSpPr>
        <p:spPr>
          <a:xfrm rot="18713788">
            <a:off x="2107280" y="3715907"/>
            <a:ext cx="609918" cy="258886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 rot="8219239">
            <a:off x="1789750" y="3621306"/>
            <a:ext cx="609918" cy="258886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5405101" y="4274924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5619577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1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6205431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accent2"/>
                </a:solidFill>
              </a:rPr>
              <a:t>2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6799297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3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8010075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6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7404686" y="4437291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9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325817" y="399535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626065" y="441440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8771192" y="4713550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lang="ja-JP" altLang="en-US" sz="32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275689" y="4414409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9346070" y="4713268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0" name="右矢印 59"/>
          <p:cNvSpPr/>
          <p:nvPr/>
        </p:nvSpPr>
        <p:spPr>
          <a:xfrm rot="13203034">
            <a:off x="5720827" y="3376421"/>
            <a:ext cx="609918" cy="258886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右矢印 62"/>
          <p:cNvSpPr/>
          <p:nvPr/>
        </p:nvSpPr>
        <p:spPr>
          <a:xfrm rot="2729563">
            <a:off x="5529208" y="3638137"/>
            <a:ext cx="609918" cy="258886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右矢印 60"/>
          <p:cNvSpPr/>
          <p:nvPr/>
        </p:nvSpPr>
        <p:spPr>
          <a:xfrm rot="18797191">
            <a:off x="4154747" y="1821530"/>
            <a:ext cx="609918" cy="2588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95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6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4719131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67264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9171597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752782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267174" y="3203443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9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54767" y="2369432"/>
            <a:ext cx="3869773" cy="5860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基準値未満</a:t>
            </a:r>
            <a:endParaRPr kumimoji="1" lang="ja-JP" altLang="en-US" sz="36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4520702" y="2383021"/>
            <a:ext cx="4604677" cy="5860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基準値以上</a:t>
            </a:r>
            <a:endParaRPr kumimoji="1" lang="ja-JP" altLang="en-US" sz="36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4996" y="481553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ピボットで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62020" y="2114155"/>
            <a:ext cx="4139709" cy="3079204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032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テキスト ボックス 59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6432771" y="2501407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837317" y="2072286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1659" y="5917119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1038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1108799" y="2541540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13345" y="1888487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48038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3480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41598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41598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41598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058306" y="197209"/>
            <a:ext cx="4283646" cy="2881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063416" y="249151"/>
            <a:ext cx="363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最小値の位置を</a:t>
            </a:r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更新</a:t>
            </a:r>
            <a:endParaRPr kumimoji="1" lang="ja-JP" altLang="en-US" sz="2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184376" y="2166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149261" y="207657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765319" y="207657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51" name="角丸四角形 50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058306" y="195509"/>
            <a:ext cx="1042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24639" y="41598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404347" y="414099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6754266" y="2497462"/>
            <a:ext cx="152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8341104" y="2516123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7727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44444E-6 L -0.0013 -0.2597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1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5" grpId="0"/>
      <p:bldP spid="36" grpId="0"/>
      <p:bldP spid="48" grpId="0"/>
      <p:bldP spid="49" grpId="0"/>
      <p:bldP spid="50" grpId="0" animBg="1"/>
      <p:bldP spid="51" grpId="0" animBg="1"/>
      <p:bldP spid="52" grpId="0"/>
      <p:bldP spid="53" grpId="0"/>
      <p:bldP spid="59" grpId="0" animBg="1"/>
      <p:bldP spid="62" grpId="0"/>
      <p:bldP spid="63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6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4719131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67264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9171597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752782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267174" y="3203443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9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54767" y="2369432"/>
            <a:ext cx="3869773" cy="5860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基準値未満</a:t>
            </a:r>
            <a:endParaRPr kumimoji="1" lang="ja-JP" altLang="en-US" sz="36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4520702" y="2383021"/>
            <a:ext cx="4604677" cy="5860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基準値以上</a:t>
            </a:r>
            <a:endParaRPr kumimoji="1" lang="ja-JP" altLang="en-US" sz="36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4996" y="481553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ピボットで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905952" y="3093135"/>
            <a:ext cx="3517018" cy="1725318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431027" y="5412317"/>
            <a:ext cx="33906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基準値より大きい数字で</a:t>
            </a:r>
            <a:endParaRPr kumimoji="1" lang="en-US" altLang="ja-JP" sz="24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再帰呼び出し</a:t>
            </a:r>
            <a:endParaRPr kumimoji="1" lang="ja-JP" altLang="en-US" sz="24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612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>
            <a:off x="3192650" y="504060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407126" y="666427"/>
            <a:ext cx="560125" cy="783262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1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992980" y="666427"/>
            <a:ext cx="560125" cy="783262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2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586846" y="666427"/>
            <a:ext cx="560125" cy="783262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7" name="角丸四角形 6"/>
          <p:cNvSpPr/>
          <p:nvPr/>
        </p:nvSpPr>
        <p:spPr>
          <a:xfrm>
            <a:off x="5797624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6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192235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9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13366" y="22448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13614" y="64354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558741" y="942686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endParaRPr lang="ja-JP" altLang="en-US" sz="3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63238" y="64354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133619" y="942404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679324" y="2396720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4893800" y="255908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1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479654" y="255908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2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073520" y="255908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41" name="角丸四角形 40"/>
          <p:cNvSpPr/>
          <p:nvPr/>
        </p:nvSpPr>
        <p:spPr>
          <a:xfrm>
            <a:off x="7284298" y="255908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accent2"/>
                </a:solidFill>
              </a:rPr>
              <a:t>6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6678909" y="255908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accent2"/>
                </a:solidFill>
              </a:rPr>
              <a:t>9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600040" y="211714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900288" y="253620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8045415" y="2835346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lang="ja-JP" altLang="en-US" sz="32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549912" y="253620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620293" y="2835064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1" name="右矢印 60"/>
          <p:cNvSpPr/>
          <p:nvPr/>
        </p:nvSpPr>
        <p:spPr>
          <a:xfrm rot="2668613">
            <a:off x="5531255" y="1789631"/>
            <a:ext cx="609918" cy="2588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78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5" grpId="0"/>
      <p:bldP spid="46" grpId="0"/>
      <p:bldP spid="47" grpId="0"/>
      <p:bldP spid="48" grpId="0"/>
      <p:bldP spid="61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角丸四角形 1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66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ボックス 32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640321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51349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正方形/長方形 26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951349" y="409765"/>
            <a:ext cx="3982443" cy="1129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①始めに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基準値の位置」と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「終わりの位置」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を設定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32" name="角丸四角形 31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34" name="角丸四角形 33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430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7249242" y="409765"/>
            <a:ext cx="2684549" cy="1011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②基準値を保管</a:t>
            </a:r>
            <a:endParaRPr kumimoji="1" lang="ja-JP" altLang="en-US" sz="28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正方形/長方形 29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36" name="角丸四角形 35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8" name="下矢印 27"/>
          <p:cNvSpPr/>
          <p:nvPr/>
        </p:nvSpPr>
        <p:spPr>
          <a:xfrm rot="10800000">
            <a:off x="640321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951349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118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正方形/長方形 29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36" name="角丸四角形 35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8" name="下矢印 27"/>
          <p:cNvSpPr/>
          <p:nvPr/>
        </p:nvSpPr>
        <p:spPr>
          <a:xfrm rot="10800000">
            <a:off x="640321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951349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下矢印 42"/>
          <p:cNvSpPr/>
          <p:nvPr/>
        </p:nvSpPr>
        <p:spPr>
          <a:xfrm>
            <a:off x="8135975" y="245010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717160" y="181445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842873" y="301279"/>
            <a:ext cx="4117268" cy="14942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③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基準値以下を探す為に比較位置を設定</a:t>
            </a:r>
            <a:endParaRPr kumimoji="1" lang="ja-JP" altLang="en-US" sz="28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681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正方形/長方形 29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rgbClr val="FF0000"/>
                </a:solidFill>
              </a:rPr>
              <a:t>9</a:t>
            </a:r>
            <a:endParaRPr kumimoji="1" lang="ja-JP" altLang="en-US" sz="6000" b="1" dirty="0">
              <a:solidFill>
                <a:srgbClr val="FF0000"/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rgbClr val="FF0000"/>
                </a:solidFill>
              </a:rPr>
              <a:t>6</a:t>
            </a:r>
            <a:endParaRPr kumimoji="1" lang="ja-JP" altLang="en-US" sz="6000" b="1" dirty="0">
              <a:solidFill>
                <a:srgbClr val="FF0000"/>
              </a:solidFill>
            </a:endParaRPr>
          </a:p>
        </p:txBody>
      </p:sp>
      <p:sp>
        <p:nvSpPr>
          <p:cNvPr id="28" name="下矢印 27"/>
          <p:cNvSpPr/>
          <p:nvPr/>
        </p:nvSpPr>
        <p:spPr>
          <a:xfrm rot="10800000">
            <a:off x="640321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951349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下矢印 42"/>
          <p:cNvSpPr/>
          <p:nvPr/>
        </p:nvSpPr>
        <p:spPr>
          <a:xfrm>
            <a:off x="8135975" y="245010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717160" y="181445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6058308" y="378769"/>
            <a:ext cx="4088762" cy="1160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④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-1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「基準値位置の値」と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「比較位置の値」を比較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597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正方形/長方形 29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rgbClr val="FF0000"/>
                </a:solidFill>
              </a:rPr>
              <a:t>9</a:t>
            </a:r>
            <a:endParaRPr kumimoji="1" lang="ja-JP" altLang="en-US" sz="6000" b="1" dirty="0">
              <a:solidFill>
                <a:srgbClr val="FF0000"/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rgbClr val="FF0000"/>
                </a:solidFill>
              </a:rPr>
              <a:t>6</a:t>
            </a:r>
            <a:endParaRPr kumimoji="1" lang="ja-JP" altLang="en-US" sz="6000" b="1" dirty="0">
              <a:solidFill>
                <a:srgbClr val="FF0000"/>
              </a:solidFill>
            </a:endParaRPr>
          </a:p>
        </p:txBody>
      </p:sp>
      <p:sp>
        <p:nvSpPr>
          <p:cNvPr id="28" name="下矢印 27"/>
          <p:cNvSpPr/>
          <p:nvPr/>
        </p:nvSpPr>
        <p:spPr>
          <a:xfrm rot="10800000">
            <a:off x="640321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951349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下矢印 42"/>
          <p:cNvSpPr/>
          <p:nvPr/>
        </p:nvSpPr>
        <p:spPr>
          <a:xfrm>
            <a:off x="8135975" y="245010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717160" y="181445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6058306" y="197209"/>
            <a:ext cx="4391418" cy="2936436"/>
            <a:chOff x="6058306" y="197209"/>
            <a:chExt cx="4391418" cy="2936436"/>
          </a:xfrm>
        </p:grpSpPr>
        <p:sp>
          <p:nvSpPr>
            <p:cNvPr id="46" name="正方形/長方形 45"/>
            <p:cNvSpPr/>
            <p:nvPr/>
          </p:nvSpPr>
          <p:spPr>
            <a:xfrm>
              <a:off x="6058306" y="197209"/>
              <a:ext cx="4283646" cy="29364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6247094" y="196074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配列</a:t>
              </a:r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7110665" y="1960741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[4]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9" name="角丸四角形 48"/>
            <p:cNvSpPr/>
            <p:nvPr/>
          </p:nvSpPr>
          <p:spPr>
            <a:xfrm>
              <a:off x="7083118" y="882795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 smtClean="0"/>
                <a:t>6</a:t>
              </a:r>
              <a:endParaRPr kumimoji="1" lang="ja-JP" altLang="en-US" sz="6000" b="1" dirty="0"/>
            </a:p>
          </p:txBody>
        </p:sp>
        <p:sp>
          <p:nvSpPr>
            <p:cNvPr id="50" name="角丸四角形 49"/>
            <p:cNvSpPr/>
            <p:nvPr/>
          </p:nvSpPr>
          <p:spPr>
            <a:xfrm>
              <a:off x="8699176" y="874452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9</a:t>
              </a:r>
              <a:endParaRPr kumimoji="1" lang="ja-JP" altLang="en-US" sz="6000" b="1" dirty="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8020607" y="1127884"/>
              <a:ext cx="599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&lt;</a:t>
              </a:r>
              <a:endPara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6167551" y="219943"/>
              <a:ext cx="10695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true</a:t>
              </a:r>
              <a:endPara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7619353" y="210720"/>
              <a:ext cx="28303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基準値の前</a:t>
              </a:r>
              <a:r>
                <a:rPr kumimoji="1" lang="ja-JP" altLang="en-US" sz="3200" dirty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へ</a:t>
              </a:r>
              <a:endPara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6612836" y="2485278"/>
              <a:ext cx="18453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</a:t>
              </a:r>
              <a:r>
                <a:rPr kumimoji="1" lang="en-US" altLang="ja-JP" dirty="0" err="1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targetIndex</a:t>
              </a:r>
              <a:r>
                <a:rPr kumimoji="1" lang="en-US" altLang="ja-JP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]</a:t>
              </a:r>
              <a:endPara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8606497" y="2057882"/>
              <a:ext cx="1162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dirty="0" err="1">
                  <a:solidFill>
                    <a:schemeClr val="accent5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pivotVal</a:t>
              </a:r>
              <a:endParaRPr lang="ja-JP" altLang="en-US" dirty="0"/>
            </a:p>
          </p:txBody>
        </p:sp>
      </p:grpSp>
      <p:sp>
        <p:nvSpPr>
          <p:cNvPr id="56" name="角丸四角形 55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271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正方形/長方形 29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rgbClr val="FF0000"/>
                </a:solidFill>
              </a:rPr>
              <a:t>9</a:t>
            </a:r>
            <a:endParaRPr kumimoji="1" lang="ja-JP" altLang="en-US" sz="6000" b="1" dirty="0">
              <a:solidFill>
                <a:srgbClr val="FF0000"/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rgbClr val="FF0000"/>
                </a:solidFill>
              </a:rPr>
              <a:t>6</a:t>
            </a:r>
            <a:endParaRPr kumimoji="1" lang="ja-JP" altLang="en-US" sz="6000" b="1" dirty="0">
              <a:solidFill>
                <a:srgbClr val="FF0000"/>
              </a:solidFill>
            </a:endParaRPr>
          </a:p>
        </p:txBody>
      </p:sp>
      <p:sp>
        <p:nvSpPr>
          <p:cNvPr id="28" name="下矢印 27"/>
          <p:cNvSpPr/>
          <p:nvPr/>
        </p:nvSpPr>
        <p:spPr>
          <a:xfrm rot="10800000">
            <a:off x="640321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951349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下矢印 42"/>
          <p:cNvSpPr/>
          <p:nvPr/>
        </p:nvSpPr>
        <p:spPr>
          <a:xfrm>
            <a:off x="8135975" y="245010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717160" y="181445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6058308" y="378769"/>
            <a:ext cx="4088762" cy="1160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④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-2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「比較対象位置の値」を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「基準値の位置の値」に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上書きする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000953" y="3202661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rgbClr val="FF0000"/>
                </a:solidFill>
              </a:rPr>
              <a:t>6</a:t>
            </a:r>
            <a:endParaRPr kumimoji="1" lang="ja-JP" altLang="en-US" sz="6000" b="1" dirty="0">
              <a:solidFill>
                <a:srgbClr val="FF0000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219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7.40741E-7 L -0.13945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正方形/長方形 29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6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28" name="下矢印 27"/>
          <p:cNvSpPr/>
          <p:nvPr/>
        </p:nvSpPr>
        <p:spPr>
          <a:xfrm rot="10800000">
            <a:off x="640321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951349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下矢印 42"/>
          <p:cNvSpPr/>
          <p:nvPr/>
        </p:nvSpPr>
        <p:spPr>
          <a:xfrm>
            <a:off x="8135975" y="245010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717160" y="181445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6058308" y="378769"/>
            <a:ext cx="4088762" cy="1160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④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-3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「基準値の位置」を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１つ進める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48" name="角丸四角形 47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957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6712622" y="2525702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719428" y="1887699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1659" y="6010424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159869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48275" y="2524987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750159" y="1803043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5158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35158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41598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41412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41785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594975" y="590631"/>
            <a:ext cx="3211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を進め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未探索の値を探す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415986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6160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0.14857 0.0078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2" y="3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0.09102 -0.0113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56" grpId="0"/>
      <p:bldP spid="58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正方形/長方形 29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6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28" name="下矢印 27"/>
          <p:cNvSpPr/>
          <p:nvPr/>
        </p:nvSpPr>
        <p:spPr>
          <a:xfrm rot="10800000">
            <a:off x="8015039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563172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下矢印 42"/>
          <p:cNvSpPr/>
          <p:nvPr/>
        </p:nvSpPr>
        <p:spPr>
          <a:xfrm>
            <a:off x="8135975" y="245010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717160" y="181445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6058308" y="378769"/>
            <a:ext cx="4088762" cy="1160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④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-3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「基準値の位置」を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１つ進める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36" name="角丸四角形 35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707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正方形/長方形 29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6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28" name="下矢印 27"/>
          <p:cNvSpPr/>
          <p:nvPr/>
        </p:nvSpPr>
        <p:spPr>
          <a:xfrm rot="10800000">
            <a:off x="8015039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563172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下矢印 42"/>
          <p:cNvSpPr/>
          <p:nvPr/>
        </p:nvSpPr>
        <p:spPr>
          <a:xfrm>
            <a:off x="8135975" y="245010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717160" y="181445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36" name="正方形/長方形 35"/>
          <p:cNvSpPr/>
          <p:nvPr/>
        </p:nvSpPr>
        <p:spPr>
          <a:xfrm>
            <a:off x="6058308" y="378769"/>
            <a:ext cx="4088762" cy="1160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④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-4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「基準値位置の値」を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「比較対象位置の値」に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上書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きす</a:t>
            </a:r>
            <a:r>
              <a:rPr kumimoji="1" lang="ja-JP" altLang="en-US" sz="24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979345" y="320129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48" name="角丸四角形 47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319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正方形/長方形 29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6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28" name="下矢印 27"/>
          <p:cNvSpPr/>
          <p:nvPr/>
        </p:nvSpPr>
        <p:spPr>
          <a:xfrm rot="10800000">
            <a:off x="8015039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563172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下矢印 42"/>
          <p:cNvSpPr/>
          <p:nvPr/>
        </p:nvSpPr>
        <p:spPr>
          <a:xfrm>
            <a:off x="8135975" y="245010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717160" y="181445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45" name="正方形/長方形 44"/>
          <p:cNvSpPr/>
          <p:nvPr/>
        </p:nvSpPr>
        <p:spPr>
          <a:xfrm>
            <a:off x="6461390" y="363271"/>
            <a:ext cx="3685679" cy="1160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⑤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「比較の位置」を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つ進める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260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正方形/長方形 29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6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28" name="下矢印 27"/>
          <p:cNvSpPr/>
          <p:nvPr/>
        </p:nvSpPr>
        <p:spPr>
          <a:xfrm rot="10800000">
            <a:off x="8015039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563172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下矢印 42"/>
          <p:cNvSpPr/>
          <p:nvPr/>
        </p:nvSpPr>
        <p:spPr>
          <a:xfrm>
            <a:off x="9174360" y="245010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755545" y="181445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45" name="正方形/長方形 44"/>
          <p:cNvSpPr/>
          <p:nvPr/>
        </p:nvSpPr>
        <p:spPr>
          <a:xfrm>
            <a:off x="6461390" y="363271"/>
            <a:ext cx="3685679" cy="1160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⑤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「比較の位置」を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つ進める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077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正方形/長方形 29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6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28" name="下矢印 27"/>
          <p:cNvSpPr/>
          <p:nvPr/>
        </p:nvSpPr>
        <p:spPr>
          <a:xfrm rot="10800000">
            <a:off x="8015039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563172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下矢印 42"/>
          <p:cNvSpPr/>
          <p:nvPr/>
        </p:nvSpPr>
        <p:spPr>
          <a:xfrm>
            <a:off x="9174360" y="245010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755545" y="181445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36" name="正方形/長方形 35"/>
          <p:cNvSpPr/>
          <p:nvPr/>
        </p:nvSpPr>
        <p:spPr>
          <a:xfrm>
            <a:off x="6461390" y="378769"/>
            <a:ext cx="3685679" cy="1160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④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～⑤を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終了位置ま</a:t>
            </a:r>
            <a:r>
              <a:rPr kumimoji="1" lang="ja-JP" altLang="en-US" sz="24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098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正方形/長方形 29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6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28" name="下矢印 27"/>
          <p:cNvSpPr/>
          <p:nvPr/>
        </p:nvSpPr>
        <p:spPr>
          <a:xfrm rot="10800000">
            <a:off x="8015039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563172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下矢印 42"/>
          <p:cNvSpPr/>
          <p:nvPr/>
        </p:nvSpPr>
        <p:spPr>
          <a:xfrm>
            <a:off x="9174360" y="245010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755545" y="181445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45" name="正方形/長方形 44"/>
          <p:cNvSpPr/>
          <p:nvPr/>
        </p:nvSpPr>
        <p:spPr>
          <a:xfrm>
            <a:off x="6461390" y="363271"/>
            <a:ext cx="3685679" cy="1160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⑥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「基準値の値」を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「基準値位置の値」に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上書きす</a:t>
            </a:r>
            <a:r>
              <a:rPr kumimoji="1" lang="ja-JP" altLang="en-US" sz="24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04667" y="2151511"/>
            <a:ext cx="962553" cy="537253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012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-0.18607 0.228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10" y="1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正方形/長方形 29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6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28" name="下矢印 27"/>
          <p:cNvSpPr/>
          <p:nvPr/>
        </p:nvSpPr>
        <p:spPr>
          <a:xfrm rot="10800000">
            <a:off x="8015039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563172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下矢印 42"/>
          <p:cNvSpPr/>
          <p:nvPr/>
        </p:nvSpPr>
        <p:spPr>
          <a:xfrm>
            <a:off x="9174360" y="245010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755545" y="181445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36" name="角丸四角形 35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627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正方形/長方形 29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6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28" name="下矢印 27"/>
          <p:cNvSpPr/>
          <p:nvPr/>
        </p:nvSpPr>
        <p:spPr>
          <a:xfrm rot="10800000">
            <a:off x="8015039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563172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下矢印 42"/>
          <p:cNvSpPr/>
          <p:nvPr/>
        </p:nvSpPr>
        <p:spPr>
          <a:xfrm>
            <a:off x="9174360" y="245010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755545" y="181445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36" name="正方形/長方形 35"/>
          <p:cNvSpPr/>
          <p:nvPr/>
        </p:nvSpPr>
        <p:spPr>
          <a:xfrm>
            <a:off x="6051055" y="2323678"/>
            <a:ext cx="1423509" cy="5860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基準値未満</a:t>
            </a:r>
            <a:endParaRPr kumimoji="1" lang="ja-JP" altLang="en-US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7900364" y="2313443"/>
            <a:ext cx="1327425" cy="5860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基準値以上</a:t>
            </a:r>
            <a:endParaRPr kumimoji="1" lang="ja-JP" altLang="en-US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6051055" y="2972094"/>
            <a:ext cx="1608508" cy="2528343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590285" y="5676550"/>
            <a:ext cx="3796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基準値未満で再帰呼び出し</a:t>
            </a:r>
            <a:endParaRPr kumimoji="1" lang="ja-JP" altLang="en-US" sz="24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503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>
            <a:off x="3192650" y="504060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407126" y="666427"/>
            <a:ext cx="560125" cy="783262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1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992980" y="666427"/>
            <a:ext cx="560125" cy="783262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2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586846" y="666427"/>
            <a:ext cx="560125" cy="783262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7" name="角丸四角形 6"/>
          <p:cNvSpPr/>
          <p:nvPr/>
        </p:nvSpPr>
        <p:spPr>
          <a:xfrm>
            <a:off x="5797624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6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192235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9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13366" y="22448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13614" y="64354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558741" y="942686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endParaRPr lang="ja-JP" altLang="en-US" sz="3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63238" y="64354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133619" y="942404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679324" y="2396720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4893800" y="255908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1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479654" y="255908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2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073520" y="255908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41" name="角丸四角形 40"/>
          <p:cNvSpPr/>
          <p:nvPr/>
        </p:nvSpPr>
        <p:spPr>
          <a:xfrm>
            <a:off x="7284298" y="255908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accent2"/>
                </a:solidFill>
              </a:rPr>
              <a:t>9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6678909" y="255908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accent2"/>
                </a:solidFill>
              </a:rPr>
              <a:t>6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600040" y="211714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900288" y="253620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8045415" y="2835346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lang="ja-JP" altLang="en-US" sz="32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549912" y="253620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620293" y="2835064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1" name="右矢印 60"/>
          <p:cNvSpPr/>
          <p:nvPr/>
        </p:nvSpPr>
        <p:spPr>
          <a:xfrm rot="2668613">
            <a:off x="5531255" y="1789631"/>
            <a:ext cx="609918" cy="258886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401783" y="4289380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1616259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1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202113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2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2795979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4006757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9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401368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accent2"/>
                </a:solidFill>
              </a:rPr>
              <a:t>6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322499" y="400980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622747" y="442886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767874" y="4728006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lang="ja-JP" altLang="en-US" sz="3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272371" y="442886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5342752" y="4727724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右矢印 35"/>
          <p:cNvSpPr/>
          <p:nvPr/>
        </p:nvSpPr>
        <p:spPr>
          <a:xfrm rot="8146808">
            <a:off x="4687592" y="3847654"/>
            <a:ext cx="609918" cy="2588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39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  <p:bldP spid="36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角丸四角形 1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58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8115604" y="2481751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下矢印 38"/>
          <p:cNvSpPr/>
          <p:nvPr/>
        </p:nvSpPr>
        <p:spPr>
          <a:xfrm>
            <a:off x="6118643" y="2562703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520150" y="1847359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523189" y="1965633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6058306" y="197209"/>
            <a:ext cx="4283646" cy="28639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1659" y="6010424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85224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8536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38536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408522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408522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408522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408522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94752" y="267642"/>
            <a:ext cx="2065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もしな</a:t>
            </a:r>
            <a:r>
              <a:rPr kumimoji="1" lang="ja-JP" altLang="en-US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184376" y="2166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149261" y="205791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765319" y="205791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55" name="角丸四角形 54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2</a:t>
            </a:r>
            <a:endParaRPr kumimoji="1" lang="ja-JP" altLang="en-US" sz="6000" b="1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660701" y="212954"/>
            <a:ext cx="138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6754266" y="2497462"/>
            <a:ext cx="152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341104" y="2516123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2587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0" grpId="0"/>
      <p:bldP spid="51" grpId="0"/>
      <p:bldP spid="52" grpId="0"/>
      <p:bldP spid="53" grpId="0" animBg="1"/>
      <p:bldP spid="55" grpId="0" animBg="1"/>
      <p:bldP spid="59" grpId="0"/>
      <p:bldP spid="60" grpId="0"/>
      <p:bldP spid="63" grpId="0"/>
      <p:bldP spid="64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ボックス 32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642101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69149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正方形/長方形 26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951349" y="409765"/>
            <a:ext cx="3982443" cy="1129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①始めに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基準値の位置」と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「終わりの位置」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を設定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32" name="角丸四角形 31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34" name="角丸四角形 33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104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ボックス 32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6428603" y="524451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76736" y="5950635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正方形/長方形 26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903298" y="425217"/>
            <a:ext cx="4881345" cy="1977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①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-2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分割するデータ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数が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以下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- </a:t>
            </a:r>
            <a:r>
              <a:rPr kumimoji="1" lang="en-US" altLang="ja-JP" sz="2400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)&lt;= 1</a:t>
            </a:r>
          </a:p>
          <a:p>
            <a:pPr algn="ctr"/>
            <a:endParaRPr kumimoji="1" lang="en-US" altLang="ja-JP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何もせず戻る</a:t>
            </a:r>
            <a:endParaRPr kumimoji="1" lang="en-US" altLang="ja-JP" sz="2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32" name="角丸四角形 31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34" name="角丸四角形 33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606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>
            <a:off x="3192650" y="504060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407126" y="666427"/>
            <a:ext cx="560125" cy="783262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1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992980" y="666427"/>
            <a:ext cx="560125" cy="783262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2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586846" y="666427"/>
            <a:ext cx="560125" cy="783262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7" name="角丸四角形 6"/>
          <p:cNvSpPr/>
          <p:nvPr/>
        </p:nvSpPr>
        <p:spPr>
          <a:xfrm>
            <a:off x="5797624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6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192235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9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13366" y="22448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13614" y="64354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558741" y="942686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endParaRPr lang="ja-JP" altLang="en-US" sz="3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63238" y="64354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133619" y="942404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679324" y="2396720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4893800" y="255908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1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479654" y="255908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2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073520" y="255908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41" name="角丸四角形 40"/>
          <p:cNvSpPr/>
          <p:nvPr/>
        </p:nvSpPr>
        <p:spPr>
          <a:xfrm>
            <a:off x="7284298" y="255908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accent2"/>
                </a:solidFill>
              </a:rPr>
              <a:t>9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6678909" y="255908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accent2"/>
                </a:solidFill>
              </a:rPr>
              <a:t>6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600040" y="211714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900288" y="253620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8045415" y="2835346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lang="ja-JP" altLang="en-US" sz="32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549912" y="253620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620293" y="2835064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1" name="右矢印 60"/>
          <p:cNvSpPr/>
          <p:nvPr/>
        </p:nvSpPr>
        <p:spPr>
          <a:xfrm rot="2668613">
            <a:off x="5531255" y="1789631"/>
            <a:ext cx="609918" cy="258886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401783" y="4289380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1616259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1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202113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2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2795979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4006757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9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401368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accent2"/>
                </a:solidFill>
              </a:rPr>
              <a:t>6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322499" y="400980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622747" y="442886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767874" y="4728006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lang="ja-JP" altLang="en-US" sz="3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272371" y="442886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5342752" y="4727724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右矢印 35"/>
          <p:cNvSpPr/>
          <p:nvPr/>
        </p:nvSpPr>
        <p:spPr>
          <a:xfrm rot="8146808">
            <a:off x="4687592" y="3847654"/>
            <a:ext cx="609918" cy="258886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 rot="18996468">
            <a:off x="5103462" y="3829572"/>
            <a:ext cx="609918" cy="2588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2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正方形/長方形 29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8" name="下矢印 27"/>
          <p:cNvSpPr/>
          <p:nvPr/>
        </p:nvSpPr>
        <p:spPr>
          <a:xfrm rot="10800000">
            <a:off x="8015039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563172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下矢印 42"/>
          <p:cNvSpPr/>
          <p:nvPr/>
        </p:nvSpPr>
        <p:spPr>
          <a:xfrm>
            <a:off x="9174360" y="245010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755545" y="181445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36" name="正方形/長方形 35"/>
          <p:cNvSpPr/>
          <p:nvPr/>
        </p:nvSpPr>
        <p:spPr>
          <a:xfrm>
            <a:off x="6051055" y="2323678"/>
            <a:ext cx="1423509" cy="5860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基準値未満</a:t>
            </a:r>
            <a:endParaRPr kumimoji="1" lang="ja-JP" altLang="en-US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7900364" y="2313443"/>
            <a:ext cx="1327425" cy="5860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基準値以上</a:t>
            </a:r>
            <a:endParaRPr kumimoji="1" lang="ja-JP" altLang="en-US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5962125" y="2942370"/>
            <a:ext cx="1608508" cy="2528343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9708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正方形/長方形 29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下矢印 27"/>
          <p:cNvSpPr/>
          <p:nvPr/>
        </p:nvSpPr>
        <p:spPr>
          <a:xfrm rot="10800000">
            <a:off x="8015039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563172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下矢印 42"/>
          <p:cNvSpPr/>
          <p:nvPr/>
        </p:nvSpPr>
        <p:spPr>
          <a:xfrm>
            <a:off x="9174360" y="245010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755545" y="181445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051055" y="2323678"/>
            <a:ext cx="1423509" cy="5860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基準値未満</a:t>
            </a:r>
            <a:endParaRPr kumimoji="1" lang="ja-JP" altLang="en-US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7900364" y="2313443"/>
            <a:ext cx="1327425" cy="5860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基準値以上</a:t>
            </a:r>
            <a:endParaRPr kumimoji="1" lang="ja-JP" altLang="en-US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9468006" y="3129976"/>
            <a:ext cx="242861" cy="1623450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316394" y="5656772"/>
            <a:ext cx="5323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基準値より大きい数値で再帰呼び出し</a:t>
            </a:r>
            <a:endParaRPr kumimoji="1" lang="ja-JP" altLang="en-US" sz="24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6021702" y="2909695"/>
            <a:ext cx="1608508" cy="2528343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462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>
            <a:off x="3192650" y="504060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407126" y="666427"/>
            <a:ext cx="560125" cy="783262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1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992980" y="666427"/>
            <a:ext cx="560125" cy="783262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2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586846" y="666427"/>
            <a:ext cx="560125" cy="783262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7" name="角丸四角形 6"/>
          <p:cNvSpPr/>
          <p:nvPr/>
        </p:nvSpPr>
        <p:spPr>
          <a:xfrm>
            <a:off x="5797624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6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192235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9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13366" y="22448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13614" y="64354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558741" y="942686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endParaRPr lang="ja-JP" altLang="en-US" sz="3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63238" y="64354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133619" y="942404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679324" y="2396720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4893800" y="255908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1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479654" y="255908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2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073520" y="255908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41" name="角丸四角形 40"/>
          <p:cNvSpPr/>
          <p:nvPr/>
        </p:nvSpPr>
        <p:spPr>
          <a:xfrm>
            <a:off x="7284298" y="255908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accent2"/>
                </a:solidFill>
              </a:rPr>
              <a:t>9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6678909" y="255908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accent2"/>
                </a:solidFill>
              </a:rPr>
              <a:t>6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600040" y="211714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900288" y="253620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8045415" y="2835346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lang="ja-JP" altLang="en-US" sz="32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549912" y="253620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620293" y="2835064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1" name="右矢印 60"/>
          <p:cNvSpPr/>
          <p:nvPr/>
        </p:nvSpPr>
        <p:spPr>
          <a:xfrm rot="2668613">
            <a:off x="5531255" y="1789631"/>
            <a:ext cx="609918" cy="258886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401783" y="4289380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1616259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1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202113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2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2795979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4006757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9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401368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accent2"/>
                </a:solidFill>
              </a:rPr>
              <a:t>6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322499" y="400980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622747" y="442886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767874" y="4728006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lang="ja-JP" altLang="en-US" sz="3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272371" y="442886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5342752" y="4727724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右矢印 35"/>
          <p:cNvSpPr/>
          <p:nvPr/>
        </p:nvSpPr>
        <p:spPr>
          <a:xfrm rot="8146808">
            <a:off x="4687592" y="3847654"/>
            <a:ext cx="609918" cy="258886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 rot="18996468">
            <a:off x="5103462" y="3829572"/>
            <a:ext cx="609918" cy="258886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6962991" y="4289380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7177467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1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7763321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2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8357187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53" name="角丸四角形 52"/>
          <p:cNvSpPr/>
          <p:nvPr/>
        </p:nvSpPr>
        <p:spPr>
          <a:xfrm>
            <a:off x="9567965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9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8962576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6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883707" y="400980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183955" y="442886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10329082" y="4728006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lang="ja-JP" altLang="en-US" sz="32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833579" y="442886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10903960" y="4727724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0" name="右矢印 59"/>
          <p:cNvSpPr/>
          <p:nvPr/>
        </p:nvSpPr>
        <p:spPr>
          <a:xfrm rot="2810388">
            <a:off x="8647563" y="3812639"/>
            <a:ext cx="609918" cy="2588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20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58" grpId="0"/>
      <p:bldP spid="59" grpId="0"/>
      <p:bldP spid="60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角丸四角形 16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05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ボックス 32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>
            <a:off x="9485644" y="2808059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152969" y="220168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正方形/長方形 26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951349" y="409765"/>
            <a:ext cx="3982443" cy="1129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①始めに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基準値の位置」と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「終わりの位置」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を設定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69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/>
          <p:cNvSpPr txBox="1"/>
          <p:nvPr/>
        </p:nvSpPr>
        <p:spPr>
          <a:xfrm>
            <a:off x="9152969" y="220168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正方形/長方形 26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903298" y="425217"/>
            <a:ext cx="4881345" cy="1977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①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-2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分割するデータ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数が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以下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- </a:t>
            </a:r>
            <a:r>
              <a:rPr kumimoji="1" lang="en-US" altLang="ja-JP" sz="2400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)&lt;= 1</a:t>
            </a:r>
          </a:p>
          <a:p>
            <a:pPr algn="ctr"/>
            <a:endParaRPr kumimoji="1" lang="en-US" altLang="ja-JP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何もせず戻る</a:t>
            </a:r>
            <a:endParaRPr kumimoji="1" lang="en-US" altLang="ja-JP" sz="2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下矢印 35"/>
          <p:cNvSpPr/>
          <p:nvPr/>
        </p:nvSpPr>
        <p:spPr>
          <a:xfrm>
            <a:off x="9485644" y="2808059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499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>
            <a:off x="3192650" y="504060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407126" y="666427"/>
            <a:ext cx="560125" cy="783262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1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992980" y="666427"/>
            <a:ext cx="560125" cy="783262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2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586846" y="666427"/>
            <a:ext cx="560125" cy="783262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7" name="角丸四角形 6"/>
          <p:cNvSpPr/>
          <p:nvPr/>
        </p:nvSpPr>
        <p:spPr>
          <a:xfrm>
            <a:off x="5797624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6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192235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9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13366" y="22448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13614" y="64354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558741" y="942686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endParaRPr lang="ja-JP" altLang="en-US" sz="3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63238" y="64354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133619" y="942404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679324" y="2396720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4893800" y="255908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1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479654" y="255908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2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073520" y="255908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41" name="角丸四角形 40"/>
          <p:cNvSpPr/>
          <p:nvPr/>
        </p:nvSpPr>
        <p:spPr>
          <a:xfrm>
            <a:off x="7284298" y="255908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accent2"/>
                </a:solidFill>
              </a:rPr>
              <a:t>9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6678909" y="255908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accent2"/>
                </a:solidFill>
              </a:rPr>
              <a:t>6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600040" y="211714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900288" y="253620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8045415" y="2835346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lang="ja-JP" altLang="en-US" sz="32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549912" y="253620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620293" y="2835064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1" name="右矢印 60"/>
          <p:cNvSpPr/>
          <p:nvPr/>
        </p:nvSpPr>
        <p:spPr>
          <a:xfrm rot="2668613">
            <a:off x="5531255" y="1789631"/>
            <a:ext cx="609918" cy="258886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401783" y="4289380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1616259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1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202113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2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2795979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4006757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9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401368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accent2"/>
                </a:solidFill>
              </a:rPr>
              <a:t>6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322499" y="400980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622747" y="442886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767874" y="4728006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lang="ja-JP" altLang="en-US" sz="3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272371" y="442886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5342752" y="4727724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右矢印 35"/>
          <p:cNvSpPr/>
          <p:nvPr/>
        </p:nvSpPr>
        <p:spPr>
          <a:xfrm rot="8146808">
            <a:off x="4687592" y="3847654"/>
            <a:ext cx="609918" cy="258886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 rot="18996468">
            <a:off x="5103462" y="3829572"/>
            <a:ext cx="609918" cy="258886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6962991" y="4289380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7177467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1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7763321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2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8357187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53" name="角丸四角形 52"/>
          <p:cNvSpPr/>
          <p:nvPr/>
        </p:nvSpPr>
        <p:spPr>
          <a:xfrm>
            <a:off x="9567965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9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8962576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6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883707" y="400980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183955" y="442886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10329082" y="4728006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lang="ja-JP" altLang="en-US" sz="32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833579" y="442886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10903960" y="4727724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0" name="右矢印 59"/>
          <p:cNvSpPr/>
          <p:nvPr/>
        </p:nvSpPr>
        <p:spPr>
          <a:xfrm rot="13760758">
            <a:off x="8647563" y="3812639"/>
            <a:ext cx="609918" cy="2588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右矢印 61"/>
          <p:cNvSpPr/>
          <p:nvPr/>
        </p:nvSpPr>
        <p:spPr>
          <a:xfrm rot="2543712">
            <a:off x="8201455" y="3871178"/>
            <a:ext cx="609918" cy="258886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01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テキスト ボックス 35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8115604" y="2481751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520150" y="181003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1659" y="6010424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14120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10715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31071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41412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41412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41412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41412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594975" y="590631"/>
            <a:ext cx="3211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を進め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未探索の値を探す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412697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下矢印 62"/>
          <p:cNvSpPr/>
          <p:nvPr/>
        </p:nvSpPr>
        <p:spPr>
          <a:xfrm>
            <a:off x="6118643" y="2562703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523189" y="1909650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026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7 L 0.12071 0.0064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9" y="32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0.1039 0.008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5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56" grpId="0"/>
      <p:bldP spid="62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/>
          <p:cNvSpPr txBox="1"/>
          <p:nvPr/>
        </p:nvSpPr>
        <p:spPr>
          <a:xfrm>
            <a:off x="474996" y="481553"/>
            <a:ext cx="82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step2 :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再帰を活用して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正方形/長方形 29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下矢印 27"/>
          <p:cNvSpPr/>
          <p:nvPr/>
        </p:nvSpPr>
        <p:spPr>
          <a:xfrm rot="10800000">
            <a:off x="8015039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563172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下矢印 42"/>
          <p:cNvSpPr/>
          <p:nvPr/>
        </p:nvSpPr>
        <p:spPr>
          <a:xfrm>
            <a:off x="9174360" y="245010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755545" y="181445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051055" y="2323678"/>
            <a:ext cx="1423509" cy="5860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基準値未満</a:t>
            </a:r>
            <a:endParaRPr kumimoji="1" lang="ja-JP" altLang="en-US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7900364" y="2313443"/>
            <a:ext cx="1327425" cy="5860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基準値以上</a:t>
            </a:r>
            <a:endParaRPr kumimoji="1" lang="ja-JP" altLang="en-US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9468006" y="3129976"/>
            <a:ext cx="242861" cy="1623450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587753" y="5826470"/>
            <a:ext cx="4028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左右分割が終わったので戻る</a:t>
            </a:r>
            <a:endParaRPr kumimoji="1" lang="ja-JP" altLang="en-US" sz="2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6019847" y="2945067"/>
            <a:ext cx="1608508" cy="2528343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583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>
            <a:off x="3192650" y="504060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407126" y="666427"/>
            <a:ext cx="560125" cy="783262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1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992980" y="666427"/>
            <a:ext cx="560125" cy="783262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2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586846" y="666427"/>
            <a:ext cx="560125" cy="783262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7" name="角丸四角形 6"/>
          <p:cNvSpPr/>
          <p:nvPr/>
        </p:nvSpPr>
        <p:spPr>
          <a:xfrm>
            <a:off x="5797624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6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192235" y="66642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9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13366" y="22448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13614" y="64354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558741" y="942686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endParaRPr lang="ja-JP" altLang="en-US" sz="3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63238" y="64354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133619" y="942404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679324" y="2396720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4893800" y="255908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1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479654" y="255908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2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073520" y="255908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41" name="角丸四角形 40"/>
          <p:cNvSpPr/>
          <p:nvPr/>
        </p:nvSpPr>
        <p:spPr>
          <a:xfrm>
            <a:off x="7284298" y="255908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accent2"/>
                </a:solidFill>
              </a:rPr>
              <a:t>9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6678909" y="255908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accent2"/>
                </a:solidFill>
              </a:rPr>
              <a:t>6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600040" y="211714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900288" y="253620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8045415" y="2835346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lang="ja-JP" altLang="en-US" sz="32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549912" y="253620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620293" y="2835064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1" name="右矢印 60"/>
          <p:cNvSpPr/>
          <p:nvPr/>
        </p:nvSpPr>
        <p:spPr>
          <a:xfrm rot="2668613">
            <a:off x="5531255" y="1789631"/>
            <a:ext cx="609918" cy="258886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401783" y="4289380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1616259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1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202113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2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2795979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4006757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9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401368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accent2"/>
                </a:solidFill>
              </a:rPr>
              <a:t>6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322499" y="400980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622747" y="442886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767874" y="4728006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lang="ja-JP" altLang="en-US" sz="3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272371" y="442886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5342752" y="4727724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右矢印 35"/>
          <p:cNvSpPr/>
          <p:nvPr/>
        </p:nvSpPr>
        <p:spPr>
          <a:xfrm rot="8146808">
            <a:off x="4687592" y="3847654"/>
            <a:ext cx="609918" cy="258886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 rot="18996468">
            <a:off x="5103462" y="3829572"/>
            <a:ext cx="609918" cy="258886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6962991" y="4289380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7177467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1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7763321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2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8357187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53" name="角丸四角形 52"/>
          <p:cNvSpPr/>
          <p:nvPr/>
        </p:nvSpPr>
        <p:spPr>
          <a:xfrm>
            <a:off x="9567965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9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8962576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6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883707" y="400980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183955" y="442886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10329082" y="4728006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lang="ja-JP" altLang="en-US" sz="32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833579" y="442886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10903960" y="4727724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0" name="右矢印 59"/>
          <p:cNvSpPr/>
          <p:nvPr/>
        </p:nvSpPr>
        <p:spPr>
          <a:xfrm rot="13760758">
            <a:off x="8647563" y="3812639"/>
            <a:ext cx="609918" cy="258886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右矢印 61"/>
          <p:cNvSpPr/>
          <p:nvPr/>
        </p:nvSpPr>
        <p:spPr>
          <a:xfrm rot="2543712">
            <a:off x="8201455" y="3871178"/>
            <a:ext cx="609918" cy="258886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右矢印 62"/>
          <p:cNvSpPr/>
          <p:nvPr/>
        </p:nvSpPr>
        <p:spPr>
          <a:xfrm rot="13760758">
            <a:off x="6102105" y="1812102"/>
            <a:ext cx="609918" cy="2588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77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4719131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67264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9171597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752782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54767" y="2369432"/>
            <a:ext cx="3869773" cy="5860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基準値未満</a:t>
            </a:r>
            <a:endParaRPr kumimoji="1" lang="ja-JP" altLang="en-US" sz="36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4520702" y="2383021"/>
            <a:ext cx="4604677" cy="5860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基準値以上</a:t>
            </a:r>
            <a:endParaRPr kumimoji="1" lang="ja-JP" altLang="en-US" sz="36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4996" y="481553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ピボットで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950022" y="5595999"/>
            <a:ext cx="4028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左右分割が終わったので戻る</a:t>
            </a:r>
            <a:endParaRPr kumimoji="1" lang="ja-JP" altLang="en-US" sz="2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893832" y="3093135"/>
            <a:ext cx="3517018" cy="1725318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981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>
            <a:off x="3192650" y="504060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407126" y="666427"/>
            <a:ext cx="560125" cy="783262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1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992980" y="666427"/>
            <a:ext cx="560125" cy="783262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2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586846" y="666427"/>
            <a:ext cx="560125" cy="783262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7" name="角丸四角形 6"/>
          <p:cNvSpPr/>
          <p:nvPr/>
        </p:nvSpPr>
        <p:spPr>
          <a:xfrm>
            <a:off x="5797624" y="666427"/>
            <a:ext cx="560125" cy="783262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9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192235" y="666427"/>
            <a:ext cx="560125" cy="783262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6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13366" y="22448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13614" y="64354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558741" y="942686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endParaRPr lang="ja-JP" altLang="en-US" sz="3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63238" y="64354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133619" y="942404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679324" y="2396720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4893800" y="255908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1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479654" y="255908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2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073520" y="255908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41" name="角丸四角形 40"/>
          <p:cNvSpPr/>
          <p:nvPr/>
        </p:nvSpPr>
        <p:spPr>
          <a:xfrm>
            <a:off x="7284298" y="255908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accent2"/>
                </a:solidFill>
              </a:rPr>
              <a:t>9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6678909" y="255908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accent2"/>
                </a:solidFill>
              </a:rPr>
              <a:t>6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600040" y="211714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900288" y="253620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8045415" y="2835346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lang="ja-JP" altLang="en-US" sz="32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549912" y="253620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620293" y="2835064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1" name="右矢印 60"/>
          <p:cNvSpPr/>
          <p:nvPr/>
        </p:nvSpPr>
        <p:spPr>
          <a:xfrm rot="2668613">
            <a:off x="5531255" y="1789631"/>
            <a:ext cx="609918" cy="258886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401783" y="4289380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1616259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1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202113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2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2795979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4006757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9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401368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accent2"/>
                </a:solidFill>
              </a:rPr>
              <a:t>6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322499" y="400980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622747" y="442886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767874" y="4728006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lang="ja-JP" altLang="en-US" sz="3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272371" y="442886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5342752" y="4727724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右矢印 35"/>
          <p:cNvSpPr/>
          <p:nvPr/>
        </p:nvSpPr>
        <p:spPr>
          <a:xfrm rot="8146808">
            <a:off x="4687592" y="3847654"/>
            <a:ext cx="609918" cy="258886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 rot="18996468">
            <a:off x="5103462" y="3829572"/>
            <a:ext cx="609918" cy="258886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6962991" y="4289380"/>
            <a:ext cx="4680489" cy="1135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7177467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1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7763321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2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8357187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3</a:t>
            </a:r>
            <a:endParaRPr kumimoji="1" lang="ja-JP" altLang="en-US" sz="3600" b="1" dirty="0"/>
          </a:p>
        </p:txBody>
      </p:sp>
      <p:sp>
        <p:nvSpPr>
          <p:cNvPr id="53" name="角丸四角形 52"/>
          <p:cNvSpPr/>
          <p:nvPr/>
        </p:nvSpPr>
        <p:spPr>
          <a:xfrm>
            <a:off x="9567965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9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8962576" y="4451747"/>
            <a:ext cx="560125" cy="78326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6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883707" y="400980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クイックソート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183955" y="442886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start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10329082" y="4728006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lang="ja-JP" altLang="en-US" sz="32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833579" y="442886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10903960" y="4727724"/>
            <a:ext cx="546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lang="ja-JP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0" name="右矢印 59"/>
          <p:cNvSpPr/>
          <p:nvPr/>
        </p:nvSpPr>
        <p:spPr>
          <a:xfrm rot="13760758">
            <a:off x="8647563" y="3812639"/>
            <a:ext cx="609918" cy="258886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右矢印 61"/>
          <p:cNvSpPr/>
          <p:nvPr/>
        </p:nvSpPr>
        <p:spPr>
          <a:xfrm rot="2543712">
            <a:off x="8201455" y="3871178"/>
            <a:ext cx="609918" cy="258886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右矢印 62"/>
          <p:cNvSpPr/>
          <p:nvPr/>
        </p:nvSpPr>
        <p:spPr>
          <a:xfrm rot="13760758">
            <a:off x="6102105" y="1812102"/>
            <a:ext cx="609918" cy="258886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右矢印 63"/>
          <p:cNvSpPr/>
          <p:nvPr/>
        </p:nvSpPr>
        <p:spPr>
          <a:xfrm rot="13760758">
            <a:off x="2265997" y="279711"/>
            <a:ext cx="609918" cy="2588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3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76177" y="3333919"/>
            <a:ext cx="11569434" cy="2938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76177" y="449376"/>
            <a:ext cx="110209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課題に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チャレンジ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endParaRPr kumimoji="1" lang="en-US" altLang="ja-JP" sz="4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自分の理解度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認識の抜け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を確認しよう！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373486" y="2004889"/>
            <a:ext cx="10572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課題は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まで出来たら一旦、先生にチェックして貰いましょう！</a:t>
            </a:r>
            <a:endParaRPr kumimoji="1" lang="en-US" altLang="ja-JP" sz="32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1202" y="2795310"/>
            <a:ext cx="11016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より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レベルアップ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して欲しいので出来る限り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以下のルールを守って下さい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39785" y="3502848"/>
            <a:ext cx="60757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インデント</a:t>
            </a:r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は必ず合わせる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39785" y="4210734"/>
            <a:ext cx="73613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・変数名は</a:t>
            </a:r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意味のある名前</a:t>
            </a:r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にする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39785" y="4857885"/>
            <a:ext cx="107997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・出来る限り変数などを使い</a:t>
            </a:r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数字を直接使わない</a:t>
            </a:r>
            <a:endParaRPr lang="ja-JP" altLang="en-US" sz="40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17608" y="5505035"/>
            <a:ext cx="82493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・ソースコードを</a:t>
            </a:r>
            <a:r>
              <a:rPr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短く見やすく</a:t>
            </a:r>
            <a:r>
              <a:rPr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追求する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8461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テキスト ボックス 38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151373" y="2481751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369309" y="1810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1659" y="6010424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77158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159868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48037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34803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19018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41598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41598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41598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41598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414563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下矢印 35"/>
          <p:cNvSpPr/>
          <p:nvPr/>
        </p:nvSpPr>
        <p:spPr>
          <a:xfrm>
            <a:off x="6118643" y="2562703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523189" y="1928311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432771" y="434018"/>
            <a:ext cx="3807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を超えて進んだので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最小候補位置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の値を交換する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6631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151373" y="2481751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373102" y="1867180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1659" y="6010424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85224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1071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31071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408522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408522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408522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408522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40709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下矢印 35"/>
          <p:cNvSpPr/>
          <p:nvPr/>
        </p:nvSpPr>
        <p:spPr>
          <a:xfrm>
            <a:off x="6118643" y="2562703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523189" y="194697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432771" y="434018"/>
            <a:ext cx="3807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を超えて進んだので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最小候補位置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の値を交換する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8820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151373" y="2481751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1</a:t>
            </a:r>
            <a:endParaRPr kumimoji="1" lang="ja-JP" altLang="en-US" sz="6000" b="1" dirty="0"/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1659" y="6010424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下矢印 35"/>
          <p:cNvSpPr/>
          <p:nvPr/>
        </p:nvSpPr>
        <p:spPr>
          <a:xfrm>
            <a:off x="6118643" y="2562703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432771" y="434018"/>
            <a:ext cx="3807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を超えて進んだので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最小候補位置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の値を交換する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373102" y="1867180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523189" y="194697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9419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097058" y="3764454"/>
            <a:ext cx="10455215" cy="22773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731262" y="1563916"/>
            <a:ext cx="101523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ja-JP" altLang="en-US" sz="4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</a:t>
            </a:r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のアルゴリズム</a:t>
            </a:r>
            <a:endParaRPr lang="en-US" altLang="ja-JP" sz="4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・マージソートのアルゴリズム</a:t>
            </a:r>
            <a:endParaRPr lang="en-US" altLang="ja-JP" sz="4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8160" y="533400"/>
            <a:ext cx="2127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お品書き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097058" y="3933645"/>
            <a:ext cx="106330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今回の講義の目的</a:t>
            </a:r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：アルゴリズムの必要性</a:t>
            </a:r>
            <a:endParaRPr kumimoji="1" lang="en-US" altLang="ja-JP" sz="4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　　　　　　　　　　　より効率的なアルゴリズムの</a:t>
            </a:r>
            <a:endParaRPr kumimoji="1" lang="en-US" altLang="ja-JP" sz="4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4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						</a:t>
            </a:r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仕組みを考える力を付ける</a:t>
            </a:r>
            <a:endParaRPr kumimoji="1" lang="en-US" altLang="ja-JP" sz="4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6224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151373" y="2481751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1</a:t>
            </a:r>
            <a:endParaRPr kumimoji="1" lang="ja-JP" altLang="en-US" sz="6000" b="1" dirty="0"/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1659" y="6010424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下矢印 35"/>
          <p:cNvSpPr/>
          <p:nvPr/>
        </p:nvSpPr>
        <p:spPr>
          <a:xfrm>
            <a:off x="6118643" y="2562703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879799" y="681676"/>
            <a:ext cx="2326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の値が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確定した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373102" y="1867180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523189" y="194697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2960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151373" y="2481751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1659" y="6010424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220457" y="745455"/>
            <a:ext cx="2231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確定する位置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進める</a:t>
            </a:r>
            <a:endParaRPr kumimoji="1" lang="en-US" altLang="ja-JP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下矢印 48"/>
          <p:cNvSpPr/>
          <p:nvPr/>
        </p:nvSpPr>
        <p:spPr>
          <a:xfrm>
            <a:off x="6118643" y="2562703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373102" y="1867180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523189" y="194697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6951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0.14441 -0.0164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14" y="-83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L 0.15417 -0.0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56" grpId="0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151373" y="2481751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2874472" y="5250960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422605" y="5957080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838942" y="804718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最小値候補を設定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下矢印 49"/>
          <p:cNvSpPr/>
          <p:nvPr/>
        </p:nvSpPr>
        <p:spPr>
          <a:xfrm>
            <a:off x="6118643" y="2562703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/>
          <p:cNvSpPr/>
          <p:nvPr/>
        </p:nvSpPr>
        <p:spPr>
          <a:xfrm>
            <a:off x="10430612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373102" y="1867180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523189" y="194697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3901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151373" y="2481751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2972883" y="2541540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下矢印 50"/>
          <p:cNvSpPr/>
          <p:nvPr/>
        </p:nvSpPr>
        <p:spPr>
          <a:xfrm rot="10800000">
            <a:off x="2874472" y="5250960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422605" y="5957080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8373102" y="1867180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725566" y="1892001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9703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151373" y="2481751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2972883" y="2541540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432771" y="721335"/>
            <a:ext cx="32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を設定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8601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下矢印 54"/>
          <p:cNvSpPr/>
          <p:nvPr/>
        </p:nvSpPr>
        <p:spPr>
          <a:xfrm rot="10800000">
            <a:off x="2874472" y="5250960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422605" y="5957080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373102" y="1867180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725566" y="1892001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7998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4884566" y="2541540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2972883" y="2541540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下矢印 51"/>
          <p:cNvSpPr/>
          <p:nvPr/>
        </p:nvSpPr>
        <p:spPr>
          <a:xfrm rot="10800000">
            <a:off x="2874472" y="5250960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422605" y="5957080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738704" y="1851639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725566" y="1892001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9813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4884566" y="2541540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2972883" y="2541540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6058306" y="197209"/>
            <a:ext cx="4283646" cy="2452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063416" y="249151"/>
            <a:ext cx="363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最小値候補を更新</a:t>
            </a:r>
            <a:endParaRPr kumimoji="1" lang="ja-JP" altLang="en-US" sz="2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184376" y="2166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7149261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765319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80" name="角丸四角形 79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6058306" y="195509"/>
            <a:ext cx="1042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464940" y="386817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下矢印 51"/>
          <p:cNvSpPr/>
          <p:nvPr/>
        </p:nvSpPr>
        <p:spPr>
          <a:xfrm rot="10800000">
            <a:off x="2874472" y="5250960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422605" y="5957080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738704" y="1851639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725566" y="1892001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2157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0555 L -0.00677 -0.22245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/>
      <p:bldP spid="76" grpId="0"/>
      <p:bldP spid="77" grpId="0"/>
      <p:bldP spid="78" grpId="0"/>
      <p:bldP spid="79" grpId="0" animBg="1"/>
      <p:bldP spid="80" grpId="0" animBg="1"/>
      <p:bldP spid="81" grpId="0"/>
      <p:bldP spid="82" grpId="0"/>
      <p:bldP spid="8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4884566" y="2541540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011802" y="1845882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4278386" y="2502677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044470" y="1883983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下矢印 51"/>
          <p:cNvSpPr/>
          <p:nvPr/>
        </p:nvSpPr>
        <p:spPr>
          <a:xfrm rot="10800000">
            <a:off x="2874472" y="5250960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422605" y="5957080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1636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4884566" y="2541540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040502" y="1827428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4278386" y="2502677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016316" y="1867964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594975" y="590631"/>
            <a:ext cx="3211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を進め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未探索の値を探す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下矢印 54"/>
          <p:cNvSpPr/>
          <p:nvPr/>
        </p:nvSpPr>
        <p:spPr>
          <a:xfrm rot="10800000">
            <a:off x="2874472" y="5250960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422605" y="5957080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0051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15586 3.33333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8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0.16432 0.0034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1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48" grpId="0"/>
      <p:bldP spid="5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6784325" y="2506855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88871" y="188723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4278386" y="2502677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987866" y="1867964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594975" y="590631"/>
            <a:ext cx="3211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を進め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未探索の値を探す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下矢印 54"/>
          <p:cNvSpPr/>
          <p:nvPr/>
        </p:nvSpPr>
        <p:spPr>
          <a:xfrm rot="10800000">
            <a:off x="2874472" y="5250960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422605" y="5957080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5612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00050" y="438150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この科目の目的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600" y="1408331"/>
            <a:ext cx="683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プログラミング基礎能力を付ける！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990850" y="2170331"/>
            <a:ext cx="70599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ja-JP" altLang="en-US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の完成が目的ではありません！</a:t>
            </a:r>
            <a:endParaRPr kumimoji="1" lang="en-US" altLang="ja-JP" sz="3600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あくまでチェックポイントです</a:t>
            </a:r>
            <a:endParaRPr kumimoji="1" lang="en-US" altLang="ja-JP" sz="3600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実力を付ける事に意識しましょう！！</a:t>
            </a:r>
            <a:endParaRPr kumimoji="1" lang="ja-JP" altLang="en-US" sz="36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90600" y="4192548"/>
            <a:ext cx="764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読みやすく効率的な制作力を付ける！！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990850" y="4859477"/>
            <a:ext cx="7295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動けばＯＫという訳ではありません！！</a:t>
            </a:r>
            <a:endParaRPr kumimoji="1" lang="ja-JP" altLang="en-US" sz="36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「チェック」のマーク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525" y="2495907"/>
            <a:ext cx="1905000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「注意」のマーク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206" y="4705104"/>
            <a:ext cx="1571494" cy="98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443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88871" y="188723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058306" y="197209"/>
            <a:ext cx="4283646" cy="2452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184376" y="2166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149261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6784325" y="2506855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4278386" y="2502677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063416" y="249151"/>
            <a:ext cx="363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最小値候補を更新</a:t>
            </a:r>
            <a:endParaRPr kumimoji="1" lang="ja-JP" altLang="en-US" sz="2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765319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61" name="角丸四角形 60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058306" y="195509"/>
            <a:ext cx="1042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下矢印 66"/>
          <p:cNvSpPr/>
          <p:nvPr/>
        </p:nvSpPr>
        <p:spPr>
          <a:xfrm rot="10800000">
            <a:off x="2874472" y="5250960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422605" y="5957080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1335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0.00365 -0.2342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1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5" grpId="0"/>
      <p:bldP spid="56" grpId="0"/>
      <p:bldP spid="53" grpId="0"/>
      <p:bldP spid="59" grpId="0"/>
      <p:bldP spid="60" grpId="0" animBg="1"/>
      <p:bldP spid="61" grpId="0" animBg="1"/>
      <p:bldP spid="63" grpId="0"/>
      <p:bldP spid="64" grpId="0"/>
      <p:bldP spid="6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6784325" y="2506855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153408" y="2469475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下矢印 52"/>
          <p:cNvSpPr/>
          <p:nvPr/>
        </p:nvSpPr>
        <p:spPr>
          <a:xfrm rot="10800000">
            <a:off x="2874472" y="5250960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422605" y="5957080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840602" y="1845882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873270" y="1883983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6001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6784325" y="2506855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878622" y="188790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153408" y="2469475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910544" y="1837414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594975" y="590631"/>
            <a:ext cx="3211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を進め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未探索の値を探す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下矢印 55"/>
          <p:cNvSpPr/>
          <p:nvPr/>
        </p:nvSpPr>
        <p:spPr>
          <a:xfrm rot="10800000">
            <a:off x="2874472" y="5250960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422605" y="5957080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7741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22222E-6 L 0.16758 0.000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72" y="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0.14258 0.005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2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48" grpId="0"/>
      <p:bldP spid="5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8593245" y="2469475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997791" y="183080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153408" y="2469475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862888" y="183476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下矢印 54"/>
          <p:cNvSpPr/>
          <p:nvPr/>
        </p:nvSpPr>
        <p:spPr>
          <a:xfrm rot="10800000">
            <a:off x="2874472" y="5250960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422605" y="5957080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1344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8593245" y="2469475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997791" y="2040354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153408" y="2469475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862888" y="1834762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058306" y="197209"/>
            <a:ext cx="4283646" cy="2452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063416" y="249151"/>
            <a:ext cx="363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最小値候補を更新</a:t>
            </a:r>
            <a:endParaRPr kumimoji="1" lang="ja-JP" altLang="en-US" sz="2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184376" y="2166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149261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765319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61" name="角丸四角形 60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058306" y="195509"/>
            <a:ext cx="1042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下矢印 69"/>
          <p:cNvSpPr/>
          <p:nvPr/>
        </p:nvSpPr>
        <p:spPr>
          <a:xfrm rot="10800000">
            <a:off x="2874472" y="5250960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422605" y="5957080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4655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6 L 0.00117 -0.2342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/>
      <p:bldP spid="55" grpId="0"/>
      <p:bldP spid="56" grpId="0"/>
      <p:bldP spid="59" grpId="0"/>
      <p:bldP spid="60" grpId="0" animBg="1"/>
      <p:bldP spid="61" grpId="0" animBg="1"/>
      <p:bldP spid="63" grpId="0"/>
      <p:bldP spid="64" grpId="0"/>
      <p:bldP spid="6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8593245" y="2469475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247473" y="1772652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7888861" y="240968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353644" y="1757715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下矢印 54"/>
          <p:cNvSpPr/>
          <p:nvPr/>
        </p:nvSpPr>
        <p:spPr>
          <a:xfrm rot="10800000">
            <a:off x="2874472" y="5250960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422605" y="5957080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0892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8593245" y="2469475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313485" y="175198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7888861" y="240968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425298" y="1757671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594975" y="590631"/>
            <a:ext cx="3211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を進め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未探索の値を探す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下矢印 58"/>
          <p:cNvSpPr/>
          <p:nvPr/>
        </p:nvSpPr>
        <p:spPr>
          <a:xfrm rot="10800000">
            <a:off x="2874472" y="5250960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422605" y="5957080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5511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0.07487 0.0030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7" y="1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0.05677 0.0104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9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48" grpId="0"/>
      <p:bldP spid="5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218106" y="2505044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367763" y="1770692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7888861" y="240968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448214" y="177069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432771" y="434018"/>
            <a:ext cx="3807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を超えて進んだので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最小候補位置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の値を交換する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下矢印 55"/>
          <p:cNvSpPr/>
          <p:nvPr/>
        </p:nvSpPr>
        <p:spPr>
          <a:xfrm rot="10800000">
            <a:off x="2874472" y="5250960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422605" y="5957080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2587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218106" y="2505044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7888861" y="240968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432771" y="434018"/>
            <a:ext cx="3807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を超えて進んだので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最小候補位置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の値を交換する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下矢印 55"/>
          <p:cNvSpPr/>
          <p:nvPr/>
        </p:nvSpPr>
        <p:spPr>
          <a:xfrm rot="10800000">
            <a:off x="2874472" y="5250960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422605" y="5957080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367763" y="1770692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448214" y="177069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5459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218106" y="2505044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7888861" y="240968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432771" y="434018"/>
            <a:ext cx="3807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を超えて進んだので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最小候補位置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の値を交換する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下矢印 55"/>
          <p:cNvSpPr/>
          <p:nvPr/>
        </p:nvSpPr>
        <p:spPr>
          <a:xfrm rot="10800000">
            <a:off x="2874472" y="5250960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422605" y="5957080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367763" y="1770692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448214" y="177069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7568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76937" y="2916965"/>
            <a:ext cx="93666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</a:t>
            </a:r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のアルゴリズム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3120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218106" y="2505044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7888861" y="240968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879799" y="681676"/>
            <a:ext cx="2326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の値が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確定した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下矢印 55"/>
          <p:cNvSpPr/>
          <p:nvPr/>
        </p:nvSpPr>
        <p:spPr>
          <a:xfrm rot="10800000">
            <a:off x="2874472" y="5250960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422605" y="5957080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367763" y="1770692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448214" y="177069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4247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218106" y="2505044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2874472" y="5250960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422605" y="5957080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7888861" y="240968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220457" y="745455"/>
            <a:ext cx="2231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確定する位置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める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367763" y="1770692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448214" y="177069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5529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L 0.14454 -0.0064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-32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14649 -0.0099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18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52" grpId="0"/>
      <p:bldP spid="5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218106" y="2505044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7888861" y="240968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838942" y="804718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最小値候補を設定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00521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下矢印 58"/>
          <p:cNvSpPr/>
          <p:nvPr/>
        </p:nvSpPr>
        <p:spPr>
          <a:xfrm rot="10800000">
            <a:off x="4659521" y="521904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207654" y="5925164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367763" y="1770692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448214" y="177069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675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218106" y="2505044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4355069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064549" y="1881093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432771" y="721335"/>
            <a:ext cx="32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を設定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下矢印 58"/>
          <p:cNvSpPr/>
          <p:nvPr/>
        </p:nvSpPr>
        <p:spPr>
          <a:xfrm rot="10800000">
            <a:off x="4659521" y="521904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207654" y="5925164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367763" y="1770692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8373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6695936" y="2574943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00482" y="2145822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4355069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064549" y="1881093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058306" y="197209"/>
            <a:ext cx="4283646" cy="2452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063416" y="249151"/>
            <a:ext cx="363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最小値候補を更新</a:t>
            </a:r>
            <a:endParaRPr kumimoji="1" lang="ja-JP" altLang="en-US" sz="2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184376" y="2166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7149261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765319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64" name="角丸四角形 63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058306" y="195509"/>
            <a:ext cx="1042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10435935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2" name="下矢印 71"/>
          <p:cNvSpPr/>
          <p:nvPr/>
        </p:nvSpPr>
        <p:spPr>
          <a:xfrm rot="10800000">
            <a:off x="4659521" y="521904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4207654" y="5925164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2092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0.00443 -0.2317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" y="-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  <p:bldP spid="56" grpId="0"/>
      <p:bldP spid="59" grpId="0"/>
      <p:bldP spid="60" grpId="0"/>
      <p:bldP spid="61" grpId="0"/>
      <p:bldP spid="63" grpId="0" animBg="1"/>
      <p:bldP spid="64" grpId="0" animBg="1"/>
      <p:bldP spid="66" grpId="0"/>
      <p:bldP spid="6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6695936" y="2574943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下矢印 55"/>
          <p:cNvSpPr/>
          <p:nvPr/>
        </p:nvSpPr>
        <p:spPr>
          <a:xfrm rot="10800000">
            <a:off x="4659521" y="521904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207654" y="5925164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786613" y="1770692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867064" y="177069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3694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6695936" y="2574943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786282" y="1917222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790636" y="1881093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594975" y="590631"/>
            <a:ext cx="3211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を進め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未探索の値を探す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下矢印 59"/>
          <p:cNvSpPr/>
          <p:nvPr/>
        </p:nvSpPr>
        <p:spPr>
          <a:xfrm rot="10800000">
            <a:off x="4659521" y="521904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207654" y="5925164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8006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7 L 0.15833 -0.0013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-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0.14987 -0.0048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7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48" grpId="0"/>
      <p:bldP spid="5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8519150" y="253541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923696" y="2106298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62186" y="188109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6058306" y="197209"/>
            <a:ext cx="4283646" cy="2452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063416" y="249151"/>
            <a:ext cx="363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何もしない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184376" y="2166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149261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765319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66" name="角丸四角形 65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9</a:t>
            </a:r>
            <a:endParaRPr kumimoji="1" lang="ja-JP" altLang="en-US" sz="6000" b="1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6058305" y="195509"/>
            <a:ext cx="127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2" name="下矢印 71"/>
          <p:cNvSpPr/>
          <p:nvPr/>
        </p:nvSpPr>
        <p:spPr>
          <a:xfrm rot="10800000">
            <a:off x="4659521" y="521904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4207654" y="5925164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1067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9" grpId="0"/>
      <p:bldP spid="60" grpId="0"/>
      <p:bldP spid="61" grpId="0"/>
      <p:bldP spid="63" grpId="0"/>
      <p:bldP spid="64" grpId="0" animBg="1"/>
      <p:bldP spid="66" grpId="0" animBg="1"/>
      <p:bldP spid="68" grpId="0"/>
      <p:bldP spid="6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8519150" y="253541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923696" y="1896748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62186" y="1881093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下矢印 58"/>
          <p:cNvSpPr/>
          <p:nvPr/>
        </p:nvSpPr>
        <p:spPr>
          <a:xfrm rot="10800000">
            <a:off x="4659521" y="521904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207654" y="5925164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8204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8519150" y="253541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923696" y="1896748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62186" y="1881093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594975" y="590631"/>
            <a:ext cx="3211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を進め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未探索の値を探す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56226" y="392773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下矢印 65"/>
          <p:cNvSpPr/>
          <p:nvPr/>
        </p:nvSpPr>
        <p:spPr>
          <a:xfrm rot="10800000">
            <a:off x="4659521" y="521904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207654" y="5925164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243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11111E-6 L 0.08763 0.002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11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0.07083 0.000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48" grpId="0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53296" y="547639"/>
            <a:ext cx="2842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853296" y="1400127"/>
            <a:ext cx="11079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やまたは</a:t>
            </a:r>
            <a:r>
              <a:rPr lang="ja-JP" altLang="en-US" sz="4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最小値を</a:t>
            </a:r>
            <a:r>
              <a:rPr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探索</a:t>
            </a:r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853296" y="2439560"/>
            <a:ext cx="74398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lang="ja-JP" altLang="en-US" sz="4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</a:t>
            </a:r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をおこなうこと</a:t>
            </a:r>
          </a:p>
        </p:txBody>
      </p:sp>
      <p:pic>
        <p:nvPicPr>
          <p:cNvPr id="2050" name="Picture 2" descr="https://upload.wikimedia.org/wikipedia/commons/9/94/Selection-Sort-Anim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225" y="547639"/>
            <a:ext cx="1557132" cy="577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634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242528" y="2612146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56226" y="392773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432771" y="434018"/>
            <a:ext cx="3807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を超えて進んだので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最小候補位置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の値を交換する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下矢印 65"/>
          <p:cNvSpPr/>
          <p:nvPr/>
        </p:nvSpPr>
        <p:spPr>
          <a:xfrm rot="10800000">
            <a:off x="4659521" y="521904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207654" y="5925164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171346" y="1896748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762186" y="1881093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5310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242528" y="2612146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56226" y="392773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432771" y="434018"/>
            <a:ext cx="3807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を超えて進んだので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最小候補位置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の値を交換する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下矢印 60"/>
          <p:cNvSpPr/>
          <p:nvPr/>
        </p:nvSpPr>
        <p:spPr>
          <a:xfrm rot="10800000">
            <a:off x="4659521" y="521904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207654" y="5925164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8171346" y="1896748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762186" y="1881093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5837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242528" y="2612146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56226" y="392773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432771" y="434018"/>
            <a:ext cx="3807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を超えて進んだので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最小候補位置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の値を交換する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下矢印 60"/>
          <p:cNvSpPr/>
          <p:nvPr/>
        </p:nvSpPr>
        <p:spPr>
          <a:xfrm rot="10800000">
            <a:off x="4659521" y="521904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207654" y="5925164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8171346" y="1896748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762186" y="1881093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6228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242528" y="2612146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56226" y="392773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879799" y="681676"/>
            <a:ext cx="2326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の値が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確定した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下矢印 60"/>
          <p:cNvSpPr/>
          <p:nvPr/>
        </p:nvSpPr>
        <p:spPr>
          <a:xfrm rot="10800000">
            <a:off x="4659521" y="521904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207654" y="5925164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8171346" y="1896748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762186" y="1881093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6809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242528" y="2612146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4550872" y="526201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099005" y="5968132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56226" y="392773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220457" y="745455"/>
            <a:ext cx="2231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確定する位置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める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417468" y="53609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171346" y="1896748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762186" y="1881093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5843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0.15404 0.0085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95" y="41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111E-6 L 0.16211 -0.006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9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56" grpId="0"/>
      <p:bldP spid="5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242528" y="2612146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56226" y="392773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220457" y="745455"/>
            <a:ext cx="2231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確定する位置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める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417468" y="53609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下矢印 62"/>
          <p:cNvSpPr/>
          <p:nvPr/>
        </p:nvSpPr>
        <p:spPr>
          <a:xfrm rot="10800000">
            <a:off x="6357690" y="5256366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905823" y="5962486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171346" y="1896748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762186" y="1881093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6942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242528" y="2612146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56226" y="392773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417468" y="53609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838942" y="804718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最小値候補を設定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10435935" y="55422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下矢印 63"/>
          <p:cNvSpPr/>
          <p:nvPr/>
        </p:nvSpPr>
        <p:spPr>
          <a:xfrm rot="10800000">
            <a:off x="6357690" y="5256366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905823" y="5962486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171346" y="1896748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762186" y="1881093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9301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242528" y="2612146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56226" y="392773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417468" y="53609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432771" y="721335"/>
            <a:ext cx="32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を設定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56225" y="39480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下矢印 68"/>
          <p:cNvSpPr/>
          <p:nvPr/>
        </p:nvSpPr>
        <p:spPr>
          <a:xfrm rot="10800000">
            <a:off x="6357690" y="5256366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905823" y="5962486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8171346" y="1896748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5762186" y="1881093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0404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8436531" y="2570458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837460" y="2081431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62186" y="188109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56226" y="392773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417468" y="53609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56225" y="39480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6058306" y="197209"/>
            <a:ext cx="4283646" cy="2452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7063416" y="249151"/>
            <a:ext cx="363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何もしない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184376" y="2166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149261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765319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0" name="角丸四角形 69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9</a:t>
            </a:r>
            <a:endParaRPr kumimoji="1" lang="ja-JP" altLang="en-US" sz="6000" b="1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058305" y="195509"/>
            <a:ext cx="127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5" name="下矢印 74"/>
          <p:cNvSpPr/>
          <p:nvPr/>
        </p:nvSpPr>
        <p:spPr>
          <a:xfrm rot="10800000">
            <a:off x="6357690" y="5256366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905823" y="5962486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8947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3" grpId="0"/>
      <p:bldP spid="64" grpId="0"/>
      <p:bldP spid="66" grpId="0"/>
      <p:bldP spid="68" grpId="0"/>
      <p:bldP spid="69" grpId="0" animBg="1"/>
      <p:bldP spid="70" grpId="0" animBg="1"/>
      <p:bldP spid="71" grpId="0"/>
      <p:bldP spid="7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8436531" y="2570458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56226" y="392773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417468" y="53609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56225" y="39480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下矢印 62"/>
          <p:cNvSpPr/>
          <p:nvPr/>
        </p:nvSpPr>
        <p:spPr>
          <a:xfrm rot="10800000">
            <a:off x="6357690" y="5256366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905823" y="5962486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171346" y="1896748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762186" y="1881093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531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1659" y="6010424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924" y="230328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925" y="418826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963231" y="1376261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6560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 animBg="1"/>
      <p:bldP spid="18" grpId="0"/>
      <p:bldP spid="2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8436531" y="2570458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913660" y="1890931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62186" y="1881093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56226" y="392773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417468" y="53609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56225" y="39480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594975" y="590631"/>
            <a:ext cx="3211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を進め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未探索の値を探す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10475934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下矢印 65"/>
          <p:cNvSpPr/>
          <p:nvPr/>
        </p:nvSpPr>
        <p:spPr>
          <a:xfrm rot="10800000">
            <a:off x="6357690" y="5275027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905823" y="5981147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3669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0.08802 -0.0020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-11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33333E-6 L 0.07799 -0.004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48" grpId="0"/>
      <p:bldP spid="5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163598" y="2551452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56226" y="392773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417468" y="53609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56225" y="39480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10475934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432771" y="434018"/>
            <a:ext cx="3807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を超えて進んだので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最小候補位置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の値を交換する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下矢印 65"/>
          <p:cNvSpPr/>
          <p:nvPr/>
        </p:nvSpPr>
        <p:spPr>
          <a:xfrm rot="10800000">
            <a:off x="6357690" y="5256366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905823" y="5962486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171346" y="1896748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762186" y="1881093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4871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163598" y="2551452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56226" y="392773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417468" y="53609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56225" y="39480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10475934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432771" y="434018"/>
            <a:ext cx="3807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を超えて進んだので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最小候補位置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の値を交換する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下矢印 65"/>
          <p:cNvSpPr/>
          <p:nvPr/>
        </p:nvSpPr>
        <p:spPr>
          <a:xfrm rot="10800000">
            <a:off x="6357690" y="5256366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905823" y="5962486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171346" y="1896748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762186" y="1881093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7087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163598" y="2551452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56226" y="392773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417468" y="53609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56225" y="39480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10475934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432771" y="434018"/>
            <a:ext cx="3807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を超えて進んだので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最小候補位置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の値を交換する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下矢印 65"/>
          <p:cNvSpPr/>
          <p:nvPr/>
        </p:nvSpPr>
        <p:spPr>
          <a:xfrm rot="10800000">
            <a:off x="6357690" y="5256366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905823" y="5962486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171346" y="1896748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762186" y="1881093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5160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163598" y="2551452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56226" y="392773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417468" y="53609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56225" y="39480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10475934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879799" y="681676"/>
            <a:ext cx="2326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の値が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確定した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下矢印 65"/>
          <p:cNvSpPr/>
          <p:nvPr/>
        </p:nvSpPr>
        <p:spPr>
          <a:xfrm rot="10800000">
            <a:off x="6357690" y="5256366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905823" y="5962486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171346" y="1896748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762186" y="1881093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8925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163598" y="2551452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6264254" y="526201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12387" y="5968132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56226" y="392773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417468" y="53609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56225" y="39480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10475934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7220457" y="745455"/>
            <a:ext cx="2231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確定する位置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める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456224" y="51979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171346" y="1896748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762186" y="1881093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851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0.15338 -0.0053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-27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11111E-6 L 0.14908 -0.0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4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60" grpId="0"/>
      <p:bldP spid="6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163598" y="2551452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3935936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56226" y="392773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417468" y="53609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56225" y="39480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10475934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493932" y="455890"/>
            <a:ext cx="3802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確定位置が最後尾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まで来た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並び替え終了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456224" y="51979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8" name="下矢印 67"/>
          <p:cNvSpPr/>
          <p:nvPr/>
        </p:nvSpPr>
        <p:spPr>
          <a:xfrm rot="10800000">
            <a:off x="8074516" y="5256366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622649" y="5962486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8171346" y="1896748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5762186" y="1881093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4252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9163598" y="2551452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6052706" y="251580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19293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417468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04347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00522" y="3935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00522" y="392170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17468" y="57300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17468" y="23208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37760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456227" y="390746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417468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35935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56226" y="392773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417468" y="53609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56225" y="39480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10475934" y="3888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493932" y="455890"/>
            <a:ext cx="3802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確定位置が最後尾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まで来た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並び替え終了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456224" y="51979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下矢印 72"/>
          <p:cNvSpPr/>
          <p:nvPr/>
        </p:nvSpPr>
        <p:spPr>
          <a:xfrm rot="10800000">
            <a:off x="8074516" y="52377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7622649" y="594382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8171346" y="1915798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762186" y="1900143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813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67337" y="3088415"/>
            <a:ext cx="103284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</a:t>
            </a:r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のアルゴリズム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7326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ピボットで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366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下矢印 18"/>
          <p:cNvSpPr/>
          <p:nvPr/>
        </p:nvSpPr>
        <p:spPr>
          <a:xfrm>
            <a:off x="1108799" y="2541540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13345" y="1944470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1659" y="6010424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95819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91388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7339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417468" y="27339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417468" y="220884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9500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4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1659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74996" y="481553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ピボットで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正方形/長方形 26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951349" y="409765"/>
            <a:ext cx="3982443" cy="1129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①始めに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基準値の位置」と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「終わりの位置」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を設定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2163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1659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7249242" y="409765"/>
            <a:ext cx="2684549" cy="1011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②基準値を保管</a:t>
            </a:r>
            <a:endParaRPr kumimoji="1" lang="ja-JP" altLang="en-US" sz="28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4996" y="481553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ピボットで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正方形/長方形 29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637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/>
          <p:cNvSpPr txBox="1"/>
          <p:nvPr/>
        </p:nvSpPr>
        <p:spPr>
          <a:xfrm>
            <a:off x="474996" y="481553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ピボットで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tx1"/>
                </a:solidFill>
              </a:rPr>
              <a:t>3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9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1659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2925795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06980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842873" y="409765"/>
            <a:ext cx="4117268" cy="14942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③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基準値以下を探す為に比較位置を設定</a:t>
            </a:r>
            <a:endParaRPr kumimoji="1" lang="ja-JP" altLang="en-US" sz="28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正方形/長方形 36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0952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/>
          <p:cNvSpPr txBox="1"/>
          <p:nvPr/>
        </p:nvSpPr>
        <p:spPr>
          <a:xfrm>
            <a:off x="474996" y="481553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ピボットで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6000" b="1" dirty="0">
              <a:solidFill>
                <a:srgbClr val="FF0000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rgbClr val="FF0000"/>
                </a:solidFill>
              </a:rPr>
              <a:t>9</a:t>
            </a:r>
            <a:endParaRPr kumimoji="1" lang="ja-JP" altLang="en-US" sz="6000" b="1" dirty="0">
              <a:solidFill>
                <a:srgbClr val="FF0000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1659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2925795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06980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6058308" y="378769"/>
            <a:ext cx="4088762" cy="1160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④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-1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「基準値位置の値」と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「比較位置の値」を比較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正方形/長方形 35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612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テキスト ボックス 42"/>
          <p:cNvSpPr txBox="1"/>
          <p:nvPr/>
        </p:nvSpPr>
        <p:spPr>
          <a:xfrm>
            <a:off x="474996" y="481553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ピボットで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6000" b="1" dirty="0">
              <a:solidFill>
                <a:srgbClr val="FF0000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rgbClr val="FF0000"/>
                </a:solidFill>
              </a:rPr>
              <a:t>9</a:t>
            </a:r>
            <a:endParaRPr kumimoji="1" lang="ja-JP" altLang="en-US" sz="6000" b="1" dirty="0">
              <a:solidFill>
                <a:srgbClr val="FF0000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1659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2925795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06980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6058306" y="197209"/>
            <a:ext cx="4283646" cy="2936436"/>
            <a:chOff x="6058306" y="197209"/>
            <a:chExt cx="4283646" cy="2936436"/>
          </a:xfrm>
        </p:grpSpPr>
        <p:sp>
          <p:nvSpPr>
            <p:cNvPr id="29" name="正方形/長方形 28"/>
            <p:cNvSpPr/>
            <p:nvPr/>
          </p:nvSpPr>
          <p:spPr>
            <a:xfrm>
              <a:off x="6058306" y="197209"/>
              <a:ext cx="4283646" cy="29364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6247094" y="196074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配列</a:t>
              </a: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7110665" y="1960741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[1]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35" name="角丸四角形 34"/>
            <p:cNvSpPr/>
            <p:nvPr/>
          </p:nvSpPr>
          <p:spPr>
            <a:xfrm>
              <a:off x="7083118" y="882795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9</a:t>
              </a:r>
              <a:endParaRPr kumimoji="1" lang="ja-JP" altLang="en-US" sz="6000" b="1" dirty="0"/>
            </a:p>
          </p:txBody>
        </p:sp>
        <p:sp>
          <p:nvSpPr>
            <p:cNvPr id="36" name="角丸四角形 35"/>
            <p:cNvSpPr/>
            <p:nvPr/>
          </p:nvSpPr>
          <p:spPr>
            <a:xfrm>
              <a:off x="8699176" y="874452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3</a:t>
              </a:r>
              <a:endParaRPr kumimoji="1" lang="ja-JP" altLang="en-US" sz="6000" b="1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8020607" y="1127884"/>
              <a:ext cx="599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&lt;</a:t>
              </a:r>
              <a:endPara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6167551" y="219943"/>
              <a:ext cx="12410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chemeClr val="accent5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false</a:t>
              </a:r>
              <a:endParaRPr kumimoji="1" lang="ja-JP" altLang="en-US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7863460" y="225588"/>
              <a:ext cx="20236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solidFill>
                    <a:schemeClr val="accent5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何</a:t>
              </a:r>
              <a:r>
                <a:rPr kumimoji="1" lang="ja-JP" altLang="en-US" sz="3200" dirty="0" smtClean="0">
                  <a:solidFill>
                    <a:schemeClr val="accent5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もしな</a:t>
              </a:r>
              <a:r>
                <a:rPr kumimoji="1" lang="ja-JP" altLang="en-US" sz="3200" dirty="0">
                  <a:solidFill>
                    <a:schemeClr val="accent5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い</a:t>
              </a: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6612836" y="2485278"/>
              <a:ext cx="18453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</a:t>
              </a:r>
              <a:r>
                <a:rPr kumimoji="1" lang="en-US" altLang="ja-JP" dirty="0" err="1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targetIndex</a:t>
              </a:r>
              <a:r>
                <a:rPr kumimoji="1" lang="en-US" altLang="ja-JP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]</a:t>
              </a:r>
              <a:endPara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8606497" y="2057882"/>
              <a:ext cx="1162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dirty="0" err="1">
                  <a:solidFill>
                    <a:schemeClr val="accent5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pivotVal</a:t>
              </a:r>
              <a:endParaRPr lang="ja-JP" altLang="en-US" dirty="0"/>
            </a:p>
          </p:txBody>
        </p:sp>
      </p:grpSp>
      <p:sp>
        <p:nvSpPr>
          <p:cNvPr id="42" name="テキスト ボックス 41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正方形/長方形 44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9869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ボックス 32"/>
          <p:cNvSpPr txBox="1"/>
          <p:nvPr/>
        </p:nvSpPr>
        <p:spPr>
          <a:xfrm>
            <a:off x="474996" y="481553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ピボットで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1659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2925795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06980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6461390" y="378769"/>
            <a:ext cx="3685679" cy="1160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⑤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「比較の位置」を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つ進める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正方形/長方形 34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5188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ボックス 32"/>
          <p:cNvSpPr txBox="1"/>
          <p:nvPr/>
        </p:nvSpPr>
        <p:spPr>
          <a:xfrm>
            <a:off x="474996" y="481553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ピボットで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1659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4692598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273783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6461390" y="378769"/>
            <a:ext cx="3685679" cy="1160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④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～⑤を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終了位置ま</a:t>
            </a:r>
            <a:r>
              <a:rPr kumimoji="1" lang="ja-JP" altLang="en-US" sz="24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正方形/長方形 36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9559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ボックス 32"/>
          <p:cNvSpPr txBox="1"/>
          <p:nvPr/>
        </p:nvSpPr>
        <p:spPr>
          <a:xfrm>
            <a:off x="474996" y="481553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ピボットで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6000" b="1" dirty="0">
              <a:solidFill>
                <a:srgbClr val="FF0000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rgbClr val="FF0000"/>
                </a:solidFill>
              </a:rPr>
              <a:t>6</a:t>
            </a:r>
            <a:endParaRPr kumimoji="1" lang="ja-JP" altLang="en-US" sz="6000" b="1" dirty="0">
              <a:solidFill>
                <a:srgbClr val="FF0000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1659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4692598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273783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6058308" y="378769"/>
            <a:ext cx="4088762" cy="1160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④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-1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「基準値位置の値」と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「比較位置の値」を比較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正方形/長方形 34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5257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テキスト ボックス 42"/>
          <p:cNvSpPr txBox="1"/>
          <p:nvPr/>
        </p:nvSpPr>
        <p:spPr>
          <a:xfrm>
            <a:off x="474996" y="481553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ピボットで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6000" b="1" dirty="0">
              <a:solidFill>
                <a:srgbClr val="FF0000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rgbClr val="FF0000"/>
                </a:solidFill>
              </a:rPr>
              <a:t>6</a:t>
            </a:r>
            <a:endParaRPr kumimoji="1" lang="ja-JP" altLang="en-US" sz="6000" b="1" dirty="0">
              <a:solidFill>
                <a:srgbClr val="FF0000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1659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4692598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273783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6058306" y="197209"/>
            <a:ext cx="4283646" cy="2936436"/>
            <a:chOff x="6058306" y="197209"/>
            <a:chExt cx="4283646" cy="2936436"/>
          </a:xfrm>
        </p:grpSpPr>
        <p:sp>
          <p:nvSpPr>
            <p:cNvPr id="32" name="正方形/長方形 31"/>
            <p:cNvSpPr/>
            <p:nvPr/>
          </p:nvSpPr>
          <p:spPr>
            <a:xfrm>
              <a:off x="6058306" y="197209"/>
              <a:ext cx="4283646" cy="29364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6247094" y="196074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配列</a:t>
              </a: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7110665" y="1960741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[2]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35" name="角丸四角形 34"/>
            <p:cNvSpPr/>
            <p:nvPr/>
          </p:nvSpPr>
          <p:spPr>
            <a:xfrm>
              <a:off x="7083118" y="882795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 smtClean="0"/>
                <a:t>6</a:t>
              </a:r>
              <a:endParaRPr kumimoji="1" lang="ja-JP" altLang="en-US" sz="6000" b="1" dirty="0"/>
            </a:p>
          </p:txBody>
        </p:sp>
        <p:sp>
          <p:nvSpPr>
            <p:cNvPr id="36" name="角丸四角形 35"/>
            <p:cNvSpPr/>
            <p:nvPr/>
          </p:nvSpPr>
          <p:spPr>
            <a:xfrm>
              <a:off x="8699176" y="874452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3</a:t>
              </a:r>
              <a:endParaRPr kumimoji="1" lang="ja-JP" altLang="en-US" sz="6000" b="1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8020607" y="1127884"/>
              <a:ext cx="599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&lt;</a:t>
              </a:r>
              <a:endPara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6167551" y="219943"/>
              <a:ext cx="12410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chemeClr val="accent5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false</a:t>
              </a:r>
              <a:endParaRPr kumimoji="1" lang="ja-JP" altLang="en-US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7863460" y="225588"/>
              <a:ext cx="20236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solidFill>
                    <a:schemeClr val="accent5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何</a:t>
              </a:r>
              <a:r>
                <a:rPr kumimoji="1" lang="ja-JP" altLang="en-US" sz="3200" dirty="0" smtClean="0">
                  <a:solidFill>
                    <a:schemeClr val="accent5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もしな</a:t>
              </a:r>
              <a:r>
                <a:rPr kumimoji="1" lang="ja-JP" altLang="en-US" sz="3200" dirty="0">
                  <a:solidFill>
                    <a:schemeClr val="accent5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い</a:t>
              </a: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6612836" y="2485278"/>
              <a:ext cx="18453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</a:t>
              </a:r>
              <a:r>
                <a:rPr kumimoji="1" lang="en-US" altLang="ja-JP" dirty="0" err="1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targetIndex</a:t>
              </a:r>
              <a:r>
                <a:rPr kumimoji="1" lang="en-US" altLang="ja-JP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]</a:t>
              </a:r>
              <a:endPara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8606497" y="2057882"/>
              <a:ext cx="1162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dirty="0" err="1">
                  <a:solidFill>
                    <a:schemeClr val="accent5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pivotVal</a:t>
              </a:r>
              <a:endParaRPr lang="ja-JP" altLang="en-US" dirty="0"/>
            </a:p>
          </p:txBody>
        </p:sp>
      </p:grpSp>
      <p:sp>
        <p:nvSpPr>
          <p:cNvPr id="42" name="テキスト ボックス 41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正方形/長方形 44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1158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ボックス 32"/>
          <p:cNvSpPr txBox="1"/>
          <p:nvPr/>
        </p:nvSpPr>
        <p:spPr>
          <a:xfrm>
            <a:off x="474996" y="481553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ピボットで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1659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4692598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273783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6461390" y="378769"/>
            <a:ext cx="3685679" cy="1160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⑤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「比較の位置」を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つ進める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正方形/長方形 34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8878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3028058" y="2523033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32604" y="1869980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1659" y="6010424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669" y="4178530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1108799" y="2541540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13345" y="1888487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75278" y="41785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95819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7339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17468" y="27339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417468" y="220884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409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4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ボックス 32"/>
          <p:cNvSpPr txBox="1"/>
          <p:nvPr/>
        </p:nvSpPr>
        <p:spPr>
          <a:xfrm>
            <a:off x="474996" y="481553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ピボットで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1659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6428405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009590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6461390" y="378769"/>
            <a:ext cx="3685679" cy="1160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④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～⑤を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終了位置ま</a:t>
            </a:r>
            <a:r>
              <a:rPr kumimoji="1" lang="ja-JP" altLang="en-US" sz="24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正方形/長方形 34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738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ボックス 32"/>
          <p:cNvSpPr txBox="1"/>
          <p:nvPr/>
        </p:nvSpPr>
        <p:spPr>
          <a:xfrm>
            <a:off x="474996" y="481553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ピボットで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6000" b="1" dirty="0">
              <a:solidFill>
                <a:srgbClr val="FF0000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rgbClr val="FF0000"/>
                </a:solidFill>
              </a:rPr>
              <a:t>1</a:t>
            </a:r>
            <a:endParaRPr kumimoji="1" lang="ja-JP" altLang="en-US" sz="6000" b="1" dirty="0">
              <a:solidFill>
                <a:srgbClr val="FF0000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1659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6428405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009590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6058308" y="378769"/>
            <a:ext cx="4088762" cy="1160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④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-1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「基準値位置の値」と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「比較対象位置の値」を比較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正方形/長方形 34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8240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テキスト ボックス 42"/>
          <p:cNvSpPr txBox="1"/>
          <p:nvPr/>
        </p:nvSpPr>
        <p:spPr>
          <a:xfrm>
            <a:off x="474996" y="481553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ピボットで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6000" b="1" dirty="0">
              <a:solidFill>
                <a:srgbClr val="FF0000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rgbClr val="FF0000"/>
                </a:solidFill>
              </a:rPr>
              <a:t>1</a:t>
            </a:r>
            <a:endParaRPr kumimoji="1" lang="ja-JP" altLang="en-US" sz="6000" b="1" dirty="0">
              <a:solidFill>
                <a:srgbClr val="FF0000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1659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6428405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009590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6058306" y="197209"/>
            <a:ext cx="4391418" cy="2936436"/>
            <a:chOff x="6058306" y="197209"/>
            <a:chExt cx="4391418" cy="2936436"/>
          </a:xfrm>
        </p:grpSpPr>
        <p:sp>
          <p:nvSpPr>
            <p:cNvPr id="32" name="正方形/長方形 31"/>
            <p:cNvSpPr/>
            <p:nvPr/>
          </p:nvSpPr>
          <p:spPr>
            <a:xfrm>
              <a:off x="6058306" y="197209"/>
              <a:ext cx="4283646" cy="29364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6247094" y="196074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配列</a:t>
              </a: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7110665" y="1960741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[3]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35" name="角丸四角形 34"/>
            <p:cNvSpPr/>
            <p:nvPr/>
          </p:nvSpPr>
          <p:spPr>
            <a:xfrm>
              <a:off x="7083118" y="882795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1</a:t>
              </a:r>
              <a:endParaRPr kumimoji="1" lang="ja-JP" altLang="en-US" sz="6000" b="1" dirty="0"/>
            </a:p>
          </p:txBody>
        </p:sp>
        <p:sp>
          <p:nvSpPr>
            <p:cNvPr id="36" name="角丸四角形 35"/>
            <p:cNvSpPr/>
            <p:nvPr/>
          </p:nvSpPr>
          <p:spPr>
            <a:xfrm>
              <a:off x="8699176" y="874452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3</a:t>
              </a:r>
              <a:endParaRPr kumimoji="1" lang="ja-JP" altLang="en-US" sz="6000" b="1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8020607" y="1127884"/>
              <a:ext cx="599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&lt;</a:t>
              </a:r>
              <a:endPara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6167551" y="219943"/>
              <a:ext cx="10695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true</a:t>
              </a:r>
              <a:endPara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7619353" y="210720"/>
              <a:ext cx="28303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基準値の前</a:t>
              </a:r>
              <a:r>
                <a:rPr kumimoji="1" lang="ja-JP" altLang="en-US" sz="3200" dirty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へ</a:t>
              </a:r>
              <a:endPara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6612836" y="2485278"/>
              <a:ext cx="18453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</a:t>
              </a:r>
              <a:r>
                <a:rPr kumimoji="1" lang="en-US" altLang="ja-JP" dirty="0" err="1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targetIndex</a:t>
              </a:r>
              <a:r>
                <a:rPr kumimoji="1" lang="en-US" altLang="ja-JP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]</a:t>
              </a:r>
              <a:endPara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8606497" y="2057882"/>
              <a:ext cx="1162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dirty="0" err="1">
                  <a:solidFill>
                    <a:schemeClr val="accent5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pivotVal</a:t>
              </a:r>
              <a:endParaRPr lang="ja-JP" altLang="en-US" dirty="0"/>
            </a:p>
          </p:txBody>
        </p:sp>
      </p:grpSp>
      <p:sp>
        <p:nvSpPr>
          <p:cNvPr id="42" name="テキスト ボックス 41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正方形/長方形 44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864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/>
          <p:cNvSpPr txBox="1"/>
          <p:nvPr/>
        </p:nvSpPr>
        <p:spPr>
          <a:xfrm>
            <a:off x="474996" y="481553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ピボットで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tx1"/>
                </a:solidFill>
              </a:rPr>
              <a:t>3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1659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6428405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009590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265134" y="3214599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rgbClr val="FF0000"/>
                </a:solidFill>
              </a:rPr>
              <a:t>1</a:t>
            </a:r>
            <a:endParaRPr kumimoji="1" lang="ja-JP" altLang="en-US" sz="6000" b="1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6058308" y="378769"/>
            <a:ext cx="4088762" cy="1160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④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-2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「比較対象位置の値」を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「基準値の位置の値」に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上書きする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正方形/長方形 35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492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-0.428 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0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/>
          <p:cNvSpPr txBox="1"/>
          <p:nvPr/>
        </p:nvSpPr>
        <p:spPr>
          <a:xfrm>
            <a:off x="474996" y="481553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ピボットで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1659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6428405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009590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6058308" y="378769"/>
            <a:ext cx="4088762" cy="1160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④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-3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「基準値の位置」を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１つ進める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正方形/長方形 35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778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2905830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453963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6428405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009590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4996" y="481553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ピボットで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正方形/長方形 33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1593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/>
          <p:cNvSpPr txBox="1"/>
          <p:nvPr/>
        </p:nvSpPr>
        <p:spPr>
          <a:xfrm>
            <a:off x="474996" y="481553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ピボットで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rgbClr val="FF0000"/>
                </a:solidFill>
              </a:rPr>
              <a:t>9</a:t>
            </a:r>
            <a:endParaRPr kumimoji="1" lang="ja-JP" altLang="en-US" sz="6000" b="1" dirty="0">
              <a:solidFill>
                <a:srgbClr val="FF0000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2905830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453963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6428405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009590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779930" y="3199321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rgbClr val="FF0000"/>
                </a:solidFill>
              </a:rPr>
              <a:t>9</a:t>
            </a:r>
            <a:endParaRPr kumimoji="1" lang="ja-JP" altLang="en-US" sz="6000" b="1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6058308" y="378769"/>
            <a:ext cx="4088762" cy="1160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④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-4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「基準値位置の値」を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「比較対象位置の値」に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上書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きす</a:t>
            </a:r>
            <a:r>
              <a:rPr kumimoji="1" lang="ja-JP" altLang="en-US" sz="24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正方形/長方形 35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7534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6 L 0.28854 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9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2905830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453963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6428405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009590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267174" y="3203443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9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74996" y="481553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ピボットで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正方形/長方形 34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1356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/>
          <p:cNvSpPr txBox="1"/>
          <p:nvPr/>
        </p:nvSpPr>
        <p:spPr>
          <a:xfrm>
            <a:off x="474996" y="481553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ピボットで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9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2905830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453963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6428405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009590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267174" y="3203443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9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6461390" y="378769"/>
            <a:ext cx="3685679" cy="1160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⑤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「比較の位置」を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つ進める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正方形/長方形 35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9456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/>
          <p:cNvSpPr txBox="1"/>
          <p:nvPr/>
        </p:nvSpPr>
        <p:spPr>
          <a:xfrm>
            <a:off x="474996" y="481553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ピボットで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9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2905830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453963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8195208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776393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267174" y="3203443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9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6461390" y="378769"/>
            <a:ext cx="3685679" cy="1160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④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～⑤を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終了位置まで繰り返す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正方形/長方形 35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0768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669" y="4178530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/>
          <p:cNvSpPr txBox="1"/>
          <p:nvPr/>
        </p:nvSpPr>
        <p:spPr>
          <a:xfrm>
            <a:off x="10105963" y="5386994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75278" y="41785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95819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7339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9963233" y="1486475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17468" y="27339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417468" y="220884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9888634" y="3332922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6058306" y="197209"/>
            <a:ext cx="4283646" cy="2936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選択ソート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3028058" y="2523033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32604" y="1925963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24" name="角丸四角形 23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1123526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1659" y="6010424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下矢印 38"/>
          <p:cNvSpPr/>
          <p:nvPr/>
        </p:nvSpPr>
        <p:spPr>
          <a:xfrm>
            <a:off x="1108799" y="2541540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13345" y="1888486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最小値候補の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184376" y="194255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149261" y="1945944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765319" y="200192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51" name="角丸四角形 50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167551" y="219943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32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863460" y="225588"/>
            <a:ext cx="2023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</a:t>
            </a:r>
            <a:r>
              <a:rPr kumimoji="1" lang="ja-JP" altLang="en-US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もしな</a:t>
            </a:r>
            <a:r>
              <a:rPr kumimoji="1" lang="ja-JP" altLang="en-US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6781751" y="2534817"/>
            <a:ext cx="152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minIndex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360579" y="2516273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7070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6" grpId="0"/>
      <p:bldP spid="48" grpId="0"/>
      <p:bldP spid="49" grpId="0"/>
      <p:bldP spid="50" grpId="0" animBg="1"/>
      <p:bldP spid="51" grpId="0" animBg="1"/>
      <p:bldP spid="52" grpId="0"/>
      <p:bldP spid="2" grpId="0"/>
      <p:bldP spid="3" grpId="0"/>
      <p:bldP spid="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/>
          <p:cNvSpPr txBox="1"/>
          <p:nvPr/>
        </p:nvSpPr>
        <p:spPr>
          <a:xfrm>
            <a:off x="474996" y="481553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ピボットで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rgbClr val="FF0000"/>
                </a:solidFill>
              </a:rPr>
              <a:t>9</a:t>
            </a:r>
            <a:endParaRPr kumimoji="1" lang="ja-JP" altLang="en-US" sz="6000" b="1" dirty="0">
              <a:solidFill>
                <a:srgbClr val="FF0000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rgbClr val="FF0000"/>
                </a:solidFill>
              </a:rPr>
              <a:t>2</a:t>
            </a:r>
            <a:endParaRPr kumimoji="1" lang="ja-JP" altLang="en-US" sz="60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2905830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453963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8195208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776393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267174" y="3203443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9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6058308" y="378769"/>
            <a:ext cx="4088762" cy="1160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④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-1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「基準値位置の値」と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「比較対象位置の値」を比較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正方形/長方形 35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7163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テキスト ボックス 43"/>
          <p:cNvSpPr txBox="1"/>
          <p:nvPr/>
        </p:nvSpPr>
        <p:spPr>
          <a:xfrm>
            <a:off x="474996" y="481553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ピボットで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rgbClr val="FF0000"/>
                </a:solidFill>
              </a:rPr>
              <a:t>9</a:t>
            </a:r>
            <a:endParaRPr kumimoji="1" lang="ja-JP" altLang="en-US" sz="6000" b="1" dirty="0">
              <a:solidFill>
                <a:srgbClr val="FF0000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rgbClr val="FF0000"/>
                </a:solidFill>
              </a:rPr>
              <a:t>2</a:t>
            </a:r>
            <a:endParaRPr kumimoji="1" lang="ja-JP" altLang="en-US" sz="60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2905830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453963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8195208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776393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267174" y="3203443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9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6058306" y="197209"/>
            <a:ext cx="4391418" cy="2936436"/>
            <a:chOff x="6058306" y="197209"/>
            <a:chExt cx="4391418" cy="2936436"/>
          </a:xfrm>
        </p:grpSpPr>
        <p:sp>
          <p:nvSpPr>
            <p:cNvPr id="33" name="正方形/長方形 32"/>
            <p:cNvSpPr/>
            <p:nvPr/>
          </p:nvSpPr>
          <p:spPr>
            <a:xfrm>
              <a:off x="6058306" y="197209"/>
              <a:ext cx="4283646" cy="29364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6247094" y="196074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配列</a:t>
              </a: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110665" y="1960741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[4]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36" name="角丸四角形 35"/>
            <p:cNvSpPr/>
            <p:nvPr/>
          </p:nvSpPr>
          <p:spPr>
            <a:xfrm>
              <a:off x="7083118" y="882795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2</a:t>
              </a:r>
              <a:endParaRPr kumimoji="1" lang="ja-JP" altLang="en-US" sz="6000" b="1" dirty="0"/>
            </a:p>
          </p:txBody>
        </p:sp>
        <p:sp>
          <p:nvSpPr>
            <p:cNvPr id="37" name="角丸四角形 36"/>
            <p:cNvSpPr/>
            <p:nvPr/>
          </p:nvSpPr>
          <p:spPr>
            <a:xfrm>
              <a:off x="8699176" y="874452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3</a:t>
              </a:r>
              <a:endParaRPr kumimoji="1" lang="ja-JP" altLang="en-US" sz="6000" b="1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8020607" y="1127884"/>
              <a:ext cx="599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&lt;</a:t>
              </a:r>
              <a:endPara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6167551" y="219943"/>
              <a:ext cx="10695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true</a:t>
              </a:r>
              <a:endPara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7619353" y="210720"/>
              <a:ext cx="28303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基準値の前</a:t>
              </a:r>
              <a:r>
                <a:rPr kumimoji="1" lang="ja-JP" altLang="en-US" sz="3200" dirty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へ</a:t>
              </a:r>
              <a:endPara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6612836" y="2485278"/>
              <a:ext cx="18453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</a:t>
              </a:r>
              <a:r>
                <a:rPr kumimoji="1" lang="en-US" altLang="ja-JP" dirty="0" err="1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targetIndex</a:t>
              </a:r>
              <a:r>
                <a:rPr kumimoji="1" lang="en-US" altLang="ja-JP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]</a:t>
              </a:r>
              <a:endPara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8606497" y="2057882"/>
              <a:ext cx="1162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dirty="0" err="1">
                  <a:solidFill>
                    <a:schemeClr val="accent5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pivotVal</a:t>
              </a:r>
              <a:endParaRPr lang="ja-JP" altLang="en-US" dirty="0"/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正方形/長方形 45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5130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/>
          <p:cNvSpPr txBox="1"/>
          <p:nvPr/>
        </p:nvSpPr>
        <p:spPr>
          <a:xfrm>
            <a:off x="474996" y="481553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ピボットで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rgbClr val="FF0000"/>
                </a:solidFill>
              </a:rPr>
              <a:t>9</a:t>
            </a:r>
            <a:endParaRPr kumimoji="1" lang="ja-JP" altLang="en-US" sz="6000" b="1" dirty="0">
              <a:solidFill>
                <a:srgbClr val="FF0000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rgbClr val="FF0000"/>
                </a:solidFill>
              </a:rPr>
              <a:t>2</a:t>
            </a:r>
            <a:endParaRPr kumimoji="1" lang="ja-JP" altLang="en-US" sz="60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2905830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453963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8195208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776393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267174" y="3203443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9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7998015" y="3227991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rgbClr val="FF0000"/>
                </a:solidFill>
              </a:rPr>
              <a:t>2</a:t>
            </a:r>
            <a:endParaRPr kumimoji="1" lang="ja-JP" altLang="en-US" sz="6000" b="1" dirty="0">
              <a:solidFill>
                <a:srgbClr val="FF000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058308" y="378769"/>
            <a:ext cx="4088762" cy="1160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④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-2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「比較対象位置の値」を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「基準値の位置の値」に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上書きする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正方形/長方形 36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1600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96296E-6 L -0.43099 -0.004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4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/>
          <p:cNvSpPr txBox="1"/>
          <p:nvPr/>
        </p:nvSpPr>
        <p:spPr>
          <a:xfrm>
            <a:off x="474996" y="481553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ピボットで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2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2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2905830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453963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8195208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776393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267174" y="3203443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9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6058308" y="378769"/>
            <a:ext cx="4088762" cy="1160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④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-3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「基準値の位置」を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１つ進める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正方形/長方形 35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6338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2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2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4719131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67264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8195208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776393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267174" y="3203443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9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74996" y="481553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ピボットで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正方形/長方形 34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3668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/>
          <p:cNvSpPr txBox="1"/>
          <p:nvPr/>
        </p:nvSpPr>
        <p:spPr>
          <a:xfrm>
            <a:off x="474996" y="481553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ピボットで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2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rgbClr val="FF0000"/>
                </a:solidFill>
              </a:rPr>
              <a:t>6</a:t>
            </a:r>
            <a:endParaRPr kumimoji="1" lang="ja-JP" altLang="en-US" sz="6000" b="1" dirty="0">
              <a:solidFill>
                <a:srgbClr val="FF0000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2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4719131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67264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8195208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776393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267174" y="3203443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9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4535207" y="3203443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rgbClr val="FF0000"/>
                </a:solidFill>
              </a:rPr>
              <a:t>6</a:t>
            </a:r>
            <a:endParaRPr kumimoji="1" lang="ja-JP" altLang="en-US" sz="6000" b="1" dirty="0">
              <a:solidFill>
                <a:srgbClr val="FF000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058308" y="378769"/>
            <a:ext cx="4088762" cy="1160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④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-4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「基準値位置の値」を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「比較対象位置の値」に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上書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きす</a:t>
            </a:r>
            <a:r>
              <a:rPr kumimoji="1" lang="ja-JP" altLang="en-US" sz="24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正方形/長方形 36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1754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0.28724 -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6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/>
          <p:cNvSpPr txBox="1"/>
          <p:nvPr/>
        </p:nvSpPr>
        <p:spPr>
          <a:xfrm>
            <a:off x="474996" y="481553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ピボットで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2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6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4719131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67264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8195208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776393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267174" y="3203443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9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6461390" y="363271"/>
            <a:ext cx="3685679" cy="1160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⑤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「比較の位置」を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つ進める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正方形/長方形 35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5245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2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6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4719131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67264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9171597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752782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267174" y="3203443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9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74996" y="481553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ピボットで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正方形/長方形 34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6644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/>
          <p:cNvSpPr txBox="1"/>
          <p:nvPr/>
        </p:nvSpPr>
        <p:spPr>
          <a:xfrm>
            <a:off x="474996" y="481553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ピボットで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2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6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4719131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67264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9171597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752782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267174" y="3203443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9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8042" y="2135747"/>
            <a:ext cx="962553" cy="537253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461390" y="363271"/>
            <a:ext cx="3685679" cy="1160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⑥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「基準値の値」を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「基準値位置の値」に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上書きす</a:t>
            </a:r>
            <a:r>
              <a:rPr kumimoji="1" lang="ja-JP" altLang="en-US" sz="24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正方形/長方形 36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665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-0.47917 0.22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58" y="1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2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1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6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を軸に分割を繰り返し整列する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4719131" y="5304304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67264" y="6010424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4730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149335" y="138800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基準値の位置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254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14035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264751" y="32765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基準値の値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pivotVal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7468" y="2140354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40243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0175684" y="508756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417468" y="40243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9171597" y="253968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752782" y="190403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比較対象の位置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267174" y="3203443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9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1403204" y="2107040"/>
            <a:ext cx="615553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基準値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74996" y="481553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クイック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ピボットで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41" y="5113078"/>
            <a:ext cx="1070712" cy="9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正方形/長方形 34"/>
          <p:cNvSpPr/>
          <p:nvPr/>
        </p:nvSpPr>
        <p:spPr>
          <a:xfrm>
            <a:off x="8996221" y="5950635"/>
            <a:ext cx="142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終了位置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endIndex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10317" y="4873310"/>
            <a:ext cx="606151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1085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58269</TotalTime>
  <Words>12607</Words>
  <Application>Microsoft Office PowerPoint</Application>
  <PresentationFormat>ワイド画面</PresentationFormat>
  <Paragraphs>5422</Paragraphs>
  <Slides>164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164</vt:i4>
      </vt:variant>
    </vt:vector>
  </HeadingPairs>
  <TitlesOfParts>
    <vt:vector size="172" baseType="lpstr"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Office Theme</vt:lpstr>
      <vt:lpstr>プログラミング基礎演習I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3413</cp:revision>
  <dcterms:created xsi:type="dcterms:W3CDTF">2020-03-04T08:20:15Z</dcterms:created>
  <dcterms:modified xsi:type="dcterms:W3CDTF">2022-07-24T17:39:56Z</dcterms:modified>
</cp:coreProperties>
</file>