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5"/>
  </p:notesMasterIdLst>
  <p:handoutMasterIdLst>
    <p:handoutMasterId r:id="rId86"/>
  </p:handoutMasterIdLst>
  <p:sldIdLst>
    <p:sldId id="309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329" r:id="rId14"/>
    <p:sldId id="429" r:id="rId15"/>
    <p:sldId id="430" r:id="rId16"/>
    <p:sldId id="428" r:id="rId17"/>
    <p:sldId id="431" r:id="rId18"/>
    <p:sldId id="435" r:id="rId19"/>
    <p:sldId id="432" r:id="rId20"/>
    <p:sldId id="433" r:id="rId21"/>
    <p:sldId id="436" r:id="rId22"/>
    <p:sldId id="434" r:id="rId23"/>
    <p:sldId id="437" r:id="rId24"/>
    <p:sldId id="448" r:id="rId25"/>
    <p:sldId id="363" r:id="rId26"/>
    <p:sldId id="331" r:id="rId27"/>
    <p:sldId id="438" r:id="rId28"/>
    <p:sldId id="439" r:id="rId29"/>
    <p:sldId id="440" r:id="rId30"/>
    <p:sldId id="441" r:id="rId31"/>
    <p:sldId id="443" r:id="rId32"/>
    <p:sldId id="445" r:id="rId33"/>
    <p:sldId id="447" r:id="rId34"/>
    <p:sldId id="444" r:id="rId35"/>
    <p:sldId id="449" r:id="rId36"/>
    <p:sldId id="461" r:id="rId37"/>
    <p:sldId id="462" r:id="rId38"/>
    <p:sldId id="463" r:id="rId39"/>
    <p:sldId id="464" r:id="rId40"/>
    <p:sldId id="450" r:id="rId41"/>
    <p:sldId id="451" r:id="rId42"/>
    <p:sldId id="453" r:id="rId43"/>
    <p:sldId id="452" r:id="rId44"/>
    <p:sldId id="454" r:id="rId45"/>
    <p:sldId id="455" r:id="rId46"/>
    <p:sldId id="456" r:id="rId47"/>
    <p:sldId id="457" r:id="rId48"/>
    <p:sldId id="458" r:id="rId49"/>
    <p:sldId id="459" r:id="rId50"/>
    <p:sldId id="446" r:id="rId51"/>
    <p:sldId id="460" r:id="rId52"/>
    <p:sldId id="465" r:id="rId53"/>
    <p:sldId id="466" r:id="rId54"/>
    <p:sldId id="467" r:id="rId55"/>
    <p:sldId id="468" r:id="rId56"/>
    <p:sldId id="469" r:id="rId57"/>
    <p:sldId id="312" r:id="rId58"/>
    <p:sldId id="336" r:id="rId59"/>
    <p:sldId id="337" r:id="rId60"/>
    <p:sldId id="338" r:id="rId61"/>
    <p:sldId id="313" r:id="rId62"/>
    <p:sldId id="375" r:id="rId63"/>
    <p:sldId id="376" r:id="rId64"/>
    <p:sldId id="377" r:id="rId65"/>
    <p:sldId id="378" r:id="rId66"/>
    <p:sldId id="379" r:id="rId67"/>
    <p:sldId id="380" r:id="rId68"/>
    <p:sldId id="339" r:id="rId69"/>
    <p:sldId id="470" r:id="rId70"/>
    <p:sldId id="471" r:id="rId71"/>
    <p:sldId id="472" r:id="rId72"/>
    <p:sldId id="344" r:id="rId73"/>
    <p:sldId id="473" r:id="rId74"/>
    <p:sldId id="474" r:id="rId75"/>
    <p:sldId id="475" r:id="rId76"/>
    <p:sldId id="476" r:id="rId77"/>
    <p:sldId id="477" r:id="rId78"/>
    <p:sldId id="478" r:id="rId79"/>
    <p:sldId id="479" r:id="rId80"/>
    <p:sldId id="480" r:id="rId81"/>
    <p:sldId id="481" r:id="rId82"/>
    <p:sldId id="482" r:id="rId83"/>
    <p:sldId id="365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45" autoAdjust="0"/>
  </p:normalViewPr>
  <p:slideViewPr>
    <p:cSldViewPr snapToGrid="0">
      <p:cViewPr varScale="1">
        <p:scale>
          <a:sx n="53" d="100"/>
          <a:sy n="53" d="100"/>
        </p:scale>
        <p:origin x="9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/>
              <a:t>2</a:t>
            </a:r>
            <a:r>
              <a:rPr lang="ja-JP" altLang="en-US" sz="4000" dirty="0" smtClean="0"/>
              <a:t>回　</a:t>
            </a:r>
            <a:r>
              <a:rPr lang="en-US" altLang="ja-JP" sz="4000" dirty="0" smtClean="0"/>
              <a:t>int</a:t>
            </a:r>
            <a:r>
              <a:rPr lang="ja-JP" altLang="en-US" sz="4000" dirty="0" smtClean="0"/>
              <a:t>型の変数と式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19" y="1447199"/>
            <a:ext cx="8274334" cy="225766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5045" y="3758529"/>
            <a:ext cx="6846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先程と出力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結果の違い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がわかるかな？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29437" y="1375777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4422" y="540267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9278" y="3956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復習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169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19" y="1447199"/>
            <a:ext cx="8274334" cy="2257663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2637691" y="1375776"/>
            <a:ext cx="9135745" cy="253883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106536" y="2132957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032550" y="3455419"/>
            <a:ext cx="4783230" cy="869748"/>
          </a:xfrm>
          <a:prstGeom prst="wedgeRoundRectCallout">
            <a:avLst>
              <a:gd name="adj1" fmla="val -542"/>
              <a:gd name="adj2" fmla="val -1543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45611" y="4709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9278" y="3956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復習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56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4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19" y="1447199"/>
            <a:ext cx="8274334" cy="2257663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629437" y="1375777"/>
            <a:ext cx="9144000" cy="24911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058911" y="2528188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032550" y="3455419"/>
            <a:ext cx="4783230" cy="869748"/>
          </a:xfrm>
          <a:prstGeom prst="wedgeRoundRectCallout">
            <a:avLst>
              <a:gd name="adj1" fmla="val -23243"/>
              <a:gd name="adj2" fmla="val -984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45611" y="4709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4422" y="540267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97415" y="5339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9278" y="3956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復習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7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9281" y="400852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　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実行した場合に起こるものはどれ？（原因も答えよ）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1" y="1347167"/>
            <a:ext cx="11372637" cy="2537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10105" y="931118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Fuku02a.java</a:t>
            </a:r>
            <a:endParaRPr lang="en-US" altLang="ja-JP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9281" y="400852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　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実行した場合に起こるものはどれ？（原因も答えよ）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1" y="1347167"/>
            <a:ext cx="11372637" cy="2537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フレーム 3"/>
          <p:cNvSpPr/>
          <p:nvPr/>
        </p:nvSpPr>
        <p:spPr>
          <a:xfrm>
            <a:off x="6468867" y="5022763"/>
            <a:ext cx="4967653" cy="1186962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0105" y="931118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Fuku02a.java</a:t>
            </a:r>
            <a:endParaRPr lang="en-US" altLang="ja-JP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6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3" y="1401679"/>
            <a:ext cx="11698748" cy="2085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09281" y="400852"/>
            <a:ext cx="10515600" cy="52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実行した場合に起こるものはどれ？（原因も答えよ）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0105" y="931118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Fuku02b.java</a:t>
            </a:r>
            <a:endParaRPr lang="en-US" altLang="ja-JP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3" y="1401679"/>
            <a:ext cx="11698748" cy="2085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09281" y="400852"/>
            <a:ext cx="10515600" cy="52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実行した場合に起こるものはどれ？（原因も答えよ）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338432" y="3855532"/>
            <a:ext cx="5153006" cy="1186962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7" y="2990914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210105" y="931118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Fuku02b.java</a:t>
            </a:r>
            <a:endParaRPr lang="en-US" altLang="ja-JP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598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3" y="1401679"/>
            <a:ext cx="11698748" cy="2085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正方形/長方形 19"/>
          <p:cNvSpPr/>
          <p:nvPr/>
        </p:nvSpPr>
        <p:spPr>
          <a:xfrm>
            <a:off x="210105" y="931118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Fuku02b.java</a:t>
            </a:r>
            <a:endParaRPr lang="en-US" altLang="ja-JP" b="1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09281" y="400852"/>
            <a:ext cx="10515600" cy="52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実行した場合に起こるものはどれ？（原因も答えよ）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338432" y="3855532"/>
            <a:ext cx="5153006" cy="1186962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7" y="2990914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ドーナツ 2"/>
          <p:cNvSpPr/>
          <p:nvPr/>
        </p:nvSpPr>
        <p:spPr>
          <a:xfrm>
            <a:off x="3552825" y="1115196"/>
            <a:ext cx="942975" cy="940257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ドーナツ 16"/>
          <p:cNvSpPr/>
          <p:nvPr/>
        </p:nvSpPr>
        <p:spPr>
          <a:xfrm>
            <a:off x="-62207" y="2678640"/>
            <a:ext cx="942975" cy="940257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ドーナツ 17"/>
          <p:cNvSpPr/>
          <p:nvPr/>
        </p:nvSpPr>
        <p:spPr>
          <a:xfrm>
            <a:off x="11287125" y="1671049"/>
            <a:ext cx="942975" cy="940257"/>
          </a:xfrm>
          <a:prstGeom prst="donut">
            <a:avLst>
              <a:gd name="adj" fmla="val 8221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09281" y="400852"/>
            <a:ext cx="10515600" cy="52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実行した場合に起こるものはどれ？（原因も答えよ）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1" y="1362116"/>
            <a:ext cx="11377351" cy="2620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正方形/長方形 8"/>
          <p:cNvSpPr/>
          <p:nvPr/>
        </p:nvSpPr>
        <p:spPr>
          <a:xfrm>
            <a:off x="210105" y="931118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Fuku02c.java</a:t>
            </a:r>
            <a:endParaRPr lang="en-US" altLang="ja-JP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12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09281" y="400852"/>
            <a:ext cx="10515600" cy="52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実行した場合に起こるものはどれ？（原因も答えよ）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1" y="1362116"/>
            <a:ext cx="11377351" cy="2620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正方形/長方形 8"/>
          <p:cNvSpPr/>
          <p:nvPr/>
        </p:nvSpPr>
        <p:spPr>
          <a:xfrm>
            <a:off x="210105" y="931118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Fuku02c.java</a:t>
            </a:r>
            <a:endParaRPr lang="en-US" altLang="ja-JP" b="1" dirty="0">
              <a:latin typeface="+mn-ea"/>
            </a:endParaRPr>
          </a:p>
        </p:txBody>
      </p:sp>
      <p:sp>
        <p:nvSpPr>
          <p:cNvPr id="10" name="フレーム 9"/>
          <p:cNvSpPr/>
          <p:nvPr/>
        </p:nvSpPr>
        <p:spPr>
          <a:xfrm>
            <a:off x="6569943" y="3965435"/>
            <a:ext cx="5153006" cy="99709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644" y="3100818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2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73828" y="2895600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授業は楽しい？？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74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09281" y="400852"/>
            <a:ext cx="10515600" cy="52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実行した場合に起こるものはどれ？（原因も答えよ）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0105" y="931118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Fuku02c.java</a:t>
            </a:r>
            <a:endParaRPr lang="en-US" altLang="ja-JP" b="1" dirty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1" y="1383071"/>
            <a:ext cx="11377351" cy="2620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ドーナツ 15"/>
          <p:cNvSpPr/>
          <p:nvPr/>
        </p:nvSpPr>
        <p:spPr>
          <a:xfrm>
            <a:off x="1733550" y="1269937"/>
            <a:ext cx="2524125" cy="806514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ドーナツ 16"/>
          <p:cNvSpPr/>
          <p:nvPr/>
        </p:nvSpPr>
        <p:spPr>
          <a:xfrm>
            <a:off x="1253490" y="849887"/>
            <a:ext cx="2017996" cy="531794"/>
          </a:xfrm>
          <a:prstGeom prst="donut">
            <a:avLst>
              <a:gd name="adj" fmla="val 108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フレーム 17"/>
          <p:cNvSpPr/>
          <p:nvPr/>
        </p:nvSpPr>
        <p:spPr>
          <a:xfrm>
            <a:off x="6569943" y="3965435"/>
            <a:ext cx="5153006" cy="99709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9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644" y="3100818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09281" y="400852"/>
            <a:ext cx="10515600" cy="52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実行した場合に起こるものはどれ？（原因も答えよ）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0105" y="931118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Fuku02d.java</a:t>
            </a:r>
            <a:endParaRPr lang="en-US" altLang="ja-JP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0" y="1368306"/>
            <a:ext cx="11301803" cy="2555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5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09281" y="400852"/>
            <a:ext cx="10515600" cy="52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実行した場合に起こるものはどれ？（原因も答えよ）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0105" y="931118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Fuku02d.java</a:t>
            </a:r>
            <a:endParaRPr lang="en-US" altLang="ja-JP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0" y="1368306"/>
            <a:ext cx="11301803" cy="2555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フレーム 15"/>
          <p:cNvSpPr/>
          <p:nvPr/>
        </p:nvSpPr>
        <p:spPr>
          <a:xfrm>
            <a:off x="409280" y="3965435"/>
            <a:ext cx="5153006" cy="99709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7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85" y="3143334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409281" y="4114800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8712" y="4114800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9281" y="5262301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0992" y="5262301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問題なく実行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09281" y="400852"/>
            <a:ext cx="10515600" cy="52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実行した場合に起こるものはどれ？（原因も答えよ）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0105" y="931118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+mn-ea"/>
              </a:rPr>
              <a:t>ファイル名</a:t>
            </a:r>
            <a:r>
              <a:rPr lang="en-US" altLang="ja-JP" b="1" dirty="0">
                <a:latin typeface="+mn-ea"/>
              </a:rPr>
              <a:t>:</a:t>
            </a:r>
            <a:r>
              <a:rPr lang="en-US" altLang="ja-JP" b="1" dirty="0" smtClean="0">
                <a:latin typeface="+mn-ea"/>
              </a:rPr>
              <a:t>Fuku02d.java</a:t>
            </a:r>
            <a:endParaRPr lang="en-US" altLang="ja-JP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0" y="1368306"/>
            <a:ext cx="11301803" cy="2555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フレーム 15"/>
          <p:cNvSpPr/>
          <p:nvPr/>
        </p:nvSpPr>
        <p:spPr>
          <a:xfrm>
            <a:off x="409280" y="3965435"/>
            <a:ext cx="5153006" cy="99709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7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85" y="3143334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ドーナツ 17"/>
          <p:cNvSpPr/>
          <p:nvPr/>
        </p:nvSpPr>
        <p:spPr>
          <a:xfrm>
            <a:off x="7191375" y="2038350"/>
            <a:ext cx="638175" cy="693378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8933" y="513977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5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91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今日の内容で活かせるようになる事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3355" y="1803415"/>
            <a:ext cx="58544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電卓のように</a:t>
            </a:r>
            <a:r>
              <a:rPr kumimoji="1" lang="ja-JP" altLang="en-US" sz="4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計算を</a:t>
            </a:r>
            <a:endParaRPr kumimoji="1" lang="en-US" altLang="ja-JP" sz="4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4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</a:t>
            </a:r>
            <a:r>
              <a:rPr kumimoji="1" lang="ja-JP" altLang="en-US" sz="4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行い</a:t>
            </a:r>
            <a:endParaRPr kumimoji="1"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文字と結果を</a:t>
            </a:r>
            <a:endParaRPr kumimoji="1" lang="en-US" altLang="ja-JP" sz="4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合わせて</a:t>
            </a:r>
            <a:r>
              <a:rPr kumimoji="1" lang="ja-JP" altLang="en-US" sz="4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表示出来る！</a:t>
            </a:r>
            <a:endParaRPr kumimoji="1" lang="en-US" altLang="ja-JP" sz="4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正面から見た電卓のイラスト（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494" y="1110342"/>
            <a:ext cx="3369746" cy="421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7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49271" y="1694330"/>
            <a:ext cx="40511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・四則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endParaRPr kumimoji="1"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・リテラル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10598" y="2271097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10598" y="3414911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p33)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98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8598" y="1428750"/>
            <a:ext cx="6952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何も知らないまま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PG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を見てください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3892" y="4200435"/>
            <a:ext cx="6840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問題！この</a:t>
            </a:r>
            <a:r>
              <a:rPr kumimoji="1" lang="en-US" altLang="ja-JP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20</a:t>
            </a:r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って何の数字？？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　どんな意味？？</a:t>
            </a:r>
            <a:endParaRPr kumimoji="1" lang="ja-JP" altLang="en-US" sz="36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00" y="3991917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92" y="2105257"/>
            <a:ext cx="10069330" cy="189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四角形吹き出し 7"/>
          <p:cNvSpPr/>
          <p:nvPr/>
        </p:nvSpPr>
        <p:spPr>
          <a:xfrm>
            <a:off x="9401175" y="3903314"/>
            <a:ext cx="2105902" cy="897286"/>
          </a:xfrm>
          <a:prstGeom prst="wedgeRectCallout">
            <a:avLst>
              <a:gd name="adj1" fmla="val -50232"/>
              <a:gd name="adj2" fmla="val 8727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いや、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わからんがな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3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58" y="1660604"/>
            <a:ext cx="9646978" cy="2131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2364" y="1112231"/>
            <a:ext cx="6952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何も知らないまま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PG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を見てください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2233" y="3876429"/>
            <a:ext cx="6840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問題！この</a:t>
            </a:r>
            <a:r>
              <a:rPr kumimoji="1" lang="en-US" altLang="ja-JP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20</a:t>
            </a:r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って何の数字？？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　どんな意味？？</a:t>
            </a:r>
            <a:endParaRPr kumimoji="1" lang="ja-JP" altLang="en-US" sz="36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08349" y="3773509"/>
            <a:ext cx="2333625" cy="921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ge :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567588" y="5023582"/>
            <a:ext cx="9705975" cy="114671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は、</a:t>
            </a:r>
            <a:endParaRPr kumimoji="1" lang="en-US" altLang="ja-JP" sz="3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値に意味</a:t>
            </a:r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を持たすことが出来るもの！！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146" name="Picture 2" descr="「重要」のマー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9" y="4694735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976" y="65314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授業は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1468" y="1959819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楽しい</a:t>
            </a:r>
            <a:endParaRPr lang="ja-JP" altLang="en-US" sz="4000" dirty="0"/>
          </a:p>
        </p:txBody>
      </p:sp>
      <p:sp>
        <p:nvSpPr>
          <p:cNvPr id="5" name="正方形/長方形 4"/>
          <p:cNvSpPr/>
          <p:nvPr/>
        </p:nvSpPr>
        <p:spPr>
          <a:xfrm>
            <a:off x="6623360" y="1959819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楽しくない</a:t>
            </a:r>
            <a:endParaRPr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46382" y="2866694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わかると楽しい</a:t>
            </a:r>
            <a:endParaRPr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846382" y="3794009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ると楽しい</a:t>
            </a:r>
            <a:endParaRPr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846382" y="4733826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成長を感じると楽しい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7449517" y="2823151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わからな</a:t>
            </a:r>
            <a:r>
              <a:rPr kumimoji="1" lang="ja-JP" altLang="en-US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い</a:t>
            </a:r>
            <a:endParaRPr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49516" y="379533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</a:t>
            </a:r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ない</a:t>
            </a:r>
            <a:endParaRPr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471289" y="4758676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成長</a:t>
            </a:r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を感じない</a:t>
            </a:r>
            <a:endParaRPr lang="ja-JP" altLang="en-US" sz="40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離れていく若者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26" y="1153407"/>
            <a:ext cx="2085551" cy="18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無表情のお茶の間のイラスト（家族のみ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379" y="881677"/>
            <a:ext cx="1985017" cy="19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/>
          <p:nvPr/>
        </p:nvCxnSpPr>
        <p:spPr>
          <a:xfrm flipH="1">
            <a:off x="6374424" y="1521070"/>
            <a:ext cx="35169" cy="4589585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3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1311" y="2311366"/>
            <a:ext cx="2209385" cy="21210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8598" y="11212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変数の仕組み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49186" y="18599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とは、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値を入れる箱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のようなイメージ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74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1311" y="2311366"/>
            <a:ext cx="2209385" cy="21210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8598" y="11212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変数の仕組み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49186" y="18599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とは、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値を入れる箱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のようなイメージ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61032" y="4047654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int</a:t>
            </a:r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age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4648" y="4817095"/>
            <a:ext cx="540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箱の種類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箱の名前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9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1311" y="2311366"/>
            <a:ext cx="2209385" cy="21210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8598" y="11212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変数の仕組み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49186" y="18599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とは、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値を入れる箱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のようなイメージ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61032" y="4047654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int</a:t>
            </a:r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age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4648" y="4817095"/>
            <a:ext cx="540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箱の種類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箱の名前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96686" y="5586536"/>
            <a:ext cx="7050238" cy="96949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の作成、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これ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を「宣言」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Picture 2" descr="「重要」のマー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863" y="4938443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33400" y="1090844"/>
            <a:ext cx="6825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変数の構文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ルール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一緒に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PG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しながら学んでいきましょう！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67692" y="2787457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76869" y="3591925"/>
            <a:ext cx="5516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データ型名</a:t>
            </a:r>
            <a:r>
              <a:rPr lang="en-US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変数の名前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986238" y="2746076"/>
            <a:ext cx="1757439" cy="2126424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970563" y="2797066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「宣言」の基本構文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21217" y="4645542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データ型名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38598" y="223367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作成「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宣言」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085135" y="5491088"/>
            <a:ext cx="9282391" cy="742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※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同じ名前の変数は「宣言」出来ません！</a:t>
            </a:r>
            <a:endParaRPr kumimoji="1" lang="ja-JP" altLang="en-US" sz="3600" dirty="0">
              <a:solidFill>
                <a:srgbClr val="FF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975581" y="5550674"/>
            <a:ext cx="10350230" cy="96949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右から左に値を上書きする、これ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を「代入」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1311" y="2311366"/>
            <a:ext cx="2209385" cy="21210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8598" y="11212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変数の仕組み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49186" y="18599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とは、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値を入れる箱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のようなイメージ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61032" y="4047654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int</a:t>
            </a:r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age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4648" y="4817095"/>
            <a:ext cx="540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箱の種類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箱の名前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39074" y="4047654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= 20;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074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0" y="2724150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1" y="2743200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0" y="2724150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1" y="2743200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「重要」のマーク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729" y="4817095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1389 L -0.30234 -0.03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17" y="-1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1389 L -0.30677 -0.032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39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33400" y="1090844"/>
            <a:ext cx="6825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変数の構文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ルール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一緒に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PG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しながら学んでいきましょう！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67692" y="2787457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9186" y="3560960"/>
            <a:ext cx="3982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ja-JP" altLang="en-US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lang="en-US" altLang="ja-JP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986238" y="2746076"/>
            <a:ext cx="1757439" cy="2126424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970563" y="2797066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「宣言」の基本構文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21217" y="4645542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データ型名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38598" y="223367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の上書き「代入」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31116" y="3137207"/>
            <a:ext cx="748923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15754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7" y="1966701"/>
            <a:ext cx="7994745" cy="3698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4792" y="885822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変数の表示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文字列の表示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の違い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9045338" y="1450921"/>
            <a:ext cx="2377837" cy="2126424"/>
            <a:chOff x="707353" y="2601099"/>
            <a:chExt cx="1284715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2546" y="2601099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07353" y="3097500"/>
              <a:ext cx="900033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int</a:t>
              </a:r>
              <a:r>
                <a:rPr kumimoji="1" lang="en-US" altLang="ja-JP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 age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pic>
        <p:nvPicPr>
          <p:cNvPr id="11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736" y="1531460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737" y="1550510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8612581" y="4351683"/>
            <a:ext cx="3394312" cy="1885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12581" y="3982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表示結果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204845" y="2514133"/>
            <a:ext cx="1033002" cy="578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367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7" y="1966701"/>
            <a:ext cx="7994745" cy="3698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4792" y="885822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変数の表示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文字列の表示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の違い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9045338" y="1450921"/>
            <a:ext cx="2377837" cy="2126424"/>
            <a:chOff x="707353" y="2601099"/>
            <a:chExt cx="1284715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2546" y="2601099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07353" y="3097500"/>
              <a:ext cx="900033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int</a:t>
              </a:r>
              <a:r>
                <a:rPr kumimoji="1" lang="en-US" altLang="ja-JP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 age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pic>
        <p:nvPicPr>
          <p:cNvPr id="11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736" y="1531460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737" y="1550510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8612581" y="4351683"/>
            <a:ext cx="3394312" cy="1885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12581" y="3982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表示結果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204845" y="3193689"/>
            <a:ext cx="1033002" cy="578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458" name="Picture 2" descr="開いたノート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70" y="1208059"/>
            <a:ext cx="2798369" cy="23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631645" y="1723752"/>
            <a:ext cx="148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age</a:t>
            </a:r>
            <a:endParaRPr kumimoji="1" lang="ja-JP" altLang="en-US" sz="5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48988" y="1732828"/>
            <a:ext cx="148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age</a:t>
            </a:r>
            <a:endParaRPr kumimoji="1" lang="ja-JP" altLang="en-US" sz="5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7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59259E-6 L 0.18659 0.4245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7" y="1966701"/>
            <a:ext cx="7994745" cy="3698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4792" y="885822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変数の表示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文字列の表示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の違い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9045338" y="1450921"/>
            <a:ext cx="2377837" cy="2126424"/>
            <a:chOff x="707353" y="2601099"/>
            <a:chExt cx="1284715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2546" y="2601099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07353" y="3097500"/>
              <a:ext cx="900033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int</a:t>
              </a:r>
              <a:r>
                <a:rPr kumimoji="1" lang="en-US" altLang="ja-JP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 age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pic>
        <p:nvPicPr>
          <p:cNvPr id="11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736" y="1531460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737" y="1550510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8612581" y="4351683"/>
            <a:ext cx="3394312" cy="1885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12581" y="3982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表示結果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141813" y="3877911"/>
            <a:ext cx="1033002" cy="578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フレーム 1"/>
          <p:cNvSpPr/>
          <p:nvPr/>
        </p:nvSpPr>
        <p:spPr>
          <a:xfrm>
            <a:off x="8843332" y="1191567"/>
            <a:ext cx="2932810" cy="2385778"/>
          </a:xfrm>
          <a:prstGeom prst="frame">
            <a:avLst>
              <a:gd name="adj1" fmla="val 64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736" y="1550510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737" y="1569560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02786 0.462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2310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01341 0.4664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7" y="1966701"/>
            <a:ext cx="7994745" cy="3698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正方形/長方形 12"/>
          <p:cNvSpPr/>
          <p:nvPr/>
        </p:nvSpPr>
        <p:spPr>
          <a:xfrm>
            <a:off x="8612581" y="4351683"/>
            <a:ext cx="3394312" cy="1885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4792" y="885822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変数の表示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文字列の表示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の違い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9045338" y="1450921"/>
            <a:ext cx="2377837" cy="2126424"/>
            <a:chOff x="707353" y="2601099"/>
            <a:chExt cx="1284715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2546" y="2601099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07353" y="3097500"/>
              <a:ext cx="900033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int</a:t>
              </a:r>
              <a:r>
                <a:rPr kumimoji="1" lang="en-US" altLang="ja-JP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 age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pic>
        <p:nvPicPr>
          <p:cNvPr id="11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736" y="1531460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737" y="1550510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8612581" y="3982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表示結果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204845" y="4496257"/>
            <a:ext cx="1033002" cy="578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2" descr="開いたノート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70" y="1208059"/>
            <a:ext cx="2798369" cy="23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6648988" y="1732828"/>
            <a:ext cx="174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5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ge:</a:t>
            </a:r>
            <a:endParaRPr kumimoji="1" lang="ja-JP" altLang="en-US" sz="5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9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8659 0.424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07982 0.442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213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08177 0.4386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160389" y="1095088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復習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278" y="3039987"/>
            <a:ext cx="2239256" cy="12594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文字を表示する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1" y="3906158"/>
            <a:ext cx="2667791" cy="2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86111" y="4846745"/>
            <a:ext cx="160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88403" y="5235174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701675" y="5246855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pic>
        <p:nvPicPr>
          <p:cNvPr id="15" name="Picture 2" descr="フローリングの部屋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639" y="4607369"/>
            <a:ext cx="1805656" cy="18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738" y="2224981"/>
            <a:ext cx="4925666" cy="18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846481"/>
            <a:ext cx="10086290" cy="2744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度に複数の宣言は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るの・・・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846481"/>
            <a:ext cx="10086290" cy="2744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度に複数の宣言は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るの・・・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レーム 11"/>
          <p:cNvSpPr/>
          <p:nvPr/>
        </p:nvSpPr>
        <p:spPr>
          <a:xfrm>
            <a:off x="466430" y="5394185"/>
            <a:ext cx="5653198" cy="99709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同名の宣言は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るの・・・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63062"/>
            <a:ext cx="9896843" cy="266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同名の宣言は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るの・・・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63062"/>
            <a:ext cx="9896843" cy="266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フレーム 13"/>
          <p:cNvSpPr/>
          <p:nvPr/>
        </p:nvSpPr>
        <p:spPr>
          <a:xfrm>
            <a:off x="457199" y="4684520"/>
            <a:ext cx="5653198" cy="99709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63" y="3791119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0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同名の宣言は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るの・・・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63062"/>
            <a:ext cx="9896843" cy="266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フレーム 13"/>
          <p:cNvSpPr/>
          <p:nvPr/>
        </p:nvSpPr>
        <p:spPr>
          <a:xfrm>
            <a:off x="457199" y="4684520"/>
            <a:ext cx="5653198" cy="99709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63" y="3791119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ドーナツ 15"/>
          <p:cNvSpPr/>
          <p:nvPr/>
        </p:nvSpPr>
        <p:spPr>
          <a:xfrm>
            <a:off x="2743450" y="2815990"/>
            <a:ext cx="1709922" cy="533856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ドーナツ 16"/>
          <p:cNvSpPr/>
          <p:nvPr/>
        </p:nvSpPr>
        <p:spPr>
          <a:xfrm>
            <a:off x="2769369" y="3304308"/>
            <a:ext cx="1709922" cy="556765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76" y="559841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747" y="5531735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376" y="6061368"/>
            <a:ext cx="3087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41316" y="605495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age:13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複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数回代入したら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どうなる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790370"/>
            <a:ext cx="8213174" cy="3698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3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76" y="559841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747" y="5531735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376" y="6061368"/>
            <a:ext cx="3087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41316" y="605495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age:13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レーム 11"/>
          <p:cNvSpPr/>
          <p:nvPr/>
        </p:nvSpPr>
        <p:spPr>
          <a:xfrm>
            <a:off x="4771732" y="5921604"/>
            <a:ext cx="3423150" cy="721501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複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数回代入したら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どうなる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790370"/>
            <a:ext cx="8213174" cy="3698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0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76" y="559841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747" y="5531735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376" y="6061368"/>
            <a:ext cx="3087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41316" y="605495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age:13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086600" y="526615"/>
            <a:ext cx="4658578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下に宣言を記述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上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に表示を記述したら？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775789"/>
            <a:ext cx="9276428" cy="3755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19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75789"/>
            <a:ext cx="9276428" cy="3755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76" y="559841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747" y="5531735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376" y="6061368"/>
            <a:ext cx="3087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41316" y="605495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age:13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086600" y="526615"/>
            <a:ext cx="4658578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下に宣言を記述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上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に表示を記述したら？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レーム 11"/>
          <p:cNvSpPr/>
          <p:nvPr/>
        </p:nvSpPr>
        <p:spPr>
          <a:xfrm>
            <a:off x="185353" y="5479715"/>
            <a:ext cx="3957658" cy="721501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12" y="4376938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75789"/>
            <a:ext cx="9276428" cy="3755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76" y="559841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747" y="5531735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376" y="6061368"/>
            <a:ext cx="3087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41316" y="605495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age:13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086600" y="526615"/>
            <a:ext cx="4658578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下に宣言を記述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上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に表示を記述したら？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レーム 11"/>
          <p:cNvSpPr/>
          <p:nvPr/>
        </p:nvSpPr>
        <p:spPr>
          <a:xfrm>
            <a:off x="185353" y="5479715"/>
            <a:ext cx="3957658" cy="721501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12" y="4376938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1061924" y="2387809"/>
            <a:ext cx="812304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ドーナツ 14"/>
          <p:cNvSpPr/>
          <p:nvPr/>
        </p:nvSpPr>
        <p:spPr>
          <a:xfrm>
            <a:off x="7532577" y="2558803"/>
            <a:ext cx="1709922" cy="533856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0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フローリングの部屋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639" y="4607369"/>
            <a:ext cx="1805656" cy="18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160389" y="1095088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278" y="3039987"/>
            <a:ext cx="2239256" cy="12594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文字を表示する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1" y="3906158"/>
            <a:ext cx="2667791" cy="2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86111" y="4846745"/>
            <a:ext cx="160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874" y="2204349"/>
            <a:ext cx="8834068" cy="1995178"/>
          </a:xfrm>
          <a:prstGeom prst="rect">
            <a:avLst/>
          </a:prstGeom>
        </p:spPr>
      </p:pic>
      <p:pic>
        <p:nvPicPr>
          <p:cNvPr id="16" name="Picture 2" descr="汚い会社の机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525" y="5235174"/>
            <a:ext cx="920803" cy="9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357877" y="5192614"/>
            <a:ext cx="4831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の塊のようなもの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9278" y="3956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復習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5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975581" y="5550674"/>
            <a:ext cx="10350230" cy="96949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変数に何か値を代入する、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これ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を「初期化」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1311" y="2311366"/>
            <a:ext cx="2209385" cy="21210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8598" y="11212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変数の仕組み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49186" y="18599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とは、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値を入れる箱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のようなイメージ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61032" y="4047654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int</a:t>
            </a:r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age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4648" y="4817095"/>
            <a:ext cx="540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箱の種類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箱の名前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39074" y="4047654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= 20;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074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0" y="2724150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1" y="2743200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0" y="2724150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1" y="2743200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「重要」のマーク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729" y="4817095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1389 L -0.30234 -0.03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17" y="-1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1389 L -0.30677 -0.032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39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33400" y="1090844"/>
            <a:ext cx="6825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変数の構文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ルール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一緒に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PG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しながら学んでいきましょう！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67692" y="2787457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9186" y="3560960"/>
            <a:ext cx="3982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ja-JP" altLang="en-US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lang="en-US" altLang="ja-JP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986238" y="2746076"/>
            <a:ext cx="1757439" cy="2126424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970563" y="2797066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「宣言」の基本構文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21217" y="4645542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データ型名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38598" y="223367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変数に値を何か入れ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る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「初期化」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31116" y="3137207"/>
            <a:ext cx="748923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393899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宣言したから</a:t>
            </a:r>
            <a:endParaRPr kumimoji="1" lang="en-US" altLang="ja-JP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表示は出来る？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810803"/>
            <a:ext cx="9374809" cy="2947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宣言したから</a:t>
            </a:r>
            <a:endParaRPr kumimoji="1" lang="en-US" altLang="ja-JP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表示は出来る？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810803"/>
            <a:ext cx="9374809" cy="2947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フレーム 11"/>
          <p:cNvSpPr/>
          <p:nvPr/>
        </p:nvSpPr>
        <p:spPr>
          <a:xfrm>
            <a:off x="570494" y="4853607"/>
            <a:ext cx="5182606" cy="721501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731" y="3791119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3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初期化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したから</a:t>
            </a:r>
            <a:endParaRPr kumimoji="1" lang="en-US" altLang="ja-JP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表示は出来る？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826937"/>
            <a:ext cx="8171160" cy="2930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7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初期化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したから</a:t>
            </a:r>
            <a:endParaRPr kumimoji="1" lang="en-US" altLang="ja-JP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表示は出来る？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826937"/>
            <a:ext cx="8171160" cy="2930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フレーム 11"/>
          <p:cNvSpPr/>
          <p:nvPr/>
        </p:nvSpPr>
        <p:spPr>
          <a:xfrm>
            <a:off x="570494" y="4853607"/>
            <a:ext cx="5182606" cy="721501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731" y="3791119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8933" y="513977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827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37529" y="223669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</a:t>
            </a:r>
            <a:r>
              <a:rPr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35875" y="3344690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p43)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355643"/>
            <a:ext cx="4095750" cy="81597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68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における計算のルール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に則る</a:t>
            </a:r>
            <a:endParaRPr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1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内が優先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1"/>
            <a:r>
              <a:rPr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優先順位が同列なら、原則左</a:t>
            </a:r>
            <a:r>
              <a:rPr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lang="en-US" altLang="ja-JP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675" y="702527"/>
            <a:ext cx="1314450" cy="1314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0" y="1661624"/>
            <a:ext cx="1314450" cy="13144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0" y="609600"/>
            <a:ext cx="1314450" cy="13144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852" y="3204747"/>
            <a:ext cx="1314450" cy="1314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832942" y="415786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p43)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49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5750" y="1626195"/>
            <a:ext cx="3200400" cy="32004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1424" y="2200197"/>
            <a:ext cx="1388195" cy="13144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721" y="1463643"/>
            <a:ext cx="1056643" cy="10566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171" y="2093865"/>
            <a:ext cx="1297305" cy="129730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171" y="2093865"/>
            <a:ext cx="1297305" cy="1297305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8952" y="1160415"/>
            <a:ext cx="9872871" cy="4453200"/>
          </a:xfr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とは特定の操作機能を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持った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記号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またはキーワード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演算子間で優先順位と実行順序が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決まっている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52" y="3624269"/>
            <a:ext cx="1314450" cy="13144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8336" y="3624269"/>
            <a:ext cx="1314450" cy="131445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156" y="3632779"/>
            <a:ext cx="1314450" cy="131445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606" y="3663177"/>
            <a:ext cx="1314450" cy="131445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462107" y="377729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＞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14067" y="49961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32942" y="415786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p43)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9204" y="1360788"/>
            <a:ext cx="1028392" cy="1028392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75" y="2051666"/>
            <a:ext cx="1314450" cy="1314450"/>
          </a:xfrm>
          <a:prstGeom prst="rect">
            <a:avLst/>
          </a:prstGeom>
        </p:spPr>
      </p:pic>
      <p:sp>
        <p:nvSpPr>
          <p:cNvPr id="25" name="タイトル 1"/>
          <p:cNvSpPr>
            <a:spLocks noGrp="1"/>
          </p:cNvSpPr>
          <p:nvPr>
            <p:ph type="title"/>
          </p:nvPr>
        </p:nvSpPr>
        <p:spPr>
          <a:xfrm>
            <a:off x="495300" y="355643"/>
            <a:ext cx="3337642" cy="81597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フローリングの部屋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639" y="4607369"/>
            <a:ext cx="1805656" cy="18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160389" y="1095088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278" y="3039987"/>
            <a:ext cx="2239256" cy="12594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文字を表示する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1" y="3906158"/>
            <a:ext cx="2667791" cy="2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86111" y="4846745"/>
            <a:ext cx="160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pic>
        <p:nvPicPr>
          <p:cNvPr id="16" name="Picture 2" descr="汚い会社の机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525" y="5235174"/>
            <a:ext cx="920803" cy="9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357877" y="5192614"/>
            <a:ext cx="4831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の塊のようなもの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69278" y="3956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復習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1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52210"/>
              </p:ext>
            </p:extLst>
          </p:nvPr>
        </p:nvGraphicFramePr>
        <p:xfrm>
          <a:off x="1346198" y="2110312"/>
          <a:ext cx="8369302" cy="362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7952">
                  <a:extLst>
                    <a:ext uri="{9D8B030D-6E8A-4147-A177-3AD203B41FA5}">
                      <a16:colId xmlns:a16="http://schemas.microsoft.com/office/drawing/2014/main" val="652737319"/>
                    </a:ext>
                  </a:extLst>
                </a:gridCol>
                <a:gridCol w="3050929">
                  <a:extLst>
                    <a:ext uri="{9D8B030D-6E8A-4147-A177-3AD203B41FA5}">
                      <a16:colId xmlns:a16="http://schemas.microsoft.com/office/drawing/2014/main" val="3916476319"/>
                    </a:ext>
                  </a:extLst>
                </a:gridCol>
                <a:gridCol w="3940421">
                  <a:extLst>
                    <a:ext uri="{9D8B030D-6E8A-4147-A177-3AD203B41FA5}">
                      <a16:colId xmlns:a16="http://schemas.microsoft.com/office/drawing/2014/main" val="1893948853"/>
                    </a:ext>
                  </a:extLst>
                </a:gridCol>
              </a:tblGrid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役割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1514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代入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ans = 1 + 3;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71080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+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加算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足し算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 + 2	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64715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減算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引き算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 – 3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:4)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3047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*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掛け算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 * 3	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:6)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50799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除算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割り算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 / 2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90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%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剰余算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余り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en-US" altLang="ja-JP" sz="2800" baseline="30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※</a:t>
                      </a:r>
                      <a:endParaRPr kumimoji="1" lang="ja-JP" altLang="en-US" sz="2800" baseline="30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9 % 4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:1)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7259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195369" y="1510147"/>
            <a:ext cx="4653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主に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計算で使う演算子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6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78725" y="573743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剰余算は整数型同士の演算のみ使用可能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32942" y="415786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p43)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95300" y="355643"/>
            <a:ext cx="3337642" cy="81597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8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13413" y="334099"/>
            <a:ext cx="4076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8" y="956974"/>
            <a:ext cx="11368727" cy="3938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7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8" y="918874"/>
            <a:ext cx="8399603" cy="291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0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8" y="918874"/>
            <a:ext cx="8399603" cy="291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891915" y="1587435"/>
            <a:ext cx="45660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4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8" y="918874"/>
            <a:ext cx="8399603" cy="291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891915" y="1892235"/>
            <a:ext cx="45660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80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8" y="918874"/>
            <a:ext cx="8399603" cy="291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1891915" y="2216085"/>
            <a:ext cx="45660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1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8" y="918874"/>
            <a:ext cx="8399603" cy="291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1891915" y="2539935"/>
            <a:ext cx="45660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11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8" y="918874"/>
            <a:ext cx="8399603" cy="291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1891915" y="2863785"/>
            <a:ext cx="45660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75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635868"/>
            <a:ext cx="11416138" cy="1964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3573" y="2886569"/>
            <a:ext cx="3577947" cy="385762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664710" y="4017974"/>
            <a:ext cx="1615671" cy="1319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－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6÷3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850" y="989537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2042" y="4202825"/>
            <a:ext cx="7691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495300" y="355644"/>
            <a:ext cx="3337642" cy="633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66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635868"/>
            <a:ext cx="11416138" cy="1964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3573" y="2886569"/>
            <a:ext cx="3577947" cy="38576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23850" y="989537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2042" y="4202825"/>
            <a:ext cx="7691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07050" y="4909160"/>
            <a:ext cx="19543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6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6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 </a:t>
            </a:r>
            <a:r>
              <a:rPr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087292" y="4873487"/>
            <a:ext cx="912958" cy="97513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595504" y="3529305"/>
            <a:ext cx="1615671" cy="1319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－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6÷3</a:t>
            </a: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</a:rPr>
              <a:t>= 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770773" y="3810615"/>
            <a:ext cx="878585" cy="47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accent6"/>
                </a:solidFill>
              </a:rPr>
              <a:t>3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10111714" y="4189230"/>
            <a:ext cx="86208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9851765" y="3888396"/>
            <a:ext cx="71660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 txBox="1">
            <a:spLocks/>
          </p:cNvSpPr>
          <p:nvPr/>
        </p:nvSpPr>
        <p:spPr>
          <a:xfrm>
            <a:off x="495300" y="355644"/>
            <a:ext cx="3337642" cy="633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3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23" y="1367460"/>
            <a:ext cx="8162547" cy="223325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77249" y="44483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4011287" y="2047874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450721" y="3303165"/>
            <a:ext cx="4262857" cy="946239"/>
          </a:xfrm>
          <a:prstGeom prst="wedgeRoundRectCallout">
            <a:avLst>
              <a:gd name="adj1" fmla="val -35607"/>
              <a:gd name="adj2" fmla="val -1363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（）内に記述された値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に表示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1604" y="4618667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9278" y="3956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復習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480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635868"/>
            <a:ext cx="11416138" cy="1964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323850" y="989537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2042" y="4202825"/>
            <a:ext cx="7691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07050" y="4909160"/>
            <a:ext cx="19543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6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6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 </a:t>
            </a:r>
            <a:r>
              <a:rPr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087292" y="4873487"/>
            <a:ext cx="912958" cy="97513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乗算 16"/>
          <p:cNvSpPr/>
          <p:nvPr/>
        </p:nvSpPr>
        <p:spPr>
          <a:xfrm>
            <a:off x="3561431" y="4782465"/>
            <a:ext cx="1253765" cy="1142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8766" y="3485512"/>
            <a:ext cx="3059123" cy="3013236"/>
          </a:xfrm>
          <a:prstGeom prst="rect">
            <a:avLst/>
          </a:prstGeom>
        </p:spPr>
      </p:pic>
      <p:sp>
        <p:nvSpPr>
          <p:cNvPr id="13" name="タイトル 1"/>
          <p:cNvSpPr txBox="1">
            <a:spLocks/>
          </p:cNvSpPr>
          <p:nvPr/>
        </p:nvSpPr>
        <p:spPr>
          <a:xfrm>
            <a:off x="495300" y="355644"/>
            <a:ext cx="3337642" cy="633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72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8971241" y="3665106"/>
            <a:ext cx="1830109" cy="131985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635868"/>
            <a:ext cx="11416138" cy="1964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323850" y="989537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2042" y="4202825"/>
            <a:ext cx="7691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01901" y="4943699"/>
            <a:ext cx="7758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6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087292" y="4873487"/>
            <a:ext cx="912958" cy="97513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022281" y="3799837"/>
            <a:ext cx="1615671" cy="1319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－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6÷3</a:t>
            </a: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633701" y="4141406"/>
            <a:ext cx="878585" cy="47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accent6"/>
                </a:solidFill>
              </a:rPr>
              <a:t>2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9269362" y="4485195"/>
            <a:ext cx="933088" cy="113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9683976" y="4206062"/>
            <a:ext cx="71660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 descr="本を読んで閃いた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752" y="4678050"/>
            <a:ext cx="1908314" cy="18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 txBox="1">
            <a:spLocks/>
          </p:cNvSpPr>
          <p:nvPr/>
        </p:nvSpPr>
        <p:spPr>
          <a:xfrm>
            <a:off x="495300" y="355644"/>
            <a:ext cx="3337642" cy="633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9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6825" y="4945339"/>
            <a:ext cx="9275976" cy="56560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System.out.print(“9 – 6÷3 = “ + (9 – 6 / 3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));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6825" y="1903771"/>
            <a:ext cx="89418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では文字列を連結させたい場合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 + ]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を使用します。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・文字列と文字列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・文字列と数値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・文字列と文字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・文字列と数値と数値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5081046" y="5397826"/>
            <a:ext cx="23095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613762" y="56014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8118335" y="5397826"/>
            <a:ext cx="16289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532715" y="56014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cxnSp>
        <p:nvCxnSpPr>
          <p:cNvPr id="13" name="直線コネクタ 12"/>
          <p:cNvCxnSpPr/>
          <p:nvPr/>
        </p:nvCxnSpPr>
        <p:spPr>
          <a:xfrm>
            <a:off x="7533586" y="5397826"/>
            <a:ext cx="38493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992517" y="54791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</p:spTree>
    <p:extLst>
      <p:ext uri="{BB962C8B-B14F-4D97-AF65-F5344CB8AC3E}">
        <p14:creationId xmlns:p14="http://schemas.microsoft.com/office/powerpoint/2010/main" val="32257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47" y="1643551"/>
            <a:ext cx="11346111" cy="1998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3573" y="2886569"/>
            <a:ext cx="3577947" cy="38576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23850" y="989537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2042" y="4202825"/>
            <a:ext cx="7691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07050" y="4909160"/>
            <a:ext cx="24994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6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6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 </a:t>
            </a:r>
            <a:r>
              <a:rPr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087292" y="4873487"/>
            <a:ext cx="912958" cy="97513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526613" y="3602660"/>
            <a:ext cx="189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1+2 = 3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 = 12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+ 12 = 15 ?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95300" y="355644"/>
            <a:ext cx="3337642" cy="633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083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47" y="1643551"/>
            <a:ext cx="11346111" cy="1998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323850" y="989537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2042" y="4202825"/>
            <a:ext cx="7691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07050" y="4909160"/>
            <a:ext cx="19768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6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6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 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087292" y="4873487"/>
            <a:ext cx="912958" cy="97513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乗算 12"/>
          <p:cNvSpPr/>
          <p:nvPr/>
        </p:nvSpPr>
        <p:spPr>
          <a:xfrm>
            <a:off x="3461264" y="4782465"/>
            <a:ext cx="1253765" cy="1142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3571" y="3275847"/>
            <a:ext cx="3059123" cy="3013236"/>
          </a:xfrm>
          <a:prstGeom prst="rect">
            <a:avLst/>
          </a:prstGeom>
        </p:spPr>
      </p:pic>
      <p:sp>
        <p:nvSpPr>
          <p:cNvPr id="15" name="タイトル 1"/>
          <p:cNvSpPr txBox="1">
            <a:spLocks/>
          </p:cNvSpPr>
          <p:nvPr/>
        </p:nvSpPr>
        <p:spPr>
          <a:xfrm>
            <a:off x="495300" y="355644"/>
            <a:ext cx="3337642" cy="633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2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47" y="1643551"/>
            <a:ext cx="11346111" cy="1998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323850" y="989537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87597" y="38576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表示結果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5360" y="4257735"/>
            <a:ext cx="6019800" cy="2076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122502" y="2418660"/>
            <a:ext cx="143082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5772" y="45940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計算：</a:t>
            </a:r>
            <a:endParaRPr kumimoji="1" lang="ja-JP" altLang="en-US" sz="24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059097" y="4584532"/>
            <a:ext cx="97241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495300" y="355644"/>
            <a:ext cx="3337642" cy="633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99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47" y="1643551"/>
            <a:ext cx="11346111" cy="1998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323850" y="989537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87597" y="38576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表示結果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5360" y="4257735"/>
            <a:ext cx="6019800" cy="2076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7924799" y="2418660"/>
            <a:ext cx="1419225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5772" y="45940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計算：</a:t>
            </a:r>
            <a:endParaRPr kumimoji="1" lang="ja-JP" altLang="en-US" sz="24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43720" y="459405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103452" y="2418660"/>
            <a:ext cx="143082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8118177" y="2971658"/>
            <a:ext cx="1225847" cy="145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8380640" y="309133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6375627" y="2986176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666641" y="311154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7558075" y="2986176"/>
            <a:ext cx="242980" cy="373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114232" y="312496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1059097" y="4584532"/>
            <a:ext cx="97241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2087797" y="4603582"/>
            <a:ext cx="358597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495300" y="355644"/>
            <a:ext cx="3337642" cy="633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6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47" y="1643551"/>
            <a:ext cx="11346111" cy="1998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323850" y="989537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87597" y="38576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表示結果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5360" y="4257735"/>
            <a:ext cx="6019800" cy="2076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9953624" y="2418659"/>
            <a:ext cx="1419225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5772" y="45940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計算：</a:t>
            </a:r>
            <a:endParaRPr kumimoji="1" lang="ja-JP" altLang="en-US" sz="24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43720" y="459405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103452" y="2418660"/>
            <a:ext cx="327867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50830" y="459405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endParaRPr kumimoji="1" lang="ja-JP" altLang="en-US" sz="24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9953624" y="2986176"/>
            <a:ext cx="1514476" cy="99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0279954" y="309168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(12)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6375627" y="2986176"/>
            <a:ext cx="2930298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375627" y="309168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+3)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9531926" y="2952247"/>
            <a:ext cx="242980" cy="373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988782" y="315883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1192447" y="4584532"/>
            <a:ext cx="1129084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2399769" y="4584532"/>
            <a:ext cx="462219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495300" y="355644"/>
            <a:ext cx="3337642" cy="633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四則演算子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52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8650" y="60960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計算方法はわかった！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8650" y="145155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変数も使い方はわかった！！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9650" y="2680274"/>
            <a:ext cx="993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どういう時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って使えばいいと思う・・・？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05" y="3566186"/>
            <a:ext cx="2269470" cy="279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四角形吹き出し 7"/>
          <p:cNvSpPr/>
          <p:nvPr/>
        </p:nvSpPr>
        <p:spPr>
          <a:xfrm>
            <a:off x="5373184" y="3650466"/>
            <a:ext cx="5351965" cy="1076325"/>
          </a:xfrm>
          <a:prstGeom prst="wedgeRectCallout">
            <a:avLst>
              <a:gd name="adj1" fmla="val -54979"/>
              <a:gd name="adj2" fmla="val 88164"/>
            </a:avLst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値に名前を付けたい時とか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計算したい時じゃないの？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7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85" y="1795372"/>
            <a:ext cx="10812384" cy="285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91408" y="509237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考</a:t>
            </a:r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えてみよう・・・！！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03339" y="440783"/>
            <a:ext cx="7141839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消費税を変更したい場合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現状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5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か所を変えなければならない。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か所だけ変えればいいようにするには？</a:t>
            </a:r>
            <a:endParaRPr kumimoji="1" lang="en-US" altLang="ja-JP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403" y="2124018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13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23" y="1367460"/>
            <a:ext cx="8162547" cy="223325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4011286" y="2443118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450721" y="3303165"/>
            <a:ext cx="4262857" cy="946239"/>
          </a:xfrm>
          <a:prstGeom prst="wedgeRoundRectCallout">
            <a:avLst>
              <a:gd name="adj1" fmla="val -34937"/>
              <a:gd name="adj2" fmla="val -910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（）内に記述された値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に表示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7249" y="4422005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1604" y="4618667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37232" y="461866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278" y="3956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復習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50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85" y="1795372"/>
            <a:ext cx="10812384" cy="285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91408" y="509237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考</a:t>
            </a:r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えてみよう・・・！！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03339" y="440783"/>
            <a:ext cx="7141839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消費税を変更したい場合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現状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5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か所を変えなければならない。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か所だけ変えればいいようにするには？</a:t>
            </a:r>
            <a:endParaRPr kumimoji="1" lang="en-US" altLang="ja-JP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403" y="2124018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ドーナツ 9"/>
          <p:cNvSpPr/>
          <p:nvPr/>
        </p:nvSpPr>
        <p:spPr>
          <a:xfrm>
            <a:off x="7122268" y="2690465"/>
            <a:ext cx="960792" cy="395635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ドーナツ 11"/>
          <p:cNvSpPr/>
          <p:nvPr/>
        </p:nvSpPr>
        <p:spPr>
          <a:xfrm>
            <a:off x="7746614" y="2403040"/>
            <a:ext cx="960792" cy="395635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ドーナツ 13"/>
          <p:cNvSpPr/>
          <p:nvPr/>
        </p:nvSpPr>
        <p:spPr>
          <a:xfrm>
            <a:off x="9042496" y="3645825"/>
            <a:ext cx="960792" cy="395635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ドーナツ 14"/>
          <p:cNvSpPr/>
          <p:nvPr/>
        </p:nvSpPr>
        <p:spPr>
          <a:xfrm>
            <a:off x="8724990" y="3330337"/>
            <a:ext cx="960792" cy="395635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ドーナツ 15"/>
          <p:cNvSpPr/>
          <p:nvPr/>
        </p:nvSpPr>
        <p:spPr>
          <a:xfrm>
            <a:off x="7133992" y="3009917"/>
            <a:ext cx="960792" cy="395635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8" y="1804767"/>
            <a:ext cx="10840963" cy="3134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91408" y="509237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考</a:t>
            </a:r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えてみよう・・・！！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03339" y="440783"/>
            <a:ext cx="7141839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消費税を変更したい場合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現状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5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か所を変えなければならない。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か所だけ変えればいいようにするには？</a:t>
            </a:r>
            <a:endParaRPr kumimoji="1" lang="en-US" altLang="ja-JP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403" y="2124018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5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8" y="1804767"/>
            <a:ext cx="10840963" cy="3134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91408" y="509237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考</a:t>
            </a:r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えてみよう・・・！！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03339" y="440783"/>
            <a:ext cx="7141839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消費税を変更したい場合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現状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5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か所を変えなければならない。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か所だけ変えればいいようにするには？</a:t>
            </a:r>
            <a:endParaRPr kumimoji="1" lang="en-US" altLang="ja-JP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403" y="2124018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ドーナツ 8"/>
          <p:cNvSpPr/>
          <p:nvPr/>
        </p:nvSpPr>
        <p:spPr>
          <a:xfrm>
            <a:off x="3560311" y="2355825"/>
            <a:ext cx="960792" cy="395635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18332" y="1014520"/>
            <a:ext cx="92256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6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endParaRPr kumimoji="1" lang="en-US" altLang="ja-JP" sz="6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5070" y="4967654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5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68" y="3247729"/>
            <a:ext cx="8274334" cy="2257663"/>
          </a:xfrm>
          <a:prstGeom prst="rect">
            <a:avLst/>
          </a:prstGeom>
        </p:spPr>
      </p:pic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91642" y="171341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変更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991568" y="3925753"/>
            <a:ext cx="523657" cy="80817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10518" y="5592896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今度は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ｒ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intln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数字じゃなく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の小文字だよ！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7253396" y="4800600"/>
            <a:ext cx="9525" cy="70479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382125" y="3148637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9278" y="3956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復習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46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31500</TotalTime>
  <Words>2453</Words>
  <Application>Microsoft Office PowerPoint</Application>
  <PresentationFormat>ワイド画面</PresentationFormat>
  <Paragraphs>554</Paragraphs>
  <Slides>83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83</vt:i4>
      </vt:variant>
    </vt:vector>
  </HeadingPairs>
  <TitlesOfParts>
    <vt:vector size="91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四則演算子</vt:lpstr>
      <vt:lpstr>四則演算子</vt:lpstr>
      <vt:lpstr>四則演算子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連結演算子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372</cp:revision>
  <dcterms:created xsi:type="dcterms:W3CDTF">2020-03-04T08:20:15Z</dcterms:created>
  <dcterms:modified xsi:type="dcterms:W3CDTF">2022-04-17T23:38:31Z</dcterms:modified>
</cp:coreProperties>
</file>