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5"/>
  </p:notesMasterIdLst>
  <p:handoutMasterIdLst>
    <p:handoutMasterId r:id="rId106"/>
  </p:handoutMasterIdLst>
  <p:sldIdLst>
    <p:sldId id="309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501" r:id="rId15"/>
    <p:sldId id="537" r:id="rId16"/>
    <p:sldId id="538" r:id="rId17"/>
    <p:sldId id="539" r:id="rId18"/>
    <p:sldId id="532" r:id="rId19"/>
    <p:sldId id="533" r:id="rId20"/>
    <p:sldId id="534" r:id="rId21"/>
    <p:sldId id="535" r:id="rId22"/>
    <p:sldId id="536" r:id="rId23"/>
    <p:sldId id="385" r:id="rId24"/>
    <p:sldId id="540" r:id="rId25"/>
    <p:sldId id="361" r:id="rId26"/>
    <p:sldId id="457" r:id="rId27"/>
    <p:sldId id="458" r:id="rId28"/>
    <p:sldId id="459" r:id="rId29"/>
    <p:sldId id="460" r:id="rId30"/>
    <p:sldId id="461" r:id="rId31"/>
    <p:sldId id="474" r:id="rId32"/>
    <p:sldId id="462" r:id="rId33"/>
    <p:sldId id="476" r:id="rId34"/>
    <p:sldId id="477" r:id="rId35"/>
    <p:sldId id="478" r:id="rId36"/>
    <p:sldId id="479" r:id="rId37"/>
    <p:sldId id="480" r:id="rId38"/>
    <p:sldId id="481" r:id="rId39"/>
    <p:sldId id="482" r:id="rId40"/>
    <p:sldId id="483" r:id="rId41"/>
    <p:sldId id="453" r:id="rId42"/>
    <p:sldId id="463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84" r:id="rId53"/>
    <p:sldId id="485" r:id="rId54"/>
    <p:sldId id="486" r:id="rId55"/>
    <p:sldId id="487" r:id="rId56"/>
    <p:sldId id="499" r:id="rId57"/>
    <p:sldId id="488" r:id="rId58"/>
    <p:sldId id="489" r:id="rId59"/>
    <p:sldId id="490" r:id="rId60"/>
    <p:sldId id="491" r:id="rId61"/>
    <p:sldId id="492" r:id="rId62"/>
    <p:sldId id="493" r:id="rId63"/>
    <p:sldId id="494" r:id="rId64"/>
    <p:sldId id="495" r:id="rId65"/>
    <p:sldId id="496" r:id="rId66"/>
    <p:sldId id="497" r:id="rId67"/>
    <p:sldId id="498" r:id="rId68"/>
    <p:sldId id="454" r:id="rId69"/>
    <p:sldId id="500" r:id="rId70"/>
    <p:sldId id="502" r:id="rId71"/>
    <p:sldId id="503" r:id="rId72"/>
    <p:sldId id="504" r:id="rId73"/>
    <p:sldId id="505" r:id="rId74"/>
    <p:sldId id="455" r:id="rId75"/>
    <p:sldId id="506" r:id="rId76"/>
    <p:sldId id="507" r:id="rId77"/>
    <p:sldId id="508" r:id="rId78"/>
    <p:sldId id="509" r:id="rId79"/>
    <p:sldId id="510" r:id="rId80"/>
    <p:sldId id="511" r:id="rId81"/>
    <p:sldId id="512" r:id="rId82"/>
    <p:sldId id="513" r:id="rId83"/>
    <p:sldId id="515" r:id="rId84"/>
    <p:sldId id="516" r:id="rId85"/>
    <p:sldId id="517" r:id="rId86"/>
    <p:sldId id="518" r:id="rId87"/>
    <p:sldId id="519" r:id="rId88"/>
    <p:sldId id="520" r:id="rId89"/>
    <p:sldId id="456" r:id="rId90"/>
    <p:sldId id="373" r:id="rId91"/>
    <p:sldId id="375" r:id="rId92"/>
    <p:sldId id="376" r:id="rId93"/>
    <p:sldId id="377" r:id="rId94"/>
    <p:sldId id="378" r:id="rId95"/>
    <p:sldId id="521" r:id="rId96"/>
    <p:sldId id="522" r:id="rId97"/>
    <p:sldId id="523" r:id="rId98"/>
    <p:sldId id="524" r:id="rId99"/>
    <p:sldId id="526" r:id="rId100"/>
    <p:sldId id="525" r:id="rId101"/>
    <p:sldId id="527" r:id="rId102"/>
    <p:sldId id="528" r:id="rId103"/>
    <p:sldId id="529" r:id="rId10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0323" autoAdjust="0"/>
  </p:normalViewPr>
  <p:slideViewPr>
    <p:cSldViewPr snapToGrid="0">
      <p:cViewPr>
        <p:scale>
          <a:sx n="125" d="100"/>
          <a:sy n="125" d="100"/>
        </p:scale>
        <p:origin x="-306" y="-4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2022/4/18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2022/4/18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2022/4/18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2022/4/18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/>
              <a:t>3</a:t>
            </a:r>
            <a:r>
              <a:rPr lang="ja-JP" altLang="en-US" sz="4000" dirty="0" smtClean="0"/>
              <a:t>回</a:t>
            </a:r>
            <a:r>
              <a:rPr lang="ja-JP" altLang="en-US" sz="4000" smtClean="0"/>
              <a:t>　変数と式②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88264" y="1163996"/>
            <a:ext cx="68259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変数の構文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ルール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)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一緒に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PG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しながら学んでいきましょう！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22556" y="2860609"/>
            <a:ext cx="10499834" cy="233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31733" y="3665077"/>
            <a:ext cx="5516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データ型名</a:t>
            </a:r>
            <a:r>
              <a:rPr lang="en-US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変数の名前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8041102" y="2819228"/>
            <a:ext cx="1757439" cy="2126424"/>
            <a:chOff x="773268" y="2495551"/>
            <a:chExt cx="949522" cy="91154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76395" y="3037523"/>
              <a:ext cx="543206" cy="2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025427" y="2870218"/>
            <a:ext cx="3567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「宣言」の基本構文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76081" y="4718694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データ型名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3462" y="4628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76210" y="709092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93462" y="230683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作成「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宣言」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139999" y="5564240"/>
            <a:ext cx="9282391" cy="742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※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　　　　　　は「宣言」出来ません！</a:t>
            </a:r>
            <a:endParaRPr kumimoji="1" lang="ja-JP" altLang="en-US" sz="3600" dirty="0">
              <a:solidFill>
                <a:srgbClr val="FF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92829" y="5619104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同じ名前の変数</a:t>
            </a:r>
            <a:endParaRPr lang="ja-JP" altLang="en-US" sz="3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767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1" grpId="0"/>
      <p:bldP spid="15" grpId="0" animBg="1"/>
      <p:bldP spid="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2" y="1298197"/>
            <a:ext cx="11637198" cy="264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655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「本の購入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:3000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円」と表示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304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「本の購入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:0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円」と表示</a:t>
            </a: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568668" y="326299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修飾子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52864" y="326299"/>
            <a:ext cx="8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P.233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316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2" y="1298197"/>
            <a:ext cx="11637198" cy="264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655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「本の購入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:3000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円」と表示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304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「本の購入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:0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円」と表示</a:t>
            </a: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フレーム 12"/>
          <p:cNvSpPr/>
          <p:nvPr/>
        </p:nvSpPr>
        <p:spPr>
          <a:xfrm>
            <a:off x="422207" y="4362447"/>
            <a:ext cx="5179651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117" y="3787848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568668" y="326299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修飾子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52864" y="326299"/>
            <a:ext cx="8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P.233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964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2" y="1298197"/>
            <a:ext cx="11637198" cy="264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655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「本の購入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:3000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円」と表示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304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「本の購入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:0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円」と表示</a:t>
            </a: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フレーム 12"/>
          <p:cNvSpPr/>
          <p:nvPr/>
        </p:nvSpPr>
        <p:spPr>
          <a:xfrm>
            <a:off x="422207" y="4362447"/>
            <a:ext cx="5179651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117" y="3787848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ドーナツ 15"/>
          <p:cNvSpPr/>
          <p:nvPr/>
        </p:nvSpPr>
        <p:spPr>
          <a:xfrm>
            <a:off x="1516463" y="1827482"/>
            <a:ext cx="2100860" cy="810323"/>
          </a:xfrm>
          <a:prstGeom prst="donut">
            <a:avLst>
              <a:gd name="adj" fmla="val 1090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8668" y="326299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修飾子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52864" y="326299"/>
            <a:ext cx="8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P.233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69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18332" y="1014520"/>
            <a:ext cx="92256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課題に</a:t>
            </a:r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チャレンジ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6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自分の理解度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endParaRPr kumimoji="1" lang="en-US" altLang="ja-JP" sz="6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認識の抜け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を確認しよう！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5070" y="4967654"/>
            <a:ext cx="1057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課題は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まで出来たら一旦、先生にチェックして貰いましょう！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019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975581" y="5623826"/>
            <a:ext cx="10350230" cy="96949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右から左に値を上書きする、これ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8598" y="4628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1346" y="709092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1311" y="2384518"/>
            <a:ext cx="2209385" cy="212100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8598" y="119443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変数の仕組み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49186" y="1933093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とは、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値を入れる箱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のようなイメージ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61032" y="4120806"/>
            <a:ext cx="222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int</a:t>
            </a:r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age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24648" y="4890247"/>
            <a:ext cx="5404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箱の種類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箱の名前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)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039074" y="4120806"/>
            <a:ext cx="1822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= 20;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3074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70" y="2797302"/>
            <a:ext cx="682101" cy="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デジタル数字のイラスト文字（0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71" y="2816352"/>
            <a:ext cx="669066" cy="97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70" y="2797302"/>
            <a:ext cx="682101" cy="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デジタル数字のイラスト文字（0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71" y="2816352"/>
            <a:ext cx="669066" cy="97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「重要」のマーク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729" y="4890247"/>
            <a:ext cx="1366712" cy="9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8968829" y="576527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「代入」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02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1389 L -0.30234 -0.036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17" y="-11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1388 L -0.30677 -0.0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39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33400" y="1163996"/>
            <a:ext cx="68259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変数の構文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ルール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)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一緒に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PG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しながら学んでいきましょう！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67692" y="2860609"/>
            <a:ext cx="10499834" cy="233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49186" y="3634112"/>
            <a:ext cx="3982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ja-JP" altLang="en-US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ja-JP" altLang="en-US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lang="en-US" altLang="ja-JP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986238" y="2819228"/>
            <a:ext cx="1757439" cy="2126424"/>
            <a:chOff x="773268" y="2495551"/>
            <a:chExt cx="949522" cy="91154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76395" y="3037523"/>
              <a:ext cx="543206" cy="2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970563" y="2870218"/>
            <a:ext cx="3567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「宣言」の基本構文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21217" y="4718694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データ型名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8598" y="4628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21346" y="709092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38598" y="230683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の上書き「代入」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31116" y="3210359"/>
            <a:ext cx="748923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02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975581" y="5623826"/>
            <a:ext cx="10350230" cy="96949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変数に何か値を代入する、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これ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を「初期化」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8598" y="4628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1346" y="709092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1311" y="2384518"/>
            <a:ext cx="2209385" cy="212100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8598" y="119443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変数の仕組み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49186" y="1933093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とは、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値を入れる箱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のようなイメージ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61032" y="4120806"/>
            <a:ext cx="222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int</a:t>
            </a:r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age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24648" y="4890247"/>
            <a:ext cx="5404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箱の種類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箱の名前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)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039074" y="4120806"/>
            <a:ext cx="1822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= 20;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3074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70" y="2797302"/>
            <a:ext cx="682101" cy="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デジタル数字のイラスト文字（0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71" y="2816352"/>
            <a:ext cx="669066" cy="97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70" y="2797302"/>
            <a:ext cx="682101" cy="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デジタル数字のイラスト文字（0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71" y="2816352"/>
            <a:ext cx="669066" cy="97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「重要」のマーク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729" y="4890247"/>
            <a:ext cx="1366712" cy="9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47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1389 L -0.30234 -0.036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17" y="-11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1388 L -0.30677 -0.0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39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31012" y="1146526"/>
            <a:ext cx="9705975" cy="114671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は、</a:t>
            </a:r>
            <a:endParaRPr kumimoji="1" lang="en-US" altLang="ja-JP" sz="32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　　　を持たすことが出来るもの！！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「重要」のマー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73" y="817679"/>
            <a:ext cx="1366712" cy="9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531012" y="3255742"/>
            <a:ext cx="9705975" cy="114671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は、</a:t>
            </a:r>
            <a:endParaRPr kumimoji="1" lang="en-US" altLang="ja-JP" sz="32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一度に　　　　</a:t>
            </a:r>
            <a:r>
              <a:rPr kumimoji="1" lang="ja-JP" altLang="en-US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が出来るもの！！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Picture 2" descr="「重要」のマー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73" y="2926895"/>
            <a:ext cx="1366712" cy="9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2636334" y="166708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値に意味</a:t>
            </a:r>
            <a:endParaRPr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4462475" y="379938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値の変更</a:t>
            </a:r>
            <a:endParaRPr lang="ja-JP" altLang="en-US" sz="3200" dirty="0"/>
          </a:p>
        </p:txBody>
      </p:sp>
      <p:sp>
        <p:nvSpPr>
          <p:cNvPr id="11" name="フレーム 10"/>
          <p:cNvSpPr/>
          <p:nvPr/>
        </p:nvSpPr>
        <p:spPr>
          <a:xfrm>
            <a:off x="2686050" y="1651103"/>
            <a:ext cx="1701800" cy="552347"/>
          </a:xfrm>
          <a:prstGeom prst="frame">
            <a:avLst>
              <a:gd name="adj1" fmla="val 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フレーム 11"/>
          <p:cNvSpPr/>
          <p:nvPr/>
        </p:nvSpPr>
        <p:spPr>
          <a:xfrm>
            <a:off x="4532325" y="3786670"/>
            <a:ext cx="1652575" cy="552347"/>
          </a:xfrm>
          <a:prstGeom prst="frame">
            <a:avLst>
              <a:gd name="adj1" fmla="val 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6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86722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867222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98659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98659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年齢と体重が表示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同名の宣言は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出来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るの・・・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？</a:t>
            </a: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63062"/>
            <a:ext cx="9896843" cy="2666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904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86722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867222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98659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98659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年齢と体重が表示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同名の宣言は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出来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るの・・・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？</a:t>
            </a: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63062"/>
            <a:ext cx="9896843" cy="2666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フレーム 13"/>
          <p:cNvSpPr/>
          <p:nvPr/>
        </p:nvSpPr>
        <p:spPr>
          <a:xfrm>
            <a:off x="457199" y="4684520"/>
            <a:ext cx="5653198" cy="99709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363" y="3791119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196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86722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867222"/>
            <a:ext cx="4507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98659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実行できるが非表示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98659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年齢と体重が表示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同名の宣言は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出来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るの・・・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？</a:t>
            </a: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63062"/>
            <a:ext cx="9896843" cy="2666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フレーム 13"/>
          <p:cNvSpPr/>
          <p:nvPr/>
        </p:nvSpPr>
        <p:spPr>
          <a:xfrm>
            <a:off x="457199" y="4684520"/>
            <a:ext cx="5653198" cy="99709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363" y="3791119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ドーナツ 15"/>
          <p:cNvSpPr/>
          <p:nvPr/>
        </p:nvSpPr>
        <p:spPr>
          <a:xfrm>
            <a:off x="2743450" y="2815990"/>
            <a:ext cx="1709922" cy="533856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ドーナツ 16"/>
          <p:cNvSpPr/>
          <p:nvPr/>
        </p:nvSpPr>
        <p:spPr>
          <a:xfrm>
            <a:off x="2769369" y="3304308"/>
            <a:ext cx="1709922" cy="556765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61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76" y="5598417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83747" y="5531735"/>
            <a:ext cx="321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0376" y="6061368"/>
            <a:ext cx="3087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41316" y="605495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age:13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複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数回代入したら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どうなる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・・・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？</a:t>
            </a: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790370"/>
            <a:ext cx="8213174" cy="3698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379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76" y="5598417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83747" y="5531735"/>
            <a:ext cx="321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0376" y="6061368"/>
            <a:ext cx="3087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41316" y="605495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age:13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フレーム 11"/>
          <p:cNvSpPr/>
          <p:nvPr/>
        </p:nvSpPr>
        <p:spPr>
          <a:xfrm>
            <a:off x="4771732" y="5921604"/>
            <a:ext cx="3423150" cy="721501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194882" y="526615"/>
            <a:ext cx="3550296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複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数回代入したら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どうなる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・・・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？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790370"/>
            <a:ext cx="8213174" cy="3698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テキスト ボックス 12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75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59886" y="430881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年収が高い人ってどれだと思う？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9744" y="1542288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セキュリティ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の知識がある人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9743" y="2583073"/>
            <a:ext cx="5001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ネットワーク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の知識がある人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9743" y="3455616"/>
            <a:ext cx="3938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の知識がある人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9743" y="4265569"/>
            <a:ext cx="5240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データベースの知識がある人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90133" y="3803904"/>
            <a:ext cx="5673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データベースの構築が出来</a:t>
            </a:r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人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90134" y="2697266"/>
            <a:ext cx="543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ネットワークの構築が出来る人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90133" y="1451450"/>
            <a:ext cx="5431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セキュリティ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の構築が出来る人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9743" y="5138112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の知識がある人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90133" y="4821334"/>
            <a:ext cx="44775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を活用した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システム構築が出来</a:t>
            </a:r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人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45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76" y="5598417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83747" y="5531735"/>
            <a:ext cx="321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0376" y="6061368"/>
            <a:ext cx="3087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41316" y="605495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age:13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086600" y="526615"/>
            <a:ext cx="4658578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下に宣言を記述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上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に表示を記述したら？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775789"/>
            <a:ext cx="9276428" cy="3755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テキスト ボックス 13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29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775789"/>
            <a:ext cx="9276428" cy="3755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76" y="5598417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83747" y="5531735"/>
            <a:ext cx="321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0376" y="6061368"/>
            <a:ext cx="3087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41316" y="605495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age:13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086600" y="526615"/>
            <a:ext cx="4658578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下に宣言を記述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上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に表示を記述したら？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フレーム 11"/>
          <p:cNvSpPr/>
          <p:nvPr/>
        </p:nvSpPr>
        <p:spPr>
          <a:xfrm>
            <a:off x="185353" y="5479715"/>
            <a:ext cx="3957658" cy="721501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512" y="4376938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31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775789"/>
            <a:ext cx="9276428" cy="3755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476250" y="12001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598" y="3897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1346" y="635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76" y="5598417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83747" y="5531735"/>
            <a:ext cx="321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0376" y="6061368"/>
            <a:ext cx="3087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41316" y="605495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age:13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086600" y="526615"/>
            <a:ext cx="4658578" cy="121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下に宣言を記述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上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に表示を記述したら？</a:t>
            </a:r>
            <a:endParaRPr kumimoji="1" lang="en-US" altLang="ja-JP" sz="28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80" y="1737156"/>
            <a:ext cx="1786120" cy="29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フレーム 11"/>
          <p:cNvSpPr/>
          <p:nvPr/>
        </p:nvSpPr>
        <p:spPr>
          <a:xfrm>
            <a:off x="185353" y="5479715"/>
            <a:ext cx="3957658" cy="721501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512" y="4376938"/>
            <a:ext cx="1756205" cy="21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1061924" y="2387809"/>
            <a:ext cx="812304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ドーナツ 14"/>
          <p:cNvSpPr/>
          <p:nvPr/>
        </p:nvSpPr>
        <p:spPr>
          <a:xfrm>
            <a:off x="7532577" y="2558803"/>
            <a:ext cx="1709922" cy="533856"/>
          </a:xfrm>
          <a:prstGeom prst="donut">
            <a:avLst>
              <a:gd name="adj" fmla="val 8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5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10" y="102896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168525"/>
            <a:ext cx="10515600" cy="195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における計算のルール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4675" y="702527"/>
            <a:ext cx="1314450" cy="13144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0" y="1661624"/>
            <a:ext cx="1314450" cy="13144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100" y="609600"/>
            <a:ext cx="1314450" cy="13144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852" y="3204747"/>
            <a:ext cx="1314450" cy="13144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39110" y="31721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885044" y="4196031"/>
            <a:ext cx="7705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・優先</a:t>
            </a:r>
            <a:r>
              <a:rPr lang="ja-JP" altLang="en-US" sz="3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順位が同列なら、原則</a:t>
            </a:r>
            <a:r>
              <a:rPr lang="ja-JP" altLang="en-US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左から</a:t>
            </a:r>
            <a:endParaRPr lang="en-US" altLang="ja-JP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38200" y="3469303"/>
            <a:ext cx="3190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内が優先</a:t>
            </a:r>
            <a:endParaRPr kumimoji="1" lang="en-US" altLang="ja-JP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286620" y="2837576"/>
            <a:ext cx="3591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・四則</a:t>
            </a:r>
            <a:r>
              <a:rPr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演算に則る</a:t>
            </a:r>
            <a:endParaRPr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26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3" y="1128492"/>
            <a:ext cx="3174157" cy="4396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47448" y="208099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分間待ってやる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7448" y="33264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脳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を休憩させろ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18933" y="513977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ゲームなんか余裕ないぞ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45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03807" y="2605635"/>
            <a:ext cx="78726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</a:t>
            </a:r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シーケンス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06256" y="3713631"/>
            <a:ext cx="1457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P.32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3220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76994" y="899108"/>
            <a:ext cx="5232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もしこんな場合どうなる・・・？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23543" y="2693020"/>
            <a:ext cx="3685033" cy="1755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7289" y="2970679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>
                <a:solidFill>
                  <a:schemeClr val="bg1"/>
                </a:solidFill>
              </a:rPr>
              <a:t>“Hello”</a:t>
            </a:r>
            <a:endParaRPr kumimoji="1" lang="ja-JP" altLang="en-US" sz="72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4218" y="19835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表示結果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12080" y="1629624"/>
            <a:ext cx="5803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左のように出力したい・・・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考え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967" y="2543668"/>
            <a:ext cx="32099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1603107" y="4726327"/>
            <a:ext cx="4639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みんなはどう書く？？</a:t>
            </a:r>
            <a:endParaRPr kumimoji="1" lang="ja-JP" altLang="en-US" sz="4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39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9" y="1163431"/>
            <a:ext cx="11413797" cy="2609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7756268" y="2177129"/>
            <a:ext cx="288603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9347200" y="2187491"/>
            <a:ext cx="272720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59316" y="3123688"/>
            <a:ext cx="5373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ﾀﾞﾌﾞﾙｺｰﾃｰｼｮﾝで囲われた部分が文字列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9" y="1163431"/>
            <a:ext cx="11413797" cy="2609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7771987" y="2148684"/>
            <a:ext cx="254413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9347200" y="2183116"/>
            <a:ext cx="263548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59316" y="3123688"/>
            <a:ext cx="5373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ﾀﾞﾌﾞﾙｺｰﾃｰｼｮﾝで囲われた部分が文字列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右矢印 1"/>
          <p:cNvSpPr/>
          <p:nvPr/>
        </p:nvSpPr>
        <p:spPr>
          <a:xfrm rot="5400000">
            <a:off x="7654429" y="1516296"/>
            <a:ext cx="489527" cy="508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 rot="5400000">
            <a:off x="9225622" y="1539087"/>
            <a:ext cx="489527" cy="508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22584" y="648114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「閉じ」ではなくて文字にしたい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743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9" y="1163431"/>
            <a:ext cx="11413797" cy="2609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テキスト ボックス 7"/>
          <p:cNvSpPr txBox="1"/>
          <p:nvPr/>
        </p:nvSpPr>
        <p:spPr>
          <a:xfrm>
            <a:off x="4859316" y="3123688"/>
            <a:ext cx="5373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ﾀﾞﾌﾞﾙｺｰﾃｰｼｮﾝで囲われた部分が文字列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450109" y="4329661"/>
            <a:ext cx="9134764" cy="168101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￥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」を前に記述して特殊文字として認識させる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3" name="角丸四角形 12"/>
          <p:cNvSpPr/>
          <p:nvPr/>
        </p:nvSpPr>
        <p:spPr>
          <a:xfrm>
            <a:off x="7771987" y="2148684"/>
            <a:ext cx="254413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9347200" y="2183116"/>
            <a:ext cx="263548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 rot="5400000">
            <a:off x="7654429" y="1516296"/>
            <a:ext cx="489527" cy="508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9225622" y="1539087"/>
            <a:ext cx="489527" cy="508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22584" y="648114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「閉じ」ではなくて文字にしたい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8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59886" y="430881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年収が高い人ってどれだと思う？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9744" y="1542288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セキュリティ</a:t>
            </a:r>
            <a:r>
              <a:rPr kumimoji="1"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の知識がある人</a:t>
            </a:r>
            <a:endParaRPr kumimoji="1" lang="ja-JP" altLang="en-US" sz="32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9743" y="2583073"/>
            <a:ext cx="5001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ネットワーク</a:t>
            </a:r>
            <a:r>
              <a:rPr kumimoji="1"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の知識がある人</a:t>
            </a:r>
            <a:endParaRPr kumimoji="1" lang="ja-JP" altLang="en-US" sz="32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9743" y="3455616"/>
            <a:ext cx="3938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の知識がある人</a:t>
            </a:r>
            <a:endParaRPr kumimoji="1" lang="ja-JP" altLang="en-US" sz="32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9743" y="4265569"/>
            <a:ext cx="5240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データベースの知識がある人</a:t>
            </a:r>
            <a:endParaRPr kumimoji="1" lang="ja-JP" altLang="en-US" sz="32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90133" y="3803904"/>
            <a:ext cx="5673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データベースの構築が出来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人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90134" y="2697266"/>
            <a:ext cx="543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ネットワークの構築が出来る人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90133" y="1451450"/>
            <a:ext cx="5431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セキュリティ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の構築が出来る人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9743" y="5138112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</a:t>
            </a:r>
            <a:r>
              <a:rPr kumimoji="1"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の知識がある人</a:t>
            </a:r>
            <a:endParaRPr kumimoji="1" lang="ja-JP" altLang="en-US" sz="32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90133" y="4821334"/>
            <a:ext cx="44775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を活用した</a:t>
            </a:r>
            <a:endParaRPr kumimoji="1" lang="en-US" altLang="ja-JP" sz="32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システム構築が出来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人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フレーム 1"/>
          <p:cNvSpPr/>
          <p:nvPr/>
        </p:nvSpPr>
        <p:spPr>
          <a:xfrm>
            <a:off x="5779008" y="892546"/>
            <a:ext cx="6126480" cy="5489966"/>
          </a:xfrm>
          <a:prstGeom prst="frame">
            <a:avLst>
              <a:gd name="adj1" fmla="val 184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0" y="1191491"/>
            <a:ext cx="11443129" cy="2606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7511407" y="2224966"/>
            <a:ext cx="2870265" cy="51123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59316" y="3123688"/>
            <a:ext cx="5373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ﾀﾞﾌﾞﾙｺｰﾃｰｼｮﾝで囲われた部分が文字列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右矢印 1"/>
          <p:cNvSpPr/>
          <p:nvPr/>
        </p:nvSpPr>
        <p:spPr>
          <a:xfrm rot="5400000">
            <a:off x="7616260" y="1693492"/>
            <a:ext cx="489527" cy="50800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 rot="5400000">
            <a:off x="9028855" y="1753911"/>
            <a:ext cx="489527" cy="50800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53255" y="622797"/>
            <a:ext cx="5498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文字の「“」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ダブルコーテーション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4" name="角丸四角形 13"/>
          <p:cNvSpPr/>
          <p:nvPr/>
        </p:nvSpPr>
        <p:spPr>
          <a:xfrm>
            <a:off x="7712672" y="2269158"/>
            <a:ext cx="313728" cy="483590"/>
          </a:xfrm>
          <a:prstGeom prst="roundRect">
            <a:avLst/>
          </a:prstGeom>
          <a:solidFill>
            <a:schemeClr val="accent5">
              <a:lumMod val="75000"/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9557245" y="2250686"/>
            <a:ext cx="325664" cy="483590"/>
          </a:xfrm>
          <a:prstGeom prst="roundRect">
            <a:avLst/>
          </a:prstGeom>
          <a:solidFill>
            <a:schemeClr val="accent5">
              <a:lumMod val="75000"/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48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0" y="1191491"/>
            <a:ext cx="11443129" cy="2606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7511407" y="2224966"/>
            <a:ext cx="2870265" cy="51123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59316" y="3123688"/>
            <a:ext cx="5373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ﾀﾞﾌﾞﾙｺｰﾃｰｼｮﾝで囲われた部分が文字列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右矢印 1"/>
          <p:cNvSpPr/>
          <p:nvPr/>
        </p:nvSpPr>
        <p:spPr>
          <a:xfrm rot="5400000">
            <a:off x="7616260" y="1693492"/>
            <a:ext cx="489527" cy="50800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 rot="5400000">
            <a:off x="9028855" y="1753911"/>
            <a:ext cx="489527" cy="50800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53255" y="622797"/>
            <a:ext cx="5498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文字の「“」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ダブルコーテーション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4" name="角丸四角形 13"/>
          <p:cNvSpPr/>
          <p:nvPr/>
        </p:nvSpPr>
        <p:spPr>
          <a:xfrm>
            <a:off x="7712672" y="2269158"/>
            <a:ext cx="313728" cy="483590"/>
          </a:xfrm>
          <a:prstGeom prst="roundRect">
            <a:avLst/>
          </a:prstGeom>
          <a:solidFill>
            <a:schemeClr val="accent5">
              <a:lumMod val="75000"/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9557245" y="2250686"/>
            <a:ext cx="325664" cy="483590"/>
          </a:xfrm>
          <a:prstGeom prst="roundRect">
            <a:avLst/>
          </a:prstGeom>
          <a:solidFill>
            <a:schemeClr val="accent5">
              <a:lumMod val="75000"/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450109" y="4329661"/>
            <a:ext cx="9134764" cy="168101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￥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」を前に記述して特殊文字として認識させる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178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_jun\work\2010misc\00misc\Java図表画面データ\1巻\2章\表2-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78" y="1176986"/>
            <a:ext cx="9723418" cy="4401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71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1" y="1523205"/>
            <a:ext cx="11112098" cy="3106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13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Hello\nECC\n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353441"/>
            <a:ext cx="38587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Hellon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ECCn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436568"/>
            <a:ext cx="362791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  ECC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77" y="2705864"/>
            <a:ext cx="1362399" cy="22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797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1" y="1523205"/>
            <a:ext cx="11112098" cy="3106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13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Hello\nECC\n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353441"/>
            <a:ext cx="38587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Hellon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ECCn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436568"/>
            <a:ext cx="362791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  ECC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77" y="2705864"/>
            <a:ext cx="1362399" cy="22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3" name="フレーム 12"/>
          <p:cNvSpPr/>
          <p:nvPr/>
        </p:nvSpPr>
        <p:spPr>
          <a:xfrm>
            <a:off x="6698604" y="5353441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78" y="4771101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6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1" y="1523205"/>
            <a:ext cx="11112098" cy="3106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13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Hello\nECC\n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353441"/>
            <a:ext cx="38587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Hellon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ECCn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436568"/>
            <a:ext cx="362791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  ECC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77" y="2705864"/>
            <a:ext cx="1362399" cy="22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3" name="フレーム 12"/>
          <p:cNvSpPr/>
          <p:nvPr/>
        </p:nvSpPr>
        <p:spPr>
          <a:xfrm>
            <a:off x="6698604" y="5353441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78" y="4771101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ドーナツ 1"/>
          <p:cNvSpPr/>
          <p:nvPr/>
        </p:nvSpPr>
        <p:spPr>
          <a:xfrm>
            <a:off x="8264911" y="2392217"/>
            <a:ext cx="759018" cy="810323"/>
          </a:xfrm>
          <a:prstGeom prst="donut">
            <a:avLst>
              <a:gd name="adj" fmla="val 1090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98800" y="2504990"/>
            <a:ext cx="10054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</a:p>
        </p:txBody>
      </p:sp>
      <p:sp>
        <p:nvSpPr>
          <p:cNvPr id="16" name="ドーナツ 15"/>
          <p:cNvSpPr/>
          <p:nvPr/>
        </p:nvSpPr>
        <p:spPr>
          <a:xfrm>
            <a:off x="7751216" y="2952899"/>
            <a:ext cx="759018" cy="810323"/>
          </a:xfrm>
          <a:prstGeom prst="donut">
            <a:avLst>
              <a:gd name="adj" fmla="val 1090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985105" y="3065672"/>
            <a:ext cx="10054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</a:p>
        </p:txBody>
      </p:sp>
    </p:spTree>
    <p:extLst>
      <p:ext uri="{BB962C8B-B14F-4D97-AF65-F5344CB8AC3E}">
        <p14:creationId xmlns:p14="http://schemas.microsoft.com/office/powerpoint/2010/main" val="11339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6" y="1422743"/>
            <a:ext cx="11291856" cy="3093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541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　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HelloECC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353441"/>
            <a:ext cx="347082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　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</a:t>
            </a:r>
          </a:p>
          <a:p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　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ECC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436568"/>
            <a:ext cx="411362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\tHello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  ECC\n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77" y="2705864"/>
            <a:ext cx="1362399" cy="22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927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6" y="1422743"/>
            <a:ext cx="11291856" cy="3093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541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　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HelloECC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353441"/>
            <a:ext cx="347082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　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</a:t>
            </a:r>
          </a:p>
          <a:p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　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ECC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436568"/>
            <a:ext cx="411362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\tHello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  ECC\n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77" y="2705864"/>
            <a:ext cx="1362399" cy="22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3" name="フレーム 12"/>
          <p:cNvSpPr/>
          <p:nvPr/>
        </p:nvSpPr>
        <p:spPr>
          <a:xfrm>
            <a:off x="494073" y="5311022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47" y="4728682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6" y="1422743"/>
            <a:ext cx="11291856" cy="3093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541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　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HelloECC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353441"/>
            <a:ext cx="347082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　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</a:t>
            </a:r>
          </a:p>
          <a:p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　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ECC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436568"/>
            <a:ext cx="411362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\tHello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  ECC\n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77" y="2705864"/>
            <a:ext cx="1362399" cy="22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3" name="フレーム 12"/>
          <p:cNvSpPr/>
          <p:nvPr/>
        </p:nvSpPr>
        <p:spPr>
          <a:xfrm>
            <a:off x="494073" y="5311022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47" y="4728682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ドーナツ 15"/>
          <p:cNvSpPr/>
          <p:nvPr/>
        </p:nvSpPr>
        <p:spPr>
          <a:xfrm>
            <a:off x="6664813" y="2300702"/>
            <a:ext cx="759018" cy="810323"/>
          </a:xfrm>
          <a:prstGeom prst="donut">
            <a:avLst>
              <a:gd name="adj" fmla="val 1090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41620" y="1673908"/>
            <a:ext cx="100540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</a:p>
        </p:txBody>
      </p:sp>
      <p:sp>
        <p:nvSpPr>
          <p:cNvPr id="20" name="ドーナツ 19"/>
          <p:cNvSpPr/>
          <p:nvPr/>
        </p:nvSpPr>
        <p:spPr>
          <a:xfrm>
            <a:off x="7951108" y="2871949"/>
            <a:ext cx="759018" cy="810323"/>
          </a:xfrm>
          <a:prstGeom prst="donut">
            <a:avLst>
              <a:gd name="adj" fmla="val 1090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885539" y="3574520"/>
            <a:ext cx="100540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</a:p>
        </p:txBody>
      </p:sp>
    </p:spTree>
    <p:extLst>
      <p:ext uri="{BB962C8B-B14F-4D97-AF65-F5344CB8AC3E}">
        <p14:creationId xmlns:p14="http://schemas.microsoft.com/office/powerpoint/2010/main" val="37269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6" y="1422743"/>
            <a:ext cx="11291856" cy="3093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541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　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HelloECC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353441"/>
            <a:ext cx="347082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　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</a:t>
            </a:r>
          </a:p>
          <a:p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　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ECC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436568"/>
            <a:ext cx="411362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\tHello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  ECC\n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77" y="2705864"/>
            <a:ext cx="1362399" cy="22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P.32</a:t>
            </a:r>
            <a:endParaRPr kumimoji="1" lang="ja-JP" altLang="en-US" sz="2400" dirty="0"/>
          </a:p>
        </p:txBody>
      </p:sp>
      <p:sp>
        <p:nvSpPr>
          <p:cNvPr id="13" name="フレーム 12"/>
          <p:cNvSpPr/>
          <p:nvPr/>
        </p:nvSpPr>
        <p:spPr>
          <a:xfrm>
            <a:off x="494073" y="5311022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47" y="4728682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ドーナツ 15"/>
          <p:cNvSpPr/>
          <p:nvPr/>
        </p:nvSpPr>
        <p:spPr>
          <a:xfrm>
            <a:off x="6664813" y="2300702"/>
            <a:ext cx="759018" cy="810323"/>
          </a:xfrm>
          <a:prstGeom prst="donut">
            <a:avLst>
              <a:gd name="adj" fmla="val 1090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41620" y="1673908"/>
            <a:ext cx="100540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</a:p>
        </p:txBody>
      </p:sp>
      <p:sp>
        <p:nvSpPr>
          <p:cNvPr id="20" name="ドーナツ 19"/>
          <p:cNvSpPr/>
          <p:nvPr/>
        </p:nvSpPr>
        <p:spPr>
          <a:xfrm>
            <a:off x="7951108" y="2871949"/>
            <a:ext cx="759018" cy="810323"/>
          </a:xfrm>
          <a:prstGeom prst="donut">
            <a:avLst>
              <a:gd name="adj" fmla="val 1090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885539" y="3574520"/>
            <a:ext cx="100540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</a:p>
        </p:txBody>
      </p:sp>
      <p:sp>
        <p:nvSpPr>
          <p:cNvPr id="18" name="ドーナツ 17"/>
          <p:cNvSpPr/>
          <p:nvPr/>
        </p:nvSpPr>
        <p:spPr>
          <a:xfrm>
            <a:off x="7631980" y="2240578"/>
            <a:ext cx="759018" cy="810323"/>
          </a:xfrm>
          <a:prstGeom prst="donut">
            <a:avLst>
              <a:gd name="adj" fmla="val 1090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701144" y="1741597"/>
            <a:ext cx="89800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tab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090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59886" y="430881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年収が高い人ってどれだと思う？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66031" y="176882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 </a:t>
            </a:r>
            <a:r>
              <a:rPr kumimoji="1"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セキュリティの知識がある人</a:t>
            </a:r>
            <a:endParaRPr kumimoji="1" lang="ja-JP" altLang="en-US" sz="32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66031" y="3163228"/>
            <a:ext cx="5362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 </a:t>
            </a:r>
            <a:r>
              <a:rPr kumimoji="1"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ネットワークの知識がある人</a:t>
            </a:r>
            <a:endParaRPr kumimoji="1" lang="ja-JP" altLang="en-US" sz="32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00246" y="5679190"/>
            <a:ext cx="4299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 Java</a:t>
            </a:r>
            <a:r>
              <a:rPr kumimoji="1"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の知識がある人</a:t>
            </a:r>
            <a:endParaRPr kumimoji="1" lang="ja-JP" altLang="en-US" sz="32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26891" y="4446426"/>
            <a:ext cx="5601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 </a:t>
            </a:r>
            <a:r>
              <a:rPr kumimoji="1"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データベースの知識がある人</a:t>
            </a:r>
            <a:endParaRPr kumimoji="1" lang="ja-JP" altLang="en-US" sz="32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65745" y="3962472"/>
            <a:ext cx="5673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データベースの構築が出来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人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65745" y="2679274"/>
            <a:ext cx="543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ネットワークの構築が出来る人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68951" y="1271439"/>
            <a:ext cx="5431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セキュリティ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の構築が出来る人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26891" y="5713819"/>
            <a:ext cx="3913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 AR</a:t>
            </a:r>
            <a:r>
              <a:rPr kumimoji="1"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の知識がある人</a:t>
            </a:r>
            <a:endParaRPr kumimoji="1" lang="ja-JP" altLang="en-US" sz="32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49223" y="5122084"/>
            <a:ext cx="695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を活用したシステム構築が出来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人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03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3" y="1128492"/>
            <a:ext cx="3174157" cy="4396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47448" y="208099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分間待ってやる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7448" y="33264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脳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を休憩させろ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18933" y="513977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ゲームなんか余裕ないぞ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40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03807" y="2605635"/>
            <a:ext cx="76049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06256" y="3713631"/>
            <a:ext cx="1457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P.39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7184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14401" y="1348509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文字と文字の連結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1" y="2083965"/>
            <a:ext cx="8268854" cy="1895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正方形/長方形 5"/>
          <p:cNvSpPr/>
          <p:nvPr/>
        </p:nvSpPr>
        <p:spPr>
          <a:xfrm>
            <a:off x="1773382" y="4313382"/>
            <a:ext cx="3906981" cy="1717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1501" y="4414982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Hello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99693" y="4414982"/>
            <a:ext cx="899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EC</a:t>
            </a:r>
            <a:r>
              <a:rPr kumimoji="1" lang="en-US" altLang="ja-JP" sz="3600" dirty="0">
                <a:solidFill>
                  <a:schemeClr val="bg1"/>
                </a:solidFill>
              </a:rPr>
              <a:t>C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10" name="Picture 2" descr="開いたノート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70" y="3876670"/>
            <a:ext cx="2196920" cy="18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6459179" y="4442718"/>
            <a:ext cx="1805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Hello</a:t>
            </a:r>
            <a:endParaRPr kumimoji="1" lang="ja-JP" altLang="en-US" sz="4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Picture 2" descr="開いたノート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488" y="4007414"/>
            <a:ext cx="2196920" cy="18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9228024" y="4536516"/>
            <a:ext cx="1510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ECC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48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14401" y="1348509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数値と数値の連結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73382" y="4313382"/>
            <a:ext cx="3906981" cy="1717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1501" y="44149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15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1" y="2096440"/>
            <a:ext cx="8211696" cy="1933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デジタル数字のイラスト文字（1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46" y="4313382"/>
            <a:ext cx="676829" cy="9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デジタル数字のイラスト文字（0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75" y="4364181"/>
            <a:ext cx="607314" cy="88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デジタル数字のイラスト文字（5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282" y="4313382"/>
            <a:ext cx="642072" cy="93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デジタル数字のイラスト文字（1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9" y="5536738"/>
            <a:ext cx="676829" cy="9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デジタル数字のイラスト文字（5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88" y="5534893"/>
            <a:ext cx="642072" cy="93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7969580" y="4293661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+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50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14401" y="1348509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と数値の連結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73382" y="4313382"/>
            <a:ext cx="3906981" cy="1717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1501" y="4414982"/>
            <a:ext cx="6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A=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Picture 2" descr="開いたノート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03" y="4171286"/>
            <a:ext cx="2196920" cy="18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6843521" y="4645814"/>
            <a:ext cx="1127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A=</a:t>
            </a:r>
            <a:endParaRPr kumimoji="1" lang="ja-JP" altLang="en-US" sz="4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1" y="2096440"/>
            <a:ext cx="8287907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218" name="Picture 2" descr="デジタル数字のイラスト文字（8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485" y="4645814"/>
            <a:ext cx="665923" cy="9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2361481" y="44149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8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73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14401" y="1348509"/>
            <a:ext cx="508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と数値の連結 その２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73382" y="4313382"/>
            <a:ext cx="3906981" cy="1717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1501" y="4414982"/>
            <a:ext cx="6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A=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Picture 2" descr="開いたノート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03" y="4171286"/>
            <a:ext cx="2196920" cy="18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6843521" y="4645814"/>
            <a:ext cx="1127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A=</a:t>
            </a:r>
            <a:endParaRPr kumimoji="1" lang="ja-JP" altLang="en-US" sz="4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9218" name="Picture 2" descr="デジタル数字のイラスト文字（8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869" y="4645814"/>
            <a:ext cx="665923" cy="9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2361481" y="44149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8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718" y="2096439"/>
            <a:ext cx="8259328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42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139" y="4645028"/>
            <a:ext cx="666461" cy="97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2641398" y="441959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2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947" y="3478297"/>
            <a:ext cx="2269470" cy="279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36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14401" y="1348509"/>
            <a:ext cx="6846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と数値の連結 その２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解説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73382" y="4313382"/>
            <a:ext cx="3906981" cy="1717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Picture 2" descr="開いたノート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03" y="4171286"/>
            <a:ext cx="2196920" cy="18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6843521" y="4645814"/>
            <a:ext cx="1127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A=</a:t>
            </a:r>
            <a:endParaRPr kumimoji="1" lang="ja-JP" altLang="en-US" sz="4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9218" name="Picture 2" descr="デジタル数字のイラスト文字（8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869" y="4645814"/>
            <a:ext cx="665923" cy="9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718" y="2096439"/>
            <a:ext cx="8259328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42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139" y="4645028"/>
            <a:ext cx="666461" cy="97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8540971" y="4548037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+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6126310" y="4283753"/>
            <a:ext cx="4059045" cy="155511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6871230" y="2807277"/>
            <a:ext cx="1127231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827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14401" y="1348509"/>
            <a:ext cx="6588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と数値の連結 その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 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解説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73382" y="4313382"/>
            <a:ext cx="3906981" cy="1717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1501" y="4414982"/>
            <a:ext cx="6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A=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Picture 2" descr="開いたノート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03" y="4171286"/>
            <a:ext cx="2196920" cy="18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6843521" y="4645814"/>
            <a:ext cx="1127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A=</a:t>
            </a:r>
            <a:endParaRPr kumimoji="1" lang="ja-JP" altLang="en-US" sz="4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9218" name="Picture 2" descr="デジタル数字のイラスト文字（8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869" y="4645814"/>
            <a:ext cx="665923" cy="9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2361481" y="44149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8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718" y="2096439"/>
            <a:ext cx="8259328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42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139" y="4645028"/>
            <a:ext cx="666461" cy="97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8540971" y="4548037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+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6193319" y="4254555"/>
            <a:ext cx="4059045" cy="155511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6871230" y="2807277"/>
            <a:ext cx="1127231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Picture 2" descr="開いたノート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181" y="4103304"/>
            <a:ext cx="2196920" cy="18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7545473" y="4639996"/>
            <a:ext cx="1563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A=8</a:t>
            </a:r>
            <a:endParaRPr kumimoji="1" lang="ja-JP" altLang="en-US" sz="4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4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18" y="2096439"/>
            <a:ext cx="8259328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角丸四角形 22"/>
          <p:cNvSpPr/>
          <p:nvPr/>
        </p:nvSpPr>
        <p:spPr>
          <a:xfrm>
            <a:off x="6758647" y="2678545"/>
            <a:ext cx="1664876" cy="735054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5968938" y="4100916"/>
            <a:ext cx="5533662" cy="1862447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4401" y="1348509"/>
            <a:ext cx="6588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と数値の連結 その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 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解説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73382" y="4313382"/>
            <a:ext cx="3906981" cy="1717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1501" y="4414982"/>
            <a:ext cx="6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A=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Picture 2" descr="開いたノート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03" y="4171286"/>
            <a:ext cx="2196920" cy="18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6843521" y="4645814"/>
            <a:ext cx="1127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A=</a:t>
            </a:r>
            <a:endParaRPr kumimoji="1" lang="ja-JP" altLang="en-US" sz="4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9218" name="Picture 2" descr="デジタル数字のイラスト文字（8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869" y="4645814"/>
            <a:ext cx="665923" cy="9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2361481" y="44149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8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139" y="4645028"/>
            <a:ext cx="666461" cy="97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8540971" y="4548037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+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6193319" y="4254555"/>
            <a:ext cx="4059045" cy="155511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6871230" y="2807277"/>
            <a:ext cx="1127231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Picture 2" descr="開いたノート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181" y="4103304"/>
            <a:ext cx="2196920" cy="18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7545473" y="4639996"/>
            <a:ext cx="1563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A=8</a:t>
            </a:r>
            <a:endParaRPr kumimoji="1" lang="ja-JP" altLang="en-US" sz="4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263026" y="4588729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+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602321" y="44183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2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31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14401" y="1348509"/>
            <a:ext cx="508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と数値の連結 その３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73382" y="4313382"/>
            <a:ext cx="3906981" cy="1717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1501" y="4414982"/>
            <a:ext cx="6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A=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Picture 2" descr="開いたノート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03" y="4171286"/>
            <a:ext cx="2196920" cy="18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6843521" y="4645814"/>
            <a:ext cx="1127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A=</a:t>
            </a:r>
            <a:endParaRPr kumimoji="1" lang="ja-JP" altLang="en-US" sz="4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9218" name="Picture 2" descr="デジタル数字のイラスト文字（8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158" y="4645814"/>
            <a:ext cx="665923" cy="9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382" y="2064145"/>
            <a:ext cx="8221222" cy="1895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716" y="4645028"/>
            <a:ext cx="666461" cy="97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9962752" y="4547317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+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69763" y="4171286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括弧の中から実行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Picture 2" descr="デジタル数字のイラスト文字（1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338" y="5631950"/>
            <a:ext cx="676829" cy="9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デジタル数字のイラスト文字（0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17" y="5667390"/>
            <a:ext cx="624320" cy="9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角丸四角形 16"/>
          <p:cNvSpPr/>
          <p:nvPr/>
        </p:nvSpPr>
        <p:spPr>
          <a:xfrm>
            <a:off x="8815722" y="4078535"/>
            <a:ext cx="2728785" cy="15767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8180670" y="2755932"/>
            <a:ext cx="717656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51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68096" y="804672"/>
            <a:ext cx="102531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とにかく自分で「</a:t>
            </a:r>
            <a:r>
              <a:rPr kumimoji="1" lang="ja-JP" altLang="en-US" sz="6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作って</a:t>
            </a:r>
            <a:r>
              <a:rPr kumimoji="1"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」「</a:t>
            </a:r>
            <a:r>
              <a:rPr kumimoji="1" lang="ja-JP" altLang="en-US" sz="6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試す</a:t>
            </a:r>
            <a:r>
              <a:rPr kumimoji="1"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kumimoji="1" lang="ja-JP" altLang="en-US" sz="5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9017" y="2708176"/>
            <a:ext cx="87254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作る</a:t>
            </a:r>
            <a:r>
              <a:rPr kumimoji="1"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6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知識が増える！！</a:t>
            </a:r>
            <a:endParaRPr kumimoji="1" lang="ja-JP" altLang="en-US" sz="66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9017" y="4372385"/>
            <a:ext cx="87671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</a:t>
            </a:r>
            <a:r>
              <a:rPr kumimoji="1" lang="ja-JP" altLang="en-US" sz="6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  <a:r>
              <a:rPr kumimoji="1"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6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知識が増える！！</a:t>
            </a:r>
            <a:endParaRPr kumimoji="1" lang="ja-JP" altLang="en-US" sz="66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323" y="1912668"/>
            <a:ext cx="3217677" cy="28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2" y="2064145"/>
            <a:ext cx="8221222" cy="1895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角丸四角形 20"/>
          <p:cNvSpPr/>
          <p:nvPr/>
        </p:nvSpPr>
        <p:spPr>
          <a:xfrm>
            <a:off x="6843521" y="2755931"/>
            <a:ext cx="2333637" cy="483591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5968937" y="4100916"/>
            <a:ext cx="5832537" cy="2478942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4401" y="1348509"/>
            <a:ext cx="508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と数値の連結 その３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73382" y="4313382"/>
            <a:ext cx="3906981" cy="1717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1501" y="4414982"/>
            <a:ext cx="6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A=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Picture 2" descr="開いたノート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03" y="4171286"/>
            <a:ext cx="2196920" cy="18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6843521" y="4645814"/>
            <a:ext cx="1127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A=</a:t>
            </a:r>
            <a:endParaRPr kumimoji="1" lang="ja-JP" altLang="en-US" sz="4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9218" name="Picture 2" descr="デジタル数字のイラスト文字（8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158" y="4645814"/>
            <a:ext cx="665923" cy="9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716" y="4645028"/>
            <a:ext cx="666461" cy="97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9962752" y="4547317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+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69763" y="4171286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括弧の中から実行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Picture 2" descr="デジタル数字のイラスト文字（1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338" y="5631950"/>
            <a:ext cx="676829" cy="9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デジタル数字のイラスト文字（0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17" y="5667390"/>
            <a:ext cx="624320" cy="9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角丸四角形 16"/>
          <p:cNvSpPr/>
          <p:nvPr/>
        </p:nvSpPr>
        <p:spPr>
          <a:xfrm>
            <a:off x="8815722" y="4078535"/>
            <a:ext cx="2728785" cy="15767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8180670" y="2755932"/>
            <a:ext cx="717656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46947" y="4866923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+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10627" y="443069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10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46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14401" y="1348509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と文字の連結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73382" y="4313382"/>
            <a:ext cx="3906981" cy="1717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1501" y="44149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10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Picture 2" descr="開いたノート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28" y="4200149"/>
            <a:ext cx="2196920" cy="18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9443846" y="4674677"/>
            <a:ext cx="857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:A</a:t>
            </a:r>
            <a:endParaRPr kumimoji="1" lang="ja-JP" altLang="en-US" sz="4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9218" name="Picture 2" descr="デジタル数字のイラスト文字（8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281" y="4601328"/>
            <a:ext cx="665923" cy="9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2324537" y="4387273"/>
            <a:ext cx="57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:A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1" y="2059382"/>
            <a:ext cx="8202170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2" descr="デジタル数字のイラスト文字（2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575" y="4600542"/>
            <a:ext cx="666461" cy="97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6963204" y="4533573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+</a:t>
            </a:r>
          </a:p>
        </p:txBody>
      </p:sp>
      <p:pic>
        <p:nvPicPr>
          <p:cNvPr id="15" name="Picture 2" descr="デジタル数字のイラスト文字（1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702" y="5641569"/>
            <a:ext cx="676829" cy="9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デジタル数字のイラスト文字（0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81" y="5677009"/>
            <a:ext cx="624320" cy="9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784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9" y="1339584"/>
            <a:ext cx="11455415" cy="2678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10+2=12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102=12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274" y="2654605"/>
            <a:ext cx="1362399" cy="22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72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9" y="1339584"/>
            <a:ext cx="11455415" cy="2678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10+2=12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102=12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274" y="2654605"/>
            <a:ext cx="1362399" cy="22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  <p:sp>
        <p:nvSpPr>
          <p:cNvPr id="12" name="フレーム 11"/>
          <p:cNvSpPr/>
          <p:nvPr/>
        </p:nvSpPr>
        <p:spPr>
          <a:xfrm>
            <a:off x="497113" y="4390158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57" y="3766767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6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9" y="1339584"/>
            <a:ext cx="11455415" cy="2678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10+2=12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102=12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274" y="2654605"/>
            <a:ext cx="1362399" cy="22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  <p:sp>
        <p:nvSpPr>
          <p:cNvPr id="12" name="フレーム 11"/>
          <p:cNvSpPr/>
          <p:nvPr/>
        </p:nvSpPr>
        <p:spPr>
          <a:xfrm>
            <a:off x="497113" y="4390158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57" y="3766767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7580306" y="2340295"/>
            <a:ext cx="1129585" cy="5968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9337964" y="2340295"/>
            <a:ext cx="421468" cy="5968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68522" y="30078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251955" y="30002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752973" y="285988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</a:t>
            </a:r>
          </a:p>
        </p:txBody>
      </p:sp>
    </p:spTree>
    <p:extLst>
      <p:ext uri="{BB962C8B-B14F-4D97-AF65-F5344CB8AC3E}">
        <p14:creationId xmlns:p14="http://schemas.microsoft.com/office/powerpoint/2010/main" val="16156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9" y="1330348"/>
            <a:ext cx="11455415" cy="2678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10+2=12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102=12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274" y="2654605"/>
            <a:ext cx="1362399" cy="22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  <p:sp>
        <p:nvSpPr>
          <p:cNvPr id="12" name="フレーム 11"/>
          <p:cNvSpPr/>
          <p:nvPr/>
        </p:nvSpPr>
        <p:spPr>
          <a:xfrm>
            <a:off x="497113" y="4390158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57" y="3766767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7580306" y="2340295"/>
            <a:ext cx="1129585" cy="5968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9337964" y="2340295"/>
            <a:ext cx="421468" cy="5968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361076" y="311564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07847" y="2352385"/>
            <a:ext cx="2204087" cy="6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“102”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491647" y="31123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45316" y="2881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</p:spTree>
    <p:extLst>
      <p:ext uri="{BB962C8B-B14F-4D97-AF65-F5344CB8AC3E}">
        <p14:creationId xmlns:p14="http://schemas.microsoft.com/office/powerpoint/2010/main" val="11240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9" y="1330348"/>
            <a:ext cx="11455415" cy="2678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10+2=12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102=12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274" y="2654605"/>
            <a:ext cx="1362399" cy="22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  <p:sp>
        <p:nvSpPr>
          <p:cNvPr id="12" name="フレーム 11"/>
          <p:cNvSpPr/>
          <p:nvPr/>
        </p:nvSpPr>
        <p:spPr>
          <a:xfrm>
            <a:off x="497113" y="4390158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57" y="3766767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7580306" y="2340295"/>
            <a:ext cx="1129585" cy="5968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9337964" y="2340295"/>
            <a:ext cx="421468" cy="5968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361076" y="311564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07847" y="2352385"/>
            <a:ext cx="2204087" cy="6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“102”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491647" y="31123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45316" y="2881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6" name="右矢印 5"/>
          <p:cNvSpPr/>
          <p:nvPr/>
        </p:nvSpPr>
        <p:spPr>
          <a:xfrm rot="10800000">
            <a:off x="9477072" y="2463947"/>
            <a:ext cx="979987" cy="38420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乗算 6"/>
          <p:cNvSpPr/>
          <p:nvPr/>
        </p:nvSpPr>
        <p:spPr>
          <a:xfrm>
            <a:off x="9512884" y="1678608"/>
            <a:ext cx="908362" cy="98470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658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0" y="1367683"/>
            <a:ext cx="11468338" cy="2493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10+2=12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102=12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117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0" y="1367683"/>
            <a:ext cx="11468338" cy="2493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10+2=12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102=12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  <p:sp>
        <p:nvSpPr>
          <p:cNvPr id="12" name="フレーム 11"/>
          <p:cNvSpPr/>
          <p:nvPr/>
        </p:nvSpPr>
        <p:spPr>
          <a:xfrm>
            <a:off x="522142" y="5276849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86" y="4653458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33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0" y="1367683"/>
            <a:ext cx="11468338" cy="2493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10+2=12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102=12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  <p:sp>
        <p:nvSpPr>
          <p:cNvPr id="12" name="フレーム 11"/>
          <p:cNvSpPr/>
          <p:nvPr/>
        </p:nvSpPr>
        <p:spPr>
          <a:xfrm>
            <a:off x="522142" y="5276849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86" y="4653458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10172978" y="2335422"/>
            <a:ext cx="421468" cy="5968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086969" y="299533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10835639" y="2335422"/>
            <a:ext cx="421468" cy="5968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749630" y="299533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</p:spTree>
    <p:extLst>
      <p:ext uri="{BB962C8B-B14F-4D97-AF65-F5344CB8AC3E}">
        <p14:creationId xmlns:p14="http://schemas.microsoft.com/office/powerpoint/2010/main" val="388430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20239" y="2395728"/>
            <a:ext cx="86869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まずは前回の復習から！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97592" y="4626864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前回のノートを開こう！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444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0" y="1367683"/>
            <a:ext cx="11468338" cy="2493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10+2=12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102=12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  <p:sp>
        <p:nvSpPr>
          <p:cNvPr id="12" name="フレーム 11"/>
          <p:cNvSpPr/>
          <p:nvPr/>
        </p:nvSpPr>
        <p:spPr>
          <a:xfrm>
            <a:off x="522142" y="5276849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86" y="4653458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10172977" y="2335422"/>
            <a:ext cx="934205" cy="5968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291265" y="29964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</p:spTree>
    <p:extLst>
      <p:ext uri="{BB962C8B-B14F-4D97-AF65-F5344CB8AC3E}">
        <p14:creationId xmlns:p14="http://schemas.microsoft.com/office/powerpoint/2010/main" val="251049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0" y="1367683"/>
            <a:ext cx="11468338" cy="2493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10+2=12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102=12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  <p:sp>
        <p:nvSpPr>
          <p:cNvPr id="12" name="フレーム 11"/>
          <p:cNvSpPr/>
          <p:nvPr/>
        </p:nvSpPr>
        <p:spPr>
          <a:xfrm>
            <a:off x="522142" y="5276849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86" y="4653458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10172977" y="2335422"/>
            <a:ext cx="934205" cy="5968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291265" y="29964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7180111" y="2339664"/>
            <a:ext cx="901360" cy="46222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81977" y="29453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02245" y="27644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8306672" y="2339664"/>
            <a:ext cx="385831" cy="46222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10527" y="29453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</p:spTree>
    <p:extLst>
      <p:ext uri="{BB962C8B-B14F-4D97-AF65-F5344CB8AC3E}">
        <p14:creationId xmlns:p14="http://schemas.microsoft.com/office/powerpoint/2010/main" val="206814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0" y="1367683"/>
            <a:ext cx="11468338" cy="2493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10+2=12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102=12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  <p:sp>
        <p:nvSpPr>
          <p:cNvPr id="12" name="フレーム 11"/>
          <p:cNvSpPr/>
          <p:nvPr/>
        </p:nvSpPr>
        <p:spPr>
          <a:xfrm>
            <a:off x="522142" y="5276849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86" y="4653458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10172977" y="2335422"/>
            <a:ext cx="934205" cy="5968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291265" y="29964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7180111" y="2339664"/>
            <a:ext cx="901360" cy="46222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00335" y="29442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108482" y="2261147"/>
            <a:ext cx="1481335" cy="6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“102”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51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0" y="1367683"/>
            <a:ext cx="11468338" cy="2493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10+2=12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102=12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  <p:sp>
        <p:nvSpPr>
          <p:cNvPr id="12" name="フレーム 11"/>
          <p:cNvSpPr/>
          <p:nvPr/>
        </p:nvSpPr>
        <p:spPr>
          <a:xfrm>
            <a:off x="522142" y="5276849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86" y="4653458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10172977" y="2335422"/>
            <a:ext cx="934205" cy="5968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291265" y="29964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7180111" y="2339664"/>
            <a:ext cx="901360" cy="46222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00335" y="29442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108482" y="2261147"/>
            <a:ext cx="1481335" cy="6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“102”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902893" y="29442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6969374" y="2131836"/>
            <a:ext cx="2631145" cy="80045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50596" y="273736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</a:t>
            </a:r>
          </a:p>
        </p:txBody>
      </p:sp>
    </p:spTree>
    <p:extLst>
      <p:ext uri="{BB962C8B-B14F-4D97-AF65-F5344CB8AC3E}">
        <p14:creationId xmlns:p14="http://schemas.microsoft.com/office/powerpoint/2010/main" val="382036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0" y="1367683"/>
            <a:ext cx="11468338" cy="2493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10+2=12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102=12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  <p:sp>
        <p:nvSpPr>
          <p:cNvPr id="12" name="フレーム 11"/>
          <p:cNvSpPr/>
          <p:nvPr/>
        </p:nvSpPr>
        <p:spPr>
          <a:xfrm>
            <a:off x="522142" y="5276849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86" y="4653458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10172977" y="2335422"/>
            <a:ext cx="934205" cy="5968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291265" y="29964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7180111" y="2339664"/>
            <a:ext cx="901360" cy="46222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081471" y="29964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108482" y="2261147"/>
            <a:ext cx="2492038" cy="6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“102=”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8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0" y="1367683"/>
            <a:ext cx="11468338" cy="2493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10+2=12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102=12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  <p:sp>
        <p:nvSpPr>
          <p:cNvPr id="12" name="フレーム 11"/>
          <p:cNvSpPr/>
          <p:nvPr/>
        </p:nvSpPr>
        <p:spPr>
          <a:xfrm>
            <a:off x="522142" y="5276849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86" y="4653458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10172977" y="2335422"/>
            <a:ext cx="934205" cy="5968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291265" y="29964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7180111" y="2339664"/>
            <a:ext cx="901360" cy="46222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081471" y="29964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108482" y="2261147"/>
            <a:ext cx="2492038" cy="6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“102=”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969374" y="2131836"/>
            <a:ext cx="4252808" cy="86459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481009" y="27621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</a:t>
            </a:r>
          </a:p>
        </p:txBody>
      </p:sp>
    </p:spTree>
    <p:extLst>
      <p:ext uri="{BB962C8B-B14F-4D97-AF65-F5344CB8AC3E}">
        <p14:creationId xmlns:p14="http://schemas.microsoft.com/office/powerpoint/2010/main" val="156108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0" y="1367683"/>
            <a:ext cx="11468338" cy="2493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10+2=12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102=12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408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1012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文字列と数値の連結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P.39</a:t>
            </a:r>
            <a:endParaRPr kumimoji="1" lang="ja-JP" altLang="en-US" sz="2400" dirty="0"/>
          </a:p>
        </p:txBody>
      </p:sp>
      <p:sp>
        <p:nvSpPr>
          <p:cNvPr id="12" name="フレーム 11"/>
          <p:cNvSpPr/>
          <p:nvPr/>
        </p:nvSpPr>
        <p:spPr>
          <a:xfrm>
            <a:off x="522142" y="5276849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86" y="4653458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10172977" y="2335422"/>
            <a:ext cx="934205" cy="5968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291265" y="29964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7180111" y="2339664"/>
            <a:ext cx="901360" cy="46222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081471" y="29964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108481" y="2261146"/>
            <a:ext cx="4233773" cy="735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“102=12”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321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3" y="1128492"/>
            <a:ext cx="3174157" cy="4396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47448" y="208099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分間待ってやる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7448" y="33264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脳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を休憩させろ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18933" y="513977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ゲームなんか余裕ないぞ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6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03807" y="2605635"/>
            <a:ext cx="77748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算術演算の短縮表現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06256" y="3713631"/>
            <a:ext cx="1457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P.45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096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6568" y="32749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算術演算の短縮表現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P.45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63348" y="2176272"/>
            <a:ext cx="691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算術演算ってなんだっけ？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94" y="1516229"/>
            <a:ext cx="3288205" cy="404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2150" y="3667312"/>
            <a:ext cx="1314450" cy="13144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875" y="4626409"/>
            <a:ext cx="1314450" cy="13144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1575" y="3574385"/>
            <a:ext cx="1314450" cy="131445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1275" y="4626409"/>
            <a:ext cx="1314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8598" y="66403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1346" y="91026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4463" y="2719035"/>
            <a:ext cx="2209385" cy="212100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8598" y="139559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変数の仕組み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49186" y="213426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とは、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16269" y="2134260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値を入れる箱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のようなイメージ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450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6568" y="32749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算術演算の短縮表現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P.45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68" y="760278"/>
            <a:ext cx="8259328" cy="5696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801" y="2985978"/>
            <a:ext cx="2314898" cy="157184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880075" y="349633"/>
            <a:ext cx="3004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実行結果となるように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算術演算を追加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948986" y="2107544"/>
            <a:ext cx="800100" cy="64351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948986" y="4069442"/>
            <a:ext cx="800100" cy="64351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80075" y="233964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6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05" y="773475"/>
            <a:ext cx="8506970" cy="5532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76568" y="32749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算術演算の短縮表現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P.45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801" y="2985978"/>
            <a:ext cx="2314898" cy="157184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880075" y="233964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80075" y="349633"/>
            <a:ext cx="3004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実行結果となるように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算術演算を追加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948986" y="2107544"/>
            <a:ext cx="800100" cy="64351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948986" y="4069442"/>
            <a:ext cx="800100" cy="64351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84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68" y="760278"/>
            <a:ext cx="8564170" cy="5706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76568" y="32749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算術演算の短縮表現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P.45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801" y="2985978"/>
            <a:ext cx="2314898" cy="157184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880075" y="233964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80075" y="349633"/>
            <a:ext cx="3004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実行結果となるように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算術演算を追加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948986" y="2107544"/>
            <a:ext cx="800100" cy="64351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948986" y="4069442"/>
            <a:ext cx="800100" cy="64351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6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6568" y="32749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算術演算の短縮表現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P.45</a:t>
            </a:r>
            <a:endParaRPr kumimoji="1" lang="ja-JP" altLang="en-US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7" y="789158"/>
            <a:ext cx="9306583" cy="5828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4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96265" y="2097804"/>
            <a:ext cx="99148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6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前置と後置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06256" y="3713631"/>
            <a:ext cx="1457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P.48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149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6568" y="3274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00664" y="326299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P.48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51409" y="863600"/>
            <a:ext cx="7279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実はまだ他にも短縮表現があります・・・！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41124" y="2208617"/>
            <a:ext cx="4238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 = num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41924" y="2194734"/>
            <a:ext cx="2124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um++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41124" y="3676745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 = num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1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41924" y="3648979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um--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60585" y="27734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60585" y="42938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60454" y="2773404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 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760453" y="4356865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- 1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64762" y="2773404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264762" y="4293822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70163" y="15807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短縮表現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795927" y="14953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通常</a:t>
            </a: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6807200" y="1559944"/>
            <a:ext cx="12700" cy="4129656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583116" y="5117107"/>
            <a:ext cx="8064500" cy="8255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変数＋１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 or [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-1]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のみ対応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「重要」のマー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036" y="4712401"/>
            <a:ext cx="1366712" cy="9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43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3" grpId="0"/>
      <p:bldP spid="19" grpId="0"/>
      <p:bldP spid="20" grpId="0"/>
      <p:bldP spid="21" grpId="0"/>
      <p:bldP spid="22" grpId="0"/>
      <p:bldP spid="23" grpId="0"/>
      <p:bldP spid="6" grpId="0"/>
      <p:bldP spid="24" grpId="0"/>
      <p:bldP spid="2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30" y="1236909"/>
            <a:ext cx="10532036" cy="5100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276568" y="3274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00664" y="326299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P.48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2059" y="77524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動作確認を行いましょう！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7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本を読んで閃い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8" y="1147450"/>
            <a:ext cx="3128348" cy="310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76568" y="3274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00664" y="326299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P.48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11816" y="1592354"/>
            <a:ext cx="805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「インクリメント」と「デクリメント」って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簡単じゃん！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爆発 2 8"/>
          <p:cNvSpPr/>
          <p:nvPr/>
        </p:nvSpPr>
        <p:spPr>
          <a:xfrm>
            <a:off x="-139700" y="2137786"/>
            <a:ext cx="12331700" cy="4229100"/>
          </a:xfrm>
          <a:prstGeom prst="irregularSeal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待って！</a:t>
            </a:r>
            <a:endParaRPr kumimoji="1" lang="en-US" altLang="ja-JP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落とし穴が待ってる！！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52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6568" y="3274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00664" y="326299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P.48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8500" y="1219200"/>
            <a:ext cx="1056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の位置によって処理の意味が変わります・・！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79772" y="3245939"/>
            <a:ext cx="2316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++num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79772" y="4436019"/>
            <a:ext cx="2047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--num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96200" y="3245941"/>
            <a:ext cx="2316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um++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96200" y="4436020"/>
            <a:ext cx="2047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um--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72334" y="2426156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処理の前に計算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25906" y="242615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処理の後に計算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5829300" y="2067944"/>
            <a:ext cx="12700" cy="4129656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4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76568" y="3274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00664" y="326299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P.48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2059" y="77524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動作確認を行いましょう！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69" y="1244078"/>
            <a:ext cx="11597932" cy="4874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9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4902" y="60917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67650" y="855396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615" y="2530822"/>
            <a:ext cx="2209385" cy="212100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84902" y="134073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変数の仕組み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5490" y="2079397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とは、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値を入れる箱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のようなイメージ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07336" y="4267110"/>
            <a:ext cx="222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int</a:t>
            </a:r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age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70952" y="5036551"/>
            <a:ext cx="5404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箱の種類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箱の名前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)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013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365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num=5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900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num=6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295773"/>
            <a:ext cx="10304368" cy="3303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算術演算の短縮表現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31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365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num=5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900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num=6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295773"/>
            <a:ext cx="10304368" cy="3303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算術演算の短縮表現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P.45</a:t>
            </a:r>
            <a:endParaRPr kumimoji="1" lang="ja-JP" altLang="en-US" sz="2400" dirty="0"/>
          </a:p>
        </p:txBody>
      </p:sp>
      <p:sp>
        <p:nvSpPr>
          <p:cNvPr id="13" name="フレーム 12"/>
          <p:cNvSpPr/>
          <p:nvPr/>
        </p:nvSpPr>
        <p:spPr>
          <a:xfrm>
            <a:off x="515298" y="4495037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42" y="3871646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2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365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num=5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900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num=6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36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295773"/>
            <a:ext cx="10304368" cy="3303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276568" y="32749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算術演算の短縮表現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299" y="298613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P.45</a:t>
            </a:r>
            <a:endParaRPr kumimoji="1" lang="ja-JP" altLang="en-US" sz="2400" dirty="0"/>
          </a:p>
        </p:txBody>
      </p:sp>
      <p:sp>
        <p:nvSpPr>
          <p:cNvPr id="13" name="フレーム 12"/>
          <p:cNvSpPr/>
          <p:nvPr/>
        </p:nvSpPr>
        <p:spPr>
          <a:xfrm>
            <a:off x="515298" y="4495037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42" y="3871646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ドーナツ 15"/>
          <p:cNvSpPr/>
          <p:nvPr/>
        </p:nvSpPr>
        <p:spPr>
          <a:xfrm>
            <a:off x="3322040" y="2526199"/>
            <a:ext cx="759018" cy="810323"/>
          </a:xfrm>
          <a:prstGeom prst="donut">
            <a:avLst>
              <a:gd name="adj" fmla="val 1090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8" y="1291484"/>
            <a:ext cx="11128757" cy="3231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436568"/>
            <a:ext cx="431881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num=12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num=11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436567"/>
            <a:ext cx="42066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num=10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num=10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00664" y="326299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P.48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771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8" y="1291484"/>
            <a:ext cx="11128757" cy="3231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436568"/>
            <a:ext cx="431881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num=12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num=11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436567"/>
            <a:ext cx="42066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num=10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num=10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00664" y="326299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P.48</a:t>
            </a:r>
            <a:endParaRPr kumimoji="1" lang="ja-JP" altLang="en-US" sz="2400" dirty="0"/>
          </a:p>
        </p:txBody>
      </p:sp>
      <p:sp>
        <p:nvSpPr>
          <p:cNvPr id="12" name="フレーム 11"/>
          <p:cNvSpPr/>
          <p:nvPr/>
        </p:nvSpPr>
        <p:spPr>
          <a:xfrm>
            <a:off x="515298" y="4495037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42" y="3871646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1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8" y="1291484"/>
            <a:ext cx="11128757" cy="3231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436568"/>
            <a:ext cx="431881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num=12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num=11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436567"/>
            <a:ext cx="42066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num=10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num=10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00664" y="326299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P.48</a:t>
            </a:r>
            <a:endParaRPr kumimoji="1" lang="ja-JP" altLang="en-US" sz="2400" dirty="0"/>
          </a:p>
        </p:txBody>
      </p:sp>
      <p:sp>
        <p:nvSpPr>
          <p:cNvPr id="12" name="フレーム 11"/>
          <p:cNvSpPr/>
          <p:nvPr/>
        </p:nvSpPr>
        <p:spPr>
          <a:xfrm>
            <a:off x="515298" y="4495037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42" y="3871646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ドーナツ 15"/>
          <p:cNvSpPr/>
          <p:nvPr/>
        </p:nvSpPr>
        <p:spPr>
          <a:xfrm>
            <a:off x="9202140" y="2502166"/>
            <a:ext cx="2100860" cy="810323"/>
          </a:xfrm>
          <a:prstGeom prst="donut">
            <a:avLst>
              <a:gd name="adj" fmla="val 1090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280108"/>
            <a:ext cx="10879482" cy="3383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00664" y="326299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P.48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0550" y="5436568"/>
            <a:ext cx="431881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num=12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num=11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98604" y="5436567"/>
            <a:ext cx="42066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num=10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num=10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669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280108"/>
            <a:ext cx="10879482" cy="3383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276568" y="32749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インクリメントとデクリメント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00664" y="326299"/>
            <a:ext cx="69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P.48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0550" y="5436568"/>
            <a:ext cx="431881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num=12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num=11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98604" y="5436567"/>
            <a:ext cx="42066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num=10</a:t>
            </a:r>
          </a:p>
          <a:p>
            <a:r>
              <a:rPr kumimoji="1" lang="en-US" altLang="ja-JP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      num=10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フレーム 10"/>
          <p:cNvSpPr/>
          <p:nvPr/>
        </p:nvSpPr>
        <p:spPr>
          <a:xfrm>
            <a:off x="6416255" y="5352073"/>
            <a:ext cx="5053777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799" y="4710394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4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3" y="1128492"/>
            <a:ext cx="3174157" cy="4396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47448" y="208099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分間待ってやる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7448" y="33264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脳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を休憩させろ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18933" y="513977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ゲームなんか余裕ないぞ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2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57119" y="2605635"/>
            <a:ext cx="47692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final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修飾子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06256" y="3713631"/>
            <a:ext cx="1846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P.233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7677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5174" y="49944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7922" y="745668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教科書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p33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7887" y="2421094"/>
            <a:ext cx="2209385" cy="212100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75174" y="123100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変数の仕組み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85762" y="1969669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とは、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値を入れる箱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のようなイメージ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97608" y="4157382"/>
            <a:ext cx="222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int</a:t>
            </a:r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age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61224" y="4926823"/>
            <a:ext cx="5404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箱の種類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箱の名前</a:t>
            </a:r>
            <a:r>
              <a:rPr kumimoji="1" lang="en-US" altLang="ja-JP" sz="4400" dirty="0" smtClean="0">
                <a:solidFill>
                  <a:schemeClr val="accent4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)</a:t>
            </a:r>
            <a:endParaRPr kumimoji="1" lang="ja-JP" altLang="en-US" sz="4400" dirty="0">
              <a:solidFill>
                <a:schemeClr val="accent4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33262" y="5696264"/>
            <a:ext cx="7050238" cy="96949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変数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の作成、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これ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Picture 2" descr="「重要」のマー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439" y="5048171"/>
            <a:ext cx="1366712" cy="9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7436622" y="5759644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800" dirty="0">
                <a:solidFill>
                  <a:schemeClr val="accent2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「宣言」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3782" y="2015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前回の復習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21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9938" y="1724838"/>
            <a:ext cx="1766094" cy="169545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579938" y="2647977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21231" y="2260387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3204" y="1724838"/>
            <a:ext cx="7213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これまで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値の入れ物という説明をしました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0578" y="3989484"/>
            <a:ext cx="1044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しかし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次のようなパターン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があった際、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困りませんか？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8668" y="326299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修飾子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52864" y="326299"/>
            <a:ext cx="8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P.233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28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1351" y="567997"/>
            <a:ext cx="1766094" cy="16954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311351" y="1491136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54854" y="1088157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00747" y="1103546"/>
            <a:ext cx="3457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本の購入数を数える為に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という変数を作っておこう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冊購入予定っと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パソコンを使う学生のイラスト（女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32" y="2455522"/>
            <a:ext cx="1965621" cy="190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352836" y="2829231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あ、いいところに変数がある！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おばあちゃんの年齢を入れる用に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</a:t>
            </a:r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わせてもらおう！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83</a:t>
            </a:r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歳に変えよう！</a:t>
            </a:r>
            <a:endParaRPr kumimoji="1" lang="ja-JP" altLang="en-US" sz="2000" dirty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1351" y="2651037"/>
            <a:ext cx="1766094" cy="169545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311351" y="3574176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652644" y="318658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00747" y="5072197"/>
            <a:ext cx="3889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購入数は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(num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冊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円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あれ？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66400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円？？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合計金額がおかしいぞ・・・？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8" name="Picture 4" descr="困った顔で働く会社員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163" y="4440720"/>
            <a:ext cx="1970839" cy="197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仕事中に伸びをする会社員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70" y="489452"/>
            <a:ext cx="1887525" cy="18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9582912" y="5038138"/>
            <a:ext cx="833883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6936121" y="2280425"/>
            <a:ext cx="1222624" cy="387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下矢印 21"/>
          <p:cNvSpPr/>
          <p:nvPr/>
        </p:nvSpPr>
        <p:spPr>
          <a:xfrm>
            <a:off x="6936121" y="4362479"/>
            <a:ext cx="1222624" cy="387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8668" y="326299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修飾子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52864" y="326299"/>
            <a:ext cx="8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P.233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03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9" grpId="0"/>
      <p:bldP spid="10" grpId="0"/>
      <p:bldP spid="13" grpId="0"/>
      <p:bldP spid="14" grpId="0"/>
      <p:bldP spid="16" grpId="0"/>
      <p:bldP spid="19" grpId="0"/>
      <p:bldP spid="11" grpId="0" animBg="1"/>
      <p:bldP spid="2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1351" y="567997"/>
            <a:ext cx="1766094" cy="16954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311351" y="1491136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54854" y="1088157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00747" y="1103546"/>
            <a:ext cx="3457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本の購入数を数える為に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という変数を作っておこう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冊購入予定っと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パソコンを使う学生のイラスト（女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32" y="2455522"/>
            <a:ext cx="1965621" cy="190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352836" y="2829231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あ、いいところに変数がある！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おばあちゃんの年齢を入れる用に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</a:t>
            </a:r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わせてもらおう！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83</a:t>
            </a:r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歳に変えよう！</a:t>
            </a:r>
            <a:endParaRPr kumimoji="1" lang="ja-JP" altLang="en-US" sz="2000" dirty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1351" y="2651037"/>
            <a:ext cx="1766094" cy="169545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311351" y="3574176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652644" y="318658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00747" y="5072197"/>
            <a:ext cx="3978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購入数は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(num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冊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円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あれ？合計金額がおかしいぞ・・・？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8" name="Picture 4" descr="困った顔で働く会社員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163" y="4440720"/>
            <a:ext cx="1970839" cy="197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仕事中に伸びをする会社員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70" y="489452"/>
            <a:ext cx="1887525" cy="18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9582912" y="5038138"/>
            <a:ext cx="833883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6936121" y="2280425"/>
            <a:ext cx="1222624" cy="387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下矢印 21"/>
          <p:cNvSpPr/>
          <p:nvPr/>
        </p:nvSpPr>
        <p:spPr>
          <a:xfrm>
            <a:off x="6936121" y="4362479"/>
            <a:ext cx="1222624" cy="387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2591470" y="3055605"/>
            <a:ext cx="7602943" cy="27531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プログラムの途中で</a:t>
            </a:r>
            <a:endParaRPr kumimoji="1" lang="en-US" altLang="ja-JP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の値を変更され</a:t>
            </a:r>
            <a:endParaRPr kumimoji="1" lang="en-US" altLang="ja-JP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想定外の動きになる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8668" y="326299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修飾子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52864" y="326299"/>
            <a:ext cx="8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P.233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250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175726" y="2972420"/>
            <a:ext cx="4677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これを防ぐのが</a:t>
            </a:r>
            <a:endParaRPr kumimoji="1" lang="ja-JP" altLang="en-US" sz="115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617128" y="2491600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9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8668" y="326299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修飾子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52864" y="326299"/>
            <a:ext cx="8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P.233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25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/>
          <p:cNvCxnSpPr/>
          <p:nvPr/>
        </p:nvCxnSpPr>
        <p:spPr>
          <a:xfrm flipH="1" flipV="1">
            <a:off x="4822005" y="4865011"/>
            <a:ext cx="2948295" cy="538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59861" y="78796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5143" y="1982913"/>
            <a:ext cx="528061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定数は一度値が設定されると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変更不可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にします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70449" y="4258655"/>
            <a:ext cx="4969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</a:rPr>
              <a:t>final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</a:rPr>
              <a:t> int BUY_NUM = 3;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2016" y="260416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802514" y="3470326"/>
            <a:ext cx="217559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BUY_NUM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55519" y="3124326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814" y="3640118"/>
            <a:ext cx="1318995" cy="1318995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377904" y="5302244"/>
            <a:ext cx="4856247" cy="1233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定数で定義する場合は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final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付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ける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2250041" y="4896124"/>
            <a:ext cx="10274" cy="406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835385" y="5302244"/>
            <a:ext cx="5310835" cy="1233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定数は全て</a:t>
            </a:r>
            <a:r>
              <a:rPr kumimoji="1" lang="ja-JP" alt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大文字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で名付け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8668" y="326299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修飾子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52864" y="326299"/>
            <a:ext cx="8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P.233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383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 animBg="1"/>
      <p:bldP spid="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432059" y="77524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動作確認を行いましょう！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75" y="1367359"/>
            <a:ext cx="11583225" cy="41288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テキスト ボックス 7"/>
          <p:cNvSpPr txBox="1"/>
          <p:nvPr/>
        </p:nvSpPr>
        <p:spPr>
          <a:xfrm>
            <a:off x="568668" y="326299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修飾子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52864" y="326299"/>
            <a:ext cx="8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P.233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7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432059" y="77524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動作確認を行いましょう！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60" y="1397387"/>
            <a:ext cx="11619740" cy="4097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テキスト ボックス 7"/>
          <p:cNvSpPr txBox="1"/>
          <p:nvPr/>
        </p:nvSpPr>
        <p:spPr>
          <a:xfrm>
            <a:off x="568668" y="326299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修飾子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52864" y="326299"/>
            <a:ext cx="8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P.233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15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432059" y="77524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動作確認を行いましょう！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60" y="1397387"/>
            <a:ext cx="11619740" cy="4097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右矢印 1"/>
          <p:cNvSpPr/>
          <p:nvPr/>
        </p:nvSpPr>
        <p:spPr>
          <a:xfrm>
            <a:off x="771868" y="3594100"/>
            <a:ext cx="815632" cy="4191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4999" y="4013200"/>
            <a:ext cx="6420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一度、代入したものには再代入が出来なくなった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8668" y="326299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修飾子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52864" y="326299"/>
            <a:ext cx="8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P.233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83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69" y="1260697"/>
            <a:ext cx="11585232" cy="2980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655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「本の購入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:3000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円」と表示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304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「本の購入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:0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円」と表示</a:t>
            </a: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568668" y="326299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修飾子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52864" y="326299"/>
            <a:ext cx="8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P.233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91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69" y="1260697"/>
            <a:ext cx="11585232" cy="2980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285229" y="7213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50" y="4728682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コンパイルエラー</a:t>
            </a:r>
            <a:endParaRPr kumimoji="1" lang="ja-JP" altLang="en-US" sz="4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8604" y="4728682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実行時にエラー</a:t>
            </a:r>
            <a:endParaRPr kumimoji="1" lang="en-US" altLang="ja-JP" sz="2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50" y="5565878"/>
            <a:ext cx="5655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「本の購入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:3000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円」と表示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8604" y="5565878"/>
            <a:ext cx="4304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「本の購入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:0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円」と表示</a:t>
            </a: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84" y="2844800"/>
            <a:ext cx="1221182" cy="19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フレーム 12"/>
          <p:cNvSpPr/>
          <p:nvPr/>
        </p:nvSpPr>
        <p:spPr>
          <a:xfrm>
            <a:off x="548081" y="5263173"/>
            <a:ext cx="5698184" cy="1221900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041" y="4712630"/>
            <a:ext cx="1528856" cy="18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568668" y="326299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修飾子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52864" y="326299"/>
            <a:ext cx="8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P.233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50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40789</TotalTime>
  <Words>3107</Words>
  <Application>Microsoft Office PowerPoint</Application>
  <PresentationFormat>ワイド画面</PresentationFormat>
  <Paragraphs>772</Paragraphs>
  <Slides>103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103</vt:i4>
      </vt:variant>
    </vt:vector>
  </HeadingPairs>
  <TitlesOfParts>
    <vt:vector size="111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計算と演算子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539</cp:revision>
  <dcterms:created xsi:type="dcterms:W3CDTF">2020-03-04T08:20:15Z</dcterms:created>
  <dcterms:modified xsi:type="dcterms:W3CDTF">2022-04-20T00:27:54Z</dcterms:modified>
</cp:coreProperties>
</file>