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1"/>
  </p:notesMasterIdLst>
  <p:sldIdLst>
    <p:sldId id="617" r:id="rId2"/>
    <p:sldId id="406" r:id="rId3"/>
    <p:sldId id="256" r:id="rId4"/>
    <p:sldId id="258" r:id="rId5"/>
    <p:sldId id="409" r:id="rId6"/>
    <p:sldId id="410" r:id="rId7"/>
    <p:sldId id="411" r:id="rId8"/>
    <p:sldId id="618" r:id="rId9"/>
    <p:sldId id="412" r:id="rId10"/>
    <p:sldId id="413" r:id="rId11"/>
    <p:sldId id="414" r:id="rId12"/>
    <p:sldId id="415" r:id="rId13"/>
    <p:sldId id="416" r:id="rId14"/>
    <p:sldId id="417" r:id="rId15"/>
    <p:sldId id="418" r:id="rId16"/>
    <p:sldId id="419" r:id="rId17"/>
    <p:sldId id="420" r:id="rId18"/>
    <p:sldId id="421" r:id="rId19"/>
    <p:sldId id="422" r:id="rId20"/>
    <p:sldId id="423" r:id="rId21"/>
    <p:sldId id="425" r:id="rId22"/>
    <p:sldId id="426" r:id="rId23"/>
    <p:sldId id="428" r:id="rId24"/>
    <p:sldId id="429" r:id="rId25"/>
    <p:sldId id="430" r:id="rId26"/>
    <p:sldId id="431" r:id="rId27"/>
    <p:sldId id="432" r:id="rId28"/>
    <p:sldId id="433" r:id="rId29"/>
    <p:sldId id="434" r:id="rId30"/>
    <p:sldId id="427" r:id="rId31"/>
    <p:sldId id="435" r:id="rId32"/>
    <p:sldId id="436" r:id="rId33"/>
    <p:sldId id="437" r:id="rId34"/>
    <p:sldId id="438" r:id="rId35"/>
    <p:sldId id="439" r:id="rId36"/>
    <p:sldId id="440" r:id="rId37"/>
    <p:sldId id="441" r:id="rId38"/>
    <p:sldId id="442" r:id="rId39"/>
    <p:sldId id="443" r:id="rId40"/>
    <p:sldId id="444" r:id="rId41"/>
    <p:sldId id="445" r:id="rId42"/>
    <p:sldId id="446" r:id="rId43"/>
    <p:sldId id="447" r:id="rId44"/>
    <p:sldId id="448" r:id="rId45"/>
    <p:sldId id="449" r:id="rId46"/>
    <p:sldId id="450" r:id="rId47"/>
    <p:sldId id="451" r:id="rId48"/>
    <p:sldId id="452" r:id="rId49"/>
    <p:sldId id="453" r:id="rId50"/>
    <p:sldId id="454" r:id="rId51"/>
    <p:sldId id="455" r:id="rId52"/>
    <p:sldId id="456" r:id="rId53"/>
    <p:sldId id="457" r:id="rId54"/>
    <p:sldId id="458" r:id="rId55"/>
    <p:sldId id="459" r:id="rId56"/>
    <p:sldId id="460" r:id="rId57"/>
    <p:sldId id="461" r:id="rId58"/>
    <p:sldId id="462" r:id="rId59"/>
    <p:sldId id="463" r:id="rId60"/>
    <p:sldId id="464" r:id="rId61"/>
    <p:sldId id="465" r:id="rId62"/>
    <p:sldId id="466" r:id="rId63"/>
    <p:sldId id="467" r:id="rId64"/>
    <p:sldId id="468" r:id="rId65"/>
    <p:sldId id="469" r:id="rId66"/>
    <p:sldId id="470" r:id="rId67"/>
    <p:sldId id="471" r:id="rId68"/>
    <p:sldId id="472" r:id="rId69"/>
    <p:sldId id="473" r:id="rId70"/>
    <p:sldId id="474" r:id="rId71"/>
    <p:sldId id="475" r:id="rId72"/>
    <p:sldId id="476" r:id="rId73"/>
    <p:sldId id="478" r:id="rId74"/>
    <p:sldId id="480" r:id="rId75"/>
    <p:sldId id="481" r:id="rId76"/>
    <p:sldId id="482" r:id="rId77"/>
    <p:sldId id="483" r:id="rId78"/>
    <p:sldId id="484" r:id="rId79"/>
    <p:sldId id="485" r:id="rId80"/>
    <p:sldId id="486" r:id="rId81"/>
    <p:sldId id="487" r:id="rId82"/>
    <p:sldId id="488" r:id="rId83"/>
    <p:sldId id="489" r:id="rId84"/>
    <p:sldId id="490" r:id="rId85"/>
    <p:sldId id="491" r:id="rId86"/>
    <p:sldId id="492" r:id="rId87"/>
    <p:sldId id="493" r:id="rId88"/>
    <p:sldId id="494" r:id="rId89"/>
    <p:sldId id="495" r:id="rId90"/>
    <p:sldId id="496" r:id="rId91"/>
    <p:sldId id="497" r:id="rId92"/>
    <p:sldId id="498" r:id="rId93"/>
    <p:sldId id="499" r:id="rId94"/>
    <p:sldId id="500" r:id="rId95"/>
    <p:sldId id="501" r:id="rId96"/>
    <p:sldId id="566" r:id="rId97"/>
    <p:sldId id="567" r:id="rId98"/>
    <p:sldId id="568" r:id="rId99"/>
    <p:sldId id="569" r:id="rId100"/>
    <p:sldId id="570" r:id="rId101"/>
    <p:sldId id="571" r:id="rId102"/>
    <p:sldId id="572" r:id="rId103"/>
    <p:sldId id="573" r:id="rId104"/>
    <p:sldId id="575" r:id="rId105"/>
    <p:sldId id="576" r:id="rId106"/>
    <p:sldId id="577" r:id="rId107"/>
    <p:sldId id="578" r:id="rId108"/>
    <p:sldId id="579" r:id="rId109"/>
    <p:sldId id="503" r:id="rId110"/>
    <p:sldId id="502" r:id="rId111"/>
    <p:sldId id="504" r:id="rId112"/>
    <p:sldId id="505" r:id="rId113"/>
    <p:sldId id="506" r:id="rId114"/>
    <p:sldId id="507" r:id="rId115"/>
    <p:sldId id="508" r:id="rId116"/>
    <p:sldId id="509" r:id="rId117"/>
    <p:sldId id="510" r:id="rId118"/>
    <p:sldId id="511" r:id="rId119"/>
    <p:sldId id="512" r:id="rId120"/>
    <p:sldId id="513" r:id="rId121"/>
    <p:sldId id="514" r:id="rId122"/>
    <p:sldId id="515" r:id="rId123"/>
    <p:sldId id="516" r:id="rId124"/>
    <p:sldId id="517" r:id="rId125"/>
    <p:sldId id="518" r:id="rId126"/>
    <p:sldId id="519" r:id="rId127"/>
    <p:sldId id="520" r:id="rId128"/>
    <p:sldId id="521" r:id="rId129"/>
    <p:sldId id="522" r:id="rId130"/>
    <p:sldId id="523" r:id="rId131"/>
    <p:sldId id="524" r:id="rId132"/>
    <p:sldId id="525" r:id="rId133"/>
    <p:sldId id="526" r:id="rId134"/>
    <p:sldId id="527" r:id="rId135"/>
    <p:sldId id="528" r:id="rId136"/>
    <p:sldId id="529" r:id="rId137"/>
    <p:sldId id="530" r:id="rId138"/>
    <p:sldId id="531" r:id="rId139"/>
    <p:sldId id="532" r:id="rId140"/>
    <p:sldId id="533" r:id="rId141"/>
    <p:sldId id="534" r:id="rId142"/>
    <p:sldId id="535" r:id="rId143"/>
    <p:sldId id="536" r:id="rId144"/>
    <p:sldId id="537" r:id="rId145"/>
    <p:sldId id="538" r:id="rId146"/>
    <p:sldId id="539" r:id="rId147"/>
    <p:sldId id="540" r:id="rId148"/>
    <p:sldId id="541" r:id="rId149"/>
    <p:sldId id="542" r:id="rId150"/>
    <p:sldId id="543" r:id="rId151"/>
    <p:sldId id="544" r:id="rId152"/>
    <p:sldId id="545" r:id="rId153"/>
    <p:sldId id="547" r:id="rId154"/>
    <p:sldId id="546" r:id="rId155"/>
    <p:sldId id="548" r:id="rId156"/>
    <p:sldId id="550" r:id="rId157"/>
    <p:sldId id="551" r:id="rId158"/>
    <p:sldId id="549" r:id="rId159"/>
    <p:sldId id="552" r:id="rId160"/>
    <p:sldId id="553" r:id="rId161"/>
    <p:sldId id="554" r:id="rId162"/>
    <p:sldId id="555" r:id="rId163"/>
    <p:sldId id="556" r:id="rId164"/>
    <p:sldId id="557" r:id="rId165"/>
    <p:sldId id="558" r:id="rId166"/>
    <p:sldId id="607" r:id="rId167"/>
    <p:sldId id="608" r:id="rId168"/>
    <p:sldId id="609" r:id="rId169"/>
    <p:sldId id="610" r:id="rId170"/>
    <p:sldId id="611" r:id="rId171"/>
    <p:sldId id="612" r:id="rId172"/>
    <p:sldId id="613" r:id="rId173"/>
    <p:sldId id="559" r:id="rId174"/>
    <p:sldId id="614" r:id="rId175"/>
    <p:sldId id="615" r:id="rId176"/>
    <p:sldId id="616" r:id="rId177"/>
    <p:sldId id="560" r:id="rId178"/>
    <p:sldId id="561" r:id="rId179"/>
    <p:sldId id="562" r:id="rId180"/>
  </p:sldIdLst>
  <p:sldSz cx="9144000" cy="6858000" type="screen4x3"/>
  <p:notesSz cx="6858000" cy="9144000"/>
  <p:defaultTex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3168" autoAdjust="0"/>
    <p:restoredTop sz="94660"/>
  </p:normalViewPr>
  <p:slideViewPr>
    <p:cSldViewPr>
      <p:cViewPr varScale="1">
        <p:scale>
          <a:sx n="120" d="100"/>
          <a:sy n="120" d="100"/>
        </p:scale>
        <p:origin x="912" y="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notesMaster" Target="notesMasters/notesMaster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presProps" Target="presProps.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2584BE09-B808-4AB8-833B-44403096A7A8}" type="datetimeFigureOut">
              <a:rPr lang="ja-JP" altLang="en-US"/>
              <a:pPr>
                <a:defRPr/>
              </a:pPr>
              <a:t>2021/1/24</a:t>
            </a:fld>
            <a:endParaRPr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ja-JP" altLang="en-US" noProof="0"/>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BDCADA20-907A-4E88-9AD9-97FF23F5D4ED}" type="slidenum">
              <a:rPr lang="ja-JP" altLang="en-US"/>
              <a:pPr/>
              <a:t>‹#›</a:t>
            </a:fld>
            <a:endParaRPr lang="ja-JP"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5347"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dirty="0"/>
          </a:p>
        </p:txBody>
      </p:sp>
      <p:sp>
        <p:nvSpPr>
          <p:cNvPr id="173060"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426CAE0B-4CE5-41B5-934A-2286D0D4F627}" type="slidenum">
              <a:rPr lang="ja-JP" altLang="en-US">
                <a:latin typeface="Calibri" panose="020F0502020204030204" pitchFamily="34" charset="0"/>
              </a:rPr>
              <a:pPr eaLnBrk="1" hangingPunct="1"/>
              <a:t>1</a:t>
            </a:fld>
            <a:endParaRPr lang="ja-JP" altLang="en-US">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5107"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175108"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870D1CE0-A145-4A8C-9D0E-0DB3691C843E}" type="slidenum">
              <a:rPr lang="ja-JP" altLang="en-US">
                <a:latin typeface="Calibri" panose="020F0502020204030204" pitchFamily="34" charset="0"/>
              </a:rPr>
              <a:pPr eaLnBrk="1" hangingPunct="1"/>
              <a:t>10</a:t>
            </a:fld>
            <a:endParaRPr lang="ja-JP" altLang="en-US">
              <a:latin typeface="Calibri" panose="020F0502020204030204" pitchFamily="34" charset="0"/>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43"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66244"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A59DD1F9-1557-455C-B3FC-F0FCEBFB886D}" type="slidenum">
              <a:rPr lang="ja-JP" altLang="en-US">
                <a:latin typeface="Calibri" panose="020F0502020204030204" pitchFamily="34" charset="0"/>
              </a:rPr>
              <a:pPr eaLnBrk="1" hangingPunct="1"/>
              <a:t>110</a:t>
            </a:fld>
            <a:endParaRPr lang="ja-JP" altLang="en-US">
              <a:latin typeface="Calibri" panose="020F0502020204030204" pitchFamily="34" charset="0"/>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7267"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67268"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A5F42A1C-70A4-4CD9-A677-4443FF13B631}" type="slidenum">
              <a:rPr lang="ja-JP" altLang="en-US">
                <a:latin typeface="Calibri" panose="020F0502020204030204" pitchFamily="34" charset="0"/>
              </a:rPr>
              <a:pPr eaLnBrk="1" hangingPunct="1"/>
              <a:t>111</a:t>
            </a:fld>
            <a:endParaRPr lang="ja-JP" altLang="en-US">
              <a:latin typeface="Calibri" panose="020F0502020204030204" pitchFamily="34" charset="0"/>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8291"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68292"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8DC7048C-4500-4EBC-A234-7E5E25541EFB}" type="slidenum">
              <a:rPr lang="ja-JP" altLang="en-US">
                <a:latin typeface="Calibri" panose="020F0502020204030204" pitchFamily="34" charset="0"/>
              </a:rPr>
              <a:pPr eaLnBrk="1" hangingPunct="1"/>
              <a:t>112</a:t>
            </a:fld>
            <a:endParaRPr lang="ja-JP" altLang="en-US">
              <a:latin typeface="Calibri" panose="020F0502020204030204" pitchFamily="34" charset="0"/>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9315"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69316"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2925AB15-7AF5-444E-B910-481B48C9CC23}" type="slidenum">
              <a:rPr lang="ja-JP" altLang="en-US">
                <a:latin typeface="Calibri" panose="020F0502020204030204" pitchFamily="34" charset="0"/>
              </a:rPr>
              <a:pPr eaLnBrk="1" hangingPunct="1"/>
              <a:t>113</a:t>
            </a:fld>
            <a:endParaRPr lang="ja-JP" altLang="en-US">
              <a:latin typeface="Calibri" panose="020F0502020204030204" pitchFamily="34" charset="0"/>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0339"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70340"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71935B8D-740C-4F29-944B-E5C3CF80F125}" type="slidenum">
              <a:rPr lang="ja-JP" altLang="en-US">
                <a:latin typeface="Calibri" panose="020F0502020204030204" pitchFamily="34" charset="0"/>
              </a:rPr>
              <a:pPr eaLnBrk="1" hangingPunct="1"/>
              <a:t>114</a:t>
            </a:fld>
            <a:endParaRPr lang="ja-JP" altLang="en-US">
              <a:latin typeface="Calibri" panose="020F0502020204030204" pitchFamily="34" charset="0"/>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1363"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71364"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1FAA410D-9CE4-4F94-B181-282CAE1E872B}" type="slidenum">
              <a:rPr lang="ja-JP" altLang="en-US">
                <a:latin typeface="Calibri" panose="020F0502020204030204" pitchFamily="34" charset="0"/>
              </a:rPr>
              <a:pPr eaLnBrk="1" hangingPunct="1"/>
              <a:t>115</a:t>
            </a:fld>
            <a:endParaRPr lang="ja-JP" altLang="en-US">
              <a:latin typeface="Calibri" panose="020F0502020204030204" pitchFamily="34" charset="0"/>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2387"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72388"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C429E7DD-63CC-41E6-8FCE-022547095A2A}" type="slidenum">
              <a:rPr lang="ja-JP" altLang="en-US">
                <a:latin typeface="Calibri" panose="020F0502020204030204" pitchFamily="34" charset="0"/>
              </a:rPr>
              <a:pPr eaLnBrk="1" hangingPunct="1"/>
              <a:t>116</a:t>
            </a:fld>
            <a:endParaRPr lang="ja-JP" altLang="en-US">
              <a:latin typeface="Calibri" panose="020F0502020204030204" pitchFamily="34" charset="0"/>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3411"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73412"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96F11A91-329F-4E38-B502-E1A72A47C00C}" type="slidenum">
              <a:rPr lang="ja-JP" altLang="en-US">
                <a:latin typeface="Calibri" panose="020F0502020204030204" pitchFamily="34" charset="0"/>
              </a:rPr>
              <a:pPr eaLnBrk="1" hangingPunct="1"/>
              <a:t>117</a:t>
            </a:fld>
            <a:endParaRPr lang="ja-JP" altLang="en-US">
              <a:latin typeface="Calibri" panose="020F0502020204030204" pitchFamily="34" charset="0"/>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4435"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74436"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35842C06-968B-476B-8537-0F437F527568}" type="slidenum">
              <a:rPr lang="ja-JP" altLang="en-US">
                <a:latin typeface="Calibri" panose="020F0502020204030204" pitchFamily="34" charset="0"/>
              </a:rPr>
              <a:pPr eaLnBrk="1" hangingPunct="1"/>
              <a:t>118</a:t>
            </a:fld>
            <a:endParaRPr lang="ja-JP" altLang="en-US">
              <a:latin typeface="Calibri" panose="020F0502020204030204" pitchFamily="34" charset="0"/>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5459"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75460"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39FB6A0B-11E5-46B5-B1E2-EBCD2FEEC2F3}" type="slidenum">
              <a:rPr lang="ja-JP" altLang="en-US">
                <a:latin typeface="Calibri" panose="020F0502020204030204" pitchFamily="34" charset="0"/>
              </a:rPr>
              <a:pPr eaLnBrk="1" hangingPunct="1"/>
              <a:t>119</a:t>
            </a:fld>
            <a:endParaRPr lang="ja-JP" altLang="en-US">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6131"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176132"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D5290D5A-A7FA-445E-9FD5-5C4AE178719C}" type="slidenum">
              <a:rPr lang="ja-JP" altLang="en-US">
                <a:latin typeface="Calibri" panose="020F0502020204030204" pitchFamily="34" charset="0"/>
              </a:rPr>
              <a:pPr eaLnBrk="1" hangingPunct="1"/>
              <a:t>11</a:t>
            </a:fld>
            <a:endParaRPr lang="ja-JP" altLang="en-US">
              <a:latin typeface="Calibri" panose="020F0502020204030204" pitchFamily="34" charset="0"/>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483"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76484"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A13F214E-6055-4B2D-B008-69B727DC6161}" type="slidenum">
              <a:rPr lang="ja-JP" altLang="en-US">
                <a:latin typeface="Calibri" panose="020F0502020204030204" pitchFamily="34" charset="0"/>
              </a:rPr>
              <a:pPr eaLnBrk="1" hangingPunct="1"/>
              <a:t>120</a:t>
            </a:fld>
            <a:endParaRPr lang="ja-JP" altLang="en-US">
              <a:latin typeface="Calibri" panose="020F0502020204030204" pitchFamily="34" charset="0"/>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7507"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77508"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7E6EE530-C1B6-4799-9755-5B2C0BC82AAB}" type="slidenum">
              <a:rPr lang="ja-JP" altLang="en-US">
                <a:latin typeface="Calibri" panose="020F0502020204030204" pitchFamily="34" charset="0"/>
              </a:rPr>
              <a:pPr eaLnBrk="1" hangingPunct="1"/>
              <a:t>121</a:t>
            </a:fld>
            <a:endParaRPr lang="ja-JP" altLang="en-US">
              <a:latin typeface="Calibri" panose="020F0502020204030204" pitchFamily="34" charset="0"/>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8531"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78532"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4485A1A7-8828-43B0-B331-0D7ADA859AEE}" type="slidenum">
              <a:rPr lang="ja-JP" altLang="en-US">
                <a:latin typeface="Calibri" panose="020F0502020204030204" pitchFamily="34" charset="0"/>
              </a:rPr>
              <a:pPr eaLnBrk="1" hangingPunct="1"/>
              <a:t>122</a:t>
            </a:fld>
            <a:endParaRPr lang="ja-JP" altLang="en-US">
              <a:latin typeface="Calibri" panose="020F0502020204030204" pitchFamily="34" charset="0"/>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9555"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79556"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757F0DC4-E7FB-4BC6-9391-76312EB4D020}" type="slidenum">
              <a:rPr lang="ja-JP" altLang="en-US">
                <a:latin typeface="Calibri" panose="020F0502020204030204" pitchFamily="34" charset="0"/>
              </a:rPr>
              <a:pPr eaLnBrk="1" hangingPunct="1"/>
              <a:t>123</a:t>
            </a:fld>
            <a:endParaRPr lang="ja-JP" altLang="en-US">
              <a:latin typeface="Calibri" panose="020F0502020204030204" pitchFamily="34" charset="0"/>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0579"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80580"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FD3F71D0-6617-48F3-828E-20908B1EA68E}" type="slidenum">
              <a:rPr lang="ja-JP" altLang="en-US">
                <a:latin typeface="Calibri" panose="020F0502020204030204" pitchFamily="34" charset="0"/>
              </a:rPr>
              <a:pPr eaLnBrk="1" hangingPunct="1"/>
              <a:t>124</a:t>
            </a:fld>
            <a:endParaRPr lang="ja-JP" altLang="en-US">
              <a:latin typeface="Calibri" panose="020F0502020204030204" pitchFamily="34" charset="0"/>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1603"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81604"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CFF69620-A0AD-4C87-8826-7D4CF177DA66}" type="slidenum">
              <a:rPr lang="ja-JP" altLang="en-US">
                <a:latin typeface="Calibri" panose="020F0502020204030204" pitchFamily="34" charset="0"/>
              </a:rPr>
              <a:pPr eaLnBrk="1" hangingPunct="1"/>
              <a:t>125</a:t>
            </a:fld>
            <a:endParaRPr lang="ja-JP" altLang="en-US">
              <a:latin typeface="Calibri" panose="020F0502020204030204" pitchFamily="34" charset="0"/>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スライド イメージ プレースホルダ 1">
            <a:extLst>
              <a:ext uri="{FF2B5EF4-FFF2-40B4-BE49-F238E27FC236}">
                <a16:creationId xmlns:a16="http://schemas.microsoft.com/office/drawing/2014/main" id="{812ADB15-0A8F-4903-8C6E-E138B83C047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2627" name="ノート プレースホルダ 2">
            <a:extLst>
              <a:ext uri="{FF2B5EF4-FFF2-40B4-BE49-F238E27FC236}">
                <a16:creationId xmlns:a16="http://schemas.microsoft.com/office/drawing/2014/main" id="{6B7096E7-4F8C-424E-AEFB-CBACDEE4C51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82628" name="スライド番号プレースホルダ 3">
            <a:extLst>
              <a:ext uri="{FF2B5EF4-FFF2-40B4-BE49-F238E27FC236}">
                <a16:creationId xmlns:a16="http://schemas.microsoft.com/office/drawing/2014/main" id="{938A867F-C65F-4B93-BBE8-BC0B45637910}"/>
              </a:ext>
            </a:extLst>
          </p:cNvPr>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4640A9B3-A021-4FDB-9AEA-BE49A41D8273}" type="slidenum">
              <a:rPr lang="ja-JP" altLang="en-US">
                <a:latin typeface="Calibri" panose="020F0502020204030204" pitchFamily="34" charset="0"/>
              </a:rPr>
              <a:pPr eaLnBrk="1" hangingPunct="1"/>
              <a:t>126</a:t>
            </a:fld>
            <a:endParaRPr lang="ja-JP" altLang="en-US">
              <a:latin typeface="Calibri" panose="020F0502020204030204" pitchFamily="34" charset="0"/>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スライド イメージ プレースホルダ 1">
            <a:extLst>
              <a:ext uri="{FF2B5EF4-FFF2-40B4-BE49-F238E27FC236}">
                <a16:creationId xmlns:a16="http://schemas.microsoft.com/office/drawing/2014/main" id="{46C5DEB0-9480-4024-8C0C-FA8444A14E4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3651" name="ノート プレースホルダ 2">
            <a:extLst>
              <a:ext uri="{FF2B5EF4-FFF2-40B4-BE49-F238E27FC236}">
                <a16:creationId xmlns:a16="http://schemas.microsoft.com/office/drawing/2014/main" id="{4DE5E5BC-77E9-4788-9C5F-4B19F893656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83652" name="スライド番号プレースホルダ 3">
            <a:extLst>
              <a:ext uri="{FF2B5EF4-FFF2-40B4-BE49-F238E27FC236}">
                <a16:creationId xmlns:a16="http://schemas.microsoft.com/office/drawing/2014/main" id="{C8C535B5-43C7-48BC-B933-DD5163EF5FBB}"/>
              </a:ext>
            </a:extLst>
          </p:cNvPr>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781DC296-9212-49E8-8FD7-7AB63928D618}" type="slidenum">
              <a:rPr lang="ja-JP" altLang="en-US">
                <a:latin typeface="Calibri" panose="020F0502020204030204" pitchFamily="34" charset="0"/>
              </a:rPr>
              <a:pPr eaLnBrk="1" hangingPunct="1"/>
              <a:t>127</a:t>
            </a:fld>
            <a:endParaRPr lang="ja-JP" altLang="en-US">
              <a:latin typeface="Calibri" panose="020F0502020204030204" pitchFamily="34" charset="0"/>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スライド イメージ プレースホルダ 1">
            <a:extLst>
              <a:ext uri="{FF2B5EF4-FFF2-40B4-BE49-F238E27FC236}">
                <a16:creationId xmlns:a16="http://schemas.microsoft.com/office/drawing/2014/main" id="{B990AF88-1803-40F5-A8AF-FA9235C472C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4675" name="ノート プレースホルダ 2">
            <a:extLst>
              <a:ext uri="{FF2B5EF4-FFF2-40B4-BE49-F238E27FC236}">
                <a16:creationId xmlns:a16="http://schemas.microsoft.com/office/drawing/2014/main" id="{DD0685FE-3E9A-4DB1-9CFE-C41EE1436A2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84676" name="スライド番号プレースホルダ 3">
            <a:extLst>
              <a:ext uri="{FF2B5EF4-FFF2-40B4-BE49-F238E27FC236}">
                <a16:creationId xmlns:a16="http://schemas.microsoft.com/office/drawing/2014/main" id="{8A0A87F6-8935-48F4-BC62-F19DC08944F7}"/>
              </a:ext>
            </a:extLst>
          </p:cNvPr>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E61ED862-057C-42D3-9063-37E6EAA4CEA9}" type="slidenum">
              <a:rPr lang="ja-JP" altLang="en-US">
                <a:latin typeface="Calibri" panose="020F0502020204030204" pitchFamily="34" charset="0"/>
              </a:rPr>
              <a:pPr eaLnBrk="1" hangingPunct="1"/>
              <a:t>128</a:t>
            </a:fld>
            <a:endParaRPr lang="ja-JP" altLang="en-US">
              <a:latin typeface="Calibri" panose="020F0502020204030204" pitchFamily="34" charset="0"/>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スライド イメージ プレースホルダ 1">
            <a:extLst>
              <a:ext uri="{FF2B5EF4-FFF2-40B4-BE49-F238E27FC236}">
                <a16:creationId xmlns:a16="http://schemas.microsoft.com/office/drawing/2014/main" id="{C95E2A8F-F9D6-4295-9F75-D7AAC9ADB24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5699" name="ノート プレースホルダ 2">
            <a:extLst>
              <a:ext uri="{FF2B5EF4-FFF2-40B4-BE49-F238E27FC236}">
                <a16:creationId xmlns:a16="http://schemas.microsoft.com/office/drawing/2014/main" id="{C669D760-D46C-4721-915D-5066A995062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85700" name="スライド番号プレースホルダ 3">
            <a:extLst>
              <a:ext uri="{FF2B5EF4-FFF2-40B4-BE49-F238E27FC236}">
                <a16:creationId xmlns:a16="http://schemas.microsoft.com/office/drawing/2014/main" id="{39C18FF7-36DE-44AA-BB95-604A9725F997}"/>
              </a:ext>
            </a:extLst>
          </p:cNvPr>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E0C99E7F-7170-470D-A5C6-3F29A93F2FAB}" type="slidenum">
              <a:rPr lang="ja-JP" altLang="en-US">
                <a:latin typeface="Calibri" panose="020F0502020204030204" pitchFamily="34" charset="0"/>
              </a:rPr>
              <a:pPr eaLnBrk="1" hangingPunct="1"/>
              <a:t>129</a:t>
            </a:fld>
            <a:endParaRPr lang="ja-JP" altLang="en-US">
              <a:latin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7155"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177156"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17CD4C60-B678-4E3C-80AA-A6999F40FF2B}" type="slidenum">
              <a:rPr lang="ja-JP" altLang="en-US">
                <a:latin typeface="Calibri" panose="020F0502020204030204" pitchFamily="34" charset="0"/>
              </a:rPr>
              <a:pPr eaLnBrk="1" hangingPunct="1"/>
              <a:t>12</a:t>
            </a:fld>
            <a:endParaRPr lang="ja-JP" altLang="en-US">
              <a:latin typeface="Calibri" panose="020F0502020204030204" pitchFamily="34" charset="0"/>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スライド イメージ プレースホルダ 1">
            <a:extLst>
              <a:ext uri="{FF2B5EF4-FFF2-40B4-BE49-F238E27FC236}">
                <a16:creationId xmlns:a16="http://schemas.microsoft.com/office/drawing/2014/main" id="{C84D0880-40CB-445C-BCC1-5629D3E00DA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23" name="ノート プレースホルダ 2">
            <a:extLst>
              <a:ext uri="{FF2B5EF4-FFF2-40B4-BE49-F238E27FC236}">
                <a16:creationId xmlns:a16="http://schemas.microsoft.com/office/drawing/2014/main" id="{74814F2B-7711-4085-9E5C-187053B87BC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86724" name="スライド番号プレースホルダ 3">
            <a:extLst>
              <a:ext uri="{FF2B5EF4-FFF2-40B4-BE49-F238E27FC236}">
                <a16:creationId xmlns:a16="http://schemas.microsoft.com/office/drawing/2014/main" id="{DCF914ED-6622-46F6-8BD6-BB3420D4D967}"/>
              </a:ext>
            </a:extLst>
          </p:cNvPr>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F0E2217C-6B30-44AD-9AEA-BFFA771577BC}" type="slidenum">
              <a:rPr lang="ja-JP" altLang="en-US">
                <a:latin typeface="Calibri" panose="020F0502020204030204" pitchFamily="34" charset="0"/>
              </a:rPr>
              <a:pPr eaLnBrk="1" hangingPunct="1"/>
              <a:t>130</a:t>
            </a:fld>
            <a:endParaRPr lang="ja-JP" altLang="en-US">
              <a:latin typeface="Calibri" panose="020F0502020204030204" pitchFamily="34" charset="0"/>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スライド イメージ プレースホルダ 1">
            <a:extLst>
              <a:ext uri="{FF2B5EF4-FFF2-40B4-BE49-F238E27FC236}">
                <a16:creationId xmlns:a16="http://schemas.microsoft.com/office/drawing/2014/main" id="{C685284D-4164-4699-9B95-124DE27C9B2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7747" name="ノート プレースホルダ 2">
            <a:extLst>
              <a:ext uri="{FF2B5EF4-FFF2-40B4-BE49-F238E27FC236}">
                <a16:creationId xmlns:a16="http://schemas.microsoft.com/office/drawing/2014/main" id="{162245E2-6D79-49E5-920B-11E54BC3A02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87748" name="スライド番号プレースホルダ 3">
            <a:extLst>
              <a:ext uri="{FF2B5EF4-FFF2-40B4-BE49-F238E27FC236}">
                <a16:creationId xmlns:a16="http://schemas.microsoft.com/office/drawing/2014/main" id="{8232F0F8-C0B2-4737-BE4D-65037B5738CA}"/>
              </a:ext>
            </a:extLst>
          </p:cNvPr>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A70E80EC-9BD5-4645-8003-885512774A08}" type="slidenum">
              <a:rPr lang="ja-JP" altLang="en-US">
                <a:latin typeface="Calibri" panose="020F0502020204030204" pitchFamily="34" charset="0"/>
              </a:rPr>
              <a:pPr eaLnBrk="1" hangingPunct="1"/>
              <a:t>131</a:t>
            </a:fld>
            <a:endParaRPr lang="ja-JP" altLang="en-US">
              <a:latin typeface="Calibri" panose="020F0502020204030204" pitchFamily="34" charset="0"/>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スライド イメージ プレースホルダ 1">
            <a:extLst>
              <a:ext uri="{FF2B5EF4-FFF2-40B4-BE49-F238E27FC236}">
                <a16:creationId xmlns:a16="http://schemas.microsoft.com/office/drawing/2014/main" id="{21B52B0B-C7AD-4FE9-BE29-C223190EEB1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8771" name="ノート プレースホルダ 2">
            <a:extLst>
              <a:ext uri="{FF2B5EF4-FFF2-40B4-BE49-F238E27FC236}">
                <a16:creationId xmlns:a16="http://schemas.microsoft.com/office/drawing/2014/main" id="{D33C9106-9A41-4151-9586-71ABB1B27A5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88772" name="スライド番号プレースホルダ 3">
            <a:extLst>
              <a:ext uri="{FF2B5EF4-FFF2-40B4-BE49-F238E27FC236}">
                <a16:creationId xmlns:a16="http://schemas.microsoft.com/office/drawing/2014/main" id="{E3388B0F-ADA7-4F0B-A86F-5E1F574D185C}"/>
              </a:ext>
            </a:extLst>
          </p:cNvPr>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E069E6EC-7AC0-42C4-8461-B8FF0F56650F}" type="slidenum">
              <a:rPr lang="ja-JP" altLang="en-US">
                <a:latin typeface="Calibri" panose="020F0502020204030204" pitchFamily="34" charset="0"/>
              </a:rPr>
              <a:pPr eaLnBrk="1" hangingPunct="1"/>
              <a:t>132</a:t>
            </a:fld>
            <a:endParaRPr lang="ja-JP" altLang="en-US">
              <a:latin typeface="Calibri" panose="020F0502020204030204" pitchFamily="34" charset="0"/>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スライド イメージ プレースホルダ 1">
            <a:extLst>
              <a:ext uri="{FF2B5EF4-FFF2-40B4-BE49-F238E27FC236}">
                <a16:creationId xmlns:a16="http://schemas.microsoft.com/office/drawing/2014/main" id="{0049C6BE-8232-4DE1-A2FA-A0DC4836903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9795" name="ノート プレースホルダ 2">
            <a:extLst>
              <a:ext uri="{FF2B5EF4-FFF2-40B4-BE49-F238E27FC236}">
                <a16:creationId xmlns:a16="http://schemas.microsoft.com/office/drawing/2014/main" id="{86F853B6-58E1-470D-AB89-34D26AAE8C8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89796" name="スライド番号プレースホルダ 3">
            <a:extLst>
              <a:ext uri="{FF2B5EF4-FFF2-40B4-BE49-F238E27FC236}">
                <a16:creationId xmlns:a16="http://schemas.microsoft.com/office/drawing/2014/main" id="{5C2157A6-41F2-4D1F-BCDB-390F3437B6FE}"/>
              </a:ext>
            </a:extLst>
          </p:cNvPr>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E170FF82-7E88-46ED-A8C1-C7585D7BCCDA}" type="slidenum">
              <a:rPr lang="ja-JP" altLang="en-US">
                <a:latin typeface="Calibri" panose="020F0502020204030204" pitchFamily="34" charset="0"/>
              </a:rPr>
              <a:pPr eaLnBrk="1" hangingPunct="1"/>
              <a:t>133</a:t>
            </a:fld>
            <a:endParaRPr lang="ja-JP" altLang="en-US">
              <a:latin typeface="Calibri" panose="020F0502020204030204" pitchFamily="34" charset="0"/>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スライド イメージ プレースホルダ 1">
            <a:extLst>
              <a:ext uri="{FF2B5EF4-FFF2-40B4-BE49-F238E27FC236}">
                <a16:creationId xmlns:a16="http://schemas.microsoft.com/office/drawing/2014/main" id="{408CF933-BF7F-4342-8BCE-6EE98A4F3B9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0819" name="ノート プレースホルダ 2">
            <a:extLst>
              <a:ext uri="{FF2B5EF4-FFF2-40B4-BE49-F238E27FC236}">
                <a16:creationId xmlns:a16="http://schemas.microsoft.com/office/drawing/2014/main" id="{088CFB2A-921E-4C4C-BEC0-2848F2602FF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90820" name="スライド番号プレースホルダ 3">
            <a:extLst>
              <a:ext uri="{FF2B5EF4-FFF2-40B4-BE49-F238E27FC236}">
                <a16:creationId xmlns:a16="http://schemas.microsoft.com/office/drawing/2014/main" id="{ED98C741-E036-448C-A16C-C914A31D7F6D}"/>
              </a:ext>
            </a:extLst>
          </p:cNvPr>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180A06AB-4291-4A0E-AB0C-BCEAE7436EDA}" type="slidenum">
              <a:rPr lang="ja-JP" altLang="en-US">
                <a:latin typeface="Calibri" panose="020F0502020204030204" pitchFamily="34" charset="0"/>
              </a:rPr>
              <a:pPr eaLnBrk="1" hangingPunct="1"/>
              <a:t>134</a:t>
            </a:fld>
            <a:endParaRPr lang="ja-JP" altLang="en-US">
              <a:latin typeface="Calibri" panose="020F0502020204030204" pitchFamily="34" charset="0"/>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スライド イメージ プレースホルダ 1">
            <a:extLst>
              <a:ext uri="{FF2B5EF4-FFF2-40B4-BE49-F238E27FC236}">
                <a16:creationId xmlns:a16="http://schemas.microsoft.com/office/drawing/2014/main" id="{CAD5691F-6771-4F8D-97C9-9C212AE326C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1843" name="ノート プレースホルダ 2">
            <a:extLst>
              <a:ext uri="{FF2B5EF4-FFF2-40B4-BE49-F238E27FC236}">
                <a16:creationId xmlns:a16="http://schemas.microsoft.com/office/drawing/2014/main" id="{3833A15F-C2AA-47CA-8E3D-76FFDD2C7C1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91844" name="スライド番号プレースホルダ 3">
            <a:extLst>
              <a:ext uri="{FF2B5EF4-FFF2-40B4-BE49-F238E27FC236}">
                <a16:creationId xmlns:a16="http://schemas.microsoft.com/office/drawing/2014/main" id="{EA703C43-21FE-4C76-90F0-AE3DFDA7B462}"/>
              </a:ext>
            </a:extLst>
          </p:cNvPr>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1F8A76D1-26B0-4ED0-9E22-08F476AC5C5F}" type="slidenum">
              <a:rPr lang="ja-JP" altLang="en-US">
                <a:latin typeface="Calibri" panose="020F0502020204030204" pitchFamily="34" charset="0"/>
              </a:rPr>
              <a:pPr eaLnBrk="1" hangingPunct="1"/>
              <a:t>135</a:t>
            </a:fld>
            <a:endParaRPr lang="ja-JP" altLang="en-US">
              <a:latin typeface="Calibri" panose="020F0502020204030204" pitchFamily="34" charset="0"/>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スライド イメージ プレースホルダ 1">
            <a:extLst>
              <a:ext uri="{FF2B5EF4-FFF2-40B4-BE49-F238E27FC236}">
                <a16:creationId xmlns:a16="http://schemas.microsoft.com/office/drawing/2014/main" id="{307C7463-927A-4313-860B-66B180BD86F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2867" name="ノート プレースホルダ 2">
            <a:extLst>
              <a:ext uri="{FF2B5EF4-FFF2-40B4-BE49-F238E27FC236}">
                <a16:creationId xmlns:a16="http://schemas.microsoft.com/office/drawing/2014/main" id="{3CBFB313-32C4-4214-95B7-FDEB504F250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92868" name="スライド番号プレースホルダ 3">
            <a:extLst>
              <a:ext uri="{FF2B5EF4-FFF2-40B4-BE49-F238E27FC236}">
                <a16:creationId xmlns:a16="http://schemas.microsoft.com/office/drawing/2014/main" id="{95C1AFF6-14E2-4A06-9774-9A414F2FF7D5}"/>
              </a:ext>
            </a:extLst>
          </p:cNvPr>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ECACEE77-92DE-447B-9FD8-FE9DFE9A8DAB}" type="slidenum">
              <a:rPr lang="ja-JP" altLang="en-US">
                <a:latin typeface="Calibri" panose="020F0502020204030204" pitchFamily="34" charset="0"/>
              </a:rPr>
              <a:pPr eaLnBrk="1" hangingPunct="1"/>
              <a:t>136</a:t>
            </a:fld>
            <a:endParaRPr lang="ja-JP" altLang="en-US">
              <a:latin typeface="Calibri" panose="020F0502020204030204" pitchFamily="34" charset="0"/>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スライド イメージ プレースホルダ 1">
            <a:extLst>
              <a:ext uri="{FF2B5EF4-FFF2-40B4-BE49-F238E27FC236}">
                <a16:creationId xmlns:a16="http://schemas.microsoft.com/office/drawing/2014/main" id="{622DE7A1-0A9A-4969-B272-F74E2E8E89C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3891" name="ノート プレースホルダ 2">
            <a:extLst>
              <a:ext uri="{FF2B5EF4-FFF2-40B4-BE49-F238E27FC236}">
                <a16:creationId xmlns:a16="http://schemas.microsoft.com/office/drawing/2014/main" id="{00A8417D-34C7-4B6F-9048-7E5C87F250A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93892" name="スライド番号プレースホルダ 3">
            <a:extLst>
              <a:ext uri="{FF2B5EF4-FFF2-40B4-BE49-F238E27FC236}">
                <a16:creationId xmlns:a16="http://schemas.microsoft.com/office/drawing/2014/main" id="{28F80449-25C3-4381-B0B2-38FEC41D8302}"/>
              </a:ext>
            </a:extLst>
          </p:cNvPr>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9C2F37B5-A737-4C0F-BAD7-BF88EB32A091}" type="slidenum">
              <a:rPr lang="ja-JP" altLang="en-US">
                <a:latin typeface="Calibri" panose="020F0502020204030204" pitchFamily="34" charset="0"/>
              </a:rPr>
              <a:pPr eaLnBrk="1" hangingPunct="1"/>
              <a:t>137</a:t>
            </a:fld>
            <a:endParaRPr lang="ja-JP" altLang="en-US">
              <a:latin typeface="Calibri" panose="020F0502020204030204" pitchFamily="34" charset="0"/>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スライド イメージ プレースホルダ 1">
            <a:extLst>
              <a:ext uri="{FF2B5EF4-FFF2-40B4-BE49-F238E27FC236}">
                <a16:creationId xmlns:a16="http://schemas.microsoft.com/office/drawing/2014/main" id="{04488920-4213-4C74-AB75-09E6408E71E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4915" name="ノート プレースホルダ 2">
            <a:extLst>
              <a:ext uri="{FF2B5EF4-FFF2-40B4-BE49-F238E27FC236}">
                <a16:creationId xmlns:a16="http://schemas.microsoft.com/office/drawing/2014/main" id="{8CA9088A-3A9A-4906-B2C1-5B09ACE79C8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94916" name="スライド番号プレースホルダ 3">
            <a:extLst>
              <a:ext uri="{FF2B5EF4-FFF2-40B4-BE49-F238E27FC236}">
                <a16:creationId xmlns:a16="http://schemas.microsoft.com/office/drawing/2014/main" id="{A4632ED8-6D90-4CE0-9C25-1145C2383581}"/>
              </a:ext>
            </a:extLst>
          </p:cNvPr>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EA26FEB5-3DCB-497D-B8CC-EF674E4EEE21}" type="slidenum">
              <a:rPr lang="ja-JP" altLang="en-US">
                <a:latin typeface="Calibri" panose="020F0502020204030204" pitchFamily="34" charset="0"/>
              </a:rPr>
              <a:pPr eaLnBrk="1" hangingPunct="1"/>
              <a:t>138</a:t>
            </a:fld>
            <a:endParaRPr lang="ja-JP" altLang="en-US">
              <a:latin typeface="Calibri" panose="020F0502020204030204" pitchFamily="34" charset="0"/>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スライド イメージ プレースホルダ 1">
            <a:extLst>
              <a:ext uri="{FF2B5EF4-FFF2-40B4-BE49-F238E27FC236}">
                <a16:creationId xmlns:a16="http://schemas.microsoft.com/office/drawing/2014/main" id="{CB4F57BB-7E44-4E40-A0C0-6A218532950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5939" name="ノート プレースホルダ 2">
            <a:extLst>
              <a:ext uri="{FF2B5EF4-FFF2-40B4-BE49-F238E27FC236}">
                <a16:creationId xmlns:a16="http://schemas.microsoft.com/office/drawing/2014/main" id="{425FF765-0A26-4C32-A637-93CF59C4D8E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95940" name="スライド番号プレースホルダ 3">
            <a:extLst>
              <a:ext uri="{FF2B5EF4-FFF2-40B4-BE49-F238E27FC236}">
                <a16:creationId xmlns:a16="http://schemas.microsoft.com/office/drawing/2014/main" id="{9AD88AC2-F5BD-4357-9A6A-D943317D19D9}"/>
              </a:ext>
            </a:extLst>
          </p:cNvPr>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B34ADFFD-357A-4F7E-9376-789885598BD7}" type="slidenum">
              <a:rPr lang="ja-JP" altLang="en-US">
                <a:latin typeface="Calibri" panose="020F0502020204030204" pitchFamily="34" charset="0"/>
              </a:rPr>
              <a:pPr eaLnBrk="1" hangingPunct="1"/>
              <a:t>139</a:t>
            </a:fld>
            <a:endParaRPr lang="ja-JP" altLang="en-US">
              <a:latin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8179"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178180"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ECB55159-6883-45A5-BC81-7AE04649664F}" type="slidenum">
              <a:rPr lang="ja-JP" altLang="en-US">
                <a:latin typeface="Calibri" panose="020F0502020204030204" pitchFamily="34" charset="0"/>
              </a:rPr>
              <a:pPr eaLnBrk="1" hangingPunct="1"/>
              <a:t>13</a:t>
            </a:fld>
            <a:endParaRPr lang="ja-JP" altLang="en-US">
              <a:latin typeface="Calibri" panose="020F0502020204030204" pitchFamily="34" charset="0"/>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スライド イメージ プレースホルダ 1">
            <a:extLst>
              <a:ext uri="{FF2B5EF4-FFF2-40B4-BE49-F238E27FC236}">
                <a16:creationId xmlns:a16="http://schemas.microsoft.com/office/drawing/2014/main" id="{95896D62-0DD4-4079-BBE8-4D77AE4A2CC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63" name="ノート プレースホルダ 2">
            <a:extLst>
              <a:ext uri="{FF2B5EF4-FFF2-40B4-BE49-F238E27FC236}">
                <a16:creationId xmlns:a16="http://schemas.microsoft.com/office/drawing/2014/main" id="{E7771DE1-E3F6-4D2E-AD2C-0D8AB15AA68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96964" name="スライド番号プレースホルダ 3">
            <a:extLst>
              <a:ext uri="{FF2B5EF4-FFF2-40B4-BE49-F238E27FC236}">
                <a16:creationId xmlns:a16="http://schemas.microsoft.com/office/drawing/2014/main" id="{F47C94F4-385E-4C96-99C4-2AAC8E142988}"/>
              </a:ext>
            </a:extLst>
          </p:cNvPr>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CD012B58-089C-46AB-83D8-50848964A647}" type="slidenum">
              <a:rPr lang="ja-JP" altLang="en-US">
                <a:latin typeface="Calibri" panose="020F0502020204030204" pitchFamily="34" charset="0"/>
              </a:rPr>
              <a:pPr eaLnBrk="1" hangingPunct="1"/>
              <a:t>140</a:t>
            </a:fld>
            <a:endParaRPr lang="ja-JP" altLang="en-US">
              <a:latin typeface="Calibri" panose="020F0502020204030204" pitchFamily="34" charset="0"/>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スライド イメージ プレースホルダ 1">
            <a:extLst>
              <a:ext uri="{FF2B5EF4-FFF2-40B4-BE49-F238E27FC236}">
                <a16:creationId xmlns:a16="http://schemas.microsoft.com/office/drawing/2014/main" id="{8ADAB315-7114-4558-87D6-A66CE2D4B6E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987" name="ノート プレースホルダ 2">
            <a:extLst>
              <a:ext uri="{FF2B5EF4-FFF2-40B4-BE49-F238E27FC236}">
                <a16:creationId xmlns:a16="http://schemas.microsoft.com/office/drawing/2014/main" id="{87B5E5D5-B54A-4CD4-8E01-B0A1143FEDE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97988" name="スライド番号プレースホルダ 3">
            <a:extLst>
              <a:ext uri="{FF2B5EF4-FFF2-40B4-BE49-F238E27FC236}">
                <a16:creationId xmlns:a16="http://schemas.microsoft.com/office/drawing/2014/main" id="{7500BC2B-1548-43E4-AFB0-E513153EABDA}"/>
              </a:ext>
            </a:extLst>
          </p:cNvPr>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E44BE3EC-73F4-4916-9732-C7FE70276250}" type="slidenum">
              <a:rPr lang="ja-JP" altLang="en-US">
                <a:latin typeface="Calibri" panose="020F0502020204030204" pitchFamily="34" charset="0"/>
              </a:rPr>
              <a:pPr eaLnBrk="1" hangingPunct="1"/>
              <a:t>141</a:t>
            </a:fld>
            <a:endParaRPr lang="ja-JP" altLang="en-US">
              <a:latin typeface="Calibri" panose="020F0502020204030204" pitchFamily="34" charset="0"/>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スライド イメージ プレースホルダ 1">
            <a:extLst>
              <a:ext uri="{FF2B5EF4-FFF2-40B4-BE49-F238E27FC236}">
                <a16:creationId xmlns:a16="http://schemas.microsoft.com/office/drawing/2014/main" id="{CCF68F13-4F35-4097-91FF-6EB35BD17EB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9011" name="ノート プレースホルダ 2">
            <a:extLst>
              <a:ext uri="{FF2B5EF4-FFF2-40B4-BE49-F238E27FC236}">
                <a16:creationId xmlns:a16="http://schemas.microsoft.com/office/drawing/2014/main" id="{A6799BB9-BBA4-4215-B409-0AD38C5DF66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99012" name="スライド番号プレースホルダ 3">
            <a:extLst>
              <a:ext uri="{FF2B5EF4-FFF2-40B4-BE49-F238E27FC236}">
                <a16:creationId xmlns:a16="http://schemas.microsoft.com/office/drawing/2014/main" id="{6F3DAEDC-8838-4556-941A-4404619E0E1E}"/>
              </a:ext>
            </a:extLst>
          </p:cNvPr>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73619B7B-ACCD-43C1-A3F1-015CB8BBEB39}" type="slidenum">
              <a:rPr lang="ja-JP" altLang="en-US">
                <a:latin typeface="Calibri" panose="020F0502020204030204" pitchFamily="34" charset="0"/>
              </a:rPr>
              <a:pPr eaLnBrk="1" hangingPunct="1"/>
              <a:t>142</a:t>
            </a:fld>
            <a:endParaRPr lang="ja-JP" altLang="en-US">
              <a:latin typeface="Calibri" panose="020F0502020204030204" pitchFamily="34" charset="0"/>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スライド イメージ プレースホルダ 1">
            <a:extLst>
              <a:ext uri="{FF2B5EF4-FFF2-40B4-BE49-F238E27FC236}">
                <a16:creationId xmlns:a16="http://schemas.microsoft.com/office/drawing/2014/main" id="{242D9B66-A496-49F4-AA77-49D2CAE2AAC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0035" name="ノート プレースホルダ 2">
            <a:extLst>
              <a:ext uri="{FF2B5EF4-FFF2-40B4-BE49-F238E27FC236}">
                <a16:creationId xmlns:a16="http://schemas.microsoft.com/office/drawing/2014/main" id="{5B120A6A-1F77-4B4B-A3E9-698A1601C51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300036" name="スライド番号プレースホルダ 3">
            <a:extLst>
              <a:ext uri="{FF2B5EF4-FFF2-40B4-BE49-F238E27FC236}">
                <a16:creationId xmlns:a16="http://schemas.microsoft.com/office/drawing/2014/main" id="{74008E4F-1B91-403C-83C9-E8A47D9475E6}"/>
              </a:ext>
            </a:extLst>
          </p:cNvPr>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44646648-7C00-46AC-826A-B9751467BA0C}" type="slidenum">
              <a:rPr lang="ja-JP" altLang="en-US">
                <a:latin typeface="Calibri" panose="020F0502020204030204" pitchFamily="34" charset="0"/>
              </a:rPr>
              <a:pPr eaLnBrk="1" hangingPunct="1"/>
              <a:t>143</a:t>
            </a:fld>
            <a:endParaRPr lang="ja-JP" altLang="en-US">
              <a:latin typeface="Calibri" panose="020F0502020204030204" pitchFamily="34" charset="0"/>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スライド イメージ プレースホルダ 1">
            <a:extLst>
              <a:ext uri="{FF2B5EF4-FFF2-40B4-BE49-F238E27FC236}">
                <a16:creationId xmlns:a16="http://schemas.microsoft.com/office/drawing/2014/main" id="{C639F890-A5A5-4831-8E10-7ADE127872A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1059" name="ノート プレースホルダ 2">
            <a:extLst>
              <a:ext uri="{FF2B5EF4-FFF2-40B4-BE49-F238E27FC236}">
                <a16:creationId xmlns:a16="http://schemas.microsoft.com/office/drawing/2014/main" id="{A0647E4F-E074-45A8-B7ED-85C344B445E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301060" name="スライド番号プレースホルダ 3">
            <a:extLst>
              <a:ext uri="{FF2B5EF4-FFF2-40B4-BE49-F238E27FC236}">
                <a16:creationId xmlns:a16="http://schemas.microsoft.com/office/drawing/2014/main" id="{DBFFDAA2-E5B9-4467-8197-FA10D02436E5}"/>
              </a:ext>
            </a:extLst>
          </p:cNvPr>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232543EC-A976-47A8-ACE9-F9CD6E273AAD}" type="slidenum">
              <a:rPr lang="ja-JP" altLang="en-US">
                <a:latin typeface="Calibri" panose="020F0502020204030204" pitchFamily="34" charset="0"/>
              </a:rPr>
              <a:pPr eaLnBrk="1" hangingPunct="1"/>
              <a:t>144</a:t>
            </a:fld>
            <a:endParaRPr lang="ja-JP" altLang="en-US">
              <a:latin typeface="Calibri" panose="020F0502020204030204" pitchFamily="34" charset="0"/>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スライド イメージ プレースホルダ 1">
            <a:extLst>
              <a:ext uri="{FF2B5EF4-FFF2-40B4-BE49-F238E27FC236}">
                <a16:creationId xmlns:a16="http://schemas.microsoft.com/office/drawing/2014/main" id="{092ACD0F-FBAE-4337-9805-BE053C37FC0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2083" name="ノート プレースホルダ 2">
            <a:extLst>
              <a:ext uri="{FF2B5EF4-FFF2-40B4-BE49-F238E27FC236}">
                <a16:creationId xmlns:a16="http://schemas.microsoft.com/office/drawing/2014/main" id="{7E1ABFEC-280D-42BF-9E77-07B38105A51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302084" name="スライド番号プレースホルダ 3">
            <a:extLst>
              <a:ext uri="{FF2B5EF4-FFF2-40B4-BE49-F238E27FC236}">
                <a16:creationId xmlns:a16="http://schemas.microsoft.com/office/drawing/2014/main" id="{E6A0DE3B-D2D2-47F3-BB7E-EB4614F782F7}"/>
              </a:ext>
            </a:extLst>
          </p:cNvPr>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789CEF66-8979-432C-A338-04848F88D93C}" type="slidenum">
              <a:rPr lang="ja-JP" altLang="en-US">
                <a:latin typeface="Calibri" panose="020F0502020204030204" pitchFamily="34" charset="0"/>
              </a:rPr>
              <a:pPr eaLnBrk="1" hangingPunct="1"/>
              <a:t>145</a:t>
            </a:fld>
            <a:endParaRPr lang="ja-JP" altLang="en-US">
              <a:latin typeface="Calibri" panose="020F0502020204030204" pitchFamily="34" charset="0"/>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スライド イメージ プレースホルダ 1">
            <a:extLst>
              <a:ext uri="{FF2B5EF4-FFF2-40B4-BE49-F238E27FC236}">
                <a16:creationId xmlns:a16="http://schemas.microsoft.com/office/drawing/2014/main" id="{AB3994AB-0895-42A6-9A32-8C2485C6547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3107" name="ノート プレースホルダ 2">
            <a:extLst>
              <a:ext uri="{FF2B5EF4-FFF2-40B4-BE49-F238E27FC236}">
                <a16:creationId xmlns:a16="http://schemas.microsoft.com/office/drawing/2014/main" id="{3139D1B3-94E3-41CD-8DFE-EE364ADF8DD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303108" name="スライド番号プレースホルダ 3">
            <a:extLst>
              <a:ext uri="{FF2B5EF4-FFF2-40B4-BE49-F238E27FC236}">
                <a16:creationId xmlns:a16="http://schemas.microsoft.com/office/drawing/2014/main" id="{B074E581-F1F7-4E3C-8BD9-49E44DDA98E4}"/>
              </a:ext>
            </a:extLst>
          </p:cNvPr>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BBB8C9E5-EE22-4917-848C-2B2BE40749E7}" type="slidenum">
              <a:rPr lang="ja-JP" altLang="en-US">
                <a:latin typeface="Calibri" panose="020F0502020204030204" pitchFamily="34" charset="0"/>
              </a:rPr>
              <a:pPr eaLnBrk="1" hangingPunct="1"/>
              <a:t>146</a:t>
            </a:fld>
            <a:endParaRPr lang="ja-JP" altLang="en-US">
              <a:latin typeface="Calibri" panose="020F0502020204030204" pitchFamily="34" charset="0"/>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スライド イメージ プレースホルダ 1">
            <a:extLst>
              <a:ext uri="{FF2B5EF4-FFF2-40B4-BE49-F238E27FC236}">
                <a16:creationId xmlns:a16="http://schemas.microsoft.com/office/drawing/2014/main" id="{73773BA1-E237-446F-8F7D-F0DEC5AB463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4131" name="ノート プレースホルダ 2">
            <a:extLst>
              <a:ext uri="{FF2B5EF4-FFF2-40B4-BE49-F238E27FC236}">
                <a16:creationId xmlns:a16="http://schemas.microsoft.com/office/drawing/2014/main" id="{ED420139-F26C-48B4-BCEB-CCB22B5AB07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304132" name="スライド番号プレースホルダ 3">
            <a:extLst>
              <a:ext uri="{FF2B5EF4-FFF2-40B4-BE49-F238E27FC236}">
                <a16:creationId xmlns:a16="http://schemas.microsoft.com/office/drawing/2014/main" id="{860465E8-5EC5-4263-AE53-3F10D6E9CED4}"/>
              </a:ext>
            </a:extLst>
          </p:cNvPr>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2978617B-1698-44F8-8A0A-289C5ED61B94}" type="slidenum">
              <a:rPr lang="ja-JP" altLang="en-US">
                <a:latin typeface="Calibri" panose="020F0502020204030204" pitchFamily="34" charset="0"/>
              </a:rPr>
              <a:pPr eaLnBrk="1" hangingPunct="1"/>
              <a:t>147</a:t>
            </a:fld>
            <a:endParaRPr lang="ja-JP" altLang="en-US">
              <a:latin typeface="Calibri" panose="020F0502020204030204" pitchFamily="34" charset="0"/>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スライド イメージ プレースホルダ 1">
            <a:extLst>
              <a:ext uri="{FF2B5EF4-FFF2-40B4-BE49-F238E27FC236}">
                <a16:creationId xmlns:a16="http://schemas.microsoft.com/office/drawing/2014/main" id="{98A78EDF-2B67-4821-B5A4-F6A612850E4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5155" name="ノート プレースホルダ 2">
            <a:extLst>
              <a:ext uri="{FF2B5EF4-FFF2-40B4-BE49-F238E27FC236}">
                <a16:creationId xmlns:a16="http://schemas.microsoft.com/office/drawing/2014/main" id="{18DC7924-EDCB-492A-893A-79B36F0B51D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305156" name="スライド番号プレースホルダ 3">
            <a:extLst>
              <a:ext uri="{FF2B5EF4-FFF2-40B4-BE49-F238E27FC236}">
                <a16:creationId xmlns:a16="http://schemas.microsoft.com/office/drawing/2014/main" id="{224EA8D7-1F2A-4354-929F-75D92910B49A}"/>
              </a:ext>
            </a:extLst>
          </p:cNvPr>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46FB5DD3-B47E-46F9-84A7-A8763BE26514}" type="slidenum">
              <a:rPr lang="ja-JP" altLang="en-US">
                <a:latin typeface="Calibri" panose="020F0502020204030204" pitchFamily="34" charset="0"/>
              </a:rPr>
              <a:pPr eaLnBrk="1" hangingPunct="1"/>
              <a:t>148</a:t>
            </a:fld>
            <a:endParaRPr lang="ja-JP" altLang="en-US">
              <a:latin typeface="Calibri" panose="020F0502020204030204" pitchFamily="34" charset="0"/>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スライド イメージ プレースホルダ 1">
            <a:extLst>
              <a:ext uri="{FF2B5EF4-FFF2-40B4-BE49-F238E27FC236}">
                <a16:creationId xmlns:a16="http://schemas.microsoft.com/office/drawing/2014/main" id="{59987C80-C1D4-47F6-A0C1-E1715C404AD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6179" name="ノート プレースホルダ 2">
            <a:extLst>
              <a:ext uri="{FF2B5EF4-FFF2-40B4-BE49-F238E27FC236}">
                <a16:creationId xmlns:a16="http://schemas.microsoft.com/office/drawing/2014/main" id="{39890AF9-7228-406C-A9A7-16F27DA5313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306180" name="スライド番号プレースホルダ 3">
            <a:extLst>
              <a:ext uri="{FF2B5EF4-FFF2-40B4-BE49-F238E27FC236}">
                <a16:creationId xmlns:a16="http://schemas.microsoft.com/office/drawing/2014/main" id="{50A6CCA5-23A5-41B0-AFCF-7E61BD9B9F98}"/>
              </a:ext>
            </a:extLst>
          </p:cNvPr>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40BC270F-B4E1-443A-BA32-177CF5182859}" type="slidenum">
              <a:rPr lang="ja-JP" altLang="en-US">
                <a:latin typeface="Calibri" panose="020F0502020204030204" pitchFamily="34" charset="0"/>
              </a:rPr>
              <a:pPr eaLnBrk="1" hangingPunct="1"/>
              <a:t>149</a:t>
            </a:fld>
            <a:endParaRPr lang="ja-JP" altLang="en-US">
              <a:latin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9203"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179204"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A68081BF-2C49-4BEF-9464-74E41901F4CA}" type="slidenum">
              <a:rPr lang="ja-JP" altLang="en-US">
                <a:latin typeface="Calibri" panose="020F0502020204030204" pitchFamily="34" charset="0"/>
              </a:rPr>
              <a:pPr eaLnBrk="1" hangingPunct="1"/>
              <a:t>14</a:t>
            </a:fld>
            <a:endParaRPr lang="ja-JP" altLang="en-US">
              <a:latin typeface="Calibri" panose="020F0502020204030204" pitchFamily="34" charset="0"/>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スライド イメージ プレースホルダ 1">
            <a:extLst>
              <a:ext uri="{FF2B5EF4-FFF2-40B4-BE49-F238E27FC236}">
                <a16:creationId xmlns:a16="http://schemas.microsoft.com/office/drawing/2014/main" id="{B9FFF2E1-FE1F-4BE8-A14E-8DE79F09825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03" name="ノート プレースホルダ 2">
            <a:extLst>
              <a:ext uri="{FF2B5EF4-FFF2-40B4-BE49-F238E27FC236}">
                <a16:creationId xmlns:a16="http://schemas.microsoft.com/office/drawing/2014/main" id="{ECED3D43-A942-4334-BC6E-CA2264D9C1C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307204" name="スライド番号プレースホルダ 3">
            <a:extLst>
              <a:ext uri="{FF2B5EF4-FFF2-40B4-BE49-F238E27FC236}">
                <a16:creationId xmlns:a16="http://schemas.microsoft.com/office/drawing/2014/main" id="{96C0B134-66C9-4DB7-AC47-41FD8B75DAF5}"/>
              </a:ext>
            </a:extLst>
          </p:cNvPr>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F57AB020-57E8-4C80-8139-CC3A88346FAB}" type="slidenum">
              <a:rPr lang="ja-JP" altLang="en-US">
                <a:latin typeface="Calibri" panose="020F0502020204030204" pitchFamily="34" charset="0"/>
              </a:rPr>
              <a:pPr eaLnBrk="1" hangingPunct="1"/>
              <a:t>150</a:t>
            </a:fld>
            <a:endParaRPr lang="ja-JP" altLang="en-US">
              <a:latin typeface="Calibri" panose="020F0502020204030204" pitchFamily="34" charset="0"/>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スライド イメージ プレースホルダ 1">
            <a:extLst>
              <a:ext uri="{FF2B5EF4-FFF2-40B4-BE49-F238E27FC236}">
                <a16:creationId xmlns:a16="http://schemas.microsoft.com/office/drawing/2014/main" id="{3A99B12B-732D-4132-9606-50116495CE2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8227" name="ノート プレースホルダ 2">
            <a:extLst>
              <a:ext uri="{FF2B5EF4-FFF2-40B4-BE49-F238E27FC236}">
                <a16:creationId xmlns:a16="http://schemas.microsoft.com/office/drawing/2014/main" id="{010212B1-F44B-440F-BE6B-1447A8CDE87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308228" name="スライド番号プレースホルダ 3">
            <a:extLst>
              <a:ext uri="{FF2B5EF4-FFF2-40B4-BE49-F238E27FC236}">
                <a16:creationId xmlns:a16="http://schemas.microsoft.com/office/drawing/2014/main" id="{006E1CEC-A39A-454F-B9EF-479CB42EFB28}"/>
              </a:ext>
            </a:extLst>
          </p:cNvPr>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E39B4567-46F2-4536-A5DD-EAEB700EEEBF}" type="slidenum">
              <a:rPr lang="ja-JP" altLang="en-US">
                <a:latin typeface="Calibri" panose="020F0502020204030204" pitchFamily="34" charset="0"/>
              </a:rPr>
              <a:pPr eaLnBrk="1" hangingPunct="1"/>
              <a:t>151</a:t>
            </a:fld>
            <a:endParaRPr lang="ja-JP" altLang="en-US">
              <a:latin typeface="Calibri" panose="020F0502020204030204" pitchFamily="34" charset="0"/>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スライド イメージ プレースホルダ 1">
            <a:extLst>
              <a:ext uri="{FF2B5EF4-FFF2-40B4-BE49-F238E27FC236}">
                <a16:creationId xmlns:a16="http://schemas.microsoft.com/office/drawing/2014/main" id="{5020836D-BE02-4A8E-A97E-56DFB958563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9251" name="ノート プレースホルダ 2">
            <a:extLst>
              <a:ext uri="{FF2B5EF4-FFF2-40B4-BE49-F238E27FC236}">
                <a16:creationId xmlns:a16="http://schemas.microsoft.com/office/drawing/2014/main" id="{FB893596-C650-4627-B8E4-B23D25400ED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309252" name="スライド番号プレースホルダ 3">
            <a:extLst>
              <a:ext uri="{FF2B5EF4-FFF2-40B4-BE49-F238E27FC236}">
                <a16:creationId xmlns:a16="http://schemas.microsoft.com/office/drawing/2014/main" id="{13E20692-7E87-4411-857F-2AD56D8C4C90}"/>
              </a:ext>
            </a:extLst>
          </p:cNvPr>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F701B840-60F7-4C07-AE54-22D38B74AE92}" type="slidenum">
              <a:rPr lang="ja-JP" altLang="en-US">
                <a:latin typeface="Calibri" panose="020F0502020204030204" pitchFamily="34" charset="0"/>
              </a:rPr>
              <a:pPr eaLnBrk="1" hangingPunct="1"/>
              <a:t>152</a:t>
            </a:fld>
            <a:endParaRPr lang="ja-JP" altLang="en-US">
              <a:latin typeface="Calibri" panose="020F0502020204030204" pitchFamily="34" charset="0"/>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スライド イメージ プレースホルダ 1">
            <a:extLst>
              <a:ext uri="{FF2B5EF4-FFF2-40B4-BE49-F238E27FC236}">
                <a16:creationId xmlns:a16="http://schemas.microsoft.com/office/drawing/2014/main" id="{9ED6CEE3-AB21-49F8-B536-D1AA0D71E2A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0275" name="ノート プレースホルダ 2">
            <a:extLst>
              <a:ext uri="{FF2B5EF4-FFF2-40B4-BE49-F238E27FC236}">
                <a16:creationId xmlns:a16="http://schemas.microsoft.com/office/drawing/2014/main" id="{8874C7D2-5218-4B35-9E5A-C368B4490F5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310276" name="スライド番号プレースホルダ 3">
            <a:extLst>
              <a:ext uri="{FF2B5EF4-FFF2-40B4-BE49-F238E27FC236}">
                <a16:creationId xmlns:a16="http://schemas.microsoft.com/office/drawing/2014/main" id="{8506FB81-E3C9-4C5A-B369-1B8D9D3681A2}"/>
              </a:ext>
            </a:extLst>
          </p:cNvPr>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4CE63981-B777-4C86-84E5-99C4440A20F9}" type="slidenum">
              <a:rPr lang="ja-JP" altLang="en-US">
                <a:latin typeface="Calibri" panose="020F0502020204030204" pitchFamily="34" charset="0"/>
              </a:rPr>
              <a:pPr eaLnBrk="1" hangingPunct="1"/>
              <a:t>153</a:t>
            </a:fld>
            <a:endParaRPr lang="ja-JP" altLang="en-US">
              <a:latin typeface="Calibri" panose="020F0502020204030204" pitchFamily="34" charset="0"/>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スライド イメージ プレースホルダ 1">
            <a:extLst>
              <a:ext uri="{FF2B5EF4-FFF2-40B4-BE49-F238E27FC236}">
                <a16:creationId xmlns:a16="http://schemas.microsoft.com/office/drawing/2014/main" id="{4EA1B4F8-43CE-460E-BB26-91D9DC1D0F1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1299" name="ノート プレースホルダ 2">
            <a:extLst>
              <a:ext uri="{FF2B5EF4-FFF2-40B4-BE49-F238E27FC236}">
                <a16:creationId xmlns:a16="http://schemas.microsoft.com/office/drawing/2014/main" id="{51C9BB98-F613-449E-9FD6-CF0674D4361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311300" name="スライド番号プレースホルダ 3">
            <a:extLst>
              <a:ext uri="{FF2B5EF4-FFF2-40B4-BE49-F238E27FC236}">
                <a16:creationId xmlns:a16="http://schemas.microsoft.com/office/drawing/2014/main" id="{A66E3781-B93B-4820-9EC1-77F2519145EA}"/>
              </a:ext>
            </a:extLst>
          </p:cNvPr>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7B361401-1920-4093-B0F8-13DF91C77413}" type="slidenum">
              <a:rPr lang="ja-JP" altLang="en-US">
                <a:latin typeface="Calibri" panose="020F0502020204030204" pitchFamily="34" charset="0"/>
              </a:rPr>
              <a:pPr eaLnBrk="1" hangingPunct="1"/>
              <a:t>154</a:t>
            </a:fld>
            <a:endParaRPr lang="ja-JP" altLang="en-US">
              <a:latin typeface="Calibri" panose="020F0502020204030204" pitchFamily="34" charset="0"/>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スライド イメージ プレースホルダ 1">
            <a:extLst>
              <a:ext uri="{FF2B5EF4-FFF2-40B4-BE49-F238E27FC236}">
                <a16:creationId xmlns:a16="http://schemas.microsoft.com/office/drawing/2014/main" id="{76CC7D97-3F69-4C20-ACBC-693A6E2B80F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2323" name="ノート プレースホルダ 2">
            <a:extLst>
              <a:ext uri="{FF2B5EF4-FFF2-40B4-BE49-F238E27FC236}">
                <a16:creationId xmlns:a16="http://schemas.microsoft.com/office/drawing/2014/main" id="{F56ED4BE-DEF2-48AC-8598-3510317B42E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312324" name="スライド番号プレースホルダ 3">
            <a:extLst>
              <a:ext uri="{FF2B5EF4-FFF2-40B4-BE49-F238E27FC236}">
                <a16:creationId xmlns:a16="http://schemas.microsoft.com/office/drawing/2014/main" id="{D7753D54-7891-47AD-9B85-3C2E26F12F7B}"/>
              </a:ext>
            </a:extLst>
          </p:cNvPr>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B34E3427-9318-42E9-8F69-038600EDEE84}" type="slidenum">
              <a:rPr lang="ja-JP" altLang="en-US">
                <a:latin typeface="Calibri" panose="020F0502020204030204" pitchFamily="34" charset="0"/>
              </a:rPr>
              <a:pPr eaLnBrk="1" hangingPunct="1"/>
              <a:t>155</a:t>
            </a:fld>
            <a:endParaRPr lang="ja-JP" altLang="en-US">
              <a:latin typeface="Calibri" panose="020F0502020204030204" pitchFamily="34" charset="0"/>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スライド イメージ プレースホルダ 1">
            <a:extLst>
              <a:ext uri="{FF2B5EF4-FFF2-40B4-BE49-F238E27FC236}">
                <a16:creationId xmlns:a16="http://schemas.microsoft.com/office/drawing/2014/main" id="{D3BDC215-4BD6-423B-ABB7-5EEFC4A33EB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3347" name="ノート プレースホルダ 2">
            <a:extLst>
              <a:ext uri="{FF2B5EF4-FFF2-40B4-BE49-F238E27FC236}">
                <a16:creationId xmlns:a16="http://schemas.microsoft.com/office/drawing/2014/main" id="{B78DB10A-74C4-4963-BED5-46ADD117459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313348" name="スライド番号プレースホルダ 3">
            <a:extLst>
              <a:ext uri="{FF2B5EF4-FFF2-40B4-BE49-F238E27FC236}">
                <a16:creationId xmlns:a16="http://schemas.microsoft.com/office/drawing/2014/main" id="{78C975F6-30E2-4D95-903A-146E217AB851}"/>
              </a:ext>
            </a:extLst>
          </p:cNvPr>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BE6EE1BE-F444-499F-B73B-626E0C63FBC7}" type="slidenum">
              <a:rPr lang="ja-JP" altLang="en-US">
                <a:latin typeface="Calibri" panose="020F0502020204030204" pitchFamily="34" charset="0"/>
              </a:rPr>
              <a:pPr eaLnBrk="1" hangingPunct="1"/>
              <a:t>156</a:t>
            </a:fld>
            <a:endParaRPr lang="ja-JP" altLang="en-US">
              <a:latin typeface="Calibri" panose="020F0502020204030204" pitchFamily="34" charset="0"/>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4371"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314372"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1CF7C905-1E2A-4B35-AE97-686CD8C6159D}" type="slidenum">
              <a:rPr lang="ja-JP" altLang="en-US">
                <a:latin typeface="Calibri" panose="020F0502020204030204" pitchFamily="34" charset="0"/>
              </a:rPr>
              <a:pPr eaLnBrk="1" hangingPunct="1"/>
              <a:t>157</a:t>
            </a:fld>
            <a:endParaRPr lang="ja-JP" altLang="en-US">
              <a:latin typeface="Calibri" panose="020F0502020204030204" pitchFamily="34" charset="0"/>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5395"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315396"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E7F67599-B284-40B2-A4E9-60319BEDC590}" type="slidenum">
              <a:rPr lang="ja-JP" altLang="en-US">
                <a:latin typeface="Calibri" panose="020F0502020204030204" pitchFamily="34" charset="0"/>
              </a:rPr>
              <a:pPr eaLnBrk="1" hangingPunct="1"/>
              <a:t>158</a:t>
            </a:fld>
            <a:endParaRPr lang="ja-JP" altLang="en-US">
              <a:latin typeface="Calibri" panose="020F0502020204030204" pitchFamily="34" charset="0"/>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6419"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316420"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EC242599-5C06-4EB4-AC26-23BDB3AACF87}" type="slidenum">
              <a:rPr lang="ja-JP" altLang="en-US">
                <a:latin typeface="Calibri" panose="020F0502020204030204" pitchFamily="34" charset="0"/>
              </a:rPr>
              <a:pPr eaLnBrk="1" hangingPunct="1"/>
              <a:t>159</a:t>
            </a:fld>
            <a:endParaRPr lang="ja-JP" altLang="en-US">
              <a:latin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0227"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180228"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420C0973-24B4-4DC2-9548-6CFCD20E5F63}" type="slidenum">
              <a:rPr lang="ja-JP" altLang="en-US">
                <a:latin typeface="Calibri" panose="020F0502020204030204" pitchFamily="34" charset="0"/>
              </a:rPr>
              <a:pPr eaLnBrk="1" hangingPunct="1"/>
              <a:t>15</a:t>
            </a:fld>
            <a:endParaRPr lang="ja-JP" altLang="en-US">
              <a:latin typeface="Calibri" panose="020F0502020204030204" pitchFamily="34" charset="0"/>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43"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317444"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E81B5A16-A0A0-470A-8DE5-6B10725A9E9C}" type="slidenum">
              <a:rPr lang="ja-JP" altLang="en-US">
                <a:latin typeface="Calibri" panose="020F0502020204030204" pitchFamily="34" charset="0"/>
              </a:rPr>
              <a:pPr eaLnBrk="1" hangingPunct="1"/>
              <a:t>160</a:t>
            </a:fld>
            <a:endParaRPr lang="ja-JP" altLang="en-US">
              <a:latin typeface="Calibri" panose="020F0502020204030204" pitchFamily="34" charset="0"/>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8467"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318468"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C278166E-F9D6-4EDD-8D59-2B02C7AEF5C2}" type="slidenum">
              <a:rPr lang="ja-JP" altLang="en-US">
                <a:latin typeface="Calibri" panose="020F0502020204030204" pitchFamily="34" charset="0"/>
              </a:rPr>
              <a:pPr eaLnBrk="1" hangingPunct="1"/>
              <a:t>161</a:t>
            </a:fld>
            <a:endParaRPr lang="ja-JP" altLang="en-US">
              <a:latin typeface="Calibri" panose="020F0502020204030204" pitchFamily="34" charset="0"/>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9491"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319492"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88AEB541-3B5E-43F3-AE55-4C014B4EB7DD}" type="slidenum">
              <a:rPr lang="ja-JP" altLang="en-US">
                <a:latin typeface="Calibri" panose="020F0502020204030204" pitchFamily="34" charset="0"/>
              </a:rPr>
              <a:pPr eaLnBrk="1" hangingPunct="1"/>
              <a:t>162</a:t>
            </a:fld>
            <a:endParaRPr lang="ja-JP" altLang="en-US">
              <a:latin typeface="Calibri" panose="020F0502020204030204" pitchFamily="34" charset="0"/>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0515"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320516"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55A79D8B-B3D6-44E0-9CD0-75BC444507D8}" type="slidenum">
              <a:rPr lang="ja-JP" altLang="en-US">
                <a:latin typeface="Calibri" panose="020F0502020204030204" pitchFamily="34" charset="0"/>
              </a:rPr>
              <a:pPr eaLnBrk="1" hangingPunct="1"/>
              <a:t>163</a:t>
            </a:fld>
            <a:endParaRPr lang="ja-JP" altLang="en-US">
              <a:latin typeface="Calibri" panose="020F0502020204030204" pitchFamily="34" charset="0"/>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1539"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321540"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73C87FB9-A82D-4FC0-9653-C0148547082D}" type="slidenum">
              <a:rPr lang="ja-JP" altLang="en-US">
                <a:latin typeface="Calibri" panose="020F0502020204030204" pitchFamily="34" charset="0"/>
              </a:rPr>
              <a:pPr eaLnBrk="1" hangingPunct="1"/>
              <a:t>164</a:t>
            </a:fld>
            <a:endParaRPr lang="ja-JP" altLang="en-US">
              <a:latin typeface="Calibri" panose="020F0502020204030204" pitchFamily="34" charset="0"/>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2563"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322564"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5B034E3B-699F-4600-8207-B6D79E67067F}" type="slidenum">
              <a:rPr lang="ja-JP" altLang="en-US">
                <a:latin typeface="Calibri" panose="020F0502020204030204" pitchFamily="34" charset="0"/>
              </a:rPr>
              <a:pPr eaLnBrk="1" hangingPunct="1"/>
              <a:t>165</a:t>
            </a:fld>
            <a:endParaRPr lang="ja-JP" altLang="en-US">
              <a:latin typeface="Calibri" panose="020F0502020204030204" pitchFamily="34" charset="0"/>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3587"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323588"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314DBE04-5326-459D-81AB-B12BFCCE5941}" type="slidenum">
              <a:rPr lang="ja-JP" altLang="en-US">
                <a:latin typeface="Calibri" panose="020F0502020204030204" pitchFamily="34" charset="0"/>
              </a:rPr>
              <a:pPr eaLnBrk="1" hangingPunct="1"/>
              <a:t>173</a:t>
            </a:fld>
            <a:endParaRPr lang="ja-JP" altLang="en-US">
              <a:latin typeface="Calibri" panose="020F0502020204030204" pitchFamily="34" charset="0"/>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4611"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324612"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5A1C4BAB-3168-475E-AB33-030EF9E9A82D}" type="slidenum">
              <a:rPr lang="ja-JP" altLang="en-US">
                <a:latin typeface="Calibri" panose="020F0502020204030204" pitchFamily="34" charset="0"/>
              </a:rPr>
              <a:pPr eaLnBrk="1" hangingPunct="1"/>
              <a:t>177</a:t>
            </a:fld>
            <a:endParaRPr lang="ja-JP" altLang="en-US">
              <a:latin typeface="Calibri" panose="020F0502020204030204" pitchFamily="34" charset="0"/>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5635"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325636"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60ED0907-78F1-4805-8F3B-04C2C4155BCA}" type="slidenum">
              <a:rPr lang="ja-JP" altLang="en-US">
                <a:latin typeface="Calibri" panose="020F0502020204030204" pitchFamily="34" charset="0"/>
              </a:rPr>
              <a:pPr eaLnBrk="1" hangingPunct="1"/>
              <a:t>178</a:t>
            </a:fld>
            <a:endParaRPr lang="ja-JP" altLang="en-US">
              <a:latin typeface="Calibri" panose="020F0502020204030204" pitchFamily="34" charset="0"/>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6659"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326660"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23240B05-03D1-4E39-94FD-4166B9C8EDEC}" type="slidenum">
              <a:rPr lang="ja-JP" altLang="en-US">
                <a:latin typeface="Calibri" panose="020F0502020204030204" pitchFamily="34" charset="0"/>
              </a:rPr>
              <a:pPr eaLnBrk="1" hangingPunct="1"/>
              <a:t>179</a:t>
            </a:fld>
            <a:endParaRPr lang="ja-JP" altLang="en-US">
              <a:latin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1251"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181252"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C9689307-E539-41BE-BE6B-629060A01D8B}" type="slidenum">
              <a:rPr lang="ja-JP" altLang="en-US">
                <a:latin typeface="Calibri" panose="020F0502020204030204" pitchFamily="34" charset="0"/>
              </a:rPr>
              <a:pPr eaLnBrk="1" hangingPunct="1"/>
              <a:t>16</a:t>
            </a:fld>
            <a:endParaRPr lang="ja-JP" altLang="en-US">
              <a:latin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2275"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182276"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DF5A1304-7A2A-41A2-8340-72AD86508030}" type="slidenum">
              <a:rPr lang="ja-JP" altLang="en-US">
                <a:latin typeface="Calibri" panose="020F0502020204030204" pitchFamily="34" charset="0"/>
              </a:rPr>
              <a:pPr eaLnBrk="1" hangingPunct="1"/>
              <a:t>17</a:t>
            </a:fld>
            <a:endParaRPr lang="ja-JP" altLang="en-US">
              <a:latin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3299"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183300"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4362130D-DDBC-4941-84CD-0A00739556DF}" type="slidenum">
              <a:rPr lang="ja-JP" altLang="en-US">
                <a:latin typeface="Calibri" panose="020F0502020204030204" pitchFamily="34" charset="0"/>
              </a:rPr>
              <a:pPr eaLnBrk="1" hangingPunct="1"/>
              <a:t>18</a:t>
            </a:fld>
            <a:endParaRPr lang="ja-JP" altLang="en-US">
              <a:latin typeface="Calibri" panose="020F05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23"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184324"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46A90B23-8A54-44C0-B3BF-00C36E8BC452}" type="slidenum">
              <a:rPr lang="ja-JP" altLang="en-US">
                <a:latin typeface="Calibri" panose="020F0502020204030204" pitchFamily="34" charset="0"/>
              </a:rPr>
              <a:pPr eaLnBrk="1" hangingPunct="1"/>
              <a:t>19</a:t>
            </a:fld>
            <a:endParaRPr lang="ja-JP"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6371"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174084"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4A566978-6B07-4F49-99B7-20BB1FA7A589}" type="slidenum">
              <a:rPr lang="ja-JP" altLang="en-US">
                <a:latin typeface="Calibri" panose="020F0502020204030204" pitchFamily="34" charset="0"/>
              </a:rPr>
              <a:pPr eaLnBrk="1" hangingPunct="1"/>
              <a:t>2</a:t>
            </a:fld>
            <a:endParaRPr lang="ja-JP" altLang="en-US">
              <a:latin typeface="Calibri" panose="020F05020202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5347"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185348"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69BF2A79-177F-4F9C-A197-8E38A3CDEA98}" type="slidenum">
              <a:rPr lang="ja-JP" altLang="en-US">
                <a:latin typeface="Calibri" panose="020F0502020204030204" pitchFamily="34" charset="0"/>
              </a:rPr>
              <a:pPr eaLnBrk="1" hangingPunct="1"/>
              <a:t>20</a:t>
            </a:fld>
            <a:endParaRPr lang="ja-JP" altLang="en-US">
              <a:latin typeface="Calibri" panose="020F050202020403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6371"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186372"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2810CE9B-DBA6-471B-8119-040F6109BC0F}" type="slidenum">
              <a:rPr lang="ja-JP" altLang="en-US">
                <a:latin typeface="Calibri" panose="020F0502020204030204" pitchFamily="34" charset="0"/>
              </a:rPr>
              <a:pPr eaLnBrk="1" hangingPunct="1"/>
              <a:t>21</a:t>
            </a:fld>
            <a:endParaRPr lang="ja-JP" altLang="en-US">
              <a:latin typeface="Calibri" panose="020F050202020403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7395"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187396"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69FD4BAF-80D0-4EC1-BF5F-C61BB5E0A3F1}" type="slidenum">
              <a:rPr lang="ja-JP" altLang="en-US">
                <a:latin typeface="Calibri" panose="020F0502020204030204" pitchFamily="34" charset="0"/>
              </a:rPr>
              <a:pPr eaLnBrk="1" hangingPunct="1"/>
              <a:t>22</a:t>
            </a:fld>
            <a:endParaRPr lang="ja-JP" altLang="en-US">
              <a:latin typeface="Calibri" panose="020F050202020403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8419"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188420"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64838D41-CBF2-4377-9141-5572CA209E3A}" type="slidenum">
              <a:rPr lang="ja-JP" altLang="en-US">
                <a:latin typeface="Calibri" panose="020F0502020204030204" pitchFamily="34" charset="0"/>
              </a:rPr>
              <a:pPr eaLnBrk="1" hangingPunct="1"/>
              <a:t>23</a:t>
            </a:fld>
            <a:endParaRPr lang="ja-JP" altLang="en-US">
              <a:latin typeface="Calibri" panose="020F050202020403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9443"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189444"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933E1DAF-CAA2-4DBF-BB0A-FE4C83BFD5BF}" type="slidenum">
              <a:rPr lang="ja-JP" altLang="en-US">
                <a:latin typeface="Calibri" panose="020F0502020204030204" pitchFamily="34" charset="0"/>
              </a:rPr>
              <a:pPr eaLnBrk="1" hangingPunct="1"/>
              <a:t>24</a:t>
            </a:fld>
            <a:endParaRPr lang="ja-JP" altLang="en-US">
              <a:latin typeface="Calibri" panose="020F050202020403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0467"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190468"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A572D5E5-243E-4933-9D77-43C37B0A9189}" type="slidenum">
              <a:rPr lang="ja-JP" altLang="en-US">
                <a:latin typeface="Calibri" panose="020F0502020204030204" pitchFamily="34" charset="0"/>
              </a:rPr>
              <a:pPr eaLnBrk="1" hangingPunct="1"/>
              <a:t>25</a:t>
            </a:fld>
            <a:endParaRPr lang="ja-JP" altLang="en-US">
              <a:latin typeface="Calibri" panose="020F050202020403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1491"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191492"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CA04FDEA-5C59-454D-94B6-0BA91D574A2C}" type="slidenum">
              <a:rPr lang="ja-JP" altLang="en-US">
                <a:latin typeface="Calibri" panose="020F0502020204030204" pitchFamily="34" charset="0"/>
              </a:rPr>
              <a:pPr eaLnBrk="1" hangingPunct="1"/>
              <a:t>26</a:t>
            </a:fld>
            <a:endParaRPr lang="ja-JP" altLang="en-US">
              <a:latin typeface="Calibri" panose="020F050202020403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2515"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192516"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54D6BB56-DA7A-4661-9194-6096025CF8DC}" type="slidenum">
              <a:rPr lang="ja-JP" altLang="en-US">
                <a:latin typeface="Calibri" panose="020F0502020204030204" pitchFamily="34" charset="0"/>
              </a:rPr>
              <a:pPr eaLnBrk="1" hangingPunct="1"/>
              <a:t>27</a:t>
            </a:fld>
            <a:endParaRPr lang="ja-JP" altLang="en-US">
              <a:latin typeface="Calibri" panose="020F050202020403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3539"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193540"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75CA097C-66ED-4C15-BD28-6202891BF739}" type="slidenum">
              <a:rPr lang="ja-JP" altLang="en-US">
                <a:latin typeface="Calibri" panose="020F0502020204030204" pitchFamily="34" charset="0"/>
              </a:rPr>
              <a:pPr eaLnBrk="1" hangingPunct="1"/>
              <a:t>28</a:t>
            </a:fld>
            <a:endParaRPr lang="ja-JP" altLang="en-US">
              <a:latin typeface="Calibri" panose="020F050202020403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63"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194564"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BE8DA2AA-E67A-4C64-8984-E51183789EF4}" type="slidenum">
              <a:rPr lang="ja-JP" altLang="en-US">
                <a:latin typeface="Calibri" panose="020F0502020204030204" pitchFamily="34" charset="0"/>
              </a:rPr>
              <a:pPr eaLnBrk="1" hangingPunct="1"/>
              <a:t>29</a:t>
            </a:fld>
            <a:endParaRPr lang="ja-JP" altLang="en-US">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8963"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168964"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281CA411-C204-47F5-B625-ADD1DE852904}" type="slidenum">
              <a:rPr lang="ja-JP" altLang="en-US">
                <a:latin typeface="Calibri" panose="020F0502020204030204" pitchFamily="34" charset="0"/>
              </a:rPr>
              <a:pPr eaLnBrk="1" hangingPunct="1"/>
              <a:t>3</a:t>
            </a:fld>
            <a:endParaRPr lang="ja-JP" altLang="en-US">
              <a:latin typeface="Calibri" panose="020F050202020403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5587"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195588"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3B0CD56B-052D-4B36-8E13-F949913C2021}" type="slidenum">
              <a:rPr lang="ja-JP" altLang="en-US">
                <a:latin typeface="Calibri" panose="020F0502020204030204" pitchFamily="34" charset="0"/>
              </a:rPr>
              <a:pPr eaLnBrk="1" hangingPunct="1"/>
              <a:t>30</a:t>
            </a:fld>
            <a:endParaRPr lang="ja-JP" altLang="en-US">
              <a:latin typeface="Calibri" panose="020F050202020403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6611"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196612"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521AF98E-A42A-49FA-82C4-FB3AF24C9949}" type="slidenum">
              <a:rPr lang="ja-JP" altLang="en-US">
                <a:latin typeface="Calibri" panose="020F0502020204030204" pitchFamily="34" charset="0"/>
              </a:rPr>
              <a:pPr eaLnBrk="1" hangingPunct="1"/>
              <a:t>31</a:t>
            </a:fld>
            <a:endParaRPr lang="ja-JP" altLang="en-US">
              <a:latin typeface="Calibri" panose="020F050202020403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7635"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197636"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CB7F03A9-4B73-402C-AB30-3A7642A81313}" type="slidenum">
              <a:rPr lang="ja-JP" altLang="en-US">
                <a:latin typeface="Calibri" panose="020F0502020204030204" pitchFamily="34" charset="0"/>
              </a:rPr>
              <a:pPr eaLnBrk="1" hangingPunct="1"/>
              <a:t>32</a:t>
            </a:fld>
            <a:endParaRPr lang="ja-JP" altLang="en-US">
              <a:latin typeface="Calibri" panose="020F050202020403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8659"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198660"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374D3728-B1BA-46D1-A05A-82E30A592AD1}" type="slidenum">
              <a:rPr lang="ja-JP" altLang="en-US">
                <a:latin typeface="Calibri" panose="020F0502020204030204" pitchFamily="34" charset="0"/>
              </a:rPr>
              <a:pPr eaLnBrk="1" hangingPunct="1"/>
              <a:t>33</a:t>
            </a:fld>
            <a:endParaRPr lang="ja-JP" altLang="en-US">
              <a:latin typeface="Calibri" panose="020F050202020403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9683"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199684"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D72EC8AB-E03A-4349-89D0-C44DF4C8B0E2}" type="slidenum">
              <a:rPr lang="ja-JP" altLang="en-US">
                <a:latin typeface="Calibri" panose="020F0502020204030204" pitchFamily="34" charset="0"/>
              </a:rPr>
              <a:pPr eaLnBrk="1" hangingPunct="1"/>
              <a:t>34</a:t>
            </a:fld>
            <a:endParaRPr lang="ja-JP" altLang="en-US">
              <a:latin typeface="Calibri" panose="020F050202020403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0707"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00708"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ED074CD2-83F9-4B58-B793-866BE134830A}" type="slidenum">
              <a:rPr lang="ja-JP" altLang="en-US">
                <a:latin typeface="Calibri" panose="020F0502020204030204" pitchFamily="34" charset="0"/>
              </a:rPr>
              <a:pPr eaLnBrk="1" hangingPunct="1"/>
              <a:t>35</a:t>
            </a:fld>
            <a:endParaRPr lang="ja-JP" altLang="en-US">
              <a:latin typeface="Calibri" panose="020F050202020403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1731"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01732"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338C6746-5691-4608-A81F-AD53822EE204}" type="slidenum">
              <a:rPr lang="ja-JP" altLang="en-US">
                <a:latin typeface="Calibri" panose="020F0502020204030204" pitchFamily="34" charset="0"/>
              </a:rPr>
              <a:pPr eaLnBrk="1" hangingPunct="1"/>
              <a:t>36</a:t>
            </a:fld>
            <a:endParaRPr lang="ja-JP" altLang="en-US">
              <a:latin typeface="Calibri" panose="020F050202020403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2755"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02756"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720E740C-D768-4ED0-9990-83A2ACF33983}" type="slidenum">
              <a:rPr lang="ja-JP" altLang="en-US">
                <a:latin typeface="Calibri" panose="020F0502020204030204" pitchFamily="34" charset="0"/>
              </a:rPr>
              <a:pPr eaLnBrk="1" hangingPunct="1"/>
              <a:t>37</a:t>
            </a:fld>
            <a:endParaRPr lang="ja-JP" altLang="en-US">
              <a:latin typeface="Calibri" panose="020F050202020403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3779"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03780"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FA1CDBA7-42C0-4C41-AA8F-C3E3C91E996F}" type="slidenum">
              <a:rPr lang="ja-JP" altLang="en-US">
                <a:latin typeface="Calibri" panose="020F0502020204030204" pitchFamily="34" charset="0"/>
              </a:rPr>
              <a:pPr eaLnBrk="1" hangingPunct="1"/>
              <a:t>38</a:t>
            </a:fld>
            <a:endParaRPr lang="ja-JP" altLang="en-US">
              <a:latin typeface="Calibri" panose="020F050202020403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03"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04804"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E9AF07A5-0584-4A1B-BE67-348B7028305B}" type="slidenum">
              <a:rPr lang="ja-JP" altLang="en-US">
                <a:latin typeface="Calibri" panose="020F0502020204030204" pitchFamily="34" charset="0"/>
              </a:rPr>
              <a:pPr eaLnBrk="1" hangingPunct="1"/>
              <a:t>39</a:t>
            </a:fld>
            <a:endParaRPr lang="ja-JP" altLang="en-US">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9987"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169988"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A42AD32A-0180-499A-9E7F-C13EE8A344C5}" type="slidenum">
              <a:rPr lang="ja-JP" altLang="en-US">
                <a:latin typeface="Calibri" panose="020F0502020204030204" pitchFamily="34" charset="0"/>
              </a:rPr>
              <a:pPr eaLnBrk="1" hangingPunct="1"/>
              <a:t>4</a:t>
            </a:fld>
            <a:endParaRPr lang="ja-JP" altLang="en-US">
              <a:latin typeface="Calibri" panose="020F050202020403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827"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05828"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CB3D6EA3-82DA-4025-A92C-C4AD621A307E}" type="slidenum">
              <a:rPr lang="ja-JP" altLang="en-US">
                <a:latin typeface="Calibri" panose="020F0502020204030204" pitchFamily="34" charset="0"/>
              </a:rPr>
              <a:pPr eaLnBrk="1" hangingPunct="1"/>
              <a:t>40</a:t>
            </a:fld>
            <a:endParaRPr lang="ja-JP" altLang="en-US">
              <a:latin typeface="Calibri" panose="020F050202020403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6851"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06852"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40A9778A-4A1A-44AA-8756-CF027C482F50}" type="slidenum">
              <a:rPr lang="ja-JP" altLang="en-US">
                <a:latin typeface="Calibri" panose="020F0502020204030204" pitchFamily="34" charset="0"/>
              </a:rPr>
              <a:pPr eaLnBrk="1" hangingPunct="1"/>
              <a:t>41</a:t>
            </a:fld>
            <a:endParaRPr lang="ja-JP" altLang="en-US">
              <a:latin typeface="Calibri" panose="020F050202020403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7875"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07876"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C833CB94-9D12-419F-A556-D3723EEE1EA9}" type="slidenum">
              <a:rPr lang="ja-JP" altLang="en-US">
                <a:latin typeface="Calibri" panose="020F0502020204030204" pitchFamily="34" charset="0"/>
              </a:rPr>
              <a:pPr eaLnBrk="1" hangingPunct="1"/>
              <a:t>42</a:t>
            </a:fld>
            <a:endParaRPr lang="ja-JP" altLang="en-US">
              <a:latin typeface="Calibri" panose="020F050202020403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8899"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08900"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623EB041-0767-4E64-B87C-6E9C059243B0}" type="slidenum">
              <a:rPr lang="ja-JP" altLang="en-US">
                <a:latin typeface="Calibri" panose="020F0502020204030204" pitchFamily="34" charset="0"/>
              </a:rPr>
              <a:pPr eaLnBrk="1" hangingPunct="1"/>
              <a:t>43</a:t>
            </a:fld>
            <a:endParaRPr lang="ja-JP" altLang="en-US">
              <a:latin typeface="Calibri" panose="020F050202020403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9923"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09924"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9BF5BE8F-861E-493B-82A1-C52BADA0EE5E}" type="slidenum">
              <a:rPr lang="ja-JP" altLang="en-US">
                <a:latin typeface="Calibri" panose="020F0502020204030204" pitchFamily="34" charset="0"/>
              </a:rPr>
              <a:pPr eaLnBrk="1" hangingPunct="1"/>
              <a:t>44</a:t>
            </a:fld>
            <a:endParaRPr lang="ja-JP" altLang="en-US">
              <a:latin typeface="Calibri" panose="020F050202020403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0947"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10948"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33E00E90-BE49-48E6-BE37-569FF828FEB0}" type="slidenum">
              <a:rPr lang="ja-JP" altLang="en-US">
                <a:latin typeface="Calibri" panose="020F0502020204030204" pitchFamily="34" charset="0"/>
              </a:rPr>
              <a:pPr eaLnBrk="1" hangingPunct="1"/>
              <a:t>45</a:t>
            </a:fld>
            <a:endParaRPr lang="ja-JP" altLang="en-US">
              <a:latin typeface="Calibri" panose="020F050202020403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1971"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11972"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0FF7E887-598C-4B68-AA8D-E64288B6782B}" type="slidenum">
              <a:rPr lang="ja-JP" altLang="en-US">
                <a:latin typeface="Calibri" panose="020F0502020204030204" pitchFamily="34" charset="0"/>
              </a:rPr>
              <a:pPr eaLnBrk="1" hangingPunct="1"/>
              <a:t>46</a:t>
            </a:fld>
            <a:endParaRPr lang="ja-JP" altLang="en-US">
              <a:latin typeface="Calibri" panose="020F050202020403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2995"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12996"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0D9D07EE-E467-4A4F-87CA-9A14E90413DE}" type="slidenum">
              <a:rPr lang="ja-JP" altLang="en-US">
                <a:latin typeface="Calibri" panose="020F0502020204030204" pitchFamily="34" charset="0"/>
              </a:rPr>
              <a:pPr eaLnBrk="1" hangingPunct="1"/>
              <a:t>47</a:t>
            </a:fld>
            <a:endParaRPr lang="ja-JP" altLang="en-US">
              <a:latin typeface="Calibri" panose="020F050202020403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4019"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14020"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18B5C951-E071-4FE1-A313-F75D0E7FCF52}" type="slidenum">
              <a:rPr lang="ja-JP" altLang="en-US">
                <a:latin typeface="Calibri" panose="020F0502020204030204" pitchFamily="34" charset="0"/>
              </a:rPr>
              <a:pPr eaLnBrk="1" hangingPunct="1"/>
              <a:t>48</a:t>
            </a:fld>
            <a:endParaRPr lang="ja-JP" altLang="en-US">
              <a:latin typeface="Calibri" panose="020F050202020403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43"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15044"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B72B2C4A-807C-49D1-8674-FC533E297D14}" type="slidenum">
              <a:rPr lang="ja-JP" altLang="en-US">
                <a:latin typeface="Calibri" panose="020F0502020204030204" pitchFamily="34" charset="0"/>
              </a:rPr>
              <a:pPr eaLnBrk="1" hangingPunct="1"/>
              <a:t>49</a:t>
            </a:fld>
            <a:endParaRPr lang="ja-JP" altLang="en-US">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1011"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171012"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20BF7527-BE70-4835-BF1C-7DF04C79E68F}" type="slidenum">
              <a:rPr lang="ja-JP" altLang="en-US">
                <a:latin typeface="Calibri" panose="020F0502020204030204" pitchFamily="34" charset="0"/>
              </a:rPr>
              <a:pPr eaLnBrk="1" hangingPunct="1"/>
              <a:t>5</a:t>
            </a:fld>
            <a:endParaRPr lang="ja-JP" altLang="en-US">
              <a:latin typeface="Calibri" panose="020F0502020204030204"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6067"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16068"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9DA9EADA-2497-4F06-ACB2-49D8BA0B91ED}" type="slidenum">
              <a:rPr lang="ja-JP" altLang="en-US">
                <a:latin typeface="Calibri" panose="020F0502020204030204" pitchFamily="34" charset="0"/>
              </a:rPr>
              <a:pPr eaLnBrk="1" hangingPunct="1"/>
              <a:t>50</a:t>
            </a:fld>
            <a:endParaRPr lang="ja-JP" altLang="en-US">
              <a:latin typeface="Calibri" panose="020F050202020403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7091"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17092"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FA8BAAC1-EB0E-4640-883A-D904A93B9CF7}" type="slidenum">
              <a:rPr lang="ja-JP" altLang="en-US">
                <a:latin typeface="Calibri" panose="020F0502020204030204" pitchFamily="34" charset="0"/>
              </a:rPr>
              <a:pPr eaLnBrk="1" hangingPunct="1"/>
              <a:t>51</a:t>
            </a:fld>
            <a:endParaRPr lang="ja-JP" altLang="en-US">
              <a:latin typeface="Calibri" panose="020F0502020204030204"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8115"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18116"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731CE745-85A1-4242-B540-4CFDE57CDC0F}" type="slidenum">
              <a:rPr lang="ja-JP" altLang="en-US">
                <a:latin typeface="Calibri" panose="020F0502020204030204" pitchFamily="34" charset="0"/>
              </a:rPr>
              <a:pPr eaLnBrk="1" hangingPunct="1"/>
              <a:t>52</a:t>
            </a:fld>
            <a:endParaRPr lang="ja-JP" altLang="en-US">
              <a:latin typeface="Calibri" panose="020F050202020403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9139"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19140"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82DEB81E-959C-4F4F-9B24-237EF2C5BC38}" type="slidenum">
              <a:rPr lang="ja-JP" altLang="en-US">
                <a:latin typeface="Calibri" panose="020F0502020204030204" pitchFamily="34" charset="0"/>
              </a:rPr>
              <a:pPr eaLnBrk="1" hangingPunct="1"/>
              <a:t>53</a:t>
            </a:fld>
            <a:endParaRPr lang="ja-JP" altLang="en-US">
              <a:latin typeface="Calibri" panose="020F0502020204030204"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0163"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20164"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97CE1968-8A42-4106-8D44-EF367E0E400A}" type="slidenum">
              <a:rPr lang="ja-JP" altLang="en-US">
                <a:latin typeface="Calibri" panose="020F0502020204030204" pitchFamily="34" charset="0"/>
              </a:rPr>
              <a:pPr eaLnBrk="1" hangingPunct="1"/>
              <a:t>54</a:t>
            </a:fld>
            <a:endParaRPr lang="ja-JP" altLang="en-US">
              <a:latin typeface="Calibri" panose="020F0502020204030204"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1187"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21188"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CA42A386-2848-4C16-8A18-061F2A7E201F}" type="slidenum">
              <a:rPr lang="ja-JP" altLang="en-US">
                <a:latin typeface="Calibri" panose="020F0502020204030204" pitchFamily="34" charset="0"/>
              </a:rPr>
              <a:pPr eaLnBrk="1" hangingPunct="1"/>
              <a:t>55</a:t>
            </a:fld>
            <a:endParaRPr lang="ja-JP" altLang="en-US">
              <a:latin typeface="Calibri" panose="020F0502020204030204"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2211"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22212"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5DE32D68-C423-4E3F-8CD4-D6B4BE7B7FAC}" type="slidenum">
              <a:rPr lang="ja-JP" altLang="en-US">
                <a:latin typeface="Calibri" panose="020F0502020204030204" pitchFamily="34" charset="0"/>
              </a:rPr>
              <a:pPr eaLnBrk="1" hangingPunct="1"/>
              <a:t>56</a:t>
            </a:fld>
            <a:endParaRPr lang="ja-JP" altLang="en-US">
              <a:latin typeface="Calibri" panose="020F0502020204030204"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3235"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23236"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8E36081D-AD74-4AC7-BD3D-51860E6C464E}" type="slidenum">
              <a:rPr lang="ja-JP" altLang="en-US">
                <a:latin typeface="Calibri" panose="020F0502020204030204" pitchFamily="34" charset="0"/>
              </a:rPr>
              <a:pPr eaLnBrk="1" hangingPunct="1"/>
              <a:t>57</a:t>
            </a:fld>
            <a:endParaRPr lang="ja-JP" altLang="en-US">
              <a:latin typeface="Calibri" panose="020F0502020204030204"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4259"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24260"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7208FBD8-97A9-463E-88F7-D013D71A02AF}" type="slidenum">
              <a:rPr lang="ja-JP" altLang="en-US">
                <a:latin typeface="Calibri" panose="020F0502020204030204" pitchFamily="34" charset="0"/>
              </a:rPr>
              <a:pPr eaLnBrk="1" hangingPunct="1"/>
              <a:t>58</a:t>
            </a:fld>
            <a:endParaRPr lang="ja-JP" altLang="en-US">
              <a:latin typeface="Calibri" panose="020F0502020204030204" pitchFamily="34"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283"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25284"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034E0A77-52A4-4A47-8A36-C0FD024C7269}" type="slidenum">
              <a:rPr lang="ja-JP" altLang="en-US">
                <a:latin typeface="Calibri" panose="020F0502020204030204" pitchFamily="34" charset="0"/>
              </a:rPr>
              <a:pPr eaLnBrk="1" hangingPunct="1"/>
              <a:t>59</a:t>
            </a:fld>
            <a:endParaRPr lang="ja-JP" altLang="en-US">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2035"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172036"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29B89F17-D9D3-4FE8-94B0-60FE8E2C857F}" type="slidenum">
              <a:rPr lang="ja-JP" altLang="en-US">
                <a:latin typeface="Calibri" panose="020F0502020204030204" pitchFamily="34" charset="0"/>
              </a:rPr>
              <a:pPr eaLnBrk="1" hangingPunct="1"/>
              <a:t>6</a:t>
            </a:fld>
            <a:endParaRPr lang="ja-JP" altLang="en-US">
              <a:latin typeface="Calibri" panose="020F0502020204030204"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6307"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26308"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0A648251-8A3E-46C9-B3B5-8D4BCC76EFB4}" type="slidenum">
              <a:rPr lang="ja-JP" altLang="en-US">
                <a:latin typeface="Calibri" panose="020F0502020204030204" pitchFamily="34" charset="0"/>
              </a:rPr>
              <a:pPr eaLnBrk="1" hangingPunct="1"/>
              <a:t>60</a:t>
            </a:fld>
            <a:endParaRPr lang="ja-JP" altLang="en-US">
              <a:latin typeface="Calibri" panose="020F0502020204030204" pitchFamily="34"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7331"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27332"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55144836-8878-4EB8-A33F-8AB382CC31EA}" type="slidenum">
              <a:rPr lang="ja-JP" altLang="en-US">
                <a:latin typeface="Calibri" panose="020F0502020204030204" pitchFamily="34" charset="0"/>
              </a:rPr>
              <a:pPr eaLnBrk="1" hangingPunct="1"/>
              <a:t>61</a:t>
            </a:fld>
            <a:endParaRPr lang="ja-JP" altLang="en-US">
              <a:latin typeface="Calibri" panose="020F0502020204030204" pitchFamily="34"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8355"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28356"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FBA2EC09-15C0-4380-84D3-4319992E7F40}" type="slidenum">
              <a:rPr lang="ja-JP" altLang="en-US">
                <a:latin typeface="Calibri" panose="020F0502020204030204" pitchFamily="34" charset="0"/>
              </a:rPr>
              <a:pPr eaLnBrk="1" hangingPunct="1"/>
              <a:t>62</a:t>
            </a:fld>
            <a:endParaRPr lang="ja-JP" altLang="en-US">
              <a:latin typeface="Calibri" panose="020F0502020204030204" pitchFamily="34"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9379"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29380"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207D1B42-2189-4C1E-8A64-FB85071BE2A7}" type="slidenum">
              <a:rPr lang="ja-JP" altLang="en-US">
                <a:latin typeface="Calibri" panose="020F0502020204030204" pitchFamily="34" charset="0"/>
              </a:rPr>
              <a:pPr eaLnBrk="1" hangingPunct="1"/>
              <a:t>63</a:t>
            </a:fld>
            <a:endParaRPr lang="ja-JP" altLang="en-US">
              <a:latin typeface="Calibri" panose="020F0502020204030204" pitchFamily="34"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0403"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30404"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B7C804C1-6D50-4452-B225-D00F1B3AB62C}" type="slidenum">
              <a:rPr lang="ja-JP" altLang="en-US">
                <a:latin typeface="Calibri" panose="020F0502020204030204" pitchFamily="34" charset="0"/>
              </a:rPr>
              <a:pPr eaLnBrk="1" hangingPunct="1"/>
              <a:t>64</a:t>
            </a:fld>
            <a:endParaRPr lang="ja-JP" altLang="en-US">
              <a:latin typeface="Calibri" panose="020F0502020204030204" pitchFamily="34"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1427"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31428"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2A57132B-AC3B-4649-AD3D-127385C205D9}" type="slidenum">
              <a:rPr lang="ja-JP" altLang="en-US">
                <a:latin typeface="Calibri" panose="020F0502020204030204" pitchFamily="34" charset="0"/>
              </a:rPr>
              <a:pPr eaLnBrk="1" hangingPunct="1"/>
              <a:t>65</a:t>
            </a:fld>
            <a:endParaRPr lang="ja-JP" altLang="en-US">
              <a:latin typeface="Calibri" panose="020F0502020204030204" pitchFamily="34"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2451"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32452"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1EF03361-9D07-40E8-B38F-2171BD1A5778}" type="slidenum">
              <a:rPr lang="ja-JP" altLang="en-US">
                <a:latin typeface="Calibri" panose="020F0502020204030204" pitchFamily="34" charset="0"/>
              </a:rPr>
              <a:pPr eaLnBrk="1" hangingPunct="1"/>
              <a:t>66</a:t>
            </a:fld>
            <a:endParaRPr lang="ja-JP" altLang="en-US">
              <a:latin typeface="Calibri" panose="020F0502020204030204" pitchFamily="34"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3475"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33476"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44C7D477-2F98-49BF-A028-DC3017021420}" type="slidenum">
              <a:rPr lang="ja-JP" altLang="en-US">
                <a:latin typeface="Calibri" panose="020F0502020204030204" pitchFamily="34" charset="0"/>
              </a:rPr>
              <a:pPr eaLnBrk="1" hangingPunct="1"/>
              <a:t>67</a:t>
            </a:fld>
            <a:endParaRPr lang="ja-JP" altLang="en-US">
              <a:latin typeface="Calibri" panose="020F0502020204030204" pitchFamily="34"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4499"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34500"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0059BF44-1266-47A5-B388-CB6207F9B553}" type="slidenum">
              <a:rPr lang="ja-JP" altLang="en-US">
                <a:latin typeface="Calibri" panose="020F0502020204030204" pitchFamily="34" charset="0"/>
              </a:rPr>
              <a:pPr eaLnBrk="1" hangingPunct="1"/>
              <a:t>68</a:t>
            </a:fld>
            <a:endParaRPr lang="ja-JP" altLang="en-US">
              <a:latin typeface="Calibri" panose="020F0502020204030204" pitchFamily="34"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23"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35524"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3B2A0001-6708-4533-9D86-3CA86D677439}" type="slidenum">
              <a:rPr lang="ja-JP" altLang="en-US">
                <a:latin typeface="Calibri" panose="020F0502020204030204" pitchFamily="34" charset="0"/>
              </a:rPr>
              <a:pPr eaLnBrk="1" hangingPunct="1"/>
              <a:t>69</a:t>
            </a:fld>
            <a:endParaRPr lang="ja-JP" altLang="en-US">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3059"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173060"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3EF0ADB6-573E-454C-A838-AEC748A4386F}" type="slidenum">
              <a:rPr lang="ja-JP" altLang="en-US">
                <a:latin typeface="Calibri" panose="020F0502020204030204" pitchFamily="34" charset="0"/>
              </a:rPr>
              <a:pPr eaLnBrk="1" hangingPunct="1"/>
              <a:t>7</a:t>
            </a:fld>
            <a:endParaRPr lang="ja-JP" altLang="en-US">
              <a:latin typeface="Calibri" panose="020F0502020204030204" pitchFamily="34"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6547"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36548"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89503035-8199-4A29-B054-DFC03CC73834}" type="slidenum">
              <a:rPr lang="ja-JP" altLang="en-US">
                <a:latin typeface="Calibri" panose="020F0502020204030204" pitchFamily="34" charset="0"/>
              </a:rPr>
              <a:pPr eaLnBrk="1" hangingPunct="1"/>
              <a:t>70</a:t>
            </a:fld>
            <a:endParaRPr lang="ja-JP" altLang="en-US">
              <a:latin typeface="Calibri" panose="020F0502020204030204" pitchFamily="34"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7571"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37572"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C3477363-8C1F-4637-9A24-371FBFDAB78B}" type="slidenum">
              <a:rPr lang="ja-JP" altLang="en-US">
                <a:latin typeface="Calibri" panose="020F0502020204030204" pitchFamily="34" charset="0"/>
              </a:rPr>
              <a:pPr eaLnBrk="1" hangingPunct="1"/>
              <a:t>71</a:t>
            </a:fld>
            <a:endParaRPr lang="ja-JP" altLang="en-US">
              <a:latin typeface="Calibri" panose="020F0502020204030204" pitchFamily="34"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8595"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38596"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18A228DA-AF5B-4306-9AFC-72474DA06380}" type="slidenum">
              <a:rPr lang="ja-JP" altLang="en-US">
                <a:latin typeface="Calibri" panose="020F0502020204030204" pitchFamily="34" charset="0"/>
              </a:rPr>
              <a:pPr eaLnBrk="1" hangingPunct="1"/>
              <a:t>72</a:t>
            </a:fld>
            <a:endParaRPr lang="ja-JP" altLang="en-US">
              <a:latin typeface="Calibri" panose="020F0502020204030204" pitchFamily="34"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0643"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40644"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C2BEB7CF-8320-4A5F-AC0F-4D9AA2056B2C}" type="slidenum">
              <a:rPr lang="ja-JP" altLang="en-US">
                <a:latin typeface="Calibri" panose="020F0502020204030204" pitchFamily="34" charset="0"/>
              </a:rPr>
              <a:pPr eaLnBrk="1" hangingPunct="1"/>
              <a:t>73</a:t>
            </a:fld>
            <a:endParaRPr lang="ja-JP" altLang="en-US">
              <a:latin typeface="Calibri" panose="020F0502020204030204" pitchFamily="34"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2691"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42692"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702E0747-7DF0-4060-8BA7-356A387498D0}" type="slidenum">
              <a:rPr lang="ja-JP" altLang="en-US">
                <a:latin typeface="Calibri" panose="020F0502020204030204" pitchFamily="34" charset="0"/>
              </a:rPr>
              <a:pPr eaLnBrk="1" hangingPunct="1"/>
              <a:t>74</a:t>
            </a:fld>
            <a:endParaRPr lang="ja-JP" altLang="en-US">
              <a:latin typeface="Calibri" panose="020F0502020204030204" pitchFamily="34"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3715"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43716"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50457282-8086-4557-A4DE-15CE144924AB}" type="slidenum">
              <a:rPr lang="ja-JP" altLang="en-US">
                <a:latin typeface="Calibri" panose="020F0502020204030204" pitchFamily="34" charset="0"/>
              </a:rPr>
              <a:pPr eaLnBrk="1" hangingPunct="1"/>
              <a:t>75</a:t>
            </a:fld>
            <a:endParaRPr lang="ja-JP" altLang="en-US">
              <a:latin typeface="Calibri" panose="020F0502020204030204" pitchFamily="34"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4739"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44740"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A127156B-33A4-4576-AD74-1025E6C44DFF}" type="slidenum">
              <a:rPr lang="ja-JP" altLang="en-US">
                <a:latin typeface="Calibri" panose="020F0502020204030204" pitchFamily="34" charset="0"/>
              </a:rPr>
              <a:pPr eaLnBrk="1" hangingPunct="1"/>
              <a:t>76</a:t>
            </a:fld>
            <a:endParaRPr lang="ja-JP" altLang="en-US">
              <a:latin typeface="Calibri" panose="020F0502020204030204" pitchFamily="34"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63"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45764"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7FF5684A-07D7-4E09-BB2C-8DDCE3FBD5CF}" type="slidenum">
              <a:rPr lang="ja-JP" altLang="en-US">
                <a:latin typeface="Calibri" panose="020F0502020204030204" pitchFamily="34" charset="0"/>
              </a:rPr>
              <a:pPr eaLnBrk="1" hangingPunct="1"/>
              <a:t>77</a:t>
            </a:fld>
            <a:endParaRPr lang="ja-JP" altLang="en-US">
              <a:latin typeface="Calibri" panose="020F0502020204030204" pitchFamily="34" charset="0"/>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6787"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46788"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9C1F30F2-0902-4454-A69A-CA034311723C}" type="slidenum">
              <a:rPr lang="ja-JP" altLang="en-US">
                <a:latin typeface="Calibri" panose="020F0502020204030204" pitchFamily="34" charset="0"/>
              </a:rPr>
              <a:pPr eaLnBrk="1" hangingPunct="1"/>
              <a:t>78</a:t>
            </a:fld>
            <a:endParaRPr lang="ja-JP" altLang="en-US">
              <a:latin typeface="Calibri" panose="020F0502020204030204" pitchFamily="34" charset="0"/>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7811"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47812"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6FC7352F-6F7B-43B6-9CF0-2F8EFA3C9C47}" type="slidenum">
              <a:rPr lang="ja-JP" altLang="en-US">
                <a:latin typeface="Calibri" panose="020F0502020204030204" pitchFamily="34" charset="0"/>
              </a:rPr>
              <a:pPr eaLnBrk="1" hangingPunct="1"/>
              <a:t>79</a:t>
            </a:fld>
            <a:endParaRPr lang="ja-JP" altLang="en-US">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3059"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173060"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3EF0ADB6-573E-454C-A838-AEC748A4386F}" type="slidenum">
              <a:rPr lang="ja-JP" altLang="en-US">
                <a:latin typeface="Calibri" panose="020F0502020204030204" pitchFamily="34" charset="0"/>
              </a:rPr>
              <a:pPr eaLnBrk="1" hangingPunct="1"/>
              <a:t>8</a:t>
            </a:fld>
            <a:endParaRPr lang="ja-JP" altLang="en-US">
              <a:latin typeface="Calibri" panose="020F0502020204030204" pitchFamily="34" charset="0"/>
            </a:endParaRPr>
          </a:p>
        </p:txBody>
      </p:sp>
    </p:spTree>
    <p:extLst>
      <p:ext uri="{BB962C8B-B14F-4D97-AF65-F5344CB8AC3E}">
        <p14:creationId xmlns:p14="http://schemas.microsoft.com/office/powerpoint/2010/main" val="252027375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8835"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48836"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4C9A82CA-61C1-4599-A99D-6197B69CE7EE}" type="slidenum">
              <a:rPr lang="ja-JP" altLang="en-US">
                <a:latin typeface="Calibri" panose="020F0502020204030204" pitchFamily="34" charset="0"/>
              </a:rPr>
              <a:pPr eaLnBrk="1" hangingPunct="1"/>
              <a:t>80</a:t>
            </a:fld>
            <a:endParaRPr lang="ja-JP" altLang="en-US">
              <a:latin typeface="Calibri" panose="020F0502020204030204" pitchFamily="34" charset="0"/>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9859"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49860"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6D534F7D-4AA0-425D-98E5-A6C6D690B3EC}" type="slidenum">
              <a:rPr lang="ja-JP" altLang="en-US">
                <a:latin typeface="Calibri" panose="020F0502020204030204" pitchFamily="34" charset="0"/>
              </a:rPr>
              <a:pPr eaLnBrk="1" hangingPunct="1"/>
              <a:t>81</a:t>
            </a:fld>
            <a:endParaRPr lang="ja-JP" altLang="en-US">
              <a:latin typeface="Calibri" panose="020F0502020204030204" pitchFamily="34" charset="0"/>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0883"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50884"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97486C36-95FF-4CE9-86E3-E795D5DF0F4E}" type="slidenum">
              <a:rPr lang="ja-JP" altLang="en-US">
                <a:latin typeface="Calibri" panose="020F0502020204030204" pitchFamily="34" charset="0"/>
              </a:rPr>
              <a:pPr eaLnBrk="1" hangingPunct="1"/>
              <a:t>82</a:t>
            </a:fld>
            <a:endParaRPr lang="ja-JP" altLang="en-US">
              <a:latin typeface="Calibri" panose="020F0502020204030204" pitchFamily="34" charset="0"/>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1907"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51908"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D31E9699-FD4E-4BB0-8F8C-FEB42790207D}" type="slidenum">
              <a:rPr lang="ja-JP" altLang="en-US">
                <a:latin typeface="Calibri" panose="020F0502020204030204" pitchFamily="34" charset="0"/>
              </a:rPr>
              <a:pPr eaLnBrk="1" hangingPunct="1"/>
              <a:t>83</a:t>
            </a:fld>
            <a:endParaRPr lang="ja-JP" altLang="en-US">
              <a:latin typeface="Calibri" panose="020F0502020204030204" pitchFamily="34" charset="0"/>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2931"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52932"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F3A624BE-89BB-48A6-962D-6AD06DAD30C9}" type="slidenum">
              <a:rPr lang="ja-JP" altLang="en-US">
                <a:latin typeface="Calibri" panose="020F0502020204030204" pitchFamily="34" charset="0"/>
              </a:rPr>
              <a:pPr eaLnBrk="1" hangingPunct="1"/>
              <a:t>84</a:t>
            </a:fld>
            <a:endParaRPr lang="ja-JP" altLang="en-US">
              <a:latin typeface="Calibri" panose="020F0502020204030204" pitchFamily="34" charset="0"/>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3955"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53956"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114C9D56-EA31-47F8-972D-30EA84A7DA91}" type="slidenum">
              <a:rPr lang="ja-JP" altLang="en-US">
                <a:latin typeface="Calibri" panose="020F0502020204030204" pitchFamily="34" charset="0"/>
              </a:rPr>
              <a:pPr eaLnBrk="1" hangingPunct="1"/>
              <a:t>85</a:t>
            </a:fld>
            <a:endParaRPr lang="ja-JP" altLang="en-US">
              <a:latin typeface="Calibri" panose="020F0502020204030204" pitchFamily="34" charset="0"/>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4979"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54980"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34DC8A21-D323-46C9-A2E1-595A64E3E0F8}" type="slidenum">
              <a:rPr lang="ja-JP" altLang="en-US">
                <a:latin typeface="Calibri" panose="020F0502020204030204" pitchFamily="34" charset="0"/>
              </a:rPr>
              <a:pPr eaLnBrk="1" hangingPunct="1"/>
              <a:t>86</a:t>
            </a:fld>
            <a:endParaRPr lang="ja-JP" altLang="en-US">
              <a:latin typeface="Calibri" panose="020F0502020204030204" pitchFamily="34" charset="0"/>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03"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56004"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B4102CA1-C602-494B-BC0B-DC6C84F49FAE}" type="slidenum">
              <a:rPr lang="ja-JP" altLang="en-US">
                <a:latin typeface="Calibri" panose="020F0502020204030204" pitchFamily="34" charset="0"/>
              </a:rPr>
              <a:pPr eaLnBrk="1" hangingPunct="1"/>
              <a:t>87</a:t>
            </a:fld>
            <a:endParaRPr lang="ja-JP" altLang="en-US">
              <a:latin typeface="Calibri" panose="020F0502020204030204" pitchFamily="34" charset="0"/>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7027"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57028"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957F8535-514F-428A-B2B7-B2F042CA4CAA}" type="slidenum">
              <a:rPr lang="ja-JP" altLang="en-US">
                <a:latin typeface="Calibri" panose="020F0502020204030204" pitchFamily="34" charset="0"/>
              </a:rPr>
              <a:pPr eaLnBrk="1" hangingPunct="1"/>
              <a:t>88</a:t>
            </a:fld>
            <a:endParaRPr lang="ja-JP" altLang="en-US">
              <a:latin typeface="Calibri" panose="020F0502020204030204" pitchFamily="34" charset="0"/>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8051"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58052"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8CFE8EDE-F2BE-47F0-AE09-E6FC8DC90FFC}" type="slidenum">
              <a:rPr lang="ja-JP" altLang="en-US">
                <a:latin typeface="Calibri" panose="020F0502020204030204" pitchFamily="34" charset="0"/>
              </a:rPr>
              <a:pPr eaLnBrk="1" hangingPunct="1"/>
              <a:t>89</a:t>
            </a:fld>
            <a:endParaRPr lang="ja-JP" altLang="en-US">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083"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174084"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6DCE066A-9D44-4F17-B667-6B135CE7F2A0}" type="slidenum">
              <a:rPr lang="ja-JP" altLang="en-US">
                <a:latin typeface="Calibri" panose="020F0502020204030204" pitchFamily="34" charset="0"/>
              </a:rPr>
              <a:pPr eaLnBrk="1" hangingPunct="1"/>
              <a:t>9</a:t>
            </a:fld>
            <a:endParaRPr lang="ja-JP" altLang="en-US">
              <a:latin typeface="Calibri" panose="020F0502020204030204" pitchFamily="34" charset="0"/>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9075"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59076"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8A1B31A6-9C65-4539-80C7-AE1FEF6512FC}" type="slidenum">
              <a:rPr lang="ja-JP" altLang="en-US">
                <a:latin typeface="Calibri" panose="020F0502020204030204" pitchFamily="34" charset="0"/>
              </a:rPr>
              <a:pPr eaLnBrk="1" hangingPunct="1"/>
              <a:t>90</a:t>
            </a:fld>
            <a:endParaRPr lang="ja-JP" altLang="en-US">
              <a:latin typeface="Calibri" panose="020F0502020204030204" pitchFamily="34" charset="0"/>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0099"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60100"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A7642A54-82AA-4DEB-B8D9-CC6517C82DEB}" type="slidenum">
              <a:rPr lang="ja-JP" altLang="en-US">
                <a:latin typeface="Calibri" panose="020F0502020204030204" pitchFamily="34" charset="0"/>
              </a:rPr>
              <a:pPr eaLnBrk="1" hangingPunct="1"/>
              <a:t>91</a:t>
            </a:fld>
            <a:endParaRPr lang="ja-JP" altLang="en-US">
              <a:latin typeface="Calibri" panose="020F0502020204030204" pitchFamily="34" charset="0"/>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1123"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61124"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615548BA-310A-4F97-800B-4FE85372A215}" type="slidenum">
              <a:rPr lang="ja-JP" altLang="en-US">
                <a:latin typeface="Calibri" panose="020F0502020204030204" pitchFamily="34" charset="0"/>
              </a:rPr>
              <a:pPr eaLnBrk="1" hangingPunct="1"/>
              <a:t>92</a:t>
            </a:fld>
            <a:endParaRPr lang="ja-JP" altLang="en-US">
              <a:latin typeface="Calibri" panose="020F0502020204030204" pitchFamily="34" charset="0"/>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2147"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62148"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0C08C6E4-AE50-4253-855B-F73026D2C594}" type="slidenum">
              <a:rPr lang="ja-JP" altLang="en-US">
                <a:latin typeface="Calibri" panose="020F0502020204030204" pitchFamily="34" charset="0"/>
              </a:rPr>
              <a:pPr eaLnBrk="1" hangingPunct="1"/>
              <a:t>93</a:t>
            </a:fld>
            <a:endParaRPr lang="ja-JP" altLang="en-US">
              <a:latin typeface="Calibri" panose="020F0502020204030204" pitchFamily="34" charset="0"/>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3171"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63172"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A8794430-E35E-43C8-AB9D-30A31DAD611E}" type="slidenum">
              <a:rPr lang="ja-JP" altLang="en-US">
                <a:latin typeface="Calibri" panose="020F0502020204030204" pitchFamily="34" charset="0"/>
              </a:rPr>
              <a:pPr eaLnBrk="1" hangingPunct="1"/>
              <a:t>94</a:t>
            </a:fld>
            <a:endParaRPr lang="ja-JP" altLang="en-US">
              <a:latin typeface="Calibri" panose="020F0502020204030204" pitchFamily="34" charset="0"/>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4195"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64196"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1FC07442-EA8A-4AA9-B4C7-122A91F229F9}" type="slidenum">
              <a:rPr lang="ja-JP" altLang="en-US">
                <a:latin typeface="Calibri" panose="020F0502020204030204" pitchFamily="34" charset="0"/>
              </a:rPr>
              <a:pPr eaLnBrk="1" hangingPunct="1"/>
              <a:t>95</a:t>
            </a:fld>
            <a:endParaRPr lang="ja-JP" altLang="en-US">
              <a:latin typeface="Calibri" panose="020F0502020204030204" pitchFamily="34" charset="0"/>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5219"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65220"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B1669993-94A6-4E18-BD6F-08CA16747038}" type="slidenum">
              <a:rPr lang="ja-JP" altLang="en-US">
                <a:latin typeface="Calibri" panose="020F0502020204030204" pitchFamily="34" charset="0"/>
              </a:rPr>
              <a:pPr eaLnBrk="1" hangingPunct="1"/>
              <a:t>96</a:t>
            </a:fld>
            <a:endParaRPr lang="ja-JP" altLang="en-US">
              <a:latin typeface="Calibri" panose="020F0502020204030204" pitchFamily="34" charset="0"/>
            </a:endParaRPr>
          </a:p>
        </p:txBody>
      </p:sp>
    </p:spTree>
    <p:extLst>
      <p:ext uri="{BB962C8B-B14F-4D97-AF65-F5344CB8AC3E}">
        <p14:creationId xmlns:p14="http://schemas.microsoft.com/office/powerpoint/2010/main" val="210457484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683"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327684"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55E2839E-4AC0-45E8-9804-CC39E95CD086}" type="slidenum">
              <a:rPr lang="ja-JP" altLang="en-US">
                <a:latin typeface="Calibri" panose="020F0502020204030204" pitchFamily="34" charset="0"/>
              </a:rPr>
              <a:pPr eaLnBrk="1" hangingPunct="1"/>
              <a:t>97</a:t>
            </a:fld>
            <a:endParaRPr lang="ja-JP" altLang="en-US">
              <a:latin typeface="Calibri" panose="020F0502020204030204" pitchFamily="34" charset="0"/>
            </a:endParaRPr>
          </a:p>
        </p:txBody>
      </p:sp>
    </p:spTree>
    <p:extLst>
      <p:ext uri="{BB962C8B-B14F-4D97-AF65-F5344CB8AC3E}">
        <p14:creationId xmlns:p14="http://schemas.microsoft.com/office/powerpoint/2010/main" val="259000853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8707"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328708"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B24616A5-18B7-45CF-8EC6-20E25BC162C2}" type="slidenum">
              <a:rPr lang="ja-JP" altLang="en-US">
                <a:latin typeface="Calibri" panose="020F0502020204030204" pitchFamily="34" charset="0"/>
              </a:rPr>
              <a:pPr eaLnBrk="1" hangingPunct="1"/>
              <a:t>98</a:t>
            </a:fld>
            <a:endParaRPr lang="ja-JP" altLang="en-US">
              <a:latin typeface="Calibri" panose="020F0502020204030204" pitchFamily="34" charset="0"/>
            </a:endParaRPr>
          </a:p>
        </p:txBody>
      </p:sp>
    </p:spTree>
    <p:extLst>
      <p:ext uri="{BB962C8B-B14F-4D97-AF65-F5344CB8AC3E}">
        <p14:creationId xmlns:p14="http://schemas.microsoft.com/office/powerpoint/2010/main" val="1826565005"/>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5219"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65220"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B1669993-94A6-4E18-BD6F-08CA16747038}" type="slidenum">
              <a:rPr lang="ja-JP" altLang="en-US">
                <a:latin typeface="Calibri" panose="020F0502020204030204" pitchFamily="34" charset="0"/>
              </a:rPr>
              <a:pPr eaLnBrk="1" hangingPunct="1"/>
              <a:t>109</a:t>
            </a:fld>
            <a:endParaRPr lang="ja-JP"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a:t>マスタ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 サブタイトルの書式設定</a:t>
            </a:r>
          </a:p>
        </p:txBody>
      </p:sp>
      <p:sp>
        <p:nvSpPr>
          <p:cNvPr id="4" name="日付プレースホルダ 3"/>
          <p:cNvSpPr>
            <a:spLocks noGrp="1"/>
          </p:cNvSpPr>
          <p:nvPr>
            <p:ph type="dt" sz="half" idx="10"/>
          </p:nvPr>
        </p:nvSpPr>
        <p:spPr/>
        <p:txBody>
          <a:bodyPr/>
          <a:lstStyle>
            <a:lvl1pPr>
              <a:defRPr/>
            </a:lvl1pPr>
          </a:lstStyle>
          <a:p>
            <a:pPr>
              <a:defRPr/>
            </a:pPr>
            <a:fld id="{3FDAB3B0-07DF-4638-95E7-40F707339AEF}" type="datetimeFigureOut">
              <a:rPr lang="ja-JP" altLang="en-US"/>
              <a:pPr>
                <a:defRPr/>
              </a:pPr>
              <a:t>2021/1/24</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1949E3B9-51FE-474E-9FE5-101D25DE609E}" type="slidenum">
              <a:rPr lang="ja-JP" altLang="en-US"/>
              <a:pPr/>
              <a:t>‹#›</a:t>
            </a:fld>
            <a:endParaRPr lang="ja-JP" altLang="en-US"/>
          </a:p>
        </p:txBody>
      </p:sp>
    </p:spTree>
    <p:extLst>
      <p:ext uri="{BB962C8B-B14F-4D97-AF65-F5344CB8AC3E}">
        <p14:creationId xmlns:p14="http://schemas.microsoft.com/office/powerpoint/2010/main" val="3543647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 3"/>
          <p:cNvSpPr>
            <a:spLocks noGrp="1"/>
          </p:cNvSpPr>
          <p:nvPr>
            <p:ph type="dt" sz="half" idx="10"/>
          </p:nvPr>
        </p:nvSpPr>
        <p:spPr/>
        <p:txBody>
          <a:bodyPr/>
          <a:lstStyle>
            <a:lvl1pPr>
              <a:defRPr/>
            </a:lvl1pPr>
          </a:lstStyle>
          <a:p>
            <a:pPr>
              <a:defRPr/>
            </a:pPr>
            <a:fld id="{2A32BA69-9CA7-4270-A898-EF633852564F}" type="datetimeFigureOut">
              <a:rPr lang="ja-JP" altLang="en-US"/>
              <a:pPr>
                <a:defRPr/>
              </a:pPr>
              <a:t>2021/1/24</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66866EAA-A889-4132-BB9F-CC7A79281E8E}" type="slidenum">
              <a:rPr lang="ja-JP" altLang="en-US"/>
              <a:pPr/>
              <a:t>‹#›</a:t>
            </a:fld>
            <a:endParaRPr lang="ja-JP" altLang="en-US"/>
          </a:p>
        </p:txBody>
      </p:sp>
    </p:spTree>
    <p:extLst>
      <p:ext uri="{BB962C8B-B14F-4D97-AF65-F5344CB8AC3E}">
        <p14:creationId xmlns:p14="http://schemas.microsoft.com/office/powerpoint/2010/main" val="4273120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 3"/>
          <p:cNvSpPr>
            <a:spLocks noGrp="1"/>
          </p:cNvSpPr>
          <p:nvPr>
            <p:ph type="dt" sz="half" idx="10"/>
          </p:nvPr>
        </p:nvSpPr>
        <p:spPr/>
        <p:txBody>
          <a:bodyPr/>
          <a:lstStyle>
            <a:lvl1pPr>
              <a:defRPr/>
            </a:lvl1pPr>
          </a:lstStyle>
          <a:p>
            <a:pPr>
              <a:defRPr/>
            </a:pPr>
            <a:fld id="{62D6822F-70C3-453B-96E7-9177A50F99D5}" type="datetimeFigureOut">
              <a:rPr lang="ja-JP" altLang="en-US"/>
              <a:pPr>
                <a:defRPr/>
              </a:pPr>
              <a:t>2021/1/24</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3B34BF36-CC66-43FC-B9E4-E545FB07F41C}" type="slidenum">
              <a:rPr lang="ja-JP" altLang="en-US"/>
              <a:pPr/>
              <a:t>‹#›</a:t>
            </a:fld>
            <a:endParaRPr lang="ja-JP" altLang="en-US"/>
          </a:p>
        </p:txBody>
      </p:sp>
    </p:spTree>
    <p:extLst>
      <p:ext uri="{BB962C8B-B14F-4D97-AF65-F5344CB8AC3E}">
        <p14:creationId xmlns:p14="http://schemas.microsoft.com/office/powerpoint/2010/main" val="2450497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725470"/>
          </a:xfrm>
        </p:spPr>
        <p:txBody>
          <a:bodyPr>
            <a:normAutofit/>
          </a:bodyPr>
          <a:lstStyle>
            <a:lvl1pPr>
              <a:defRPr sz="3600"/>
            </a:lvl1pPr>
          </a:lstStyle>
          <a:p>
            <a:r>
              <a:rPr lang="ja-JP" altLang="en-US"/>
              <a:t>マスタ タイトルの書式設定</a:t>
            </a:r>
          </a:p>
        </p:txBody>
      </p:sp>
      <p:sp>
        <p:nvSpPr>
          <p:cNvPr id="3" name="コンテンツ プレースホルダ 2"/>
          <p:cNvSpPr>
            <a:spLocks noGrp="1"/>
          </p:cNvSpPr>
          <p:nvPr>
            <p:ph idx="1"/>
          </p:nvPr>
        </p:nvSpPr>
        <p:spPr>
          <a:xfrm>
            <a:off x="457200" y="1214422"/>
            <a:ext cx="8229600" cy="5000660"/>
          </a:xfrm>
        </p:spPr>
        <p:txBody>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5" name="日付プレースホルダ 3"/>
          <p:cNvSpPr>
            <a:spLocks noGrp="1"/>
          </p:cNvSpPr>
          <p:nvPr>
            <p:ph type="dt" sz="half" idx="10"/>
          </p:nvPr>
        </p:nvSpPr>
        <p:spPr/>
        <p:txBody>
          <a:bodyPr/>
          <a:lstStyle>
            <a:lvl1pPr>
              <a:defRPr/>
            </a:lvl1pPr>
          </a:lstStyle>
          <a:p>
            <a:pPr>
              <a:defRPr/>
            </a:pPr>
            <a:fld id="{8788B888-4EF2-4A7B-B01E-C29141BE62F0}" type="datetimeFigureOut">
              <a:rPr lang="ja-JP" altLang="en-US"/>
              <a:pPr>
                <a:defRPr/>
              </a:pPr>
              <a:t>2021/1/24</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46E65D44-82E5-46B9-8144-7A3D1F1730E0}" type="slidenum">
              <a:rPr lang="ja-JP" altLang="en-US"/>
              <a:pPr/>
              <a:t>‹#›</a:t>
            </a:fld>
            <a:endParaRPr lang="ja-JP" altLang="en-US"/>
          </a:p>
        </p:txBody>
      </p:sp>
      <p:sp>
        <p:nvSpPr>
          <p:cNvPr id="8" name="正方形/長方形 7"/>
          <p:cNvSpPr/>
          <p:nvPr userDrawn="1"/>
        </p:nvSpPr>
        <p:spPr>
          <a:xfrm>
            <a:off x="428625" y="1000125"/>
            <a:ext cx="8429625" cy="71438"/>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anchor="ctr"/>
          <a:lstStyle/>
          <a:p>
            <a:pPr algn="ctr" fontAlgn="auto">
              <a:spcBef>
                <a:spcPts val="0"/>
              </a:spcBef>
              <a:spcAft>
                <a:spcPts val="0"/>
              </a:spcAft>
              <a:defRPr/>
            </a:pPr>
            <a:endParaRPr lang="ja-JP" altLang="en-US"/>
          </a:p>
        </p:txBody>
      </p:sp>
    </p:spTree>
    <p:extLst>
      <p:ext uri="{BB962C8B-B14F-4D97-AF65-F5344CB8AC3E}">
        <p14:creationId xmlns:p14="http://schemas.microsoft.com/office/powerpoint/2010/main" val="1801512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4DCBA11B-6BE9-49A0-9E87-D4541A38C06A}" type="datetimeFigureOut">
              <a:rPr lang="ja-JP" altLang="en-US"/>
              <a:pPr>
                <a:defRPr/>
              </a:pPr>
              <a:t>2021/1/24</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772F687F-C44C-402D-85FA-B5AA2E8CC19B}" type="slidenum">
              <a:rPr lang="ja-JP" altLang="en-US"/>
              <a:pPr/>
              <a:t>‹#›</a:t>
            </a:fld>
            <a:endParaRPr lang="ja-JP" altLang="en-US"/>
          </a:p>
        </p:txBody>
      </p:sp>
    </p:spTree>
    <p:extLst>
      <p:ext uri="{BB962C8B-B14F-4D97-AF65-F5344CB8AC3E}">
        <p14:creationId xmlns:p14="http://schemas.microsoft.com/office/powerpoint/2010/main" val="4193957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日付プレースホルダ 3"/>
          <p:cNvSpPr>
            <a:spLocks noGrp="1"/>
          </p:cNvSpPr>
          <p:nvPr>
            <p:ph type="dt" sz="half" idx="10"/>
          </p:nvPr>
        </p:nvSpPr>
        <p:spPr/>
        <p:txBody>
          <a:bodyPr/>
          <a:lstStyle>
            <a:lvl1pPr>
              <a:defRPr/>
            </a:lvl1pPr>
          </a:lstStyle>
          <a:p>
            <a:pPr>
              <a:defRPr/>
            </a:pPr>
            <a:fld id="{7788A54E-9122-4ACC-8712-D72A116BEA06}" type="datetimeFigureOut">
              <a:rPr lang="ja-JP" altLang="en-US"/>
              <a:pPr>
                <a:defRPr/>
              </a:pPr>
              <a:t>2021/1/24</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5DEE5353-C9F8-4729-B822-F1B3BDE32A69}" type="slidenum">
              <a:rPr lang="ja-JP" altLang="en-US"/>
              <a:pPr/>
              <a:t>‹#›</a:t>
            </a:fld>
            <a:endParaRPr lang="ja-JP" altLang="en-US"/>
          </a:p>
        </p:txBody>
      </p:sp>
    </p:spTree>
    <p:extLst>
      <p:ext uri="{BB962C8B-B14F-4D97-AF65-F5344CB8AC3E}">
        <p14:creationId xmlns:p14="http://schemas.microsoft.com/office/powerpoint/2010/main" val="2240190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日付プレースホルダ 3"/>
          <p:cNvSpPr>
            <a:spLocks noGrp="1"/>
          </p:cNvSpPr>
          <p:nvPr>
            <p:ph type="dt" sz="half" idx="10"/>
          </p:nvPr>
        </p:nvSpPr>
        <p:spPr/>
        <p:txBody>
          <a:bodyPr/>
          <a:lstStyle>
            <a:lvl1pPr>
              <a:defRPr/>
            </a:lvl1pPr>
          </a:lstStyle>
          <a:p>
            <a:pPr>
              <a:defRPr/>
            </a:pPr>
            <a:fld id="{A33020FB-31E6-4AD9-92D9-E70B675E3340}" type="datetimeFigureOut">
              <a:rPr lang="ja-JP" altLang="en-US"/>
              <a:pPr>
                <a:defRPr/>
              </a:pPr>
              <a:t>2021/1/24</a:t>
            </a:fld>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 5"/>
          <p:cNvSpPr>
            <a:spLocks noGrp="1"/>
          </p:cNvSpPr>
          <p:nvPr>
            <p:ph type="sldNum" sz="quarter" idx="12"/>
          </p:nvPr>
        </p:nvSpPr>
        <p:spPr/>
        <p:txBody>
          <a:bodyPr/>
          <a:lstStyle>
            <a:lvl1pPr>
              <a:defRPr/>
            </a:lvl1pPr>
          </a:lstStyle>
          <a:p>
            <a:fld id="{AB5F65A1-DE9A-45D3-9AE9-D1DF63C6DF9E}" type="slidenum">
              <a:rPr lang="ja-JP" altLang="en-US"/>
              <a:pPr/>
              <a:t>‹#›</a:t>
            </a:fld>
            <a:endParaRPr lang="ja-JP" altLang="en-US"/>
          </a:p>
        </p:txBody>
      </p:sp>
    </p:spTree>
    <p:extLst>
      <p:ext uri="{BB962C8B-B14F-4D97-AF65-F5344CB8AC3E}">
        <p14:creationId xmlns:p14="http://schemas.microsoft.com/office/powerpoint/2010/main" val="822424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日付プレースホルダ 3"/>
          <p:cNvSpPr>
            <a:spLocks noGrp="1"/>
          </p:cNvSpPr>
          <p:nvPr>
            <p:ph type="dt" sz="half" idx="10"/>
          </p:nvPr>
        </p:nvSpPr>
        <p:spPr/>
        <p:txBody>
          <a:bodyPr/>
          <a:lstStyle>
            <a:lvl1pPr>
              <a:defRPr/>
            </a:lvl1pPr>
          </a:lstStyle>
          <a:p>
            <a:pPr>
              <a:defRPr/>
            </a:pPr>
            <a:fld id="{B9EBE71B-816B-4557-A45C-16C1A96BA1A0}" type="datetimeFigureOut">
              <a:rPr lang="ja-JP" altLang="en-US"/>
              <a:pPr>
                <a:defRPr/>
              </a:pPr>
              <a:t>2021/1/24</a:t>
            </a:fld>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 5"/>
          <p:cNvSpPr>
            <a:spLocks noGrp="1"/>
          </p:cNvSpPr>
          <p:nvPr>
            <p:ph type="sldNum" sz="quarter" idx="12"/>
          </p:nvPr>
        </p:nvSpPr>
        <p:spPr/>
        <p:txBody>
          <a:bodyPr/>
          <a:lstStyle>
            <a:lvl1pPr>
              <a:defRPr/>
            </a:lvl1pPr>
          </a:lstStyle>
          <a:p>
            <a:fld id="{1121E9D8-E03D-4582-BE81-9FB326130E5D}" type="slidenum">
              <a:rPr lang="ja-JP" altLang="en-US"/>
              <a:pPr/>
              <a:t>‹#›</a:t>
            </a:fld>
            <a:endParaRPr lang="ja-JP" altLang="en-US"/>
          </a:p>
        </p:txBody>
      </p:sp>
    </p:spTree>
    <p:extLst>
      <p:ext uri="{BB962C8B-B14F-4D97-AF65-F5344CB8AC3E}">
        <p14:creationId xmlns:p14="http://schemas.microsoft.com/office/powerpoint/2010/main" val="728141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A385C5E8-E73A-4528-B669-6FC22F9EB1E1}" type="datetimeFigureOut">
              <a:rPr lang="ja-JP" altLang="en-US"/>
              <a:pPr>
                <a:defRPr/>
              </a:pPr>
              <a:t>2021/1/24</a:t>
            </a:fld>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 5"/>
          <p:cNvSpPr>
            <a:spLocks noGrp="1"/>
          </p:cNvSpPr>
          <p:nvPr>
            <p:ph type="sldNum" sz="quarter" idx="12"/>
          </p:nvPr>
        </p:nvSpPr>
        <p:spPr/>
        <p:txBody>
          <a:bodyPr/>
          <a:lstStyle>
            <a:lvl1pPr>
              <a:defRPr/>
            </a:lvl1pPr>
          </a:lstStyle>
          <a:p>
            <a:fld id="{93AA9374-AFDD-41EC-BFB2-3DA77E4E294C}" type="slidenum">
              <a:rPr lang="ja-JP" altLang="en-US"/>
              <a:pPr/>
              <a:t>‹#›</a:t>
            </a:fld>
            <a:endParaRPr lang="ja-JP" altLang="en-US"/>
          </a:p>
        </p:txBody>
      </p:sp>
    </p:spTree>
    <p:extLst>
      <p:ext uri="{BB962C8B-B14F-4D97-AF65-F5344CB8AC3E}">
        <p14:creationId xmlns:p14="http://schemas.microsoft.com/office/powerpoint/2010/main" val="395471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35262A44-9B1A-449C-A73B-99EA49E93050}" type="datetimeFigureOut">
              <a:rPr lang="ja-JP" altLang="en-US"/>
              <a:pPr>
                <a:defRPr/>
              </a:pPr>
              <a:t>2021/1/24</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F509A16A-3DB3-425E-93B6-0B21BE4EF39D}" type="slidenum">
              <a:rPr lang="ja-JP" altLang="en-US"/>
              <a:pPr/>
              <a:t>‹#›</a:t>
            </a:fld>
            <a:endParaRPr lang="ja-JP" altLang="en-US"/>
          </a:p>
        </p:txBody>
      </p:sp>
    </p:spTree>
    <p:extLst>
      <p:ext uri="{BB962C8B-B14F-4D97-AF65-F5344CB8AC3E}">
        <p14:creationId xmlns:p14="http://schemas.microsoft.com/office/powerpoint/2010/main" val="4051486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F478AB85-FCEB-4EF8-831F-79990CEE19FC}" type="datetimeFigureOut">
              <a:rPr lang="ja-JP" altLang="en-US"/>
              <a:pPr>
                <a:defRPr/>
              </a:pPr>
              <a:t>2021/1/24</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A31A3C3B-8884-4547-BA23-1D98D665A831}" type="slidenum">
              <a:rPr lang="ja-JP" altLang="en-US"/>
              <a:pPr/>
              <a:t>‹#›</a:t>
            </a:fld>
            <a:endParaRPr lang="ja-JP" altLang="en-US"/>
          </a:p>
        </p:txBody>
      </p:sp>
    </p:spTree>
    <p:extLst>
      <p:ext uri="{BB962C8B-B14F-4D97-AF65-F5344CB8AC3E}">
        <p14:creationId xmlns:p14="http://schemas.microsoft.com/office/powerpoint/2010/main" val="4178284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タイトル プレースホルダ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27" name="テキスト プレースホルダ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2DABCB20-971E-417A-8A83-A3A45FCA9171}" type="datetimeFigureOut">
              <a:rPr lang="ja-JP" altLang="en-US"/>
              <a:pPr>
                <a:defRPr/>
              </a:pPr>
              <a:t>2021/1/24</a:t>
            </a:fld>
            <a:endParaRPr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Lucida Console" panose="020B0609040504020204" pitchFamily="49" charset="0"/>
                <a:ea typeface="HG丸ｺﾞｼｯｸM-PRO" panose="020F0600000000000000" pitchFamily="50" charset="-128"/>
              </a:defRPr>
            </a:lvl1pPr>
          </a:lstStyle>
          <a:p>
            <a:fld id="{40022B54-360B-4EA8-8000-3653AB5E2342}" type="slidenum">
              <a:rPr lang="ja-JP" altLang="en-US"/>
              <a:pPr/>
              <a:t>‹#›</a:t>
            </a:fld>
            <a:endParaRPr lang="ja-JP" altLang="en-US"/>
          </a:p>
        </p:txBody>
      </p:sp>
    </p:spTree>
  </p:cSld>
  <p:clrMap bg1="lt1" tx1="dk1" bg2="lt2" tx2="dk2" accent1="accent1" accent2="accent2" accent3="accent3" accent4="accent4" accent5="accent5" accent6="accent6" hlink="hlink" folHlink="folHlink"/>
  <p:sldLayoutIdLst>
    <p:sldLayoutId id="2147483697" r:id="rId1"/>
    <p:sldLayoutId id="214748370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ctr" rtl="0" eaLnBrk="0" fontAlgn="base" hangingPunct="0">
        <a:spcBef>
          <a:spcPct val="0"/>
        </a:spcBef>
        <a:spcAft>
          <a:spcPct val="0"/>
        </a:spcAft>
        <a:defRPr kumimoji="1" sz="4400" kern="1200">
          <a:solidFill>
            <a:schemeClr val="tx1"/>
          </a:solidFill>
          <a:latin typeface="+mn-ea"/>
          <a:ea typeface="+mn-ea"/>
          <a:cs typeface="+mj-cs"/>
        </a:defRPr>
      </a:lvl1pPr>
      <a:lvl2pPr algn="ctr" rtl="0" eaLnBrk="0" fontAlgn="base" hangingPunct="0">
        <a:spcBef>
          <a:spcPct val="0"/>
        </a:spcBef>
        <a:spcAft>
          <a:spcPct val="0"/>
        </a:spcAft>
        <a:defRPr kumimoji="1" sz="4400">
          <a:solidFill>
            <a:schemeClr val="tx1"/>
          </a:solidFill>
          <a:latin typeface="Lucida Console" pitchFamily="49" charset="0"/>
          <a:ea typeface="HG丸ｺﾞｼｯｸM-PRO" pitchFamily="50" charset="-128"/>
        </a:defRPr>
      </a:lvl2pPr>
      <a:lvl3pPr algn="ctr" rtl="0" eaLnBrk="0" fontAlgn="base" hangingPunct="0">
        <a:spcBef>
          <a:spcPct val="0"/>
        </a:spcBef>
        <a:spcAft>
          <a:spcPct val="0"/>
        </a:spcAft>
        <a:defRPr kumimoji="1" sz="4400">
          <a:solidFill>
            <a:schemeClr val="tx1"/>
          </a:solidFill>
          <a:latin typeface="Lucida Console" pitchFamily="49" charset="0"/>
          <a:ea typeface="HG丸ｺﾞｼｯｸM-PRO" pitchFamily="50" charset="-128"/>
        </a:defRPr>
      </a:lvl3pPr>
      <a:lvl4pPr algn="ctr" rtl="0" eaLnBrk="0" fontAlgn="base" hangingPunct="0">
        <a:spcBef>
          <a:spcPct val="0"/>
        </a:spcBef>
        <a:spcAft>
          <a:spcPct val="0"/>
        </a:spcAft>
        <a:defRPr kumimoji="1" sz="4400">
          <a:solidFill>
            <a:schemeClr val="tx1"/>
          </a:solidFill>
          <a:latin typeface="Lucida Console" pitchFamily="49" charset="0"/>
          <a:ea typeface="HG丸ｺﾞｼｯｸM-PRO" pitchFamily="50" charset="-128"/>
        </a:defRPr>
      </a:lvl4pPr>
      <a:lvl5pPr algn="ctr" rtl="0" eaLnBrk="0" fontAlgn="base" hangingPunct="0">
        <a:spcBef>
          <a:spcPct val="0"/>
        </a:spcBef>
        <a:spcAft>
          <a:spcPct val="0"/>
        </a:spcAft>
        <a:defRPr kumimoji="1" sz="4400">
          <a:solidFill>
            <a:schemeClr val="tx1"/>
          </a:solidFill>
          <a:latin typeface="Lucida Console" pitchFamily="49" charset="0"/>
          <a:ea typeface="HG丸ｺﾞｼｯｸM-PRO" pitchFamily="50" charset="-128"/>
        </a:defRPr>
      </a:lvl5pPr>
      <a:lvl6pPr marL="457200" algn="ctr" rtl="0" fontAlgn="base">
        <a:spcBef>
          <a:spcPct val="0"/>
        </a:spcBef>
        <a:spcAft>
          <a:spcPct val="0"/>
        </a:spcAft>
        <a:defRPr kumimoji="1" sz="4400">
          <a:solidFill>
            <a:schemeClr val="tx1"/>
          </a:solidFill>
          <a:latin typeface="Lucida Console" pitchFamily="49" charset="0"/>
          <a:ea typeface="HG丸ｺﾞｼｯｸM-PRO" pitchFamily="50" charset="-128"/>
        </a:defRPr>
      </a:lvl6pPr>
      <a:lvl7pPr marL="914400" algn="ctr" rtl="0" fontAlgn="base">
        <a:spcBef>
          <a:spcPct val="0"/>
        </a:spcBef>
        <a:spcAft>
          <a:spcPct val="0"/>
        </a:spcAft>
        <a:defRPr kumimoji="1" sz="4400">
          <a:solidFill>
            <a:schemeClr val="tx1"/>
          </a:solidFill>
          <a:latin typeface="Lucida Console" pitchFamily="49" charset="0"/>
          <a:ea typeface="HG丸ｺﾞｼｯｸM-PRO" pitchFamily="50" charset="-128"/>
        </a:defRPr>
      </a:lvl7pPr>
      <a:lvl8pPr marL="1371600" algn="ctr" rtl="0" fontAlgn="base">
        <a:spcBef>
          <a:spcPct val="0"/>
        </a:spcBef>
        <a:spcAft>
          <a:spcPct val="0"/>
        </a:spcAft>
        <a:defRPr kumimoji="1" sz="4400">
          <a:solidFill>
            <a:schemeClr val="tx1"/>
          </a:solidFill>
          <a:latin typeface="Lucida Console" pitchFamily="49" charset="0"/>
          <a:ea typeface="HG丸ｺﾞｼｯｸM-PRO" pitchFamily="50" charset="-128"/>
        </a:defRPr>
      </a:lvl8pPr>
      <a:lvl9pPr marL="1828800" algn="ctr" rtl="0" fontAlgn="base">
        <a:spcBef>
          <a:spcPct val="0"/>
        </a:spcBef>
        <a:spcAft>
          <a:spcPct val="0"/>
        </a:spcAft>
        <a:defRPr kumimoji="1" sz="4400">
          <a:solidFill>
            <a:schemeClr val="tx1"/>
          </a:solidFill>
          <a:latin typeface="Lucida Console" pitchFamily="49" charset="0"/>
          <a:ea typeface="HG丸ｺﾞｼｯｸM-PRO" pitchFamily="50" charset="-128"/>
        </a:defRPr>
      </a:lvl9pPr>
    </p:titleStyle>
    <p:bodyStyle>
      <a:lvl1pPr marL="342900" indent="-342900"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07.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23.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13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24.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29.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36.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14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1.xml"/></Relationships>
</file>

<file path=ppt/slides/_rels/slide15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1.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ctrTitle"/>
          </p:nvPr>
        </p:nvSpPr>
        <p:spPr/>
        <p:txBody>
          <a:bodyPr/>
          <a:lstStyle/>
          <a:p>
            <a:pPr eaLnBrk="1" hangingPunct="1"/>
            <a:r>
              <a:rPr lang="en-US" altLang="ja-JP" b="1" dirty="0"/>
              <a:t>Java</a:t>
            </a:r>
            <a:r>
              <a:rPr lang="ja-JP" altLang="en-US" b="1" dirty="0"/>
              <a:t> 学習教材（２）</a:t>
            </a:r>
          </a:p>
        </p:txBody>
      </p:sp>
      <p:sp>
        <p:nvSpPr>
          <p:cNvPr id="3" name="サブタイトル 2"/>
          <p:cNvSpPr>
            <a:spLocks noGrp="1"/>
          </p:cNvSpPr>
          <p:nvPr>
            <p:ph type="subTitle" idx="1"/>
          </p:nvPr>
        </p:nvSpPr>
        <p:spPr>
          <a:xfrm>
            <a:off x="1371600" y="4429125"/>
            <a:ext cx="6400800" cy="638175"/>
          </a:xfrm>
        </p:spPr>
        <p:txBody>
          <a:bodyPr rtlCol="0">
            <a:normAutofit fontScale="55000" lnSpcReduction="20000"/>
          </a:bodyPr>
          <a:lstStyle/>
          <a:p>
            <a:pPr eaLnBrk="1" fontAlgn="auto" hangingPunct="1">
              <a:spcAft>
                <a:spcPts val="0"/>
              </a:spcAft>
              <a:defRPr/>
            </a:pPr>
            <a:r>
              <a:rPr lang="ja-JP" altLang="en-US" dirty="0">
                <a:latin typeface="+mn-ea"/>
              </a:rPr>
              <a:t>筑波大学 システム情報系 三谷純</a:t>
            </a:r>
            <a:endParaRPr lang="en-US" altLang="ja-JP" dirty="0">
              <a:latin typeface="+mn-ea"/>
            </a:endParaRPr>
          </a:p>
          <a:p>
            <a:pPr eaLnBrk="1" fontAlgn="auto" hangingPunct="1">
              <a:spcAft>
                <a:spcPts val="0"/>
              </a:spcAft>
              <a:defRPr/>
            </a:pPr>
            <a:r>
              <a:rPr lang="ja-JP" altLang="en-US" dirty="0">
                <a:latin typeface="+mn-ea"/>
              </a:rPr>
              <a:t>最終更新日 </a:t>
            </a:r>
            <a:r>
              <a:rPr lang="en-US" altLang="ja-JP" dirty="0">
                <a:latin typeface="+mn-ea"/>
              </a:rPr>
              <a:t>2021/1/24</a:t>
            </a:r>
            <a:endParaRPr lang="ja-JP" altLang="en-US" dirty="0">
              <a:latin typeface="+mn-ea"/>
            </a:endParaRPr>
          </a:p>
        </p:txBody>
      </p:sp>
      <p:sp>
        <p:nvSpPr>
          <p:cNvPr id="351233" name="Rectangle 1"/>
          <p:cNvSpPr>
            <a:spLocks noChangeArrowheads="1"/>
          </p:cNvSpPr>
          <p:nvPr/>
        </p:nvSpPr>
        <p:spPr bwMode="auto">
          <a:xfrm>
            <a:off x="-452773" y="6453336"/>
            <a:ext cx="10049546" cy="338554"/>
          </a:xfrm>
          <a:prstGeom prst="rect">
            <a:avLst/>
          </a:prstGeom>
          <a:noFill/>
          <a:ln w="9525">
            <a:noFill/>
            <a:miter lim="800000"/>
            <a:headEnd/>
            <a:tailEnd/>
          </a:ln>
          <a:effectLst/>
        </p:spPr>
        <p:txBody>
          <a:bodyPr wrap="none" anchor="ctr">
            <a:spAutoFit/>
          </a:bodyPr>
          <a:lstStyle/>
          <a:p>
            <a:pPr>
              <a:defRPr/>
            </a:pPr>
            <a:r>
              <a:rPr lang="ja-JP" sz="1600" dirty="0">
                <a:latin typeface="+mn-ea"/>
                <a:ea typeface="+mn-ea"/>
                <a:cs typeface="ＭＳ Ｐゴシック" pitchFamily="50" charset="-128"/>
              </a:rPr>
              <a:t>　　　</a:t>
            </a:r>
            <a:r>
              <a:rPr lang="ja-JP" altLang="ja-JP" sz="1600" dirty="0">
                <a:latin typeface="+mn-ea"/>
                <a:ea typeface="+mn-ea"/>
                <a:cs typeface="ＭＳ Ｐゴシック" pitchFamily="50" charset="-128"/>
              </a:rPr>
              <a:t>(C) 20</a:t>
            </a:r>
            <a:r>
              <a:rPr lang="en-US" altLang="ja-JP" sz="1600" dirty="0">
                <a:latin typeface="+mn-ea"/>
                <a:ea typeface="+mn-ea"/>
                <a:cs typeface="ＭＳ Ｐゴシック" pitchFamily="50" charset="-128"/>
              </a:rPr>
              <a:t>21</a:t>
            </a:r>
            <a:r>
              <a:rPr lang="ja-JP" altLang="ja-JP" sz="1600" dirty="0">
                <a:latin typeface="+mn-ea"/>
                <a:ea typeface="+mn-ea"/>
                <a:cs typeface="ＭＳ Ｐゴシック" pitchFamily="50" charset="-128"/>
              </a:rPr>
              <a:t> Jun Mitani </a:t>
            </a:r>
            <a:r>
              <a:rPr lang="ja-JP" sz="1600" dirty="0">
                <a:latin typeface="+mn-ea"/>
                <a:ea typeface="+mn-ea"/>
                <a:cs typeface="ＭＳ Ｐゴシック" pitchFamily="50" charset="-128"/>
              </a:rPr>
              <a:t>　　図表出典：三谷純著</a:t>
            </a:r>
            <a:r>
              <a:rPr lang="ja-JP" altLang="ja-JP" sz="1600" dirty="0">
                <a:latin typeface="+mn-ea"/>
                <a:ea typeface="+mn-ea"/>
                <a:cs typeface="ＭＳ Ｐゴシック" pitchFamily="50" charset="-128"/>
              </a:rPr>
              <a:t>『</a:t>
            </a:r>
            <a:r>
              <a:rPr lang="ja-JP" sz="1600" dirty="0">
                <a:latin typeface="+mn-ea"/>
                <a:ea typeface="+mn-ea"/>
                <a:cs typeface="ＭＳ Ｐゴシック" pitchFamily="50" charset="-128"/>
              </a:rPr>
              <a:t>プログラミング学習シリーズ </a:t>
            </a:r>
            <a:r>
              <a:rPr lang="ja-JP" altLang="ja-JP" sz="1600" dirty="0">
                <a:latin typeface="+mn-ea"/>
                <a:ea typeface="+mn-ea"/>
                <a:cs typeface="ＭＳ Ｐゴシック" pitchFamily="50" charset="-128"/>
              </a:rPr>
              <a:t>Java』</a:t>
            </a:r>
            <a:r>
              <a:rPr lang="ja-JP" sz="1600" dirty="0">
                <a:latin typeface="+mn-ea"/>
                <a:ea typeface="+mn-ea"/>
                <a:cs typeface="ＭＳ Ｐゴシック" pitchFamily="50" charset="-128"/>
              </a:rPr>
              <a:t>（翔泳社 刊）</a:t>
            </a:r>
            <a:r>
              <a:rPr lang="ja-JP" sz="1050" dirty="0">
                <a:latin typeface="+mn-ea"/>
                <a:ea typeface="+mn-ea"/>
                <a:cs typeface="ＭＳ Ｐゴシック" pitchFamily="50" charset="-128"/>
              </a:rPr>
              <a:t> </a:t>
            </a:r>
            <a:endParaRPr lang="ja-JP" sz="3600" dirty="0">
              <a:latin typeface="+mn-ea"/>
              <a:ea typeface="+mn-ea"/>
              <a:cs typeface="ＭＳ Ｐゴシック" pitchFamily="50"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タイトル 1"/>
          <p:cNvSpPr>
            <a:spLocks noGrp="1"/>
          </p:cNvSpPr>
          <p:nvPr>
            <p:ph type="title"/>
          </p:nvPr>
        </p:nvSpPr>
        <p:spPr>
          <a:xfrm>
            <a:off x="457200" y="274638"/>
            <a:ext cx="8229600" cy="725487"/>
          </a:xfrm>
        </p:spPr>
        <p:txBody>
          <a:bodyPr/>
          <a:lstStyle/>
          <a:p>
            <a:pPr eaLnBrk="1" hangingPunct="1"/>
            <a:r>
              <a:rPr lang="ja-JP" altLang="en-US"/>
              <a:t>複数のクラスの</a:t>
            </a:r>
            <a:r>
              <a:rPr lang="en-US" altLang="ja-JP"/>
              <a:t>import</a:t>
            </a:r>
            <a:r>
              <a:rPr lang="ja-JP" altLang="en-US"/>
              <a:t>宣言</a:t>
            </a:r>
          </a:p>
        </p:txBody>
      </p:sp>
      <p:sp>
        <p:nvSpPr>
          <p:cNvPr id="11267" name="コンテンツ プレースホルダ 2"/>
          <p:cNvSpPr>
            <a:spLocks noGrp="1"/>
          </p:cNvSpPr>
          <p:nvPr>
            <p:ph idx="1"/>
          </p:nvPr>
        </p:nvSpPr>
        <p:spPr>
          <a:xfrm>
            <a:off x="457200" y="1214438"/>
            <a:ext cx="8229600" cy="1071562"/>
          </a:xfrm>
        </p:spPr>
        <p:txBody>
          <a:bodyPr/>
          <a:lstStyle/>
          <a:p>
            <a:pPr eaLnBrk="1" hangingPunct="1"/>
            <a:r>
              <a:rPr lang="ja-JP" altLang="en-US" sz="2800" dirty="0"/>
              <a:t>複数のクラスを</a:t>
            </a:r>
            <a:r>
              <a:rPr lang="en-US" altLang="ja-JP" sz="2800" dirty="0"/>
              <a:t>import</a:t>
            </a:r>
            <a:r>
              <a:rPr lang="ja-JP" altLang="en-US" sz="2800" dirty="0"/>
              <a:t>宣言する場合、そのクラスの数だけ宣言する</a:t>
            </a:r>
          </a:p>
        </p:txBody>
      </p:sp>
      <p:sp>
        <p:nvSpPr>
          <p:cNvPr id="11268" name="テキスト ボックス 3"/>
          <p:cNvSpPr txBox="1">
            <a:spLocks noChangeArrowheads="1"/>
          </p:cNvSpPr>
          <p:nvPr/>
        </p:nvSpPr>
        <p:spPr bwMode="auto">
          <a:xfrm>
            <a:off x="714375" y="2527300"/>
            <a:ext cx="5205413" cy="8302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a:latin typeface="Lucida Console" panose="020B0609040504020204" pitchFamily="49" charset="0"/>
                <a:ea typeface="HG丸ｺﾞｼｯｸM-PRO" panose="020F0600000000000000" pitchFamily="50" charset="-128"/>
              </a:rPr>
              <a:t>import java.util.ArrayList;</a:t>
            </a:r>
          </a:p>
          <a:p>
            <a:pPr eaLnBrk="1" hangingPunct="1"/>
            <a:r>
              <a:rPr lang="en-US" altLang="ja-JP" sz="2400">
                <a:latin typeface="Lucida Console" panose="020B0609040504020204" pitchFamily="49" charset="0"/>
                <a:ea typeface="HG丸ｺﾞｼｯｸM-PRO" panose="020F0600000000000000" pitchFamily="50" charset="-128"/>
              </a:rPr>
              <a:t>import java.util.Random;</a:t>
            </a:r>
            <a:endParaRPr lang="ja-JP" altLang="en-US" sz="2400">
              <a:latin typeface="Lucida Console" panose="020B0609040504020204" pitchFamily="49" charset="0"/>
              <a:ea typeface="HG丸ｺﾞｼｯｸM-PRO" panose="020F0600000000000000" pitchFamily="50" charset="-128"/>
            </a:endParaRPr>
          </a:p>
        </p:txBody>
      </p:sp>
      <p:sp>
        <p:nvSpPr>
          <p:cNvPr id="5" name="下矢印 4"/>
          <p:cNvSpPr/>
          <p:nvPr/>
        </p:nvSpPr>
        <p:spPr>
          <a:xfrm>
            <a:off x="3929063" y="3714750"/>
            <a:ext cx="928687" cy="5000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11270" name="テキスト ボックス 5"/>
          <p:cNvSpPr txBox="1">
            <a:spLocks noChangeArrowheads="1"/>
          </p:cNvSpPr>
          <p:nvPr/>
        </p:nvSpPr>
        <p:spPr bwMode="auto">
          <a:xfrm>
            <a:off x="5286375" y="3644900"/>
            <a:ext cx="34480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a:latin typeface="+mn-ea"/>
                <a:ea typeface="+mn-ea"/>
              </a:rPr>
              <a:t>*</a:t>
            </a:r>
            <a:r>
              <a:rPr lang="ja-JP" altLang="en-US" sz="2400">
                <a:latin typeface="+mn-ea"/>
                <a:ea typeface="+mn-ea"/>
              </a:rPr>
              <a:t>（アスタリスク）記号</a:t>
            </a:r>
            <a:endParaRPr lang="en-US" altLang="ja-JP" sz="2400">
              <a:latin typeface="+mn-ea"/>
              <a:ea typeface="+mn-ea"/>
            </a:endParaRPr>
          </a:p>
          <a:p>
            <a:pPr eaLnBrk="1" hangingPunct="1"/>
            <a:r>
              <a:rPr lang="ja-JP" altLang="en-US" sz="2400">
                <a:latin typeface="+mn-ea"/>
                <a:ea typeface="+mn-ea"/>
              </a:rPr>
              <a:t>を使って省略できる</a:t>
            </a:r>
          </a:p>
        </p:txBody>
      </p:sp>
      <p:sp>
        <p:nvSpPr>
          <p:cNvPr id="11271" name="テキスト ボックス 6"/>
          <p:cNvSpPr txBox="1">
            <a:spLocks noChangeArrowheads="1"/>
          </p:cNvSpPr>
          <p:nvPr/>
        </p:nvSpPr>
        <p:spPr bwMode="auto">
          <a:xfrm>
            <a:off x="714375" y="4467225"/>
            <a:ext cx="3717925" cy="461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a:latin typeface="Lucida Console" panose="020B0609040504020204" pitchFamily="49" charset="0"/>
                <a:ea typeface="HG丸ｺﾞｼｯｸM-PRO" panose="020F0600000000000000" pitchFamily="50" charset="-128"/>
              </a:rPr>
              <a:t>import java.util.*;</a:t>
            </a:r>
          </a:p>
        </p:txBody>
      </p:sp>
      <p:sp>
        <p:nvSpPr>
          <p:cNvPr id="11272" name="テキスト ボックス 7"/>
          <p:cNvSpPr txBox="1">
            <a:spLocks noChangeArrowheads="1"/>
          </p:cNvSpPr>
          <p:nvPr/>
        </p:nvSpPr>
        <p:spPr bwMode="auto">
          <a:xfrm>
            <a:off x="696913" y="5214938"/>
            <a:ext cx="652935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a:latin typeface="+mn-ea"/>
                <a:ea typeface="+mn-ea"/>
              </a:rPr>
              <a:t>java.util</a:t>
            </a:r>
            <a:r>
              <a:rPr lang="ja-JP" altLang="en-US" sz="2400">
                <a:latin typeface="+mn-ea"/>
                <a:ea typeface="+mn-ea"/>
              </a:rPr>
              <a:t>パッケージに含まれる全てのクラスを</a:t>
            </a:r>
            <a:endParaRPr lang="en-US" altLang="ja-JP" sz="2400">
              <a:latin typeface="+mn-ea"/>
              <a:ea typeface="+mn-ea"/>
            </a:endParaRPr>
          </a:p>
          <a:p>
            <a:pPr eaLnBrk="1" hangingPunct="1"/>
            <a:r>
              <a:rPr lang="en-US" altLang="ja-JP" sz="2400">
                <a:latin typeface="+mn-ea"/>
                <a:ea typeface="+mn-ea"/>
              </a:rPr>
              <a:t>import</a:t>
            </a:r>
            <a:r>
              <a:rPr lang="ja-JP" altLang="en-US" sz="2400">
                <a:latin typeface="+mn-ea"/>
                <a:ea typeface="+mn-ea"/>
              </a:rPr>
              <a:t>宣言したのと同じ</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関数型インタフェース</a:t>
            </a:r>
          </a:p>
        </p:txBody>
      </p:sp>
      <p:sp>
        <p:nvSpPr>
          <p:cNvPr id="3" name="コンテンツ プレースホルダー 2"/>
          <p:cNvSpPr>
            <a:spLocks noGrp="1"/>
          </p:cNvSpPr>
          <p:nvPr>
            <p:ph idx="1"/>
          </p:nvPr>
        </p:nvSpPr>
        <p:spPr/>
        <p:txBody>
          <a:bodyPr/>
          <a:lstStyle/>
          <a:p>
            <a:pPr marL="0" indent="0">
              <a:buNone/>
            </a:pPr>
            <a:r>
              <a:rPr kumimoji="1" lang="ja-JP" altLang="en-US" dirty="0"/>
              <a:t>抽象メソッドを</a:t>
            </a:r>
            <a:r>
              <a:rPr kumimoji="1" lang="en-US" altLang="ja-JP" dirty="0"/>
              <a:t>1</a:t>
            </a:r>
            <a:r>
              <a:rPr kumimoji="1" lang="ja-JP" altLang="en-US" dirty="0" err="1"/>
              <a:t>つしか</a:t>
            </a:r>
            <a:r>
              <a:rPr kumimoji="1" lang="ja-JP" altLang="en-US" dirty="0"/>
              <a:t>含まないインタフェースのこと</a:t>
            </a:r>
          </a:p>
        </p:txBody>
      </p:sp>
      <p:sp>
        <p:nvSpPr>
          <p:cNvPr id="4" name="テキスト ボックス 3"/>
          <p:cNvSpPr txBox="1">
            <a:spLocks noChangeArrowheads="1"/>
          </p:cNvSpPr>
          <p:nvPr/>
        </p:nvSpPr>
        <p:spPr bwMode="auto">
          <a:xfrm>
            <a:off x="1452927" y="2497293"/>
            <a:ext cx="4314001" cy="120032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en-US" altLang="ja-JP" sz="2400" dirty="0">
                <a:latin typeface="Lucida Console" panose="020B0609040504020204" pitchFamily="49" charset="0"/>
              </a:rPr>
              <a:t>interface </a:t>
            </a:r>
            <a:r>
              <a:rPr lang="en-US" altLang="ja-JP" sz="2400" dirty="0" err="1">
                <a:latin typeface="Lucida Console" panose="020B0609040504020204" pitchFamily="49" charset="0"/>
              </a:rPr>
              <a:t>SayHello</a:t>
            </a:r>
            <a:r>
              <a:rPr lang="en-US" altLang="ja-JP" sz="2400" dirty="0">
                <a:latin typeface="Lucida Console" panose="020B0609040504020204" pitchFamily="49" charset="0"/>
              </a:rPr>
              <a:t> {</a:t>
            </a:r>
          </a:p>
          <a:p>
            <a:r>
              <a:rPr lang="ja-JP" altLang="en-US" sz="2400" dirty="0">
                <a:latin typeface="Lucida Console" panose="020B0609040504020204" pitchFamily="49" charset="0"/>
              </a:rPr>
              <a:t>　　</a:t>
            </a:r>
            <a:r>
              <a:rPr lang="en-US" altLang="ja-JP" sz="2400" dirty="0">
                <a:latin typeface="Lucida Console" panose="020B0609040504020204" pitchFamily="49" charset="0"/>
              </a:rPr>
              <a:t>public void hello();</a:t>
            </a:r>
          </a:p>
          <a:p>
            <a:r>
              <a:rPr lang="en-US" altLang="ja-JP" sz="2400" dirty="0">
                <a:latin typeface="Lucida Console" panose="020B0609040504020204" pitchFamily="49" charset="0"/>
              </a:rPr>
              <a:t>}</a:t>
            </a:r>
          </a:p>
        </p:txBody>
      </p:sp>
      <p:sp>
        <p:nvSpPr>
          <p:cNvPr id="6" name="テキスト ボックス 5"/>
          <p:cNvSpPr txBox="1">
            <a:spLocks noChangeArrowheads="1"/>
          </p:cNvSpPr>
          <p:nvPr/>
        </p:nvSpPr>
        <p:spPr bwMode="auto">
          <a:xfrm>
            <a:off x="1452927" y="4442336"/>
            <a:ext cx="6359433" cy="19389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en-US" altLang="ja-JP" sz="2400" dirty="0">
                <a:latin typeface="Lucida Console" panose="020B0609040504020204" pitchFamily="49" charset="0"/>
              </a:rPr>
              <a:t>class Greeting {</a:t>
            </a:r>
          </a:p>
          <a:p>
            <a:r>
              <a:rPr lang="ja-JP" altLang="en-US" sz="2400" dirty="0">
                <a:latin typeface="Lucida Console" panose="020B0609040504020204" pitchFamily="49" charset="0"/>
              </a:rPr>
              <a:t>　　</a:t>
            </a:r>
            <a:r>
              <a:rPr lang="en-US" altLang="ja-JP" sz="2400" dirty="0">
                <a:latin typeface="Lucida Console" panose="020B0609040504020204" pitchFamily="49" charset="0"/>
              </a:rPr>
              <a:t>static void greet(</a:t>
            </a:r>
            <a:r>
              <a:rPr lang="en-US" altLang="ja-JP" sz="2400" dirty="0" err="1">
                <a:latin typeface="Lucida Console" panose="020B0609040504020204" pitchFamily="49" charset="0"/>
              </a:rPr>
              <a:t>SayHello</a:t>
            </a:r>
            <a:r>
              <a:rPr lang="en-US" altLang="ja-JP" sz="2400" dirty="0">
                <a:latin typeface="Lucida Console" panose="020B0609040504020204" pitchFamily="49" charset="0"/>
              </a:rPr>
              <a:t> s) {</a:t>
            </a:r>
          </a:p>
          <a:p>
            <a:r>
              <a:rPr lang="ja-JP" altLang="en-US" sz="2400" dirty="0">
                <a:latin typeface="Lucida Console" panose="020B0609040504020204" pitchFamily="49" charset="0"/>
              </a:rPr>
              <a:t>　　　　</a:t>
            </a:r>
            <a:r>
              <a:rPr lang="en-US" altLang="ja-JP" sz="2400" dirty="0" err="1">
                <a:latin typeface="Lucida Console" panose="020B0609040504020204" pitchFamily="49" charset="0"/>
              </a:rPr>
              <a:t>s.hello</a:t>
            </a:r>
            <a:r>
              <a:rPr lang="en-US" altLang="ja-JP" sz="2400" dirty="0">
                <a:latin typeface="Lucida Console" panose="020B0609040504020204" pitchFamily="49" charset="0"/>
              </a:rPr>
              <a:t>();</a:t>
            </a:r>
          </a:p>
          <a:p>
            <a:r>
              <a:rPr lang="ja-JP" altLang="en-US" sz="2400" dirty="0">
                <a:latin typeface="Lucida Console" panose="020B0609040504020204" pitchFamily="49" charset="0"/>
              </a:rPr>
              <a:t>　　</a:t>
            </a:r>
            <a:r>
              <a:rPr lang="en-US" altLang="ja-JP" sz="2400" dirty="0">
                <a:latin typeface="Lucida Console" panose="020B0609040504020204" pitchFamily="49" charset="0"/>
              </a:rPr>
              <a:t>}</a:t>
            </a:r>
          </a:p>
          <a:p>
            <a:r>
              <a:rPr lang="en-US" altLang="ja-JP" sz="2400" dirty="0">
                <a:latin typeface="Lucida Console" panose="020B0609040504020204" pitchFamily="49" charset="0"/>
              </a:rPr>
              <a:t>}</a:t>
            </a:r>
          </a:p>
        </p:txBody>
      </p:sp>
      <p:sp>
        <p:nvSpPr>
          <p:cNvPr id="7" name="正方形/長方形 6"/>
          <p:cNvSpPr/>
          <p:nvPr/>
        </p:nvSpPr>
        <p:spPr>
          <a:xfrm>
            <a:off x="1785621" y="4011738"/>
            <a:ext cx="5827236" cy="400110"/>
          </a:xfrm>
          <a:prstGeom prst="rect">
            <a:avLst/>
          </a:prstGeom>
        </p:spPr>
        <p:txBody>
          <a:bodyPr wrap="none">
            <a:spAutoFit/>
          </a:bodyPr>
          <a:lstStyle/>
          <a:p>
            <a:r>
              <a:rPr lang="ja-JP" altLang="en-US" sz="2000" dirty="0">
                <a:latin typeface="+mn-ea"/>
                <a:ea typeface="+mn-ea"/>
              </a:rPr>
              <a:t>関数型インタフェースを引数の型に持つメソッド</a:t>
            </a:r>
          </a:p>
        </p:txBody>
      </p:sp>
    </p:spTree>
    <p:extLst>
      <p:ext uri="{BB962C8B-B14F-4D97-AF65-F5344CB8AC3E}">
        <p14:creationId xmlns:p14="http://schemas.microsoft.com/office/powerpoint/2010/main" val="137610089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ラムダ式</a:t>
            </a:r>
          </a:p>
        </p:txBody>
      </p:sp>
      <p:sp>
        <p:nvSpPr>
          <p:cNvPr id="3" name="コンテンツ プレースホルダー 2"/>
          <p:cNvSpPr>
            <a:spLocks noGrp="1"/>
          </p:cNvSpPr>
          <p:nvPr>
            <p:ph idx="1"/>
          </p:nvPr>
        </p:nvSpPr>
        <p:spPr/>
        <p:txBody>
          <a:bodyPr/>
          <a:lstStyle/>
          <a:p>
            <a:pPr marL="0" indent="0">
              <a:buNone/>
            </a:pPr>
            <a:r>
              <a:rPr kumimoji="1" lang="ja-JP" altLang="en-US" dirty="0"/>
              <a:t>関数型インタフェースを実装したクラスの宣言を短く記述するための構文。</a:t>
            </a:r>
          </a:p>
        </p:txBody>
      </p:sp>
      <p:sp>
        <p:nvSpPr>
          <p:cNvPr id="5" name="テキスト ボックス 4"/>
          <p:cNvSpPr txBox="1">
            <a:spLocks noChangeArrowheads="1"/>
          </p:cNvSpPr>
          <p:nvPr/>
        </p:nvSpPr>
        <p:spPr bwMode="auto">
          <a:xfrm>
            <a:off x="1266447" y="2568137"/>
            <a:ext cx="6744154" cy="19389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en-US" altLang="ja-JP" sz="2400" dirty="0" err="1">
                <a:latin typeface="Lucida Console" panose="020B0609040504020204" pitchFamily="49" charset="0"/>
              </a:rPr>
              <a:t>Greeting.greet</a:t>
            </a:r>
            <a:r>
              <a:rPr lang="en-US" altLang="ja-JP" sz="2400" dirty="0">
                <a:latin typeface="Lucida Console" panose="020B0609040504020204" pitchFamily="49" charset="0"/>
              </a:rPr>
              <a:t>(new </a:t>
            </a:r>
            <a:r>
              <a:rPr lang="en-US" altLang="ja-JP" sz="2400" dirty="0" err="1">
                <a:latin typeface="Lucida Console" panose="020B0609040504020204" pitchFamily="49" charset="0"/>
              </a:rPr>
              <a:t>SayHello</a:t>
            </a:r>
            <a:r>
              <a:rPr lang="en-US" altLang="ja-JP" sz="2400" dirty="0">
                <a:latin typeface="Lucida Console" panose="020B0609040504020204" pitchFamily="49" charset="0"/>
              </a:rPr>
              <a:t>() {</a:t>
            </a:r>
          </a:p>
          <a:p>
            <a:r>
              <a:rPr lang="ja-JP" altLang="en-US" sz="2400" dirty="0">
                <a:latin typeface="Lucida Console" panose="020B0609040504020204" pitchFamily="49" charset="0"/>
              </a:rPr>
              <a:t>  </a:t>
            </a:r>
            <a:r>
              <a:rPr lang="en-US" altLang="ja-JP" sz="2400" dirty="0">
                <a:latin typeface="Lucida Console" panose="020B0609040504020204" pitchFamily="49" charset="0"/>
              </a:rPr>
              <a:t>public void hello() {</a:t>
            </a:r>
          </a:p>
          <a:p>
            <a:r>
              <a:rPr lang="en-US" altLang="ja-JP" sz="2400" dirty="0">
                <a:latin typeface="Lucida Console" panose="020B0609040504020204" pitchFamily="49" charset="0"/>
              </a:rPr>
              <a:t>    </a:t>
            </a:r>
            <a:r>
              <a:rPr lang="en-US" altLang="ja-JP" sz="2400" dirty="0" err="1">
                <a:latin typeface="Lucida Console" panose="020B0609040504020204" pitchFamily="49" charset="0"/>
              </a:rPr>
              <a:t>System.out.println</a:t>
            </a:r>
            <a:r>
              <a:rPr lang="en-US" altLang="ja-JP" sz="2400" dirty="0">
                <a:latin typeface="Lucida Console" panose="020B0609040504020204" pitchFamily="49" charset="0"/>
              </a:rPr>
              <a:t>("</a:t>
            </a:r>
            <a:r>
              <a:rPr lang="ja-JP" altLang="en-US" sz="2400" dirty="0">
                <a:latin typeface="Lucida Console" panose="020B0609040504020204" pitchFamily="49" charset="0"/>
                <a:ea typeface="+mn-ea"/>
              </a:rPr>
              <a:t>こんにちは</a:t>
            </a:r>
            <a:r>
              <a:rPr lang="en-US" altLang="ja-JP" sz="2400" dirty="0">
                <a:latin typeface="Lucida Console" panose="020B0609040504020204" pitchFamily="49" charset="0"/>
              </a:rPr>
              <a:t>");</a:t>
            </a:r>
          </a:p>
          <a:p>
            <a:r>
              <a:rPr lang="ja-JP" altLang="en-US" sz="2400" dirty="0">
                <a:latin typeface="Lucida Console" panose="020B0609040504020204" pitchFamily="49" charset="0"/>
              </a:rPr>
              <a:t>　 </a:t>
            </a:r>
            <a:r>
              <a:rPr lang="en-US" altLang="ja-JP" sz="2400" dirty="0">
                <a:latin typeface="Lucida Console" panose="020B0609040504020204" pitchFamily="49" charset="0"/>
              </a:rPr>
              <a:t>}</a:t>
            </a:r>
          </a:p>
          <a:p>
            <a:r>
              <a:rPr lang="en-US" altLang="ja-JP" sz="2400" dirty="0">
                <a:latin typeface="Lucida Console" panose="020B0609040504020204" pitchFamily="49" charset="0"/>
              </a:rPr>
              <a:t>});</a:t>
            </a:r>
          </a:p>
        </p:txBody>
      </p:sp>
      <p:sp>
        <p:nvSpPr>
          <p:cNvPr id="6" name="テキスト ボックス 5"/>
          <p:cNvSpPr txBox="1">
            <a:spLocks noChangeArrowheads="1"/>
          </p:cNvSpPr>
          <p:nvPr/>
        </p:nvSpPr>
        <p:spPr bwMode="auto">
          <a:xfrm>
            <a:off x="482578" y="5563875"/>
            <a:ext cx="8311891" cy="3693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en-US" altLang="ja-JP" dirty="0" err="1">
                <a:latin typeface="Lucida Console" panose="020B0609040504020204" pitchFamily="49" charset="0"/>
              </a:rPr>
              <a:t>Greeting.greet</a:t>
            </a:r>
            <a:r>
              <a:rPr lang="en-US" altLang="ja-JP" dirty="0">
                <a:latin typeface="Lucida Console" panose="020B0609040504020204" pitchFamily="49" charset="0"/>
              </a:rPr>
              <a:t>( () -&gt; {</a:t>
            </a:r>
            <a:r>
              <a:rPr lang="en-US" altLang="ja-JP" dirty="0" err="1">
                <a:latin typeface="Lucida Console" panose="020B0609040504020204" pitchFamily="49" charset="0"/>
              </a:rPr>
              <a:t>System.out.println</a:t>
            </a:r>
            <a:r>
              <a:rPr lang="en-US" altLang="ja-JP" dirty="0">
                <a:latin typeface="Lucida Console" panose="020B0609040504020204" pitchFamily="49" charset="0"/>
              </a:rPr>
              <a:t>("</a:t>
            </a:r>
            <a:r>
              <a:rPr lang="ja-JP" altLang="en-US" dirty="0">
                <a:latin typeface="Lucida Console" panose="020B0609040504020204" pitchFamily="49" charset="0"/>
                <a:ea typeface="+mn-ea"/>
              </a:rPr>
              <a:t>こんにちは</a:t>
            </a:r>
            <a:r>
              <a:rPr lang="en-US" altLang="ja-JP" dirty="0">
                <a:latin typeface="Lucida Console" panose="020B0609040504020204" pitchFamily="49" charset="0"/>
              </a:rPr>
              <a:t>");} );</a:t>
            </a:r>
          </a:p>
        </p:txBody>
      </p:sp>
      <p:sp>
        <p:nvSpPr>
          <p:cNvPr id="7" name="矢印: 下 6"/>
          <p:cNvSpPr/>
          <p:nvPr/>
        </p:nvSpPr>
        <p:spPr>
          <a:xfrm>
            <a:off x="4319972" y="4750655"/>
            <a:ext cx="504056" cy="5383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4904242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ラムダ式の記述方法</a:t>
            </a:r>
            <a:endParaRPr kumimoji="1" lang="ja-JP" altLang="en-US" dirty="0"/>
          </a:p>
        </p:txBody>
      </p:sp>
      <p:sp>
        <p:nvSpPr>
          <p:cNvPr id="3" name="コンテンツ プレースホルダー 2"/>
          <p:cNvSpPr>
            <a:spLocks noGrp="1"/>
          </p:cNvSpPr>
          <p:nvPr>
            <p:ph idx="1"/>
          </p:nvPr>
        </p:nvSpPr>
        <p:spPr>
          <a:xfrm>
            <a:off x="1619672" y="1537412"/>
            <a:ext cx="5184576" cy="595444"/>
          </a:xfrm>
          <a:ln>
            <a:solidFill>
              <a:schemeClr val="tx1"/>
            </a:solidFill>
          </a:ln>
        </p:spPr>
        <p:txBody>
          <a:bodyPr/>
          <a:lstStyle/>
          <a:p>
            <a:pPr marL="0" indent="0">
              <a:buNone/>
            </a:pPr>
            <a:r>
              <a:rPr kumimoji="1" lang="en-US" altLang="ja-JP" dirty="0">
                <a:latin typeface="+mn-ea"/>
              </a:rPr>
              <a:t>(</a:t>
            </a:r>
            <a:r>
              <a:rPr kumimoji="1" lang="ja-JP" altLang="en-US" dirty="0">
                <a:latin typeface="+mn-ea"/>
              </a:rPr>
              <a:t>引数列</a:t>
            </a:r>
            <a:r>
              <a:rPr kumimoji="1" lang="en-US" altLang="ja-JP" dirty="0">
                <a:latin typeface="+mn-ea"/>
              </a:rPr>
              <a:t>)</a:t>
            </a:r>
            <a:r>
              <a:rPr kumimoji="1" lang="ja-JP" altLang="en-US" dirty="0">
                <a:latin typeface="+mn-ea"/>
              </a:rPr>
              <a:t>　</a:t>
            </a:r>
            <a:r>
              <a:rPr kumimoji="1" lang="en-US" altLang="ja-JP" dirty="0">
                <a:latin typeface="+mn-ea"/>
              </a:rPr>
              <a:t>-&gt; {</a:t>
            </a:r>
            <a:r>
              <a:rPr kumimoji="1" lang="ja-JP" altLang="en-US" dirty="0">
                <a:latin typeface="+mn-ea"/>
              </a:rPr>
              <a:t>処理内容</a:t>
            </a:r>
            <a:r>
              <a:rPr kumimoji="1" lang="en-US" altLang="ja-JP" dirty="0">
                <a:latin typeface="+mn-ea"/>
              </a:rPr>
              <a:t>}</a:t>
            </a:r>
            <a:endParaRPr kumimoji="1" lang="ja-JP" altLang="en-US" dirty="0">
              <a:latin typeface="+mn-ea"/>
            </a:endParaRPr>
          </a:p>
        </p:txBody>
      </p:sp>
      <p:sp>
        <p:nvSpPr>
          <p:cNvPr id="4" name="テキスト ボックス 3"/>
          <p:cNvSpPr txBox="1">
            <a:spLocks noChangeArrowheads="1"/>
          </p:cNvSpPr>
          <p:nvPr/>
        </p:nvSpPr>
        <p:spPr bwMode="auto">
          <a:xfrm>
            <a:off x="828026" y="3095653"/>
            <a:ext cx="7487947"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en-US" altLang="ja-JP" sz="2400" dirty="0">
                <a:latin typeface="Lucida Console" panose="020B0609040504020204" pitchFamily="49" charset="0"/>
              </a:rPr>
              <a:t>() -&gt; {</a:t>
            </a:r>
            <a:r>
              <a:rPr lang="en-US" altLang="ja-JP" sz="2400" dirty="0" err="1">
                <a:latin typeface="Lucida Console" panose="020B0609040504020204" pitchFamily="49" charset="0"/>
              </a:rPr>
              <a:t>System.out.println</a:t>
            </a:r>
            <a:r>
              <a:rPr lang="en-US" altLang="ja-JP" sz="2400" dirty="0">
                <a:latin typeface="Lucida Console" panose="020B0609040504020204" pitchFamily="49" charset="0"/>
              </a:rPr>
              <a:t>("</a:t>
            </a:r>
            <a:r>
              <a:rPr lang="ja-JP" altLang="en-US" sz="2400" dirty="0">
                <a:latin typeface="Lucida Console" panose="020B0609040504020204" pitchFamily="49" charset="0"/>
                <a:ea typeface="+mn-ea"/>
              </a:rPr>
              <a:t>こんにちは</a:t>
            </a:r>
            <a:r>
              <a:rPr lang="en-US" altLang="ja-JP" sz="2400" dirty="0">
                <a:latin typeface="Lucida Console" panose="020B0609040504020204" pitchFamily="49" charset="0"/>
              </a:rPr>
              <a:t>");}</a:t>
            </a:r>
          </a:p>
        </p:txBody>
      </p:sp>
      <p:sp>
        <p:nvSpPr>
          <p:cNvPr id="5" name="テキスト ボックス 4"/>
          <p:cNvSpPr txBox="1">
            <a:spLocks noChangeArrowheads="1"/>
          </p:cNvSpPr>
          <p:nvPr/>
        </p:nvSpPr>
        <p:spPr bwMode="auto">
          <a:xfrm>
            <a:off x="878897" y="4308191"/>
            <a:ext cx="5205271"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en-US" altLang="ja-JP" sz="2400" dirty="0">
                <a:latin typeface="Lucida Console" panose="020B0609040504020204" pitchFamily="49" charset="0"/>
              </a:rPr>
              <a:t>(</a:t>
            </a:r>
            <a:r>
              <a:rPr lang="en-US" altLang="ja-JP" sz="2400" dirty="0" err="1">
                <a:latin typeface="Lucida Console" panose="020B0609040504020204" pitchFamily="49" charset="0"/>
              </a:rPr>
              <a:t>int</a:t>
            </a:r>
            <a:r>
              <a:rPr lang="en-US" altLang="ja-JP" sz="2400" dirty="0">
                <a:latin typeface="Lucida Console" panose="020B0609040504020204" pitchFamily="49" charset="0"/>
              </a:rPr>
              <a:t> n) -&gt; { return n + 1;}</a:t>
            </a:r>
          </a:p>
        </p:txBody>
      </p:sp>
      <p:sp>
        <p:nvSpPr>
          <p:cNvPr id="6" name="正方形/長方形 5"/>
          <p:cNvSpPr/>
          <p:nvPr/>
        </p:nvSpPr>
        <p:spPr>
          <a:xfrm>
            <a:off x="832227" y="2640889"/>
            <a:ext cx="1723549" cy="400110"/>
          </a:xfrm>
          <a:prstGeom prst="rect">
            <a:avLst/>
          </a:prstGeom>
        </p:spPr>
        <p:txBody>
          <a:bodyPr wrap="none">
            <a:spAutoFit/>
          </a:bodyPr>
          <a:lstStyle/>
          <a:p>
            <a:r>
              <a:rPr lang="ja-JP" altLang="en-US" sz="2000" dirty="0">
                <a:latin typeface="+mn-ea"/>
                <a:ea typeface="+mn-ea"/>
              </a:rPr>
              <a:t>引数がない例</a:t>
            </a:r>
          </a:p>
        </p:txBody>
      </p:sp>
      <p:sp>
        <p:nvSpPr>
          <p:cNvPr id="7" name="正方形/長方形 6"/>
          <p:cNvSpPr/>
          <p:nvPr/>
        </p:nvSpPr>
        <p:spPr>
          <a:xfrm>
            <a:off x="839776" y="5303529"/>
            <a:ext cx="1914307" cy="400110"/>
          </a:xfrm>
          <a:prstGeom prst="rect">
            <a:avLst/>
          </a:prstGeom>
        </p:spPr>
        <p:txBody>
          <a:bodyPr wrap="none">
            <a:spAutoFit/>
          </a:bodyPr>
          <a:lstStyle/>
          <a:p>
            <a:r>
              <a:rPr lang="ja-JP" altLang="en-US" sz="2000" dirty="0">
                <a:latin typeface="+mn-ea"/>
                <a:ea typeface="+mn-ea"/>
              </a:rPr>
              <a:t>引数が</a:t>
            </a:r>
            <a:r>
              <a:rPr lang="en-US" altLang="ja-JP" sz="2000" dirty="0">
                <a:latin typeface="+mn-ea"/>
                <a:ea typeface="+mn-ea"/>
              </a:rPr>
              <a:t>2</a:t>
            </a:r>
            <a:r>
              <a:rPr lang="ja-JP" altLang="en-US" sz="2000" dirty="0" err="1">
                <a:latin typeface="+mn-ea"/>
                <a:ea typeface="+mn-ea"/>
              </a:rPr>
              <a:t>つの</a:t>
            </a:r>
            <a:r>
              <a:rPr lang="ja-JP" altLang="en-US" sz="2000" dirty="0">
                <a:latin typeface="+mn-ea"/>
                <a:ea typeface="+mn-ea"/>
              </a:rPr>
              <a:t>例</a:t>
            </a:r>
          </a:p>
        </p:txBody>
      </p:sp>
      <p:sp>
        <p:nvSpPr>
          <p:cNvPr id="8" name="正方形/長方形 7"/>
          <p:cNvSpPr/>
          <p:nvPr/>
        </p:nvSpPr>
        <p:spPr>
          <a:xfrm>
            <a:off x="827584" y="3895307"/>
            <a:ext cx="1914307" cy="400110"/>
          </a:xfrm>
          <a:prstGeom prst="rect">
            <a:avLst/>
          </a:prstGeom>
        </p:spPr>
        <p:txBody>
          <a:bodyPr wrap="none">
            <a:spAutoFit/>
          </a:bodyPr>
          <a:lstStyle/>
          <a:p>
            <a:r>
              <a:rPr lang="ja-JP" altLang="en-US" sz="2000" dirty="0">
                <a:latin typeface="+mn-ea"/>
                <a:ea typeface="+mn-ea"/>
              </a:rPr>
              <a:t>引数が</a:t>
            </a:r>
            <a:r>
              <a:rPr lang="en-US" altLang="ja-JP" sz="2000" dirty="0">
                <a:latin typeface="+mn-ea"/>
                <a:ea typeface="+mn-ea"/>
              </a:rPr>
              <a:t>1</a:t>
            </a:r>
            <a:r>
              <a:rPr lang="ja-JP" altLang="en-US" sz="2000" dirty="0" err="1">
                <a:latin typeface="+mn-ea"/>
                <a:ea typeface="+mn-ea"/>
              </a:rPr>
              <a:t>つの</a:t>
            </a:r>
            <a:r>
              <a:rPr lang="ja-JP" altLang="en-US" sz="2000" dirty="0">
                <a:latin typeface="+mn-ea"/>
                <a:ea typeface="+mn-ea"/>
              </a:rPr>
              <a:t>例</a:t>
            </a:r>
          </a:p>
        </p:txBody>
      </p:sp>
      <p:sp>
        <p:nvSpPr>
          <p:cNvPr id="9" name="テキスト ボックス 8"/>
          <p:cNvSpPr txBox="1">
            <a:spLocks noChangeArrowheads="1"/>
          </p:cNvSpPr>
          <p:nvPr/>
        </p:nvSpPr>
        <p:spPr bwMode="auto">
          <a:xfrm>
            <a:off x="885259" y="5703639"/>
            <a:ext cx="6135013"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en-US" altLang="ja-JP" sz="2400" dirty="0">
                <a:latin typeface="Lucida Console" panose="020B0609040504020204" pitchFamily="49" charset="0"/>
              </a:rPr>
              <a:t>(</a:t>
            </a:r>
            <a:r>
              <a:rPr lang="en-US" altLang="ja-JP" sz="2400" dirty="0" err="1">
                <a:latin typeface="Lucida Console" panose="020B0609040504020204" pitchFamily="49" charset="0"/>
              </a:rPr>
              <a:t>int</a:t>
            </a:r>
            <a:r>
              <a:rPr lang="en-US" altLang="ja-JP" sz="2400" dirty="0">
                <a:latin typeface="Lucida Console" panose="020B0609040504020204" pitchFamily="49" charset="0"/>
              </a:rPr>
              <a:t> a, </a:t>
            </a:r>
            <a:r>
              <a:rPr lang="en-US" altLang="ja-JP" sz="2400" dirty="0" err="1">
                <a:latin typeface="Lucida Console" panose="020B0609040504020204" pitchFamily="49" charset="0"/>
              </a:rPr>
              <a:t>int</a:t>
            </a:r>
            <a:r>
              <a:rPr lang="en-US" altLang="ja-JP" sz="2400" dirty="0">
                <a:latin typeface="Lucida Console" panose="020B0609040504020204" pitchFamily="49" charset="0"/>
              </a:rPr>
              <a:t> b) -&gt; { return </a:t>
            </a:r>
            <a:r>
              <a:rPr lang="en-US" altLang="ja-JP" sz="2400" dirty="0" err="1">
                <a:latin typeface="Lucida Console" panose="020B0609040504020204" pitchFamily="49" charset="0"/>
              </a:rPr>
              <a:t>a+b</a:t>
            </a:r>
            <a:r>
              <a:rPr lang="en-US" altLang="ja-JP" sz="2400" dirty="0">
                <a:latin typeface="Lucida Console" panose="020B0609040504020204" pitchFamily="49" charset="0"/>
              </a:rPr>
              <a:t>;}</a:t>
            </a:r>
          </a:p>
        </p:txBody>
      </p:sp>
    </p:spTree>
    <p:extLst>
      <p:ext uri="{BB962C8B-B14F-4D97-AF65-F5344CB8AC3E}">
        <p14:creationId xmlns:p14="http://schemas.microsoft.com/office/powerpoint/2010/main" val="222312005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ラムダ式の省略形</a:t>
            </a:r>
          </a:p>
        </p:txBody>
      </p:sp>
      <p:sp>
        <p:nvSpPr>
          <p:cNvPr id="3" name="コンテンツ プレースホルダー 2"/>
          <p:cNvSpPr>
            <a:spLocks noGrp="1"/>
          </p:cNvSpPr>
          <p:nvPr>
            <p:ph idx="1"/>
          </p:nvPr>
        </p:nvSpPr>
        <p:spPr>
          <a:xfrm>
            <a:off x="457200" y="1214422"/>
            <a:ext cx="8507288" cy="5000660"/>
          </a:xfrm>
        </p:spPr>
        <p:txBody>
          <a:bodyPr/>
          <a:lstStyle/>
          <a:p>
            <a:pPr marL="0" indent="0">
              <a:buNone/>
            </a:pPr>
            <a:r>
              <a:rPr lang="ja-JP" altLang="en-US" sz="2800" dirty="0"/>
              <a:t>引数列の型は省略できる</a:t>
            </a:r>
            <a:endParaRPr lang="en-US" altLang="ja-JP" sz="2800" dirty="0"/>
          </a:p>
          <a:p>
            <a:pPr lvl="1"/>
            <a:endParaRPr lang="en-US" altLang="ja-JP" dirty="0"/>
          </a:p>
          <a:p>
            <a:pPr lvl="1"/>
            <a:endParaRPr lang="en-US" altLang="ja-JP" dirty="0"/>
          </a:p>
          <a:p>
            <a:endParaRPr kumimoji="1" lang="en-US" altLang="ja-JP" sz="2800" dirty="0"/>
          </a:p>
          <a:p>
            <a:pPr marL="0" indent="0">
              <a:buNone/>
            </a:pPr>
            <a:endParaRPr kumimoji="1" lang="en-US" altLang="ja-JP" sz="2800" dirty="0"/>
          </a:p>
          <a:p>
            <a:pPr marL="0" indent="0">
              <a:buNone/>
            </a:pPr>
            <a:r>
              <a:rPr kumimoji="1" lang="ja-JP" altLang="en-US" sz="2800" dirty="0"/>
              <a:t>引数が一つだけの場合、引数を囲む</a:t>
            </a:r>
            <a:r>
              <a:rPr kumimoji="1" lang="en-US" altLang="ja-JP" sz="2800" dirty="0"/>
              <a:t>( )</a:t>
            </a:r>
            <a:r>
              <a:rPr kumimoji="1" lang="ja-JP" altLang="en-US" sz="2800" dirty="0"/>
              <a:t>を省略できる</a:t>
            </a:r>
          </a:p>
          <a:p>
            <a:pPr marL="0" indent="0">
              <a:buNone/>
            </a:pPr>
            <a:endParaRPr kumimoji="1" lang="ja-JP" altLang="en-US" sz="2800" dirty="0"/>
          </a:p>
        </p:txBody>
      </p:sp>
      <p:sp>
        <p:nvSpPr>
          <p:cNvPr id="5" name="テキスト ボックス 4"/>
          <p:cNvSpPr txBox="1">
            <a:spLocks noChangeArrowheads="1"/>
          </p:cNvSpPr>
          <p:nvPr/>
        </p:nvSpPr>
        <p:spPr bwMode="auto">
          <a:xfrm>
            <a:off x="179512" y="2186861"/>
            <a:ext cx="8876148" cy="95410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sz="2800" dirty="0">
                <a:latin typeface="+mn-ea"/>
                <a:ea typeface="+mn-ea"/>
              </a:rPr>
              <a:t>元のラムダ式： </a:t>
            </a:r>
            <a:r>
              <a:rPr lang="en-US" altLang="ja-JP" sz="2800" dirty="0">
                <a:latin typeface="Lucida Console" panose="020B0609040504020204" pitchFamily="49" charset="0"/>
              </a:rPr>
              <a:t>(</a:t>
            </a:r>
            <a:r>
              <a:rPr lang="en-US" altLang="ja-JP" sz="2800" dirty="0" err="1">
                <a:latin typeface="Lucida Console" panose="020B0609040504020204" pitchFamily="49" charset="0"/>
              </a:rPr>
              <a:t>int</a:t>
            </a:r>
            <a:r>
              <a:rPr lang="en-US" altLang="ja-JP" sz="2800" dirty="0">
                <a:latin typeface="Lucida Console" panose="020B0609040504020204" pitchFamily="49" charset="0"/>
              </a:rPr>
              <a:t> n) -&gt; { return n + 1; }</a:t>
            </a:r>
          </a:p>
          <a:p>
            <a:r>
              <a:rPr lang="ja-JP" altLang="pt-BR" sz="2800" dirty="0">
                <a:latin typeface="+mn-ea"/>
                <a:ea typeface="+mn-ea"/>
              </a:rPr>
              <a:t>　　　省略形： </a:t>
            </a:r>
            <a:r>
              <a:rPr lang="pt-BR" altLang="ja-JP" sz="2800" dirty="0">
                <a:latin typeface="Lucida Console" panose="020B0609040504020204" pitchFamily="49" charset="0"/>
              </a:rPr>
              <a:t>(n) -&gt; { return n + 1; }</a:t>
            </a:r>
            <a:endParaRPr lang="en-US" altLang="ja-JP" sz="3600" dirty="0">
              <a:latin typeface="Lucida Console" panose="020B0609040504020204" pitchFamily="49" charset="0"/>
            </a:endParaRPr>
          </a:p>
        </p:txBody>
      </p:sp>
      <p:sp>
        <p:nvSpPr>
          <p:cNvPr id="7" name="テキスト ボックス 6"/>
          <p:cNvSpPr txBox="1">
            <a:spLocks noChangeArrowheads="1"/>
          </p:cNvSpPr>
          <p:nvPr/>
        </p:nvSpPr>
        <p:spPr bwMode="auto">
          <a:xfrm>
            <a:off x="251520" y="4797152"/>
            <a:ext cx="8010526" cy="95410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sz="2800" dirty="0">
                <a:latin typeface="+mn-ea"/>
                <a:ea typeface="+mn-ea"/>
              </a:rPr>
              <a:t>元のラムダ式： </a:t>
            </a:r>
            <a:r>
              <a:rPr lang="en-US" altLang="ja-JP" sz="2800" dirty="0">
                <a:latin typeface="Lucida Console" panose="020B0609040504020204" pitchFamily="49" charset="0"/>
              </a:rPr>
              <a:t>(n) -&gt; { return n + 1; }</a:t>
            </a:r>
          </a:p>
          <a:p>
            <a:r>
              <a:rPr lang="ja-JP" altLang="pt-BR" sz="2800" dirty="0">
                <a:latin typeface="+mn-ea"/>
                <a:ea typeface="+mn-ea"/>
              </a:rPr>
              <a:t>　　　省略形： </a:t>
            </a:r>
            <a:r>
              <a:rPr lang="pt-BR" altLang="ja-JP" sz="2800" dirty="0">
                <a:latin typeface="Lucida Console" panose="020B0609040504020204" pitchFamily="49" charset="0"/>
              </a:rPr>
              <a:t>n -&gt; { return n + 1; }</a:t>
            </a:r>
            <a:endParaRPr lang="en-US" altLang="ja-JP" sz="3600" dirty="0">
              <a:latin typeface="Lucida Console" panose="020B0609040504020204" pitchFamily="49" charset="0"/>
            </a:endParaRPr>
          </a:p>
        </p:txBody>
      </p:sp>
    </p:spTree>
    <p:extLst>
      <p:ext uri="{BB962C8B-B14F-4D97-AF65-F5344CB8AC3E}">
        <p14:creationId xmlns:p14="http://schemas.microsoft.com/office/powerpoint/2010/main" val="15363544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ラムダ式の省略形</a:t>
            </a:r>
          </a:p>
        </p:txBody>
      </p:sp>
      <p:sp>
        <p:nvSpPr>
          <p:cNvPr id="3" name="コンテンツ プレースホルダー 2"/>
          <p:cNvSpPr>
            <a:spLocks noGrp="1"/>
          </p:cNvSpPr>
          <p:nvPr>
            <p:ph idx="1"/>
          </p:nvPr>
        </p:nvSpPr>
        <p:spPr/>
        <p:txBody>
          <a:bodyPr/>
          <a:lstStyle/>
          <a:p>
            <a:pPr marL="0" indent="0">
              <a:buNone/>
            </a:pPr>
            <a:r>
              <a:rPr lang="ja-JP" altLang="en-US" sz="2800" dirty="0"/>
              <a:t>処理の中身に命令文が</a:t>
            </a:r>
            <a:r>
              <a:rPr lang="en-US" altLang="ja-JP" sz="2800" dirty="0"/>
              <a:t>1</a:t>
            </a:r>
            <a:r>
              <a:rPr lang="ja-JP" altLang="en-US" sz="2800" dirty="0"/>
              <a:t>つしかない場合、処理を囲む</a:t>
            </a:r>
            <a:r>
              <a:rPr lang="en-US" altLang="ja-JP" sz="2800" dirty="0"/>
              <a:t>{ }</a:t>
            </a:r>
            <a:r>
              <a:rPr lang="ja-JP" altLang="en-US" sz="2800" dirty="0"/>
              <a:t>と</a:t>
            </a:r>
            <a:r>
              <a:rPr lang="en-US" altLang="ja-JP" sz="2800" dirty="0"/>
              <a:t>return</a:t>
            </a:r>
            <a:r>
              <a:rPr lang="ja-JP" altLang="en-US" sz="2800" dirty="0"/>
              <a:t>キーワード、セミコロン（</a:t>
            </a:r>
            <a:r>
              <a:rPr lang="en-US" altLang="ja-JP" sz="2800" dirty="0"/>
              <a:t>;</a:t>
            </a:r>
            <a:r>
              <a:rPr lang="ja-JP" altLang="en-US" sz="2800" dirty="0"/>
              <a:t>）を省略できる。</a:t>
            </a:r>
            <a:endParaRPr kumimoji="1" lang="ja-JP" altLang="en-US" sz="2800" dirty="0"/>
          </a:p>
        </p:txBody>
      </p:sp>
      <p:sp>
        <p:nvSpPr>
          <p:cNvPr id="6" name="テキスト ボックス 5"/>
          <p:cNvSpPr txBox="1">
            <a:spLocks noChangeArrowheads="1"/>
          </p:cNvSpPr>
          <p:nvPr/>
        </p:nvSpPr>
        <p:spPr bwMode="auto">
          <a:xfrm>
            <a:off x="683568" y="2996952"/>
            <a:ext cx="7577715" cy="95410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sz="2800" dirty="0">
                <a:latin typeface="+mn-ea"/>
                <a:ea typeface="+mn-ea"/>
              </a:rPr>
              <a:t>元のラムダ式： </a:t>
            </a:r>
            <a:r>
              <a:rPr lang="pt-BR" altLang="ja-JP" sz="2800" dirty="0">
                <a:latin typeface="Lucida Console" panose="020B0609040504020204" pitchFamily="49" charset="0"/>
              </a:rPr>
              <a:t>n -&gt; { return n + 1; }</a:t>
            </a:r>
            <a:endParaRPr lang="en-US" altLang="ja-JP" sz="2800" dirty="0">
              <a:latin typeface="Lucida Console" panose="020B0609040504020204" pitchFamily="49" charset="0"/>
            </a:endParaRPr>
          </a:p>
          <a:p>
            <a:r>
              <a:rPr lang="ja-JP" altLang="pt-BR" sz="2800" dirty="0">
                <a:latin typeface="+mn-ea"/>
                <a:ea typeface="+mn-ea"/>
              </a:rPr>
              <a:t>　　　省略形： </a:t>
            </a:r>
            <a:r>
              <a:rPr lang="pt-BR" altLang="ja-JP" sz="2800" dirty="0">
                <a:latin typeface="Lucida Console" panose="020B0609040504020204" pitchFamily="49" charset="0"/>
              </a:rPr>
              <a:t>n -&gt; n + 1;</a:t>
            </a:r>
            <a:endParaRPr lang="en-US" altLang="ja-JP" sz="3600" dirty="0">
              <a:latin typeface="Lucida Console" panose="020B0609040504020204" pitchFamily="49" charset="0"/>
            </a:endParaRPr>
          </a:p>
        </p:txBody>
      </p:sp>
    </p:spTree>
    <p:extLst>
      <p:ext uri="{BB962C8B-B14F-4D97-AF65-F5344CB8AC3E}">
        <p14:creationId xmlns:p14="http://schemas.microsoft.com/office/powerpoint/2010/main" val="241704762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ラムダ式の省略形を使った例</a:t>
            </a:r>
          </a:p>
        </p:txBody>
      </p:sp>
      <p:sp>
        <p:nvSpPr>
          <p:cNvPr id="4" name="テキスト ボックス 3"/>
          <p:cNvSpPr txBox="1">
            <a:spLocks noChangeArrowheads="1"/>
          </p:cNvSpPr>
          <p:nvPr/>
        </p:nvSpPr>
        <p:spPr bwMode="auto">
          <a:xfrm>
            <a:off x="506355" y="1412776"/>
            <a:ext cx="8180445" cy="489364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en-US" altLang="ja-JP" sz="2400" dirty="0">
                <a:latin typeface="Lucida Console" panose="020B0609040504020204" pitchFamily="49" charset="0"/>
              </a:rPr>
              <a:t>interface </a:t>
            </a:r>
            <a:r>
              <a:rPr lang="en-US" altLang="ja-JP" sz="2400" dirty="0" err="1">
                <a:latin typeface="Lucida Console" panose="020B0609040504020204" pitchFamily="49" charset="0"/>
              </a:rPr>
              <a:t>SimpleInterface</a:t>
            </a:r>
            <a:r>
              <a:rPr lang="en-US" altLang="ja-JP" sz="2400" dirty="0">
                <a:latin typeface="Lucida Console" panose="020B0609040504020204" pitchFamily="49" charset="0"/>
              </a:rPr>
              <a:t>{</a:t>
            </a:r>
          </a:p>
          <a:p>
            <a:r>
              <a:rPr lang="en-US" altLang="ja-JP" sz="2400" dirty="0">
                <a:latin typeface="Lucida Console" panose="020B0609040504020204" pitchFamily="49" charset="0"/>
              </a:rPr>
              <a:t>  public </a:t>
            </a:r>
            <a:r>
              <a:rPr lang="en-US" altLang="ja-JP" sz="2400" dirty="0" err="1">
                <a:latin typeface="Lucida Console" panose="020B0609040504020204" pitchFamily="49" charset="0"/>
              </a:rPr>
              <a:t>int</a:t>
            </a:r>
            <a:r>
              <a:rPr lang="en-US" altLang="ja-JP" sz="2400" dirty="0">
                <a:latin typeface="Lucida Console" panose="020B0609040504020204" pitchFamily="49" charset="0"/>
              </a:rPr>
              <a:t> </a:t>
            </a:r>
            <a:r>
              <a:rPr lang="en-US" altLang="ja-JP" sz="2400" dirty="0" err="1">
                <a:latin typeface="Lucida Console" panose="020B0609040504020204" pitchFamily="49" charset="0"/>
              </a:rPr>
              <a:t>doSomething</a:t>
            </a:r>
            <a:r>
              <a:rPr lang="en-US" altLang="ja-JP" sz="2400" dirty="0">
                <a:latin typeface="Lucida Console" panose="020B0609040504020204" pitchFamily="49" charset="0"/>
              </a:rPr>
              <a:t>(</a:t>
            </a:r>
            <a:r>
              <a:rPr lang="en-US" altLang="ja-JP" sz="2400" dirty="0" err="1">
                <a:latin typeface="Lucida Console" panose="020B0609040504020204" pitchFamily="49" charset="0"/>
              </a:rPr>
              <a:t>int</a:t>
            </a:r>
            <a:r>
              <a:rPr lang="en-US" altLang="ja-JP" sz="2400" dirty="0">
                <a:latin typeface="Lucida Console" panose="020B0609040504020204" pitchFamily="49" charset="0"/>
              </a:rPr>
              <a:t> n);</a:t>
            </a:r>
          </a:p>
          <a:p>
            <a:r>
              <a:rPr lang="en-US" altLang="ja-JP" sz="2400" dirty="0">
                <a:latin typeface="Lucida Console" panose="020B0609040504020204" pitchFamily="49" charset="0"/>
              </a:rPr>
              <a:t>}</a:t>
            </a:r>
          </a:p>
          <a:p>
            <a:endParaRPr lang="en-US" altLang="ja-JP" sz="2400" dirty="0">
              <a:latin typeface="Lucida Console" panose="020B0609040504020204" pitchFamily="49" charset="0"/>
            </a:endParaRPr>
          </a:p>
          <a:p>
            <a:r>
              <a:rPr lang="en-US" altLang="ja-JP" sz="2400" dirty="0">
                <a:latin typeface="Lucida Console" panose="020B0609040504020204" pitchFamily="49" charset="0"/>
              </a:rPr>
              <a:t>public class </a:t>
            </a:r>
            <a:r>
              <a:rPr lang="en-US" altLang="ja-JP" sz="2400" dirty="0" err="1">
                <a:latin typeface="Lucida Console" panose="020B0609040504020204" pitchFamily="49" charset="0"/>
              </a:rPr>
              <a:t>LambdaExample</a:t>
            </a:r>
            <a:r>
              <a:rPr lang="en-US" altLang="ja-JP" sz="2400" dirty="0">
                <a:latin typeface="Lucida Console" panose="020B0609040504020204" pitchFamily="49" charset="0"/>
              </a:rPr>
              <a:t> {</a:t>
            </a:r>
          </a:p>
          <a:p>
            <a:r>
              <a:rPr lang="en-US" altLang="ja-JP" sz="2400" dirty="0">
                <a:latin typeface="Lucida Console" panose="020B0609040504020204" pitchFamily="49" charset="0"/>
              </a:rPr>
              <a:t>  static void printout(</a:t>
            </a:r>
            <a:r>
              <a:rPr lang="en-US" altLang="ja-JP" sz="2400" dirty="0" err="1">
                <a:solidFill>
                  <a:srgbClr val="C00000"/>
                </a:solidFill>
                <a:latin typeface="Lucida Console" panose="020B0609040504020204" pitchFamily="49" charset="0"/>
              </a:rPr>
              <a:t>SimpleInterface</a:t>
            </a:r>
            <a:r>
              <a:rPr lang="en-US" altLang="ja-JP" sz="2400" dirty="0">
                <a:latin typeface="Lucida Console" panose="020B0609040504020204" pitchFamily="49" charset="0"/>
              </a:rPr>
              <a:t> </a:t>
            </a:r>
            <a:r>
              <a:rPr lang="en-US" altLang="ja-JP" sz="2400" dirty="0" err="1">
                <a:latin typeface="Lucida Console" panose="020B0609040504020204" pitchFamily="49" charset="0"/>
              </a:rPr>
              <a:t>i</a:t>
            </a:r>
            <a:r>
              <a:rPr lang="en-US" altLang="ja-JP" sz="2400" dirty="0">
                <a:latin typeface="Lucida Console" panose="020B0609040504020204" pitchFamily="49" charset="0"/>
              </a:rPr>
              <a:t>) {</a:t>
            </a:r>
          </a:p>
          <a:p>
            <a:r>
              <a:rPr lang="en-US" altLang="ja-JP" sz="2400" dirty="0">
                <a:latin typeface="Lucida Console" panose="020B0609040504020204" pitchFamily="49" charset="0"/>
              </a:rPr>
              <a:t>    </a:t>
            </a:r>
            <a:r>
              <a:rPr lang="en-US" altLang="ja-JP" sz="2400" dirty="0" err="1">
                <a:latin typeface="Lucida Console" panose="020B0609040504020204" pitchFamily="49" charset="0"/>
              </a:rPr>
              <a:t>System.out.println</a:t>
            </a:r>
            <a:r>
              <a:rPr lang="en-US" altLang="ja-JP" sz="2400" dirty="0">
                <a:latin typeface="Lucida Console" panose="020B0609040504020204" pitchFamily="49" charset="0"/>
              </a:rPr>
              <a:t>(</a:t>
            </a:r>
            <a:r>
              <a:rPr lang="en-US" altLang="ja-JP" sz="2400" dirty="0" err="1">
                <a:latin typeface="Lucida Console" panose="020B0609040504020204" pitchFamily="49" charset="0"/>
              </a:rPr>
              <a:t>i.doSomething</a:t>
            </a:r>
            <a:r>
              <a:rPr lang="en-US" altLang="ja-JP" sz="2400" dirty="0">
                <a:latin typeface="Lucida Console" panose="020B0609040504020204" pitchFamily="49" charset="0"/>
              </a:rPr>
              <a:t>(2));</a:t>
            </a:r>
          </a:p>
          <a:p>
            <a:r>
              <a:rPr lang="en-US" altLang="ja-JP" sz="2400" dirty="0">
                <a:latin typeface="Lucida Console" panose="020B0609040504020204" pitchFamily="49" charset="0"/>
              </a:rPr>
              <a:t>  }</a:t>
            </a:r>
          </a:p>
          <a:p>
            <a:r>
              <a:rPr lang="en-US" altLang="ja-JP" sz="2400" dirty="0">
                <a:latin typeface="Lucida Console" panose="020B0609040504020204" pitchFamily="49" charset="0"/>
              </a:rPr>
              <a:t>  </a:t>
            </a:r>
          </a:p>
          <a:p>
            <a:r>
              <a:rPr lang="en-US" altLang="ja-JP" sz="2400" dirty="0">
                <a:latin typeface="Lucida Console" panose="020B0609040504020204" pitchFamily="49" charset="0"/>
              </a:rPr>
              <a:t>  public static void main(String[] </a:t>
            </a:r>
            <a:r>
              <a:rPr lang="en-US" altLang="ja-JP" sz="2400" dirty="0" err="1">
                <a:latin typeface="Lucida Console" panose="020B0609040504020204" pitchFamily="49" charset="0"/>
              </a:rPr>
              <a:t>args</a:t>
            </a:r>
            <a:r>
              <a:rPr lang="en-US" altLang="ja-JP" sz="2400" dirty="0">
                <a:latin typeface="Lucida Console" panose="020B0609040504020204" pitchFamily="49" charset="0"/>
              </a:rPr>
              <a:t>) {</a:t>
            </a:r>
          </a:p>
          <a:p>
            <a:r>
              <a:rPr lang="en-US" altLang="ja-JP" sz="2400" dirty="0">
                <a:latin typeface="Lucida Console" panose="020B0609040504020204" pitchFamily="49" charset="0"/>
              </a:rPr>
              <a:t>    printout(</a:t>
            </a:r>
            <a:r>
              <a:rPr lang="en-US" altLang="ja-JP" sz="2400" dirty="0">
                <a:solidFill>
                  <a:srgbClr val="C00000"/>
                </a:solidFill>
                <a:latin typeface="Lucida Console" panose="020B0609040504020204" pitchFamily="49" charset="0"/>
              </a:rPr>
              <a:t>n -&gt; n + 1</a:t>
            </a:r>
            <a:r>
              <a:rPr lang="en-US" altLang="ja-JP" sz="2400" dirty="0">
                <a:latin typeface="Lucida Console" panose="020B0609040504020204" pitchFamily="49" charset="0"/>
              </a:rPr>
              <a:t>);</a:t>
            </a:r>
          </a:p>
          <a:p>
            <a:r>
              <a:rPr lang="en-US" altLang="ja-JP" sz="2400" dirty="0">
                <a:latin typeface="Lucida Console" panose="020B0609040504020204" pitchFamily="49" charset="0"/>
              </a:rPr>
              <a:t>  }</a:t>
            </a:r>
          </a:p>
          <a:p>
            <a:r>
              <a:rPr lang="en-US" altLang="ja-JP" sz="2400" dirty="0">
                <a:latin typeface="Lucida Console" panose="020B0609040504020204" pitchFamily="49" charset="0"/>
              </a:rPr>
              <a:t>}</a:t>
            </a:r>
          </a:p>
        </p:txBody>
      </p:sp>
    </p:spTree>
    <p:extLst>
      <p:ext uri="{BB962C8B-B14F-4D97-AF65-F5344CB8AC3E}">
        <p14:creationId xmlns:p14="http://schemas.microsoft.com/office/powerpoint/2010/main" val="55767535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a:t>forEach</a:t>
            </a:r>
            <a:r>
              <a:rPr kumimoji="1" lang="ja-JP" altLang="en-US" dirty="0"/>
              <a:t>メソッドとラムダ式</a:t>
            </a:r>
          </a:p>
        </p:txBody>
      </p:sp>
      <p:sp>
        <p:nvSpPr>
          <p:cNvPr id="3" name="コンテンツ プレースホルダー 2"/>
          <p:cNvSpPr>
            <a:spLocks noGrp="1"/>
          </p:cNvSpPr>
          <p:nvPr>
            <p:ph idx="1"/>
          </p:nvPr>
        </p:nvSpPr>
        <p:spPr>
          <a:xfrm>
            <a:off x="457200" y="1214422"/>
            <a:ext cx="8229600" cy="5000660"/>
          </a:xfrm>
        </p:spPr>
        <p:txBody>
          <a:bodyPr/>
          <a:lstStyle/>
          <a:p>
            <a:r>
              <a:rPr lang="en-US" altLang="ja-JP" sz="2800" dirty="0" err="1"/>
              <a:t>ArrayList</a:t>
            </a:r>
            <a:r>
              <a:rPr lang="ja-JP" altLang="en-US" sz="2800" dirty="0">
                <a:latin typeface="+mn-ea"/>
              </a:rPr>
              <a:t>の要素にアクセスするために拡張</a:t>
            </a:r>
            <a:r>
              <a:rPr lang="en-US" altLang="ja-JP" sz="2800" dirty="0"/>
              <a:t>for</a:t>
            </a:r>
            <a:r>
              <a:rPr lang="ja-JP" altLang="en-US" sz="2800" dirty="0">
                <a:latin typeface="+mn-ea"/>
              </a:rPr>
              <a:t>文を用いる以外にも</a:t>
            </a:r>
            <a:r>
              <a:rPr lang="en-US" altLang="ja-JP" sz="2800" dirty="0" err="1"/>
              <a:t>forEach</a:t>
            </a:r>
            <a:r>
              <a:rPr lang="ja-JP" altLang="en-US" sz="2800" dirty="0">
                <a:latin typeface="+mn-ea"/>
              </a:rPr>
              <a:t>メソッドを使用できる</a:t>
            </a:r>
            <a:endParaRPr lang="en-US" altLang="ja-JP" sz="2800" dirty="0">
              <a:latin typeface="+mn-ea"/>
            </a:endParaRPr>
          </a:p>
          <a:p>
            <a:endParaRPr lang="en-US" altLang="ja-JP" sz="2800" dirty="0">
              <a:latin typeface="+mn-ea"/>
            </a:endParaRPr>
          </a:p>
          <a:p>
            <a:r>
              <a:rPr kumimoji="1" lang="ja-JP" altLang="en-US" sz="2800" dirty="0">
                <a:latin typeface="+mn-ea"/>
              </a:rPr>
              <a:t>ラムダ式と組み</a:t>
            </a:r>
            <a:r>
              <a:rPr kumimoji="1" lang="ja-JP" altLang="en-US" sz="2800" dirty="0" err="1">
                <a:latin typeface="+mn-ea"/>
              </a:rPr>
              <a:t>合わ</a:t>
            </a:r>
            <a:br>
              <a:rPr kumimoji="1" lang="en-US" altLang="ja-JP" sz="2800" dirty="0">
                <a:latin typeface="+mn-ea"/>
              </a:rPr>
            </a:br>
            <a:r>
              <a:rPr kumimoji="1" lang="ja-JP" altLang="en-US" sz="2800" dirty="0">
                <a:latin typeface="+mn-ea"/>
              </a:rPr>
              <a:t>せることで各要素</a:t>
            </a:r>
            <a:br>
              <a:rPr kumimoji="1" lang="en-US" altLang="ja-JP" sz="2800" dirty="0">
                <a:latin typeface="+mn-ea"/>
              </a:rPr>
            </a:br>
            <a:r>
              <a:rPr kumimoji="1" lang="ja-JP" altLang="en-US" sz="2800" dirty="0">
                <a:latin typeface="+mn-ea"/>
              </a:rPr>
              <a:t>に対する処理を簡潔</a:t>
            </a:r>
            <a:br>
              <a:rPr kumimoji="1" lang="en-US" altLang="ja-JP" sz="2800" dirty="0">
                <a:latin typeface="+mn-ea"/>
              </a:rPr>
            </a:br>
            <a:r>
              <a:rPr kumimoji="1" lang="ja-JP" altLang="en-US" sz="2800" dirty="0">
                <a:latin typeface="+mn-ea"/>
              </a:rPr>
              <a:t>に記述できる</a:t>
            </a:r>
          </a:p>
        </p:txBody>
      </p:sp>
      <p:sp>
        <p:nvSpPr>
          <p:cNvPr id="6" name="テキスト ボックス 5"/>
          <p:cNvSpPr txBox="1">
            <a:spLocks noChangeArrowheads="1"/>
          </p:cNvSpPr>
          <p:nvPr/>
        </p:nvSpPr>
        <p:spPr bwMode="auto">
          <a:xfrm>
            <a:off x="4783375" y="2523277"/>
            <a:ext cx="4185761" cy="255454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en-US" altLang="ja-JP" sz="2000" dirty="0">
                <a:latin typeface="Lucida Console" panose="020B0609040504020204" pitchFamily="49" charset="0"/>
              </a:rPr>
              <a:t>for(Point p : </a:t>
            </a:r>
            <a:r>
              <a:rPr lang="en-US" altLang="ja-JP" sz="2000" dirty="0" err="1">
                <a:latin typeface="Lucida Console" panose="020B0609040504020204" pitchFamily="49" charset="0"/>
              </a:rPr>
              <a:t>pointList</a:t>
            </a:r>
            <a:r>
              <a:rPr lang="en-US" altLang="ja-JP" sz="2000" dirty="0">
                <a:latin typeface="Lucida Console" panose="020B0609040504020204" pitchFamily="49" charset="0"/>
              </a:rPr>
              <a:t>) {</a:t>
            </a:r>
          </a:p>
          <a:p>
            <a:r>
              <a:rPr lang="en-US" altLang="ja-JP" sz="2000" dirty="0">
                <a:latin typeface="Lucida Console" panose="020B0609040504020204" pitchFamily="49" charset="0"/>
              </a:rPr>
              <a:t>  </a:t>
            </a:r>
            <a:r>
              <a:rPr lang="en-US" altLang="ja-JP" sz="2000" dirty="0" err="1">
                <a:latin typeface="Lucida Console" panose="020B0609040504020204" pitchFamily="49" charset="0"/>
              </a:rPr>
              <a:t>p.x</a:t>
            </a:r>
            <a:r>
              <a:rPr lang="en-US" altLang="ja-JP" sz="2000" dirty="0">
                <a:latin typeface="Lucida Console" panose="020B0609040504020204" pitchFamily="49" charset="0"/>
              </a:rPr>
              <a:t> *= 2;</a:t>
            </a:r>
          </a:p>
          <a:p>
            <a:r>
              <a:rPr lang="en-US" altLang="ja-JP" sz="2000" dirty="0">
                <a:latin typeface="Lucida Console" panose="020B0609040504020204" pitchFamily="49" charset="0"/>
              </a:rPr>
              <a:t>  </a:t>
            </a:r>
            <a:r>
              <a:rPr lang="en-US" altLang="ja-JP" sz="2000" dirty="0" err="1">
                <a:latin typeface="Lucida Console" panose="020B0609040504020204" pitchFamily="49" charset="0"/>
              </a:rPr>
              <a:t>p.y</a:t>
            </a:r>
            <a:r>
              <a:rPr lang="en-US" altLang="ja-JP" sz="2000" dirty="0">
                <a:latin typeface="Lucida Console" panose="020B0609040504020204" pitchFamily="49" charset="0"/>
              </a:rPr>
              <a:t> *= 2;</a:t>
            </a:r>
          </a:p>
          <a:p>
            <a:r>
              <a:rPr lang="en-US" altLang="ja-JP" sz="2000" dirty="0">
                <a:latin typeface="Lucida Console" panose="020B0609040504020204" pitchFamily="49" charset="0"/>
              </a:rPr>
              <a:t>}</a:t>
            </a:r>
          </a:p>
          <a:p>
            <a:endParaRPr lang="en-US" altLang="ja-JP" sz="2000" dirty="0">
              <a:latin typeface="Lucida Console" panose="020B0609040504020204" pitchFamily="49" charset="0"/>
            </a:endParaRPr>
          </a:p>
          <a:p>
            <a:r>
              <a:rPr lang="en-US" altLang="ja-JP" sz="2000" dirty="0">
                <a:latin typeface="Lucida Console" panose="020B0609040504020204" pitchFamily="49" charset="0"/>
              </a:rPr>
              <a:t>for(Point p : </a:t>
            </a:r>
            <a:r>
              <a:rPr lang="en-US" altLang="ja-JP" sz="2000" dirty="0" err="1">
                <a:latin typeface="Lucida Console" panose="020B0609040504020204" pitchFamily="49" charset="0"/>
              </a:rPr>
              <a:t>pointList</a:t>
            </a:r>
            <a:r>
              <a:rPr lang="en-US" altLang="ja-JP" sz="2000" dirty="0">
                <a:latin typeface="Lucida Console" panose="020B0609040504020204" pitchFamily="49" charset="0"/>
              </a:rPr>
              <a:t>) {</a:t>
            </a:r>
          </a:p>
          <a:p>
            <a:r>
              <a:rPr lang="en-US" altLang="ja-JP" sz="2000" dirty="0">
                <a:latin typeface="Lucida Console" panose="020B0609040504020204" pitchFamily="49" charset="0"/>
              </a:rPr>
              <a:t>  </a:t>
            </a:r>
            <a:r>
              <a:rPr lang="en-US" altLang="ja-JP" sz="2000" dirty="0" err="1">
                <a:latin typeface="Lucida Console" panose="020B0609040504020204" pitchFamily="49" charset="0"/>
              </a:rPr>
              <a:t>p.printInfo</a:t>
            </a:r>
            <a:r>
              <a:rPr lang="en-US" altLang="ja-JP" sz="2000" dirty="0">
                <a:latin typeface="Lucida Console" panose="020B0609040504020204" pitchFamily="49" charset="0"/>
              </a:rPr>
              <a:t>()</a:t>
            </a:r>
          </a:p>
          <a:p>
            <a:r>
              <a:rPr lang="en-US" altLang="ja-JP" sz="2000" dirty="0">
                <a:latin typeface="Lucida Console" panose="020B0609040504020204" pitchFamily="49" charset="0"/>
              </a:rPr>
              <a:t>}</a:t>
            </a:r>
            <a:endParaRPr lang="en-US" altLang="ja-JP" sz="2800" dirty="0">
              <a:latin typeface="Lucida Console" panose="020B0609040504020204" pitchFamily="49" charset="0"/>
            </a:endParaRPr>
          </a:p>
        </p:txBody>
      </p:sp>
      <p:sp>
        <p:nvSpPr>
          <p:cNvPr id="7" name="テキスト ボックス 6"/>
          <p:cNvSpPr txBox="1">
            <a:spLocks noChangeArrowheads="1"/>
          </p:cNvSpPr>
          <p:nvPr/>
        </p:nvSpPr>
        <p:spPr bwMode="auto">
          <a:xfrm>
            <a:off x="1115497" y="5889466"/>
            <a:ext cx="7571303" cy="70788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en-US" altLang="ja-JP" sz="2000" dirty="0" err="1">
                <a:latin typeface="Lucida Console" panose="020B0609040504020204" pitchFamily="49" charset="0"/>
              </a:rPr>
              <a:t>pointList.forEach</a:t>
            </a:r>
            <a:r>
              <a:rPr lang="en-US" altLang="ja-JP" sz="2000" dirty="0">
                <a:latin typeface="Lucida Console" panose="020B0609040504020204" pitchFamily="49" charset="0"/>
              </a:rPr>
              <a:t>( p -&gt; {</a:t>
            </a:r>
            <a:r>
              <a:rPr lang="en-US" altLang="ja-JP" sz="2000" dirty="0" err="1">
                <a:latin typeface="Lucida Console" panose="020B0609040504020204" pitchFamily="49" charset="0"/>
              </a:rPr>
              <a:t>p.x</a:t>
            </a:r>
            <a:r>
              <a:rPr lang="en-US" altLang="ja-JP" sz="2000" dirty="0">
                <a:latin typeface="Lucida Console" panose="020B0609040504020204" pitchFamily="49" charset="0"/>
              </a:rPr>
              <a:t> *= 2; </a:t>
            </a:r>
            <a:r>
              <a:rPr lang="en-US" altLang="ja-JP" sz="2000" dirty="0" err="1">
                <a:latin typeface="Lucida Console" panose="020B0609040504020204" pitchFamily="49" charset="0"/>
              </a:rPr>
              <a:t>p.y</a:t>
            </a:r>
            <a:r>
              <a:rPr lang="en-US" altLang="ja-JP" sz="2000" dirty="0">
                <a:latin typeface="Lucida Console" panose="020B0609040504020204" pitchFamily="49" charset="0"/>
              </a:rPr>
              <a:t> *= 2;} );</a:t>
            </a:r>
          </a:p>
          <a:p>
            <a:r>
              <a:rPr lang="en-US" altLang="ja-JP" sz="2000" dirty="0" err="1">
                <a:latin typeface="Lucida Console" panose="020B0609040504020204" pitchFamily="49" charset="0"/>
              </a:rPr>
              <a:t>pointList.forEach</a:t>
            </a:r>
            <a:r>
              <a:rPr lang="en-US" altLang="ja-JP" sz="2000" dirty="0">
                <a:latin typeface="Lucida Console" panose="020B0609040504020204" pitchFamily="49" charset="0"/>
              </a:rPr>
              <a:t>( p -&gt; </a:t>
            </a:r>
            <a:r>
              <a:rPr lang="en-US" altLang="ja-JP" sz="2000" dirty="0" err="1">
                <a:latin typeface="Lucida Console" panose="020B0609040504020204" pitchFamily="49" charset="0"/>
              </a:rPr>
              <a:t>p.printInfo</a:t>
            </a:r>
            <a:r>
              <a:rPr lang="en-US" altLang="ja-JP" sz="2000" dirty="0">
                <a:latin typeface="Lucida Console" panose="020B0609040504020204" pitchFamily="49" charset="0"/>
              </a:rPr>
              <a:t>() );</a:t>
            </a:r>
            <a:endParaRPr lang="en-US" altLang="ja-JP" sz="3600" dirty="0">
              <a:latin typeface="Lucida Console" panose="020B0609040504020204" pitchFamily="49" charset="0"/>
            </a:endParaRPr>
          </a:p>
        </p:txBody>
      </p:sp>
      <p:sp>
        <p:nvSpPr>
          <p:cNvPr id="8" name="矢印: 下 7"/>
          <p:cNvSpPr/>
          <p:nvPr/>
        </p:nvSpPr>
        <p:spPr>
          <a:xfrm>
            <a:off x="6876255" y="5203576"/>
            <a:ext cx="504056" cy="5383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4555916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ラムダ式を用いた並べ替え</a:t>
            </a:r>
          </a:p>
        </p:txBody>
      </p:sp>
      <p:sp>
        <p:nvSpPr>
          <p:cNvPr id="3" name="コンテンツ プレースホルダー 2"/>
          <p:cNvSpPr>
            <a:spLocks noGrp="1"/>
          </p:cNvSpPr>
          <p:nvPr>
            <p:ph idx="1"/>
          </p:nvPr>
        </p:nvSpPr>
        <p:spPr>
          <a:xfrm>
            <a:off x="457200" y="1214422"/>
            <a:ext cx="8363272" cy="5000660"/>
          </a:xfrm>
        </p:spPr>
        <p:txBody>
          <a:bodyPr/>
          <a:lstStyle/>
          <a:p>
            <a:r>
              <a:rPr kumimoji="1" lang="ja-JP" altLang="en-US" sz="2800" dirty="0"/>
              <a:t>各コレクションクラスに備わっている</a:t>
            </a:r>
            <a:r>
              <a:rPr kumimoji="1" lang="en-US" altLang="ja-JP" sz="2800" dirty="0"/>
              <a:t>sort</a:t>
            </a:r>
            <a:r>
              <a:rPr kumimoji="1" lang="ja-JP" altLang="en-US" sz="2800" dirty="0"/>
              <a:t>メソッドを使用すると、</a:t>
            </a:r>
            <a:r>
              <a:rPr kumimoji="1" lang="en-US" altLang="ja-JP" sz="2800" dirty="0"/>
              <a:t>Comparable</a:t>
            </a:r>
            <a:r>
              <a:rPr kumimoji="1" lang="ja-JP" altLang="en-US" sz="2800" dirty="0"/>
              <a:t>インタフェースを実装していないオブジェクトも並べ替えできる</a:t>
            </a:r>
            <a:endParaRPr kumimoji="1" lang="en-US" altLang="ja-JP" sz="2800" dirty="0"/>
          </a:p>
          <a:p>
            <a:endParaRPr kumimoji="1" lang="en-US" altLang="ja-JP" sz="2800" dirty="0"/>
          </a:p>
          <a:p>
            <a:r>
              <a:rPr kumimoji="1" lang="en-US" altLang="ja-JP" sz="2800" dirty="0"/>
              <a:t>sort</a:t>
            </a:r>
            <a:r>
              <a:rPr kumimoji="1" lang="ja-JP" altLang="en-US" sz="2800" dirty="0"/>
              <a:t>メソッドの引数に「どのように順序付けするか」を記述したラムダ式を渡す</a:t>
            </a:r>
          </a:p>
        </p:txBody>
      </p:sp>
      <p:sp>
        <p:nvSpPr>
          <p:cNvPr id="4" name="正方形/長方形 3"/>
          <p:cNvSpPr/>
          <p:nvPr/>
        </p:nvSpPr>
        <p:spPr>
          <a:xfrm>
            <a:off x="721632" y="5023048"/>
            <a:ext cx="4042792" cy="400110"/>
          </a:xfrm>
          <a:prstGeom prst="rect">
            <a:avLst/>
          </a:prstGeom>
        </p:spPr>
        <p:txBody>
          <a:bodyPr wrap="square">
            <a:spAutoFit/>
          </a:bodyPr>
          <a:lstStyle/>
          <a:p>
            <a:r>
              <a:rPr lang="en-US" altLang="ja-JP" sz="2000" dirty="0">
                <a:latin typeface="Lucida Console" panose="020B0609040504020204" pitchFamily="49" charset="0"/>
              </a:rPr>
              <a:t>(Point p0, Point p1) -&gt;</a:t>
            </a:r>
            <a:endParaRPr lang="ja-JP" altLang="en-US" sz="2000" dirty="0">
              <a:latin typeface="Lucida Console" panose="020B0609040504020204" pitchFamily="49" charset="0"/>
            </a:endParaRPr>
          </a:p>
        </p:txBody>
      </p:sp>
      <p:sp>
        <p:nvSpPr>
          <p:cNvPr id="5" name="正方形/長方形 4"/>
          <p:cNvSpPr/>
          <p:nvPr/>
        </p:nvSpPr>
        <p:spPr>
          <a:xfrm>
            <a:off x="4389920" y="5023048"/>
            <a:ext cx="4032448" cy="707886"/>
          </a:xfrm>
          <a:prstGeom prst="rect">
            <a:avLst/>
          </a:prstGeom>
        </p:spPr>
        <p:txBody>
          <a:bodyPr wrap="square">
            <a:spAutoFit/>
          </a:bodyPr>
          <a:lstStyle/>
          <a:p>
            <a:r>
              <a:rPr lang="en-US" altLang="ja-JP" sz="2000" dirty="0">
                <a:latin typeface="Lucida Console" panose="020B0609040504020204" pitchFamily="49" charset="0"/>
                <a:ea typeface="ＭＳ ゴシック" panose="020B0609070205080204" pitchFamily="49" charset="-128"/>
              </a:rPr>
              <a:t>{2</a:t>
            </a:r>
            <a:r>
              <a:rPr lang="ja-JP" altLang="en-US" sz="2000" dirty="0" err="1">
                <a:latin typeface="Lucida Console" panose="020B0609040504020204" pitchFamily="49" charset="0"/>
                <a:ea typeface="ＭＳ ゴシック" panose="020B0609070205080204" pitchFamily="49" charset="-128"/>
              </a:rPr>
              <a:t>つの</a:t>
            </a:r>
            <a:r>
              <a:rPr lang="en-US" altLang="ja-JP" sz="2000" dirty="0">
                <a:latin typeface="Lucida Console" panose="020B0609040504020204" pitchFamily="49" charset="0"/>
                <a:ea typeface="ＭＳ ゴシック" panose="020B0609070205080204" pitchFamily="49" charset="-128"/>
              </a:rPr>
              <a:t>Point</a:t>
            </a:r>
            <a:r>
              <a:rPr lang="ja-JP" altLang="en-US" sz="2000" dirty="0">
                <a:latin typeface="Lucida Console" panose="020B0609040504020204" pitchFamily="49" charset="0"/>
                <a:ea typeface="ＭＳ ゴシック" panose="020B0609070205080204" pitchFamily="49" charset="-128"/>
              </a:rPr>
              <a:t>オブジェクトに対して順序付けを行うための処理</a:t>
            </a:r>
            <a:r>
              <a:rPr lang="en-US" altLang="ja-JP" sz="2000" dirty="0">
                <a:latin typeface="Lucida Console" panose="020B0609040504020204" pitchFamily="49" charset="0"/>
                <a:ea typeface="ＭＳ ゴシック" panose="020B0609070205080204" pitchFamily="49" charset="-128"/>
              </a:rPr>
              <a:t>}</a:t>
            </a:r>
            <a:endParaRPr lang="ja-JP" altLang="en-US" sz="2000" dirty="0">
              <a:latin typeface="Lucida Console" panose="020B0609040504020204" pitchFamily="49" charset="0"/>
              <a:ea typeface="ＭＳ ゴシック" panose="020B0609070205080204" pitchFamily="49" charset="-128"/>
            </a:endParaRPr>
          </a:p>
        </p:txBody>
      </p:sp>
      <p:sp>
        <p:nvSpPr>
          <p:cNvPr id="7" name="正方形/長方形 6"/>
          <p:cNvSpPr/>
          <p:nvPr/>
        </p:nvSpPr>
        <p:spPr>
          <a:xfrm>
            <a:off x="721632" y="4749528"/>
            <a:ext cx="7882816" cy="12717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318834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ラムダ式を用いた並べ替えの例</a:t>
            </a:r>
            <a:endParaRPr kumimoji="1" lang="ja-JP" altLang="en-US" dirty="0"/>
          </a:p>
        </p:txBody>
      </p:sp>
      <p:sp>
        <p:nvSpPr>
          <p:cNvPr id="6" name="正方形/長方形 5"/>
          <p:cNvSpPr/>
          <p:nvPr/>
        </p:nvSpPr>
        <p:spPr>
          <a:xfrm>
            <a:off x="457200" y="2564904"/>
            <a:ext cx="8224520" cy="369332"/>
          </a:xfrm>
          <a:prstGeom prst="rect">
            <a:avLst/>
          </a:prstGeom>
          <a:ln>
            <a:solidFill>
              <a:schemeClr val="tx1"/>
            </a:solidFill>
          </a:ln>
        </p:spPr>
        <p:txBody>
          <a:bodyPr wrap="square">
            <a:spAutoFit/>
          </a:bodyPr>
          <a:lstStyle/>
          <a:p>
            <a:r>
              <a:rPr lang="en-US" altLang="ja-JP" dirty="0" err="1">
                <a:latin typeface="Lucida Console" panose="020B0609040504020204" pitchFamily="49" charset="0"/>
              </a:rPr>
              <a:t>pointList.sort</a:t>
            </a:r>
            <a:r>
              <a:rPr lang="en-US" altLang="ja-JP" dirty="0">
                <a:latin typeface="Lucida Console" panose="020B0609040504020204" pitchFamily="49" charset="0"/>
              </a:rPr>
              <a:t>((p0, p1) -&gt; (p0.x + p0.y) - (p1.x + p1.y));</a:t>
            </a:r>
            <a:endParaRPr lang="ja-JP" altLang="en-US" dirty="0">
              <a:latin typeface="Lucida Console" panose="020B0609040504020204" pitchFamily="49" charset="0"/>
            </a:endParaRPr>
          </a:p>
        </p:txBody>
      </p:sp>
      <p:sp>
        <p:nvSpPr>
          <p:cNvPr id="7" name="コンテンツ プレースホルダー 2"/>
          <p:cNvSpPr>
            <a:spLocks noGrp="1"/>
          </p:cNvSpPr>
          <p:nvPr>
            <p:ph idx="1"/>
          </p:nvPr>
        </p:nvSpPr>
        <p:spPr>
          <a:xfrm>
            <a:off x="457200" y="1214422"/>
            <a:ext cx="8363272" cy="5000660"/>
          </a:xfrm>
        </p:spPr>
        <p:txBody>
          <a:bodyPr/>
          <a:lstStyle/>
          <a:p>
            <a:pPr marL="0" indent="0">
              <a:buNone/>
            </a:pPr>
            <a:r>
              <a:rPr kumimoji="1" lang="en-US" altLang="ja-JP" sz="2800" dirty="0"/>
              <a:t>Point</a:t>
            </a:r>
            <a:r>
              <a:rPr kumimoji="1" lang="ja-JP" altLang="en-US" sz="2800" dirty="0"/>
              <a:t>クラスのインスタンス変数</a:t>
            </a:r>
            <a:r>
              <a:rPr kumimoji="1" lang="en-US" altLang="ja-JP" sz="2800" dirty="0"/>
              <a:t>x</a:t>
            </a:r>
            <a:r>
              <a:rPr kumimoji="1" lang="ja-JP" altLang="en-US" sz="2800" dirty="0"/>
              <a:t>と</a:t>
            </a:r>
            <a:r>
              <a:rPr kumimoji="1" lang="en-US" altLang="ja-JP" sz="2800" dirty="0"/>
              <a:t>y</a:t>
            </a:r>
            <a:r>
              <a:rPr kumimoji="1" lang="ja-JP" altLang="en-US" sz="2800" dirty="0"/>
              <a:t>の値を足し合わせた値で順序付けし、昇順に並べる</a:t>
            </a:r>
          </a:p>
        </p:txBody>
      </p:sp>
    </p:spTree>
    <p:extLst>
      <p:ext uri="{BB962C8B-B14F-4D97-AF65-F5344CB8AC3E}">
        <p14:creationId xmlns:p14="http://schemas.microsoft.com/office/powerpoint/2010/main" val="347841228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タイトル 1"/>
          <p:cNvSpPr>
            <a:spLocks noGrp="1"/>
          </p:cNvSpPr>
          <p:nvPr>
            <p:ph type="ctrTitle"/>
          </p:nvPr>
        </p:nvSpPr>
        <p:spPr/>
        <p:txBody>
          <a:bodyPr/>
          <a:lstStyle/>
          <a:p>
            <a:pPr eaLnBrk="1" hangingPunct="1"/>
            <a:r>
              <a:rPr lang="ja-JP" altLang="en-US" dirty="0"/>
              <a:t>第</a:t>
            </a:r>
            <a:r>
              <a:rPr lang="en-US" altLang="ja-JP" dirty="0"/>
              <a:t>7</a:t>
            </a:r>
            <a:r>
              <a:rPr lang="ja-JP" altLang="en-US" dirty="0"/>
              <a:t>章 入出力</a:t>
            </a:r>
          </a:p>
        </p:txBody>
      </p:sp>
      <p:sp>
        <p:nvSpPr>
          <p:cNvPr id="3" name="サブタイトル 2"/>
          <p:cNvSpPr>
            <a:spLocks noGrp="1"/>
          </p:cNvSpPr>
          <p:nvPr>
            <p:ph type="subTitle" idx="1"/>
          </p:nvPr>
        </p:nvSpPr>
        <p:spPr/>
        <p:txBody>
          <a:bodyPr rtlCol="0">
            <a:normAutofit/>
          </a:bodyPr>
          <a:lstStyle/>
          <a:p>
            <a:pPr eaLnBrk="1" fontAlgn="auto" hangingPunct="1">
              <a:spcAft>
                <a:spcPts val="0"/>
              </a:spcAft>
              <a:defRPr/>
            </a:pPr>
            <a:endParaRPr lang="ja-JP"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タイトル 1"/>
          <p:cNvSpPr>
            <a:spLocks noGrp="1"/>
          </p:cNvSpPr>
          <p:nvPr>
            <p:ph type="title"/>
          </p:nvPr>
        </p:nvSpPr>
        <p:spPr>
          <a:xfrm>
            <a:off x="457200" y="274638"/>
            <a:ext cx="8229600" cy="725487"/>
          </a:xfrm>
        </p:spPr>
        <p:txBody>
          <a:bodyPr/>
          <a:lstStyle/>
          <a:p>
            <a:pPr eaLnBrk="1" hangingPunct="1"/>
            <a:r>
              <a:rPr lang="ja-JP" altLang="en-US"/>
              <a:t>パッケージの階層</a:t>
            </a:r>
          </a:p>
        </p:txBody>
      </p:sp>
      <p:sp>
        <p:nvSpPr>
          <p:cNvPr id="12291" name="コンテンツ プレースホルダ 2"/>
          <p:cNvSpPr>
            <a:spLocks noGrp="1"/>
          </p:cNvSpPr>
          <p:nvPr>
            <p:ph idx="1"/>
          </p:nvPr>
        </p:nvSpPr>
        <p:spPr>
          <a:xfrm>
            <a:off x="457200" y="1214438"/>
            <a:ext cx="8229600" cy="2000250"/>
          </a:xfrm>
        </p:spPr>
        <p:txBody>
          <a:bodyPr/>
          <a:lstStyle/>
          <a:p>
            <a:pPr eaLnBrk="1" hangingPunct="1">
              <a:buFont typeface="Arial" panose="020B0604020202020204" pitchFamily="34" charset="0"/>
              <a:buNone/>
            </a:pPr>
            <a:r>
              <a:rPr lang="ja-JP" altLang="en-US" sz="2800" dirty="0"/>
              <a:t>例えば次の二つは異なるパッケージ</a:t>
            </a:r>
            <a:endParaRPr lang="en-US" altLang="ja-JP" sz="2800" dirty="0"/>
          </a:p>
          <a:p>
            <a:pPr eaLnBrk="1" hangingPunct="1">
              <a:buFont typeface="Arial" panose="020B0604020202020204" pitchFamily="34" charset="0"/>
              <a:buNone/>
            </a:pPr>
            <a:r>
              <a:rPr lang="en-US" altLang="ja-JP" sz="2800" dirty="0"/>
              <a:t>   </a:t>
            </a:r>
            <a:r>
              <a:rPr lang="en-US" altLang="ja-JP" sz="2800" dirty="0" err="1"/>
              <a:t>java.util</a:t>
            </a:r>
            <a:r>
              <a:rPr lang="ja-JP" altLang="en-US" sz="2800" dirty="0"/>
              <a:t>パッケージ</a:t>
            </a:r>
            <a:endParaRPr lang="en-US" altLang="ja-JP" sz="2800" dirty="0"/>
          </a:p>
          <a:p>
            <a:pPr eaLnBrk="1" hangingPunct="1">
              <a:buFont typeface="Arial" panose="020B0604020202020204" pitchFamily="34" charset="0"/>
              <a:buNone/>
            </a:pPr>
            <a:r>
              <a:rPr lang="en-US" altLang="ja-JP" sz="2800" dirty="0"/>
              <a:t>   java.util.zip</a:t>
            </a:r>
            <a:r>
              <a:rPr lang="ja-JP" altLang="en-US" sz="2800" dirty="0"/>
              <a:t>パッケージ</a:t>
            </a:r>
            <a:endParaRPr lang="en-US" altLang="ja-JP" sz="2800" dirty="0"/>
          </a:p>
          <a:p>
            <a:pPr eaLnBrk="1" hangingPunct="1">
              <a:buFont typeface="Arial" panose="020B0604020202020204" pitchFamily="34" charset="0"/>
              <a:buNone/>
            </a:pPr>
            <a:endParaRPr lang="en-US" altLang="ja-JP" sz="2800" dirty="0"/>
          </a:p>
        </p:txBody>
      </p:sp>
      <p:sp>
        <p:nvSpPr>
          <p:cNvPr id="12292" name="正方形/長方形 4"/>
          <p:cNvSpPr>
            <a:spLocks noChangeArrowheads="1"/>
          </p:cNvSpPr>
          <p:nvPr/>
        </p:nvSpPr>
        <p:spPr bwMode="auto">
          <a:xfrm>
            <a:off x="428625" y="3857625"/>
            <a:ext cx="7643813"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2800" dirty="0">
                <a:latin typeface="+mn-ea"/>
                <a:ea typeface="+mn-ea"/>
              </a:rPr>
              <a:t>と記述しても</a:t>
            </a:r>
            <a:r>
              <a:rPr lang="en-US" altLang="ja-JP" sz="2800" dirty="0">
                <a:latin typeface="+mn-ea"/>
                <a:ea typeface="+mn-ea"/>
              </a:rPr>
              <a:t>java.util.zip</a:t>
            </a:r>
            <a:r>
              <a:rPr lang="ja-JP" altLang="en-US" sz="2800" dirty="0">
                <a:latin typeface="+mn-ea"/>
                <a:ea typeface="+mn-ea"/>
              </a:rPr>
              <a:t>パッケージのクラスは使用できない</a:t>
            </a:r>
            <a:endParaRPr lang="en-US" altLang="ja-JP" sz="2800" dirty="0">
              <a:latin typeface="+mn-ea"/>
              <a:ea typeface="+mn-ea"/>
            </a:endParaRPr>
          </a:p>
          <a:p>
            <a:pPr eaLnBrk="1" hangingPunct="1"/>
            <a:r>
              <a:rPr lang="ja-JP" altLang="en-US" sz="2800" dirty="0">
                <a:latin typeface="+mn-ea"/>
                <a:ea typeface="+mn-ea"/>
              </a:rPr>
              <a:t>次のように記述する</a:t>
            </a:r>
            <a:endParaRPr lang="en-US" altLang="ja-JP" sz="2800" dirty="0">
              <a:latin typeface="+mn-ea"/>
              <a:ea typeface="+mn-ea"/>
            </a:endParaRPr>
          </a:p>
        </p:txBody>
      </p:sp>
      <p:sp>
        <p:nvSpPr>
          <p:cNvPr id="12293" name="正方形/長方形 5"/>
          <p:cNvSpPr>
            <a:spLocks noChangeArrowheads="1"/>
          </p:cNvSpPr>
          <p:nvPr/>
        </p:nvSpPr>
        <p:spPr bwMode="auto">
          <a:xfrm>
            <a:off x="482149" y="3121025"/>
            <a:ext cx="4295775" cy="522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800">
                <a:latin typeface="Lucida Console" panose="020B0609040504020204" pitchFamily="49" charset="0"/>
                <a:ea typeface="HG丸ｺﾞｼｯｸM-PRO" panose="020F0600000000000000" pitchFamily="50" charset="-128"/>
              </a:rPr>
              <a:t>import java.util.*;</a:t>
            </a:r>
          </a:p>
        </p:txBody>
      </p:sp>
      <p:sp>
        <p:nvSpPr>
          <p:cNvPr id="12294" name="テキスト ボックス 6"/>
          <p:cNvSpPr txBox="1">
            <a:spLocks noChangeArrowheads="1"/>
          </p:cNvSpPr>
          <p:nvPr/>
        </p:nvSpPr>
        <p:spPr bwMode="auto">
          <a:xfrm>
            <a:off x="428625" y="5260975"/>
            <a:ext cx="5162550" cy="9540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800">
                <a:latin typeface="Lucida Console" panose="020B0609040504020204" pitchFamily="49" charset="0"/>
                <a:ea typeface="HG丸ｺﾞｼｯｸM-PRO" panose="020F0600000000000000" pitchFamily="50" charset="-128"/>
              </a:rPr>
              <a:t>import java.util.*;</a:t>
            </a:r>
          </a:p>
          <a:p>
            <a:pPr eaLnBrk="1" hangingPunct="1"/>
            <a:r>
              <a:rPr lang="en-US" altLang="ja-JP" sz="2800">
                <a:latin typeface="Lucida Console" panose="020B0609040504020204" pitchFamily="49" charset="0"/>
                <a:ea typeface="HG丸ｺﾞｼｯｸM-PRO" panose="020F0600000000000000" pitchFamily="50" charset="-128"/>
              </a:rPr>
              <a:t>import java.util.zip.*;</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タイトル 1"/>
          <p:cNvSpPr>
            <a:spLocks noGrp="1"/>
          </p:cNvSpPr>
          <p:nvPr>
            <p:ph type="title"/>
          </p:nvPr>
        </p:nvSpPr>
        <p:spPr>
          <a:xfrm>
            <a:off x="457200" y="274638"/>
            <a:ext cx="8229600" cy="725487"/>
          </a:xfrm>
        </p:spPr>
        <p:txBody>
          <a:bodyPr/>
          <a:lstStyle/>
          <a:p>
            <a:pPr eaLnBrk="1" hangingPunct="1"/>
            <a:r>
              <a:rPr lang="ja-JP" altLang="en-US"/>
              <a:t>入出力</a:t>
            </a:r>
          </a:p>
        </p:txBody>
      </p:sp>
      <p:sp>
        <p:nvSpPr>
          <p:cNvPr id="3" name="コンテンツ プレースホルダ 2"/>
          <p:cNvSpPr>
            <a:spLocks noGrp="1"/>
          </p:cNvSpPr>
          <p:nvPr>
            <p:ph idx="1"/>
          </p:nvPr>
        </p:nvSpPr>
        <p:spPr>
          <a:xfrm>
            <a:off x="457200" y="1214438"/>
            <a:ext cx="8229600" cy="5000625"/>
          </a:xfrm>
        </p:spPr>
        <p:txBody>
          <a:bodyPr rtlCol="0">
            <a:normAutofit fontScale="77500" lnSpcReduction="20000"/>
          </a:bodyPr>
          <a:lstStyle/>
          <a:p>
            <a:pPr marL="0" indent="0" eaLnBrk="1" fontAlgn="auto" hangingPunct="1">
              <a:spcAft>
                <a:spcPts val="0"/>
              </a:spcAft>
              <a:buNone/>
              <a:defRPr/>
            </a:pPr>
            <a:r>
              <a:rPr lang="ja-JP" altLang="en-US" dirty="0">
                <a:solidFill>
                  <a:srgbClr val="C00000"/>
                </a:solidFill>
              </a:rPr>
              <a:t>入力</a:t>
            </a:r>
            <a:r>
              <a:rPr lang="ja-JP" altLang="en-US" dirty="0"/>
              <a:t>：プログラムにデータが入ってくること</a:t>
            </a:r>
            <a:endParaRPr lang="en-US" altLang="ja-JP" dirty="0"/>
          </a:p>
          <a:p>
            <a:pPr lvl="1" eaLnBrk="1" fontAlgn="auto" hangingPunct="1">
              <a:spcAft>
                <a:spcPts val="0"/>
              </a:spcAft>
              <a:defRPr/>
            </a:pPr>
            <a:r>
              <a:rPr lang="ja-JP" altLang="en-US" dirty="0"/>
              <a:t>ファイルからのデータの読み込み</a:t>
            </a:r>
            <a:endParaRPr lang="en-US" altLang="ja-JP" dirty="0"/>
          </a:p>
          <a:p>
            <a:pPr lvl="1" eaLnBrk="1" fontAlgn="auto" hangingPunct="1">
              <a:spcAft>
                <a:spcPts val="0"/>
              </a:spcAft>
              <a:defRPr/>
            </a:pPr>
            <a:r>
              <a:rPr lang="ja-JP" altLang="en-US" dirty="0"/>
              <a:t>キーボードで入力されたデータの読み込み</a:t>
            </a:r>
            <a:endParaRPr lang="en-US" altLang="ja-JP" dirty="0"/>
          </a:p>
          <a:p>
            <a:pPr lvl="1" eaLnBrk="1" fontAlgn="auto" hangingPunct="1">
              <a:spcAft>
                <a:spcPts val="0"/>
              </a:spcAft>
              <a:defRPr/>
            </a:pPr>
            <a:r>
              <a:rPr lang="ja-JP" altLang="en-US" dirty="0"/>
              <a:t>ネットワーク通信によるデータの読み込み</a:t>
            </a:r>
            <a:endParaRPr lang="en-US" altLang="ja-JP" dirty="0"/>
          </a:p>
          <a:p>
            <a:pPr marL="0" indent="0" eaLnBrk="1" fontAlgn="auto" hangingPunct="1">
              <a:spcAft>
                <a:spcPts val="0"/>
              </a:spcAft>
              <a:buNone/>
              <a:defRPr/>
            </a:pPr>
            <a:r>
              <a:rPr lang="ja-JP" altLang="en-US" dirty="0">
                <a:solidFill>
                  <a:srgbClr val="C00000"/>
                </a:solidFill>
              </a:rPr>
              <a:t>出力</a:t>
            </a:r>
            <a:r>
              <a:rPr lang="ja-JP" altLang="en-US" dirty="0"/>
              <a:t>：プログラムからデータを送りだすこと</a:t>
            </a:r>
            <a:endParaRPr lang="en-US" altLang="ja-JP" dirty="0"/>
          </a:p>
          <a:p>
            <a:pPr lvl="1" eaLnBrk="1" fontAlgn="auto" hangingPunct="1">
              <a:spcAft>
                <a:spcPts val="0"/>
              </a:spcAft>
              <a:defRPr/>
            </a:pPr>
            <a:r>
              <a:rPr lang="ja-JP" altLang="en-US" dirty="0"/>
              <a:t>画面への表示</a:t>
            </a:r>
            <a:endParaRPr lang="en-US" altLang="ja-JP" dirty="0"/>
          </a:p>
          <a:p>
            <a:pPr lvl="1" eaLnBrk="1" fontAlgn="auto" hangingPunct="1">
              <a:spcAft>
                <a:spcPts val="0"/>
              </a:spcAft>
              <a:defRPr/>
            </a:pPr>
            <a:r>
              <a:rPr lang="ja-JP" altLang="en-US" dirty="0"/>
              <a:t>ファイルへの保存</a:t>
            </a:r>
            <a:endParaRPr lang="en-US" altLang="ja-JP" dirty="0"/>
          </a:p>
          <a:p>
            <a:pPr lvl="1" eaLnBrk="1" fontAlgn="auto" hangingPunct="1">
              <a:spcAft>
                <a:spcPts val="0"/>
              </a:spcAft>
              <a:defRPr/>
            </a:pPr>
            <a:r>
              <a:rPr lang="ja-JP" altLang="en-US" dirty="0"/>
              <a:t>ネットワーク通信による送信</a:t>
            </a:r>
            <a:endParaRPr lang="en-US" altLang="ja-JP" dirty="0"/>
          </a:p>
          <a:p>
            <a:pPr lvl="1" eaLnBrk="1" fontAlgn="auto" hangingPunct="1">
              <a:spcAft>
                <a:spcPts val="0"/>
              </a:spcAft>
              <a:defRPr/>
            </a:pPr>
            <a:r>
              <a:rPr lang="ja-JP" altLang="en-US" dirty="0"/>
              <a:t>プリントアウト</a:t>
            </a:r>
            <a:endParaRPr lang="en-US" altLang="ja-JP" dirty="0"/>
          </a:p>
          <a:p>
            <a:pPr lvl="1" eaLnBrk="1" fontAlgn="auto" hangingPunct="1">
              <a:spcAft>
                <a:spcPts val="0"/>
              </a:spcAft>
              <a:defRPr/>
            </a:pPr>
            <a:endParaRPr lang="en-US" altLang="ja-JP" dirty="0"/>
          </a:p>
          <a:p>
            <a:pPr eaLnBrk="1" fontAlgn="auto" hangingPunct="1">
              <a:spcAft>
                <a:spcPts val="0"/>
              </a:spcAft>
              <a:defRPr/>
            </a:pPr>
            <a:r>
              <a:rPr lang="ja-JP" altLang="en-US" dirty="0">
                <a:solidFill>
                  <a:srgbClr val="C00000"/>
                </a:solidFill>
              </a:rPr>
              <a:t>ストリームオブジェクト</a:t>
            </a:r>
            <a:r>
              <a:rPr lang="ja-JP" altLang="en-US" dirty="0"/>
              <a:t>がデータの橋渡しをする</a:t>
            </a:r>
            <a:endParaRPr lang="en-US" altLang="ja-JP" dirty="0"/>
          </a:p>
          <a:p>
            <a:pPr eaLnBrk="1" fontAlgn="auto" hangingPunct="1">
              <a:spcAft>
                <a:spcPts val="0"/>
              </a:spcAft>
              <a:defRPr/>
            </a:pPr>
            <a:r>
              <a:rPr lang="ja-JP" altLang="en-US" dirty="0"/>
              <a:t>扱うデータは「</a:t>
            </a:r>
            <a:r>
              <a:rPr lang="ja-JP" altLang="en-US" dirty="0">
                <a:solidFill>
                  <a:srgbClr val="C00000"/>
                </a:solidFill>
              </a:rPr>
              <a:t>文字列データ</a:t>
            </a:r>
            <a:r>
              <a:rPr lang="ja-JP" altLang="en-US" dirty="0"/>
              <a:t>（</a:t>
            </a:r>
            <a:r>
              <a:rPr lang="en-US" altLang="ja-JP" dirty="0"/>
              <a:t>Unicode,16</a:t>
            </a:r>
            <a:r>
              <a:rPr lang="ja-JP" altLang="en-US" dirty="0"/>
              <a:t>ビット単位）」と「</a:t>
            </a:r>
            <a:r>
              <a:rPr lang="ja-JP" altLang="en-US" dirty="0">
                <a:solidFill>
                  <a:srgbClr val="C00000"/>
                </a:solidFill>
              </a:rPr>
              <a:t>バイナリデータ</a:t>
            </a:r>
            <a:r>
              <a:rPr lang="ja-JP" altLang="en-US" dirty="0"/>
              <a:t>（</a:t>
            </a:r>
            <a:r>
              <a:rPr lang="en-US" altLang="ja-JP" dirty="0"/>
              <a:t>8</a:t>
            </a:r>
            <a:r>
              <a:rPr lang="ja-JP" altLang="en-US" dirty="0"/>
              <a:t>ビット単位）」に分けられる</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タイトル 1"/>
          <p:cNvSpPr>
            <a:spLocks noGrp="1"/>
          </p:cNvSpPr>
          <p:nvPr>
            <p:ph type="title"/>
          </p:nvPr>
        </p:nvSpPr>
        <p:spPr>
          <a:xfrm>
            <a:off x="457200" y="274638"/>
            <a:ext cx="8229600" cy="725487"/>
          </a:xfrm>
        </p:spPr>
        <p:txBody>
          <a:bodyPr/>
          <a:lstStyle/>
          <a:p>
            <a:pPr eaLnBrk="1" hangingPunct="1"/>
            <a:r>
              <a:rPr lang="ja-JP" altLang="en-US"/>
              <a:t>標準出力</a:t>
            </a:r>
          </a:p>
        </p:txBody>
      </p:sp>
      <p:sp>
        <p:nvSpPr>
          <p:cNvPr id="103427" name="コンテンツ プレースホルダ 2"/>
          <p:cNvSpPr>
            <a:spLocks noGrp="1"/>
          </p:cNvSpPr>
          <p:nvPr>
            <p:ph idx="1"/>
          </p:nvPr>
        </p:nvSpPr>
        <p:spPr>
          <a:xfrm>
            <a:off x="457200" y="1214438"/>
            <a:ext cx="8229600" cy="1643062"/>
          </a:xfrm>
        </p:spPr>
        <p:txBody>
          <a:bodyPr/>
          <a:lstStyle/>
          <a:p>
            <a:pPr marL="0" indent="0" eaLnBrk="1" hangingPunct="1">
              <a:buNone/>
            </a:pPr>
            <a:r>
              <a:rPr lang="ja-JP" altLang="en-US" sz="2800" dirty="0"/>
              <a:t>入出力先を特に指定しなかった場合に標準的に使用される出力。一般的には「</a:t>
            </a:r>
            <a:r>
              <a:rPr lang="ja-JP" altLang="en-US" sz="2800" dirty="0">
                <a:solidFill>
                  <a:srgbClr val="C00000"/>
                </a:solidFill>
              </a:rPr>
              <a:t>コンソール</a:t>
            </a:r>
            <a:r>
              <a:rPr lang="ja-JP" altLang="en-US" sz="2800" dirty="0"/>
              <a:t>」。</a:t>
            </a:r>
            <a:endParaRPr lang="en-US" altLang="ja-JP" sz="2800" dirty="0"/>
          </a:p>
        </p:txBody>
      </p:sp>
      <p:sp>
        <p:nvSpPr>
          <p:cNvPr id="103428" name="正方形/長方形 3"/>
          <p:cNvSpPr>
            <a:spLocks noChangeArrowheads="1"/>
          </p:cNvSpPr>
          <p:nvPr/>
        </p:nvSpPr>
        <p:spPr bwMode="auto">
          <a:xfrm>
            <a:off x="357188" y="3148013"/>
            <a:ext cx="44942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2800">
                <a:latin typeface="+mn-ea"/>
                <a:ea typeface="+mn-ea"/>
              </a:rPr>
              <a:t>標準出力への文字列の出力</a:t>
            </a:r>
            <a:endParaRPr lang="en-US" altLang="ja-JP" sz="2800">
              <a:latin typeface="+mn-ea"/>
              <a:ea typeface="+mn-ea"/>
            </a:endParaRPr>
          </a:p>
        </p:txBody>
      </p:sp>
      <p:sp>
        <p:nvSpPr>
          <p:cNvPr id="103429" name="テキスト ボックス 4"/>
          <p:cNvSpPr txBox="1">
            <a:spLocks noChangeArrowheads="1"/>
          </p:cNvSpPr>
          <p:nvPr/>
        </p:nvSpPr>
        <p:spPr bwMode="auto">
          <a:xfrm>
            <a:off x="714375" y="3762375"/>
            <a:ext cx="6958013" cy="523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800">
                <a:latin typeface="Lucida Console" panose="020B0609040504020204" pitchFamily="49" charset="0"/>
                <a:ea typeface="HG丸ｺﾞｼｯｸM-PRO" panose="020F0600000000000000" pitchFamily="50" charset="-128"/>
              </a:rPr>
              <a:t>System.out.println("</a:t>
            </a:r>
            <a:r>
              <a:rPr lang="ja-JP" altLang="en-US" sz="2800">
                <a:latin typeface="Lucida Console" panose="020B0609040504020204" pitchFamily="49" charset="0"/>
                <a:ea typeface="HG丸ｺﾞｼｯｸM-PRO" panose="020F0600000000000000" pitchFamily="50" charset="-128"/>
              </a:rPr>
              <a:t>こんにちは</a:t>
            </a:r>
            <a:r>
              <a:rPr lang="en-US" altLang="ja-JP" sz="2800">
                <a:latin typeface="Lucida Console" panose="020B0609040504020204" pitchFamily="49" charset="0"/>
                <a:ea typeface="HG丸ｺﾞｼｯｸM-PRO" panose="020F0600000000000000" pitchFamily="50" charset="-128"/>
              </a:rPr>
              <a:t>");</a:t>
            </a:r>
            <a:endParaRPr lang="ja-JP" altLang="en-US" sz="2800">
              <a:latin typeface="Lucida Console" panose="020B0609040504020204" pitchFamily="49" charset="0"/>
              <a:ea typeface="HG丸ｺﾞｼｯｸM-PRO" panose="020F0600000000000000" pitchFamily="50" charset="-128"/>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タイトル 1"/>
          <p:cNvSpPr>
            <a:spLocks noGrp="1"/>
          </p:cNvSpPr>
          <p:nvPr>
            <p:ph type="title"/>
          </p:nvPr>
        </p:nvSpPr>
        <p:spPr>
          <a:xfrm>
            <a:off x="457200" y="274638"/>
            <a:ext cx="8229600" cy="725487"/>
          </a:xfrm>
        </p:spPr>
        <p:txBody>
          <a:bodyPr/>
          <a:lstStyle/>
          <a:p>
            <a:pPr eaLnBrk="1" hangingPunct="1"/>
            <a:r>
              <a:rPr lang="ja-JP" altLang="en-US"/>
              <a:t>標準入力</a:t>
            </a:r>
          </a:p>
        </p:txBody>
      </p:sp>
      <p:sp>
        <p:nvSpPr>
          <p:cNvPr id="104451" name="正方形/長方形 5"/>
          <p:cNvSpPr>
            <a:spLocks noChangeArrowheads="1"/>
          </p:cNvSpPr>
          <p:nvPr/>
        </p:nvSpPr>
        <p:spPr bwMode="auto">
          <a:xfrm>
            <a:off x="0" y="1143000"/>
            <a:ext cx="4800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2400" dirty="0">
                <a:latin typeface="+mn-ea"/>
                <a:ea typeface="+mn-ea"/>
              </a:rPr>
              <a:t>標準入力からの文字列の受け取り</a:t>
            </a:r>
            <a:endParaRPr lang="en-US" altLang="ja-JP" sz="2400" dirty="0">
              <a:latin typeface="+mn-ea"/>
              <a:ea typeface="+mn-ea"/>
            </a:endParaRPr>
          </a:p>
        </p:txBody>
      </p:sp>
      <p:sp>
        <p:nvSpPr>
          <p:cNvPr id="104452" name="テキスト ボックス 6"/>
          <p:cNvSpPr txBox="1">
            <a:spLocks noChangeArrowheads="1"/>
          </p:cNvSpPr>
          <p:nvPr/>
        </p:nvSpPr>
        <p:spPr bwMode="auto">
          <a:xfrm>
            <a:off x="71438" y="4000500"/>
            <a:ext cx="8924925" cy="2308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a:solidFill>
                  <a:srgbClr val="C00000"/>
                </a:solidFill>
                <a:latin typeface="Lucida Console" panose="020B0609040504020204" pitchFamily="49" charset="0"/>
                <a:ea typeface="HG丸ｺﾞｼｯｸM-PRO" panose="020F0600000000000000" pitchFamily="50" charset="-128"/>
              </a:rPr>
              <a:t>InputStreamReader </a:t>
            </a:r>
            <a:r>
              <a:rPr lang="en-US" altLang="ja-JP" sz="2400">
                <a:latin typeface="Lucida Console" panose="020B0609040504020204" pitchFamily="49" charset="0"/>
                <a:ea typeface="HG丸ｺﾞｼｯｸM-PRO" panose="020F0600000000000000" pitchFamily="50" charset="-128"/>
              </a:rPr>
              <a:t>in =</a:t>
            </a:r>
            <a:r>
              <a:rPr lang="en-US" altLang="ja-JP" sz="2400">
                <a:solidFill>
                  <a:srgbClr val="C00000"/>
                </a:solidFill>
                <a:latin typeface="Lucida Console" panose="020B0609040504020204" pitchFamily="49" charset="0"/>
                <a:ea typeface="HG丸ｺﾞｼｯｸM-PRO" panose="020F0600000000000000" pitchFamily="50" charset="-128"/>
              </a:rPr>
              <a:t> </a:t>
            </a:r>
            <a:br>
              <a:rPr lang="en-US" altLang="ja-JP" sz="2400">
                <a:solidFill>
                  <a:srgbClr val="C00000"/>
                </a:solidFill>
                <a:latin typeface="Lucida Console" panose="020B0609040504020204" pitchFamily="49" charset="0"/>
                <a:ea typeface="HG丸ｺﾞｼｯｸM-PRO" panose="020F0600000000000000" pitchFamily="50" charset="-128"/>
              </a:rPr>
            </a:br>
            <a:r>
              <a:rPr lang="en-US" altLang="ja-JP" sz="2400">
                <a:solidFill>
                  <a:srgbClr val="C00000"/>
                </a:solidFill>
                <a:latin typeface="Lucida Console" panose="020B0609040504020204" pitchFamily="49" charset="0"/>
                <a:ea typeface="HG丸ｺﾞｼｯｸM-PRO" panose="020F0600000000000000" pitchFamily="50" charset="-128"/>
              </a:rPr>
              <a:t>     new InputStreamReader(System.in);</a:t>
            </a:r>
          </a:p>
          <a:p>
            <a:pPr eaLnBrk="1" hangingPunct="1"/>
            <a:r>
              <a:rPr lang="en-US" altLang="ja-JP" sz="2400">
                <a:solidFill>
                  <a:srgbClr val="C00000"/>
                </a:solidFill>
                <a:latin typeface="Lucida Console" panose="020B0609040504020204" pitchFamily="49" charset="0"/>
                <a:ea typeface="HG丸ｺﾞｼｯｸM-PRO" panose="020F0600000000000000" pitchFamily="50" charset="-128"/>
              </a:rPr>
              <a:t>BufferedReader </a:t>
            </a:r>
            <a:r>
              <a:rPr lang="en-US" altLang="ja-JP" sz="2400">
                <a:latin typeface="Lucida Console" panose="020B0609040504020204" pitchFamily="49" charset="0"/>
                <a:ea typeface="HG丸ｺﾞｼｯｸM-PRO" panose="020F0600000000000000" pitchFamily="50" charset="-128"/>
              </a:rPr>
              <a:t>reader =</a:t>
            </a:r>
            <a:r>
              <a:rPr lang="en-US" altLang="ja-JP" sz="2400">
                <a:solidFill>
                  <a:srgbClr val="C00000"/>
                </a:solidFill>
                <a:latin typeface="Lucida Console" panose="020B0609040504020204" pitchFamily="49" charset="0"/>
                <a:ea typeface="HG丸ｺﾞｼｯｸM-PRO" panose="020F0600000000000000" pitchFamily="50" charset="-128"/>
              </a:rPr>
              <a:t> new BufferedReader(in);</a:t>
            </a:r>
          </a:p>
          <a:p>
            <a:pPr eaLnBrk="1" hangingPunct="1"/>
            <a:r>
              <a:rPr lang="en-US" altLang="ja-JP" sz="2400">
                <a:solidFill>
                  <a:srgbClr val="C00000"/>
                </a:solidFill>
                <a:latin typeface="Lucida Console" panose="020B0609040504020204" pitchFamily="49" charset="0"/>
                <a:ea typeface="HG丸ｺﾞｼｯｸM-PRO" panose="020F0600000000000000" pitchFamily="50" charset="-128"/>
              </a:rPr>
              <a:t>try {</a:t>
            </a:r>
          </a:p>
          <a:p>
            <a:pPr eaLnBrk="1" hangingPunct="1"/>
            <a:r>
              <a:rPr lang="en-US" altLang="ja-JP" sz="2400">
                <a:solidFill>
                  <a:srgbClr val="C00000"/>
                </a:solidFill>
                <a:latin typeface="Lucida Console" panose="020B0609040504020204" pitchFamily="49" charset="0"/>
                <a:ea typeface="HG丸ｺﾞｼｯｸM-PRO" panose="020F0600000000000000" pitchFamily="50" charset="-128"/>
              </a:rPr>
              <a:t>  </a:t>
            </a:r>
            <a:r>
              <a:rPr lang="en-US" altLang="ja-JP" sz="2400">
                <a:latin typeface="Lucida Console" panose="020B0609040504020204" pitchFamily="49" charset="0"/>
                <a:ea typeface="HG丸ｺﾞｼｯｸM-PRO" panose="020F0600000000000000" pitchFamily="50" charset="-128"/>
              </a:rPr>
              <a:t>String str = </a:t>
            </a:r>
            <a:r>
              <a:rPr lang="en-US" altLang="ja-JP" sz="2400">
                <a:solidFill>
                  <a:srgbClr val="C00000"/>
                </a:solidFill>
                <a:latin typeface="Lucida Console" panose="020B0609040504020204" pitchFamily="49" charset="0"/>
                <a:ea typeface="HG丸ｺﾞｼｯｸM-PRO" panose="020F0600000000000000" pitchFamily="50" charset="-128"/>
              </a:rPr>
              <a:t>reader.readLine();</a:t>
            </a:r>
          </a:p>
          <a:p>
            <a:pPr eaLnBrk="1" hangingPunct="1"/>
            <a:r>
              <a:rPr lang="en-US" altLang="ja-JP" sz="2400">
                <a:solidFill>
                  <a:srgbClr val="C00000"/>
                </a:solidFill>
                <a:latin typeface="Lucida Console" panose="020B0609040504020204" pitchFamily="49" charset="0"/>
                <a:ea typeface="HG丸ｺﾞｼｯｸM-PRO" panose="020F0600000000000000" pitchFamily="50" charset="-128"/>
              </a:rPr>
              <a:t>} catch(IOException e) {}</a:t>
            </a:r>
            <a:endParaRPr lang="ja-JP" altLang="en-US" sz="2400">
              <a:solidFill>
                <a:srgbClr val="C00000"/>
              </a:solidFill>
              <a:latin typeface="Lucida Console" panose="020B0609040504020204" pitchFamily="49" charset="0"/>
              <a:ea typeface="HG丸ｺﾞｼｯｸM-PRO" panose="020F0600000000000000" pitchFamily="50" charset="-128"/>
            </a:endParaRPr>
          </a:p>
        </p:txBody>
      </p:sp>
      <p:pic>
        <p:nvPicPr>
          <p:cNvPr id="104453" name="Picture 2" descr="C:\_jun\work\2009misc\書籍出版関係\Java\00_Java図表画面データ\2巻\14章\図14-1.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43125"/>
            <a:ext cx="9177338" cy="164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タイトル 1"/>
          <p:cNvSpPr>
            <a:spLocks noGrp="1"/>
          </p:cNvSpPr>
          <p:nvPr>
            <p:ph type="title"/>
          </p:nvPr>
        </p:nvSpPr>
        <p:spPr>
          <a:xfrm>
            <a:off x="457200" y="274638"/>
            <a:ext cx="8229600" cy="725487"/>
          </a:xfrm>
        </p:spPr>
        <p:txBody>
          <a:bodyPr/>
          <a:lstStyle/>
          <a:p>
            <a:pPr eaLnBrk="1" hangingPunct="1"/>
            <a:r>
              <a:rPr lang="ja-JP" altLang="en-US"/>
              <a:t>文字列と数値の変換</a:t>
            </a:r>
          </a:p>
        </p:txBody>
      </p:sp>
      <p:sp>
        <p:nvSpPr>
          <p:cNvPr id="105475" name="コンテンツ プレースホルダ 2"/>
          <p:cNvSpPr>
            <a:spLocks noGrp="1"/>
          </p:cNvSpPr>
          <p:nvPr>
            <p:ph idx="1"/>
          </p:nvPr>
        </p:nvSpPr>
        <p:spPr>
          <a:xfrm>
            <a:off x="457200" y="1214438"/>
            <a:ext cx="8229600" cy="5000625"/>
          </a:xfrm>
        </p:spPr>
        <p:txBody>
          <a:bodyPr/>
          <a:lstStyle/>
          <a:p>
            <a:pPr eaLnBrk="1" hangingPunct="1"/>
            <a:r>
              <a:rPr lang="ja-JP" altLang="en-US" sz="2800" dirty="0"/>
              <a:t>標準入力から渡されるデータは文字列</a:t>
            </a:r>
            <a:endParaRPr lang="en-US" altLang="ja-JP" sz="2800" dirty="0"/>
          </a:p>
          <a:p>
            <a:pPr eaLnBrk="1" hangingPunct="1"/>
            <a:r>
              <a:rPr lang="ja-JP" altLang="en-US" sz="2800" dirty="0"/>
              <a:t>「</a:t>
            </a:r>
            <a:r>
              <a:rPr lang="en-US" altLang="ja-JP" sz="2800" dirty="0"/>
              <a:t>10</a:t>
            </a:r>
            <a:r>
              <a:rPr lang="ja-JP" altLang="en-US" sz="2800" dirty="0"/>
              <a:t>」という文字列を数値として処理できるようにするには、次のような変換が必要</a:t>
            </a:r>
          </a:p>
        </p:txBody>
      </p:sp>
      <p:sp>
        <p:nvSpPr>
          <p:cNvPr id="105476" name="テキスト ボックス 3"/>
          <p:cNvSpPr txBox="1">
            <a:spLocks noChangeArrowheads="1"/>
          </p:cNvSpPr>
          <p:nvPr/>
        </p:nvSpPr>
        <p:spPr bwMode="auto">
          <a:xfrm>
            <a:off x="457200" y="3284984"/>
            <a:ext cx="7975600" cy="22463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800">
                <a:latin typeface="Lucida Console" panose="020B0609040504020204" pitchFamily="49" charset="0"/>
                <a:ea typeface="HG丸ｺﾞｼｯｸM-PRO" panose="020F0600000000000000" pitchFamily="50" charset="-128"/>
              </a:rPr>
              <a:t>String str0 = "10";</a:t>
            </a:r>
          </a:p>
          <a:p>
            <a:pPr eaLnBrk="1" hangingPunct="1"/>
            <a:r>
              <a:rPr lang="en-US" altLang="ja-JP" sz="2800">
                <a:latin typeface="Lucida Console" panose="020B0609040504020204" pitchFamily="49" charset="0"/>
                <a:ea typeface="HG丸ｺﾞｼｯｸM-PRO" panose="020F0600000000000000" pitchFamily="50" charset="-128"/>
              </a:rPr>
              <a:t>int i = </a:t>
            </a:r>
            <a:r>
              <a:rPr lang="en-US" altLang="ja-JP" sz="2800">
                <a:solidFill>
                  <a:srgbClr val="C00000"/>
                </a:solidFill>
                <a:latin typeface="Lucida Console" panose="020B0609040504020204" pitchFamily="49" charset="0"/>
                <a:ea typeface="HG丸ｺﾞｼｯｸM-PRO" panose="020F0600000000000000" pitchFamily="50" charset="-128"/>
              </a:rPr>
              <a:t>Integer.parseInt</a:t>
            </a:r>
            <a:r>
              <a:rPr lang="en-US" altLang="ja-JP" sz="2800">
                <a:latin typeface="Lucida Console" panose="020B0609040504020204" pitchFamily="49" charset="0"/>
                <a:ea typeface="HG丸ｺﾞｼｯｸM-PRO" panose="020F0600000000000000" pitchFamily="50" charset="-128"/>
              </a:rPr>
              <a:t>(str0);</a:t>
            </a:r>
          </a:p>
          <a:p>
            <a:pPr eaLnBrk="1" hangingPunct="1"/>
            <a:endParaRPr lang="en-US" altLang="ja-JP" sz="2800">
              <a:latin typeface="Lucida Console" panose="020B0609040504020204" pitchFamily="49" charset="0"/>
              <a:ea typeface="HG丸ｺﾞｼｯｸM-PRO" panose="020F0600000000000000" pitchFamily="50" charset="-128"/>
            </a:endParaRPr>
          </a:p>
          <a:p>
            <a:pPr eaLnBrk="1" hangingPunct="1"/>
            <a:r>
              <a:rPr lang="en-US" altLang="ja-JP" sz="2800">
                <a:latin typeface="Lucida Console" panose="020B0609040504020204" pitchFamily="49" charset="0"/>
                <a:ea typeface="HG丸ｺﾞｼｯｸM-PRO" panose="020F0600000000000000" pitchFamily="50" charset="-128"/>
              </a:rPr>
              <a:t>String str1 = "0.5";</a:t>
            </a:r>
          </a:p>
          <a:p>
            <a:pPr eaLnBrk="1" hangingPunct="1"/>
            <a:r>
              <a:rPr lang="en-US" altLang="ja-JP" sz="2800">
                <a:latin typeface="Lucida Console" panose="020B0609040504020204" pitchFamily="49" charset="0"/>
                <a:ea typeface="HG丸ｺﾞｼｯｸM-PRO" panose="020F0600000000000000" pitchFamily="50" charset="-128"/>
              </a:rPr>
              <a:t>double d = </a:t>
            </a:r>
            <a:r>
              <a:rPr lang="en-US" altLang="ja-JP" sz="2800">
                <a:solidFill>
                  <a:srgbClr val="C00000"/>
                </a:solidFill>
                <a:latin typeface="Lucida Console" panose="020B0609040504020204" pitchFamily="49" charset="0"/>
                <a:ea typeface="HG丸ｺﾞｼｯｸM-PRO" panose="020F0600000000000000" pitchFamily="50" charset="-128"/>
              </a:rPr>
              <a:t>Double.parseDouble</a:t>
            </a:r>
            <a:r>
              <a:rPr lang="en-US" altLang="ja-JP" sz="2800">
                <a:latin typeface="Lucida Console" panose="020B0609040504020204" pitchFamily="49" charset="0"/>
                <a:ea typeface="HG丸ｺﾞｼｯｸM-PRO" panose="020F0600000000000000" pitchFamily="50" charset="-128"/>
              </a:rPr>
              <a:t>(str1);</a:t>
            </a:r>
            <a:endParaRPr lang="ja-JP" altLang="en-US" sz="2800">
              <a:latin typeface="Lucida Console" panose="020B0609040504020204" pitchFamily="49" charset="0"/>
              <a:ea typeface="HG丸ｺﾞｼｯｸM-PRO" panose="020F0600000000000000" pitchFamily="50" charset="-128"/>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498" name="Picture 2" descr="C:\_jun\work\2009misc\書籍出版関係\Java\00_Java図表画面データ\2巻\14章\図14-2.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43000"/>
            <a:ext cx="886142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499" name="タイトル 1"/>
          <p:cNvSpPr>
            <a:spLocks noGrp="1"/>
          </p:cNvSpPr>
          <p:nvPr>
            <p:ph type="title"/>
          </p:nvPr>
        </p:nvSpPr>
        <p:spPr>
          <a:xfrm>
            <a:off x="457200" y="274638"/>
            <a:ext cx="8229600" cy="725487"/>
          </a:xfrm>
        </p:spPr>
        <p:txBody>
          <a:bodyPr/>
          <a:lstStyle/>
          <a:p>
            <a:pPr eaLnBrk="1" hangingPunct="1"/>
            <a:r>
              <a:rPr lang="ja-JP" altLang="en-US"/>
              <a:t>ファイルへの出力</a:t>
            </a:r>
          </a:p>
        </p:txBody>
      </p:sp>
      <p:sp>
        <p:nvSpPr>
          <p:cNvPr id="106500" name="正方形/長方形 3"/>
          <p:cNvSpPr>
            <a:spLocks noChangeArrowheads="1"/>
          </p:cNvSpPr>
          <p:nvPr/>
        </p:nvSpPr>
        <p:spPr bwMode="auto">
          <a:xfrm>
            <a:off x="642938" y="3357563"/>
            <a:ext cx="7929562" cy="34782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000">
                <a:solidFill>
                  <a:srgbClr val="C00000"/>
                </a:solidFill>
                <a:latin typeface="Lucida Console" panose="020B0609040504020204" pitchFamily="49" charset="0"/>
                <a:ea typeface="HG丸ｺﾞｼｯｸM-PRO" panose="020F0600000000000000" pitchFamily="50" charset="-128"/>
              </a:rPr>
              <a:t>try</a:t>
            </a:r>
            <a:r>
              <a:rPr lang="en-US" altLang="ja-JP" sz="2000">
                <a:latin typeface="Lucida Console" panose="020B0609040504020204" pitchFamily="49" charset="0"/>
                <a:ea typeface="HG丸ｺﾞｼｯｸM-PRO" panose="020F0600000000000000" pitchFamily="50" charset="-128"/>
              </a:rPr>
              <a:t> {</a:t>
            </a:r>
          </a:p>
          <a:p>
            <a:pPr eaLnBrk="1" hangingPunct="1"/>
            <a:r>
              <a:rPr lang="en-US" altLang="ja-JP" sz="2000">
                <a:latin typeface="Lucida Console" panose="020B0609040504020204" pitchFamily="49" charset="0"/>
                <a:ea typeface="HG丸ｺﾞｼｯｸM-PRO" panose="020F0600000000000000" pitchFamily="50" charset="-128"/>
              </a:rPr>
              <a:t>  </a:t>
            </a:r>
            <a:r>
              <a:rPr lang="en-US" altLang="ja-JP" sz="2000">
                <a:solidFill>
                  <a:srgbClr val="C00000"/>
                </a:solidFill>
                <a:latin typeface="Lucida Console" panose="020B0609040504020204" pitchFamily="49" charset="0"/>
                <a:ea typeface="HG丸ｺﾞｼｯｸM-PRO" panose="020F0600000000000000" pitchFamily="50" charset="-128"/>
              </a:rPr>
              <a:t>File</a:t>
            </a:r>
            <a:r>
              <a:rPr lang="en-US" altLang="ja-JP" sz="2000">
                <a:latin typeface="Lucida Console" panose="020B0609040504020204" pitchFamily="49" charset="0"/>
                <a:ea typeface="HG丸ｺﾞｼｯｸM-PRO" panose="020F0600000000000000" pitchFamily="50" charset="-128"/>
              </a:rPr>
              <a:t> file = new File("C:\\java\\test.txt");</a:t>
            </a:r>
          </a:p>
          <a:p>
            <a:pPr eaLnBrk="1" hangingPunct="1"/>
            <a:r>
              <a:rPr lang="en-US" altLang="ja-JP" sz="2000">
                <a:latin typeface="Lucida Console" panose="020B0609040504020204" pitchFamily="49" charset="0"/>
                <a:ea typeface="HG丸ｺﾞｼｯｸM-PRO" panose="020F0600000000000000" pitchFamily="50" charset="-128"/>
              </a:rPr>
              <a:t>  </a:t>
            </a:r>
            <a:r>
              <a:rPr lang="en-US" altLang="ja-JP" sz="2000">
                <a:solidFill>
                  <a:srgbClr val="C00000"/>
                </a:solidFill>
                <a:latin typeface="Lucida Console" panose="020B0609040504020204" pitchFamily="49" charset="0"/>
                <a:ea typeface="HG丸ｺﾞｼｯｸM-PRO" panose="020F0600000000000000" pitchFamily="50" charset="-128"/>
              </a:rPr>
              <a:t>FileWriter</a:t>
            </a:r>
            <a:r>
              <a:rPr lang="en-US" altLang="ja-JP" sz="2000">
                <a:latin typeface="Lucida Console" panose="020B0609040504020204" pitchFamily="49" charset="0"/>
                <a:ea typeface="HG丸ｺﾞｼｯｸM-PRO" panose="020F0600000000000000" pitchFamily="50" charset="-128"/>
              </a:rPr>
              <a:t> fw = new FileWriter(file);</a:t>
            </a:r>
          </a:p>
          <a:p>
            <a:pPr eaLnBrk="1" hangingPunct="1"/>
            <a:r>
              <a:rPr lang="en-US" altLang="ja-JP" sz="2000">
                <a:latin typeface="Lucida Console" panose="020B0609040504020204" pitchFamily="49" charset="0"/>
                <a:ea typeface="HG丸ｺﾞｼｯｸM-PRO" panose="020F0600000000000000" pitchFamily="50" charset="-128"/>
              </a:rPr>
              <a:t>  </a:t>
            </a:r>
            <a:r>
              <a:rPr lang="en-US" altLang="ja-JP" sz="2000">
                <a:solidFill>
                  <a:srgbClr val="C00000"/>
                </a:solidFill>
                <a:latin typeface="Lucida Console" panose="020B0609040504020204" pitchFamily="49" charset="0"/>
                <a:ea typeface="HG丸ｺﾞｼｯｸM-PRO" panose="020F0600000000000000" pitchFamily="50" charset="-128"/>
              </a:rPr>
              <a:t>BufferedWriter</a:t>
            </a:r>
            <a:r>
              <a:rPr lang="en-US" altLang="ja-JP" sz="2000">
                <a:latin typeface="Lucida Console" panose="020B0609040504020204" pitchFamily="49" charset="0"/>
                <a:ea typeface="HG丸ｺﾞｼｯｸM-PRO" panose="020F0600000000000000" pitchFamily="50" charset="-128"/>
              </a:rPr>
              <a:t> bw = new BufferedWriter(fw);</a:t>
            </a:r>
          </a:p>
          <a:p>
            <a:pPr eaLnBrk="1" hangingPunct="1"/>
            <a:r>
              <a:rPr lang="en-US" altLang="ja-JP" sz="2000">
                <a:latin typeface="Lucida Console" panose="020B0609040504020204" pitchFamily="49" charset="0"/>
                <a:ea typeface="HG丸ｺﾞｼｯｸM-PRO" panose="020F0600000000000000" pitchFamily="50" charset="-128"/>
              </a:rPr>
              <a:t>  for(int i = 0; i &lt; 5; i++) {</a:t>
            </a:r>
          </a:p>
          <a:p>
            <a:pPr eaLnBrk="1" hangingPunct="1"/>
            <a:r>
              <a:rPr lang="en-US" altLang="ja-JP" sz="2000">
                <a:latin typeface="Lucida Console" panose="020B0609040504020204" pitchFamily="49" charset="0"/>
                <a:ea typeface="HG丸ｺﾞｼｯｸM-PRO" panose="020F0600000000000000" pitchFamily="50" charset="-128"/>
              </a:rPr>
              <a:t>    </a:t>
            </a:r>
            <a:r>
              <a:rPr lang="en-US" altLang="ja-JP" sz="2000">
                <a:solidFill>
                  <a:srgbClr val="C00000"/>
                </a:solidFill>
                <a:latin typeface="Lucida Console" panose="020B0609040504020204" pitchFamily="49" charset="0"/>
                <a:ea typeface="HG丸ｺﾞｼｯｸM-PRO" panose="020F0600000000000000" pitchFamily="50" charset="-128"/>
              </a:rPr>
              <a:t>bw.write</a:t>
            </a:r>
            <a:r>
              <a:rPr lang="en-US" altLang="ja-JP" sz="2000">
                <a:latin typeface="Lucida Console" panose="020B0609040504020204" pitchFamily="49" charset="0"/>
                <a:ea typeface="HG丸ｺﾞｼｯｸM-PRO" panose="020F0600000000000000" pitchFamily="50" charset="-128"/>
              </a:rPr>
              <a:t>("[" + i + "]\r\n");</a:t>
            </a:r>
          </a:p>
          <a:p>
            <a:pPr eaLnBrk="1" hangingPunct="1"/>
            <a:r>
              <a:rPr lang="en-US" altLang="ja-JP" sz="2000">
                <a:latin typeface="Lucida Console" panose="020B0609040504020204" pitchFamily="49" charset="0"/>
                <a:ea typeface="HG丸ｺﾞｼｯｸM-PRO" panose="020F0600000000000000" pitchFamily="50" charset="-128"/>
              </a:rPr>
              <a:t>  }</a:t>
            </a:r>
          </a:p>
          <a:p>
            <a:pPr eaLnBrk="1" hangingPunct="1"/>
            <a:r>
              <a:rPr lang="en-US" altLang="ja-JP" sz="2000">
                <a:latin typeface="Lucida Console" panose="020B0609040504020204" pitchFamily="49" charset="0"/>
                <a:ea typeface="HG丸ｺﾞｼｯｸM-PRO" panose="020F0600000000000000" pitchFamily="50" charset="-128"/>
              </a:rPr>
              <a:t>  bw.close();</a:t>
            </a:r>
          </a:p>
          <a:p>
            <a:pPr eaLnBrk="1" hangingPunct="1"/>
            <a:r>
              <a:rPr lang="en-US" altLang="ja-JP" sz="2000">
                <a:latin typeface="Lucida Console" panose="020B0609040504020204" pitchFamily="49" charset="0"/>
                <a:ea typeface="HG丸ｺﾞｼｯｸM-PRO" panose="020F0600000000000000" pitchFamily="50" charset="-128"/>
              </a:rPr>
              <a:t>} </a:t>
            </a:r>
            <a:r>
              <a:rPr lang="en-US" altLang="ja-JP" sz="2000">
                <a:solidFill>
                  <a:srgbClr val="C00000"/>
                </a:solidFill>
                <a:latin typeface="Lucida Console" panose="020B0609040504020204" pitchFamily="49" charset="0"/>
                <a:ea typeface="HG丸ｺﾞｼｯｸM-PRO" panose="020F0600000000000000" pitchFamily="50" charset="-128"/>
              </a:rPr>
              <a:t>catch (IOException e) </a:t>
            </a:r>
            <a:r>
              <a:rPr lang="en-US" altLang="ja-JP" sz="2000">
                <a:latin typeface="Lucida Console" panose="020B0609040504020204" pitchFamily="49" charset="0"/>
                <a:ea typeface="HG丸ｺﾞｼｯｸM-PRO" panose="020F0600000000000000" pitchFamily="50" charset="-128"/>
              </a:rPr>
              <a:t>{</a:t>
            </a:r>
          </a:p>
          <a:p>
            <a:pPr eaLnBrk="1" hangingPunct="1"/>
            <a:r>
              <a:rPr lang="en-US" altLang="ja-JP" sz="2000">
                <a:latin typeface="Lucida Console" panose="020B0609040504020204" pitchFamily="49" charset="0"/>
                <a:ea typeface="HG丸ｺﾞｼｯｸM-PRO" panose="020F0600000000000000" pitchFamily="50" charset="-128"/>
              </a:rPr>
              <a:t>  System.out.println(e);</a:t>
            </a:r>
          </a:p>
          <a:p>
            <a:pPr eaLnBrk="1" hangingPunct="1"/>
            <a:r>
              <a:rPr lang="en-US" altLang="ja-JP" sz="2000">
                <a:latin typeface="Lucida Console" panose="020B0609040504020204" pitchFamily="49" charset="0"/>
                <a:ea typeface="HG丸ｺﾞｼｯｸM-PRO" panose="020F0600000000000000" pitchFamily="50" charset="-128"/>
              </a:rPr>
              <a:t>}</a:t>
            </a:r>
            <a:endParaRPr lang="ja-JP" altLang="en-US" sz="2000">
              <a:latin typeface="Lucida Console" panose="020B0609040504020204" pitchFamily="49" charset="0"/>
              <a:ea typeface="HG丸ｺﾞｼｯｸM-PRO" panose="020F0600000000000000" pitchFamily="50" charset="-128"/>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タイトル 1"/>
          <p:cNvSpPr>
            <a:spLocks noGrp="1"/>
          </p:cNvSpPr>
          <p:nvPr>
            <p:ph type="title"/>
          </p:nvPr>
        </p:nvSpPr>
        <p:spPr>
          <a:xfrm>
            <a:off x="457200" y="274638"/>
            <a:ext cx="8229600" cy="725487"/>
          </a:xfrm>
        </p:spPr>
        <p:txBody>
          <a:bodyPr/>
          <a:lstStyle/>
          <a:p>
            <a:pPr eaLnBrk="1" hangingPunct="1"/>
            <a:r>
              <a:rPr lang="ja-JP" altLang="en-US"/>
              <a:t>バッファを用いたデータの書き込み</a:t>
            </a:r>
          </a:p>
        </p:txBody>
      </p:sp>
      <p:pic>
        <p:nvPicPr>
          <p:cNvPr id="107523" name="Picture 2" descr="C:\_jun\work\2009misc\書籍出版関係\Java\00_Java図表画面データ\2巻\14章\図14-3.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38" y="2000250"/>
            <a:ext cx="878046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タイトル 1"/>
          <p:cNvSpPr>
            <a:spLocks noGrp="1"/>
          </p:cNvSpPr>
          <p:nvPr>
            <p:ph type="title"/>
          </p:nvPr>
        </p:nvSpPr>
        <p:spPr>
          <a:xfrm>
            <a:off x="457200" y="274638"/>
            <a:ext cx="8229600" cy="725487"/>
          </a:xfrm>
        </p:spPr>
        <p:txBody>
          <a:bodyPr/>
          <a:lstStyle/>
          <a:p>
            <a:pPr eaLnBrk="1" hangingPunct="1"/>
            <a:r>
              <a:rPr lang="ja-JP" altLang="en-US"/>
              <a:t>バッファを用いたデータの読み込み</a:t>
            </a:r>
          </a:p>
        </p:txBody>
      </p:sp>
      <p:pic>
        <p:nvPicPr>
          <p:cNvPr id="108547" name="Picture 2" descr="C:\_jun\work\2009misc\書籍出版関係\Java\00_Java図表画面データ\2巻\14章\図14-4.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13" y="2428875"/>
            <a:ext cx="8872537"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タイトル 1"/>
          <p:cNvSpPr>
            <a:spLocks noGrp="1"/>
          </p:cNvSpPr>
          <p:nvPr>
            <p:ph type="title"/>
          </p:nvPr>
        </p:nvSpPr>
        <p:spPr>
          <a:xfrm>
            <a:off x="457200" y="274638"/>
            <a:ext cx="8229600" cy="725487"/>
          </a:xfrm>
        </p:spPr>
        <p:txBody>
          <a:bodyPr/>
          <a:lstStyle/>
          <a:p>
            <a:pPr eaLnBrk="1" hangingPunct="1"/>
            <a:r>
              <a:rPr lang="ja-JP" altLang="en-US"/>
              <a:t>ストリームの連結</a:t>
            </a:r>
          </a:p>
        </p:txBody>
      </p:sp>
      <p:sp>
        <p:nvSpPr>
          <p:cNvPr id="3" name="コンテンツ プレースホルダ 2"/>
          <p:cNvSpPr>
            <a:spLocks noGrp="1"/>
          </p:cNvSpPr>
          <p:nvPr>
            <p:ph idx="1"/>
          </p:nvPr>
        </p:nvSpPr>
        <p:spPr>
          <a:xfrm>
            <a:off x="457200" y="1214438"/>
            <a:ext cx="8229600" cy="1285875"/>
          </a:xfrm>
        </p:spPr>
        <p:txBody>
          <a:bodyPr rtlCol="0">
            <a:normAutofit fontScale="92500"/>
          </a:bodyPr>
          <a:lstStyle/>
          <a:p>
            <a:pPr eaLnBrk="1" fontAlgn="auto" hangingPunct="1">
              <a:spcAft>
                <a:spcPts val="0"/>
              </a:spcAft>
              <a:defRPr/>
            </a:pPr>
            <a:r>
              <a:rPr lang="ja-JP" altLang="en-US" dirty="0"/>
              <a:t>ストリームは最低</a:t>
            </a:r>
            <a:r>
              <a:rPr lang="en-US" altLang="ja-JP" dirty="0"/>
              <a:t>1</a:t>
            </a:r>
            <a:r>
              <a:rPr lang="ja-JP" altLang="en-US" dirty="0"/>
              <a:t>つ必要</a:t>
            </a:r>
            <a:endParaRPr lang="en-US" altLang="ja-JP" dirty="0"/>
          </a:p>
          <a:p>
            <a:pPr eaLnBrk="1" fontAlgn="auto" hangingPunct="1">
              <a:spcAft>
                <a:spcPts val="0"/>
              </a:spcAft>
              <a:defRPr/>
            </a:pPr>
            <a:r>
              <a:rPr lang="ja-JP" altLang="en-US" dirty="0"/>
              <a:t>目的に応じてストリームを複数連結できる</a:t>
            </a:r>
          </a:p>
        </p:txBody>
      </p:sp>
      <p:pic>
        <p:nvPicPr>
          <p:cNvPr id="109572" name="Picture 2" descr="C:\_jun\work\2009misc\書籍出版関係\Java\00_Java図表画面データ\2巻\14章\図14-5.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786313"/>
            <a:ext cx="91440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573" name="Picture 3" descr="C:\_jun\work\2009misc\書籍出版関係\Java\00_Java図表画面データ\2巻\14章\図14-6.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6925" y="2959100"/>
            <a:ext cx="4933950" cy="154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タイトル 1"/>
          <p:cNvSpPr>
            <a:spLocks noGrp="1"/>
          </p:cNvSpPr>
          <p:nvPr>
            <p:ph type="title"/>
          </p:nvPr>
        </p:nvSpPr>
        <p:spPr>
          <a:xfrm>
            <a:off x="457200" y="274638"/>
            <a:ext cx="8229600" cy="725487"/>
          </a:xfrm>
        </p:spPr>
        <p:txBody>
          <a:bodyPr/>
          <a:lstStyle/>
          <a:p>
            <a:pPr eaLnBrk="1" hangingPunct="1"/>
            <a:r>
              <a:rPr lang="ja-JP" altLang="en-US"/>
              <a:t>ファイルからの入力</a:t>
            </a:r>
          </a:p>
        </p:txBody>
      </p:sp>
      <p:pic>
        <p:nvPicPr>
          <p:cNvPr id="110595" name="Picture 2" descr="C:\_jun\work\2009misc\書籍出版関係\Java\00_Java図表画面データ\2巻\14章\図14-7.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14438"/>
            <a:ext cx="914400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596" name="正方形/長方形 4"/>
          <p:cNvSpPr>
            <a:spLocks noChangeArrowheads="1"/>
          </p:cNvSpPr>
          <p:nvPr/>
        </p:nvSpPr>
        <p:spPr bwMode="auto">
          <a:xfrm>
            <a:off x="642938" y="3000375"/>
            <a:ext cx="7929562" cy="37861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000">
                <a:solidFill>
                  <a:srgbClr val="C00000"/>
                </a:solidFill>
                <a:latin typeface="Lucida Console" panose="020B0609040504020204" pitchFamily="49" charset="0"/>
                <a:ea typeface="HG丸ｺﾞｼｯｸM-PRO" panose="020F0600000000000000" pitchFamily="50" charset="-128"/>
              </a:rPr>
              <a:t>try</a:t>
            </a:r>
            <a:r>
              <a:rPr lang="en-US" altLang="ja-JP" sz="2000">
                <a:latin typeface="Lucida Console" panose="020B0609040504020204" pitchFamily="49" charset="0"/>
                <a:ea typeface="HG丸ｺﾞｼｯｸM-PRO" panose="020F0600000000000000" pitchFamily="50" charset="-128"/>
              </a:rPr>
              <a:t> {</a:t>
            </a:r>
          </a:p>
          <a:p>
            <a:pPr eaLnBrk="1" hangingPunct="1"/>
            <a:r>
              <a:rPr lang="en-US" altLang="ja-JP" sz="2000">
                <a:latin typeface="Lucida Console" panose="020B0609040504020204" pitchFamily="49" charset="0"/>
                <a:ea typeface="HG丸ｺﾞｼｯｸM-PRO" panose="020F0600000000000000" pitchFamily="50" charset="-128"/>
              </a:rPr>
              <a:t>  </a:t>
            </a:r>
            <a:r>
              <a:rPr lang="en-US" altLang="ja-JP" sz="2000">
                <a:solidFill>
                  <a:srgbClr val="C00000"/>
                </a:solidFill>
                <a:latin typeface="Lucida Console" panose="020B0609040504020204" pitchFamily="49" charset="0"/>
                <a:ea typeface="HG丸ｺﾞｼｯｸM-PRO" panose="020F0600000000000000" pitchFamily="50" charset="-128"/>
              </a:rPr>
              <a:t>File</a:t>
            </a:r>
            <a:r>
              <a:rPr lang="en-US" altLang="ja-JP" sz="2000">
                <a:latin typeface="Lucida Console" panose="020B0609040504020204" pitchFamily="49" charset="0"/>
                <a:ea typeface="HG丸ｺﾞｼｯｸM-PRO" panose="020F0600000000000000" pitchFamily="50" charset="-128"/>
              </a:rPr>
              <a:t> file = new File("C:\\java\\test.txt");</a:t>
            </a:r>
          </a:p>
          <a:p>
            <a:pPr eaLnBrk="1" hangingPunct="1"/>
            <a:r>
              <a:rPr lang="en-US" altLang="ja-JP" sz="2000">
                <a:latin typeface="Lucida Console" panose="020B0609040504020204" pitchFamily="49" charset="0"/>
                <a:ea typeface="HG丸ｺﾞｼｯｸM-PRO" panose="020F0600000000000000" pitchFamily="50" charset="-128"/>
              </a:rPr>
              <a:t>  </a:t>
            </a:r>
            <a:r>
              <a:rPr lang="en-US" altLang="ja-JP" sz="2000">
                <a:solidFill>
                  <a:srgbClr val="C00000"/>
                </a:solidFill>
                <a:latin typeface="Lucida Console" panose="020B0609040504020204" pitchFamily="49" charset="0"/>
                <a:ea typeface="HG丸ｺﾞｼｯｸM-PRO" panose="020F0600000000000000" pitchFamily="50" charset="-128"/>
              </a:rPr>
              <a:t>FileReader</a:t>
            </a:r>
            <a:r>
              <a:rPr lang="en-US" altLang="ja-JP" sz="2000">
                <a:latin typeface="Lucida Console" panose="020B0609040504020204" pitchFamily="49" charset="0"/>
                <a:ea typeface="HG丸ｺﾞｼｯｸM-PRO" panose="020F0600000000000000" pitchFamily="50" charset="-128"/>
              </a:rPr>
              <a:t> fr = new FileReader(file);</a:t>
            </a:r>
          </a:p>
          <a:p>
            <a:pPr eaLnBrk="1" hangingPunct="1"/>
            <a:r>
              <a:rPr lang="en-US" altLang="ja-JP" sz="2000">
                <a:latin typeface="Lucida Console" panose="020B0609040504020204" pitchFamily="49" charset="0"/>
                <a:ea typeface="HG丸ｺﾞｼｯｸM-PRO" panose="020F0600000000000000" pitchFamily="50" charset="-128"/>
              </a:rPr>
              <a:t>  </a:t>
            </a:r>
            <a:r>
              <a:rPr lang="en-US" altLang="ja-JP" sz="2000">
                <a:solidFill>
                  <a:srgbClr val="C00000"/>
                </a:solidFill>
                <a:latin typeface="Lucida Console" panose="020B0609040504020204" pitchFamily="49" charset="0"/>
                <a:ea typeface="HG丸ｺﾞｼｯｸM-PRO" panose="020F0600000000000000" pitchFamily="50" charset="-128"/>
              </a:rPr>
              <a:t>BufferedReader</a:t>
            </a:r>
            <a:r>
              <a:rPr lang="en-US" altLang="ja-JP" sz="2000">
                <a:latin typeface="Lucida Console" panose="020B0609040504020204" pitchFamily="49" charset="0"/>
                <a:ea typeface="HG丸ｺﾞｼｯｸM-PRO" panose="020F0600000000000000" pitchFamily="50" charset="-128"/>
              </a:rPr>
              <a:t> br = new BufferedReader(fr);</a:t>
            </a:r>
          </a:p>
          <a:p>
            <a:pPr eaLnBrk="1" hangingPunct="1"/>
            <a:r>
              <a:rPr lang="en-US" altLang="ja-JP" sz="2000">
                <a:latin typeface="Lucida Console" panose="020B0609040504020204" pitchFamily="49" charset="0"/>
                <a:ea typeface="HG丸ｺﾞｼｯｸM-PRO" panose="020F0600000000000000" pitchFamily="50" charset="-128"/>
              </a:rPr>
              <a:t>  String s;  </a:t>
            </a:r>
          </a:p>
          <a:p>
            <a:pPr eaLnBrk="1" hangingPunct="1"/>
            <a:r>
              <a:rPr lang="en-US" altLang="ja-JP" sz="2000">
                <a:latin typeface="Lucida Console" panose="020B0609040504020204" pitchFamily="49" charset="0"/>
                <a:ea typeface="HG丸ｺﾞｼｯｸM-PRO" panose="020F0600000000000000" pitchFamily="50" charset="-128"/>
              </a:rPr>
              <a:t>  </a:t>
            </a:r>
            <a:r>
              <a:rPr lang="en-US" altLang="ja-JP" sz="2000">
                <a:solidFill>
                  <a:srgbClr val="C00000"/>
                </a:solidFill>
                <a:latin typeface="Lucida Console" panose="020B0609040504020204" pitchFamily="49" charset="0"/>
                <a:ea typeface="HG丸ｺﾞｼｯｸM-PRO" panose="020F0600000000000000" pitchFamily="50" charset="-128"/>
              </a:rPr>
              <a:t>while((s = br.readLine()) != null) </a:t>
            </a:r>
            <a:r>
              <a:rPr lang="en-US" altLang="ja-JP" sz="2000">
                <a:latin typeface="Lucida Console" panose="020B0609040504020204" pitchFamily="49" charset="0"/>
                <a:ea typeface="HG丸ｺﾞｼｯｸM-PRO" panose="020F0600000000000000" pitchFamily="50" charset="-128"/>
              </a:rPr>
              <a:t>{</a:t>
            </a:r>
          </a:p>
          <a:p>
            <a:pPr eaLnBrk="1" hangingPunct="1"/>
            <a:r>
              <a:rPr lang="en-US" altLang="ja-JP" sz="2000">
                <a:latin typeface="Lucida Console" panose="020B0609040504020204" pitchFamily="49" charset="0"/>
                <a:ea typeface="HG丸ｺﾞｼｯｸM-PRO" panose="020F0600000000000000" pitchFamily="50" charset="-128"/>
              </a:rPr>
              <a:t>    System.out.println(s + "</a:t>
            </a:r>
            <a:r>
              <a:rPr lang="ja-JP" altLang="en-US" sz="2000">
                <a:latin typeface="Lucida Console" panose="020B0609040504020204" pitchFamily="49" charset="0"/>
                <a:ea typeface="HG丸ｺﾞｼｯｸM-PRO" panose="020F0600000000000000" pitchFamily="50" charset="-128"/>
              </a:rPr>
              <a:t>を読み込みました</a:t>
            </a:r>
            <a:r>
              <a:rPr lang="en-US" altLang="ja-JP" sz="2000">
                <a:latin typeface="Lucida Console" panose="020B0609040504020204" pitchFamily="49" charset="0"/>
                <a:ea typeface="HG丸ｺﾞｼｯｸM-PRO" panose="020F0600000000000000" pitchFamily="50" charset="-128"/>
              </a:rPr>
              <a:t>");</a:t>
            </a:r>
          </a:p>
          <a:p>
            <a:pPr eaLnBrk="1" hangingPunct="1"/>
            <a:r>
              <a:rPr lang="en-US" altLang="ja-JP" sz="2000">
                <a:latin typeface="Lucida Console" panose="020B0609040504020204" pitchFamily="49" charset="0"/>
                <a:ea typeface="HG丸ｺﾞｼｯｸM-PRO" panose="020F0600000000000000" pitchFamily="50" charset="-128"/>
              </a:rPr>
              <a:t>  }</a:t>
            </a:r>
          </a:p>
          <a:p>
            <a:pPr eaLnBrk="1" hangingPunct="1"/>
            <a:r>
              <a:rPr lang="en-US" altLang="ja-JP" sz="2000">
                <a:latin typeface="Lucida Console" panose="020B0609040504020204" pitchFamily="49" charset="0"/>
                <a:ea typeface="HG丸ｺﾞｼｯｸM-PRO" panose="020F0600000000000000" pitchFamily="50" charset="-128"/>
              </a:rPr>
              <a:t>  br.close();</a:t>
            </a:r>
          </a:p>
          <a:p>
            <a:pPr eaLnBrk="1" hangingPunct="1"/>
            <a:r>
              <a:rPr lang="en-US" altLang="ja-JP" sz="2000">
                <a:latin typeface="Lucida Console" panose="020B0609040504020204" pitchFamily="49" charset="0"/>
                <a:ea typeface="HG丸ｺﾞｼｯｸM-PRO" panose="020F0600000000000000" pitchFamily="50" charset="-128"/>
              </a:rPr>
              <a:t>} </a:t>
            </a:r>
            <a:r>
              <a:rPr lang="en-US" altLang="ja-JP" sz="2000">
                <a:solidFill>
                  <a:srgbClr val="C00000"/>
                </a:solidFill>
                <a:latin typeface="Lucida Console" panose="020B0609040504020204" pitchFamily="49" charset="0"/>
                <a:ea typeface="HG丸ｺﾞｼｯｸM-PRO" panose="020F0600000000000000" pitchFamily="50" charset="-128"/>
              </a:rPr>
              <a:t>catch (IOException e) </a:t>
            </a:r>
            <a:r>
              <a:rPr lang="en-US" altLang="ja-JP" sz="2000">
                <a:latin typeface="Lucida Console" panose="020B0609040504020204" pitchFamily="49" charset="0"/>
                <a:ea typeface="HG丸ｺﾞｼｯｸM-PRO" panose="020F0600000000000000" pitchFamily="50" charset="-128"/>
              </a:rPr>
              <a:t>{</a:t>
            </a:r>
          </a:p>
          <a:p>
            <a:pPr eaLnBrk="1" hangingPunct="1"/>
            <a:r>
              <a:rPr lang="en-US" altLang="ja-JP" sz="2000">
                <a:latin typeface="Lucida Console" panose="020B0609040504020204" pitchFamily="49" charset="0"/>
                <a:ea typeface="HG丸ｺﾞｼｯｸM-PRO" panose="020F0600000000000000" pitchFamily="50" charset="-128"/>
              </a:rPr>
              <a:t>  System.out.println(e);</a:t>
            </a:r>
          </a:p>
          <a:p>
            <a:pPr eaLnBrk="1" hangingPunct="1"/>
            <a:r>
              <a:rPr lang="en-US" altLang="ja-JP" sz="2000">
                <a:latin typeface="Lucida Console" panose="020B0609040504020204" pitchFamily="49" charset="0"/>
                <a:ea typeface="HG丸ｺﾞｼｯｸM-PRO" panose="020F0600000000000000" pitchFamily="50" charset="-128"/>
              </a:rPr>
              <a:t>}</a:t>
            </a:r>
            <a:endParaRPr lang="ja-JP" altLang="en-US" sz="2000">
              <a:latin typeface="Lucida Console" panose="020B0609040504020204" pitchFamily="49" charset="0"/>
              <a:ea typeface="HG丸ｺﾞｼｯｸM-PRO" panose="020F0600000000000000" pitchFamily="50" charset="-128"/>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タイトル 1"/>
          <p:cNvSpPr>
            <a:spLocks noGrp="1"/>
          </p:cNvSpPr>
          <p:nvPr>
            <p:ph type="title"/>
          </p:nvPr>
        </p:nvSpPr>
        <p:spPr>
          <a:xfrm>
            <a:off x="457200" y="274638"/>
            <a:ext cx="8229600" cy="725487"/>
          </a:xfrm>
        </p:spPr>
        <p:txBody>
          <a:bodyPr>
            <a:normAutofit fontScale="90000"/>
          </a:bodyPr>
          <a:lstStyle/>
          <a:p>
            <a:pPr eaLnBrk="1" hangingPunct="1"/>
            <a:r>
              <a:rPr lang="ja-JP" altLang="en-US" sz="3200" dirty="0"/>
              <a:t>シリアライゼーションとオブジェクトの保存</a:t>
            </a:r>
          </a:p>
        </p:txBody>
      </p:sp>
      <p:sp>
        <p:nvSpPr>
          <p:cNvPr id="111619" name="コンテンツ プレースホルダ 2"/>
          <p:cNvSpPr>
            <a:spLocks noGrp="1"/>
          </p:cNvSpPr>
          <p:nvPr>
            <p:ph idx="1"/>
          </p:nvPr>
        </p:nvSpPr>
        <p:spPr>
          <a:xfrm>
            <a:off x="457200" y="1214438"/>
            <a:ext cx="8435280" cy="5000625"/>
          </a:xfrm>
        </p:spPr>
        <p:txBody>
          <a:bodyPr/>
          <a:lstStyle/>
          <a:p>
            <a:pPr marL="0" indent="0" eaLnBrk="1" hangingPunct="1">
              <a:buNone/>
            </a:pPr>
            <a:r>
              <a:rPr lang="ja-JP" altLang="en-US" sz="2800" dirty="0"/>
              <a:t>プログラムの状態をファイルに保存する</a:t>
            </a:r>
            <a:br>
              <a:rPr lang="en-US" altLang="ja-JP" sz="2800" dirty="0"/>
            </a:br>
            <a:r>
              <a:rPr lang="ja-JP" altLang="en-US" sz="2400" dirty="0"/>
              <a:t>（一度プログラムを終了させて、後から続きを行うときなどに必要）</a:t>
            </a:r>
            <a:endParaRPr lang="en-US" altLang="ja-JP" sz="2400" dirty="0"/>
          </a:p>
          <a:p>
            <a:pPr eaLnBrk="1" hangingPunct="1">
              <a:buFont typeface="Arial" panose="020B0604020202020204" pitchFamily="34" charset="0"/>
              <a:buNone/>
            </a:pPr>
            <a:endParaRPr lang="en-US" altLang="ja-JP" sz="2800" dirty="0"/>
          </a:p>
          <a:p>
            <a:pPr eaLnBrk="1" hangingPunct="1">
              <a:buFont typeface="Arial" panose="020B0604020202020204" pitchFamily="34" charset="0"/>
              <a:buNone/>
            </a:pPr>
            <a:r>
              <a:rPr lang="ja-JP" altLang="en-US" sz="2800" dirty="0"/>
              <a:t>方法</a:t>
            </a:r>
            <a:r>
              <a:rPr lang="en-US" altLang="ja-JP" sz="2800" dirty="0"/>
              <a:t>1.</a:t>
            </a:r>
            <a:r>
              <a:rPr lang="ja-JP" altLang="en-US" sz="2800" dirty="0"/>
              <a:t>テキストファイルに文字列で情報を書き込む</a:t>
            </a:r>
            <a:endParaRPr lang="en-US" altLang="ja-JP" sz="2800" dirty="0"/>
          </a:p>
          <a:p>
            <a:pPr eaLnBrk="1" hangingPunct="1">
              <a:buFont typeface="Arial" panose="020B0604020202020204" pitchFamily="34" charset="0"/>
              <a:buNone/>
            </a:pPr>
            <a:endParaRPr lang="en-US" altLang="ja-JP" sz="2800" dirty="0"/>
          </a:p>
          <a:p>
            <a:pPr eaLnBrk="1" hangingPunct="1">
              <a:buFont typeface="Arial" panose="020B0604020202020204" pitchFamily="34" charset="0"/>
              <a:buNone/>
            </a:pPr>
            <a:r>
              <a:rPr lang="ja-JP" altLang="en-US" sz="2800" dirty="0"/>
              <a:t>方法</a:t>
            </a:r>
            <a:r>
              <a:rPr lang="en-US" altLang="ja-JP" sz="2800" dirty="0"/>
              <a:t>2.</a:t>
            </a:r>
            <a:r>
              <a:rPr lang="ja-JP" altLang="en-US" sz="2800" dirty="0">
                <a:solidFill>
                  <a:srgbClr val="C00000"/>
                </a:solidFill>
              </a:rPr>
              <a:t>シリアライゼーション</a:t>
            </a:r>
            <a:r>
              <a:rPr lang="ja-JP" altLang="en-US" sz="2800" dirty="0"/>
              <a:t>によってオブジェクトそのものをファイルに保存する</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タイトル 1"/>
          <p:cNvSpPr>
            <a:spLocks noGrp="1"/>
          </p:cNvSpPr>
          <p:nvPr>
            <p:ph type="title"/>
          </p:nvPr>
        </p:nvSpPr>
        <p:spPr>
          <a:xfrm>
            <a:off x="457200" y="274638"/>
            <a:ext cx="8229600" cy="725487"/>
          </a:xfrm>
        </p:spPr>
        <p:txBody>
          <a:bodyPr/>
          <a:lstStyle/>
          <a:p>
            <a:pPr eaLnBrk="1" hangingPunct="1"/>
            <a:r>
              <a:rPr lang="en-US" altLang="ja-JP"/>
              <a:t>java.lang</a:t>
            </a:r>
            <a:r>
              <a:rPr lang="ja-JP" altLang="en-US"/>
              <a:t>パッケージ</a:t>
            </a:r>
          </a:p>
        </p:txBody>
      </p:sp>
      <p:sp>
        <p:nvSpPr>
          <p:cNvPr id="13315" name="コンテンツ プレースホルダ 2"/>
          <p:cNvSpPr>
            <a:spLocks noGrp="1"/>
          </p:cNvSpPr>
          <p:nvPr>
            <p:ph idx="1"/>
          </p:nvPr>
        </p:nvSpPr>
        <p:spPr>
          <a:xfrm>
            <a:off x="457200" y="1214438"/>
            <a:ext cx="8229600" cy="4214812"/>
          </a:xfrm>
        </p:spPr>
        <p:txBody>
          <a:bodyPr/>
          <a:lstStyle/>
          <a:p>
            <a:pPr eaLnBrk="1" hangingPunct="1"/>
            <a:r>
              <a:rPr lang="en-US" altLang="ja-JP" dirty="0" err="1"/>
              <a:t>java.lang</a:t>
            </a:r>
            <a:r>
              <a:rPr lang="ja-JP" altLang="en-US" dirty="0"/>
              <a:t>パッケージには</a:t>
            </a:r>
            <a:r>
              <a:rPr lang="en-US" altLang="ja-JP" dirty="0"/>
              <a:t>Java</a:t>
            </a:r>
            <a:r>
              <a:rPr lang="ja-JP" altLang="en-US" dirty="0"/>
              <a:t>の基本的な機能を提供するクラスが含まれる</a:t>
            </a:r>
            <a:endParaRPr lang="en-US" altLang="ja-JP" dirty="0"/>
          </a:p>
          <a:p>
            <a:pPr eaLnBrk="1" hangingPunct="1"/>
            <a:endParaRPr lang="en-US" altLang="ja-JP" dirty="0"/>
          </a:p>
          <a:p>
            <a:pPr eaLnBrk="1" hangingPunct="1"/>
            <a:r>
              <a:rPr lang="ja-JP" altLang="en-US" dirty="0"/>
              <a:t>「</a:t>
            </a:r>
            <a:r>
              <a:rPr lang="en-US" altLang="ja-JP" dirty="0" err="1">
                <a:latin typeface="Lucida Console" panose="020B0609040504020204" pitchFamily="49" charset="0"/>
              </a:rPr>
              <a:t>System.out.println</a:t>
            </a:r>
            <a:r>
              <a:rPr lang="en-US" altLang="ja-JP" dirty="0">
                <a:latin typeface="Lucida Console" panose="020B0609040504020204" pitchFamily="49" charset="0"/>
              </a:rPr>
              <a:t>()</a:t>
            </a:r>
            <a:r>
              <a:rPr lang="ja-JP" altLang="en-US" dirty="0"/>
              <a:t>」の</a:t>
            </a:r>
            <a:r>
              <a:rPr lang="en-US" altLang="ja-JP" dirty="0"/>
              <a:t>System</a:t>
            </a:r>
            <a:r>
              <a:rPr lang="ja-JP" altLang="en-US" dirty="0"/>
              <a:t>クラスも</a:t>
            </a:r>
            <a:r>
              <a:rPr lang="en-US" altLang="ja-JP" dirty="0" err="1"/>
              <a:t>java.lang</a:t>
            </a:r>
            <a:r>
              <a:rPr lang="ja-JP" altLang="en-US" dirty="0"/>
              <a:t>パッケージに含まれる</a:t>
            </a:r>
            <a:endParaRPr lang="en-US" altLang="ja-JP" dirty="0"/>
          </a:p>
          <a:p>
            <a:pPr eaLnBrk="1" hangingPunct="1"/>
            <a:endParaRPr lang="en-US" altLang="ja-JP" dirty="0"/>
          </a:p>
          <a:p>
            <a:pPr eaLnBrk="1" hangingPunct="1"/>
            <a:r>
              <a:rPr lang="ja-JP" altLang="en-US" dirty="0"/>
              <a:t>「</a:t>
            </a:r>
            <a:r>
              <a:rPr lang="en-US" altLang="ja-JP" dirty="0"/>
              <a:t>import </a:t>
            </a:r>
            <a:r>
              <a:rPr lang="en-US" altLang="ja-JP" dirty="0" err="1"/>
              <a:t>java.lang</a:t>
            </a:r>
            <a:r>
              <a:rPr lang="en-US" altLang="ja-JP" dirty="0"/>
              <a:t>.*;</a:t>
            </a:r>
            <a:r>
              <a:rPr lang="ja-JP" altLang="en-US" dirty="0"/>
              <a:t>」という記述は省略できる</a:t>
            </a:r>
            <a:endParaRPr lang="en-US" altLang="ja-JP" dirty="0"/>
          </a:p>
          <a:p>
            <a:pPr eaLnBrk="1" hangingPunct="1"/>
            <a:endParaRPr lang="ja-JP" alt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タイトル 1"/>
          <p:cNvSpPr>
            <a:spLocks noGrp="1"/>
          </p:cNvSpPr>
          <p:nvPr>
            <p:ph type="title"/>
          </p:nvPr>
        </p:nvSpPr>
        <p:spPr>
          <a:xfrm>
            <a:off x="457200" y="274638"/>
            <a:ext cx="8229600" cy="725487"/>
          </a:xfrm>
        </p:spPr>
        <p:txBody>
          <a:bodyPr/>
          <a:lstStyle/>
          <a:p>
            <a:pPr eaLnBrk="1" hangingPunct="1"/>
            <a:r>
              <a:rPr lang="ja-JP" altLang="en-US"/>
              <a:t>シリアライゼーション</a:t>
            </a:r>
          </a:p>
        </p:txBody>
      </p:sp>
      <p:sp>
        <p:nvSpPr>
          <p:cNvPr id="112643" name="コンテンツ プレースホルダ 2"/>
          <p:cNvSpPr>
            <a:spLocks noGrp="1"/>
          </p:cNvSpPr>
          <p:nvPr>
            <p:ph idx="1"/>
          </p:nvPr>
        </p:nvSpPr>
        <p:spPr>
          <a:xfrm>
            <a:off x="457200" y="1214438"/>
            <a:ext cx="8229600" cy="3929062"/>
          </a:xfrm>
        </p:spPr>
        <p:txBody>
          <a:bodyPr/>
          <a:lstStyle/>
          <a:p>
            <a:pPr eaLnBrk="1" hangingPunct="1"/>
            <a:r>
              <a:rPr lang="ja-JP" altLang="en-US" sz="2800" dirty="0"/>
              <a:t>オブジェクトをその状態を保持したままファイルに書き出すことができる</a:t>
            </a:r>
            <a:endParaRPr lang="en-US" altLang="ja-JP" sz="2800" dirty="0"/>
          </a:p>
          <a:p>
            <a:pPr eaLnBrk="1" hangingPunct="1"/>
            <a:r>
              <a:rPr lang="ja-JP" altLang="en-US" sz="2800" dirty="0"/>
              <a:t>このことを</a:t>
            </a:r>
            <a:r>
              <a:rPr lang="ja-JP" altLang="en-US" sz="2800" dirty="0">
                <a:solidFill>
                  <a:srgbClr val="C00000"/>
                </a:solidFill>
              </a:rPr>
              <a:t>シリアライゼーション</a:t>
            </a:r>
            <a:r>
              <a:rPr lang="ja-JP" altLang="en-US" sz="2800" dirty="0"/>
              <a:t>と言う</a:t>
            </a:r>
            <a:endParaRPr lang="en-US" altLang="ja-JP" sz="2800" dirty="0"/>
          </a:p>
          <a:p>
            <a:pPr eaLnBrk="1" hangingPunct="1"/>
            <a:r>
              <a:rPr lang="ja-JP" altLang="en-US" sz="2800" dirty="0"/>
              <a:t>ファイルに書き出せるオブジェクトは、</a:t>
            </a:r>
            <a:r>
              <a:rPr lang="en-US" altLang="ja-JP" sz="2800" dirty="0">
                <a:solidFill>
                  <a:srgbClr val="C00000"/>
                </a:solidFill>
              </a:rPr>
              <a:t>Serializable</a:t>
            </a:r>
            <a:r>
              <a:rPr lang="ja-JP" altLang="en-US" sz="2800" dirty="0">
                <a:solidFill>
                  <a:srgbClr val="C00000"/>
                </a:solidFill>
              </a:rPr>
              <a:t>インタフェース</a:t>
            </a:r>
            <a:r>
              <a:rPr lang="ja-JP" altLang="en-US" sz="2800" dirty="0"/>
              <a:t>を実装している必要がある。実装すべきメソッドは何もないので、宣言するだけ</a:t>
            </a:r>
          </a:p>
        </p:txBody>
      </p:sp>
      <p:sp>
        <p:nvSpPr>
          <p:cNvPr id="112644" name="テキスト ボックス 3"/>
          <p:cNvSpPr txBox="1">
            <a:spLocks noChangeArrowheads="1"/>
          </p:cNvSpPr>
          <p:nvPr/>
        </p:nvSpPr>
        <p:spPr bwMode="auto">
          <a:xfrm>
            <a:off x="523875" y="4643438"/>
            <a:ext cx="8191500" cy="18161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800">
                <a:latin typeface="Lucida Console" panose="020B0609040504020204" pitchFamily="49" charset="0"/>
                <a:ea typeface="HG丸ｺﾞｼｯｸM-PRO" panose="020F0600000000000000" pitchFamily="50" charset="-128"/>
              </a:rPr>
              <a:t>class Point </a:t>
            </a:r>
            <a:r>
              <a:rPr lang="en-US" altLang="ja-JP" sz="2800">
                <a:solidFill>
                  <a:srgbClr val="C00000"/>
                </a:solidFill>
                <a:latin typeface="Lucida Console" panose="020B0609040504020204" pitchFamily="49" charset="0"/>
                <a:ea typeface="HG丸ｺﾞｼｯｸM-PRO" panose="020F0600000000000000" pitchFamily="50" charset="-128"/>
              </a:rPr>
              <a:t>implements Serializable </a:t>
            </a:r>
            <a:r>
              <a:rPr lang="en-US" altLang="ja-JP" sz="2800">
                <a:latin typeface="Lucida Console" panose="020B0609040504020204" pitchFamily="49" charset="0"/>
                <a:ea typeface="HG丸ｺﾞｼｯｸM-PRO" panose="020F0600000000000000" pitchFamily="50" charset="-128"/>
              </a:rPr>
              <a:t>{</a:t>
            </a:r>
          </a:p>
          <a:p>
            <a:pPr eaLnBrk="1" hangingPunct="1"/>
            <a:r>
              <a:rPr lang="en-US" altLang="ja-JP" sz="2800">
                <a:latin typeface="Lucida Console" panose="020B0609040504020204" pitchFamily="49" charset="0"/>
                <a:ea typeface="HG丸ｺﾞｼｯｸM-PRO" panose="020F0600000000000000" pitchFamily="50" charset="-128"/>
              </a:rPr>
              <a:t>  int x;</a:t>
            </a:r>
          </a:p>
          <a:p>
            <a:pPr eaLnBrk="1" hangingPunct="1"/>
            <a:r>
              <a:rPr lang="en-US" altLang="ja-JP" sz="2800">
                <a:latin typeface="Lucida Console" panose="020B0609040504020204" pitchFamily="49" charset="0"/>
                <a:ea typeface="HG丸ｺﾞｼｯｸM-PRO" panose="020F0600000000000000" pitchFamily="50" charset="-128"/>
              </a:rPr>
              <a:t>  int y;</a:t>
            </a:r>
          </a:p>
          <a:p>
            <a:pPr eaLnBrk="1" hangingPunct="1"/>
            <a:r>
              <a:rPr lang="en-US" altLang="ja-JP" sz="2800">
                <a:latin typeface="Lucida Console" panose="020B0609040504020204" pitchFamily="49" charset="0"/>
                <a:ea typeface="HG丸ｺﾞｼｯｸM-PRO" panose="020F0600000000000000" pitchFamily="50" charset="-128"/>
              </a:rPr>
              <a:t>}</a:t>
            </a:r>
            <a:endParaRPr lang="ja-JP" altLang="en-US" sz="2800">
              <a:latin typeface="Lucida Console" panose="020B0609040504020204" pitchFamily="49" charset="0"/>
              <a:ea typeface="HG丸ｺﾞｼｯｸM-PRO" panose="020F0600000000000000" pitchFamily="50" charset="-128"/>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タイトル 1"/>
          <p:cNvSpPr>
            <a:spLocks noGrp="1"/>
          </p:cNvSpPr>
          <p:nvPr>
            <p:ph type="title"/>
          </p:nvPr>
        </p:nvSpPr>
        <p:spPr>
          <a:xfrm>
            <a:off x="457200" y="274638"/>
            <a:ext cx="8229600" cy="725487"/>
          </a:xfrm>
        </p:spPr>
        <p:txBody>
          <a:bodyPr/>
          <a:lstStyle/>
          <a:p>
            <a:pPr eaLnBrk="1" hangingPunct="1"/>
            <a:r>
              <a:rPr lang="ja-JP" altLang="en-US" sz="2400"/>
              <a:t>シリアライゼーションを使用したオブジェクトの保存</a:t>
            </a:r>
          </a:p>
        </p:txBody>
      </p:sp>
      <p:sp>
        <p:nvSpPr>
          <p:cNvPr id="113667" name="正方形/長方形 3"/>
          <p:cNvSpPr>
            <a:spLocks noChangeArrowheads="1"/>
          </p:cNvSpPr>
          <p:nvPr/>
        </p:nvSpPr>
        <p:spPr bwMode="auto">
          <a:xfrm>
            <a:off x="285750" y="3071813"/>
            <a:ext cx="8429625" cy="28622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000">
                <a:latin typeface="Lucida Console" panose="020B0609040504020204" pitchFamily="49" charset="0"/>
                <a:ea typeface="HG丸ｺﾞｼｯｸM-PRO" panose="020F0600000000000000" pitchFamily="50" charset="-128"/>
              </a:rPr>
              <a:t>try {</a:t>
            </a:r>
          </a:p>
          <a:p>
            <a:pPr eaLnBrk="1" hangingPunct="1"/>
            <a:r>
              <a:rPr lang="en-US" altLang="ja-JP" sz="2000">
                <a:latin typeface="Lucida Console" panose="020B0609040504020204" pitchFamily="49" charset="0"/>
                <a:ea typeface="HG丸ｺﾞｼｯｸM-PRO" panose="020F0600000000000000" pitchFamily="50" charset="-128"/>
              </a:rPr>
              <a:t>  FileOutputStream fs = </a:t>
            </a:r>
            <a:br>
              <a:rPr lang="en-US" altLang="ja-JP" sz="2000">
                <a:latin typeface="Lucida Console" panose="020B0609040504020204" pitchFamily="49" charset="0"/>
                <a:ea typeface="HG丸ｺﾞｼｯｸM-PRO" panose="020F0600000000000000" pitchFamily="50" charset="-128"/>
              </a:rPr>
            </a:br>
            <a:r>
              <a:rPr lang="ja-JP" altLang="en-US" sz="2000">
                <a:latin typeface="Lucida Console" panose="020B0609040504020204" pitchFamily="49" charset="0"/>
                <a:ea typeface="HG丸ｺﾞｼｯｸM-PRO" panose="020F0600000000000000" pitchFamily="50" charset="-128"/>
              </a:rPr>
              <a:t>      </a:t>
            </a:r>
            <a:r>
              <a:rPr lang="en-US" altLang="ja-JP" sz="2000">
                <a:latin typeface="Lucida Console" panose="020B0609040504020204" pitchFamily="49" charset="0"/>
                <a:ea typeface="HG丸ｺﾞｼｯｸM-PRO" panose="020F0600000000000000" pitchFamily="50" charset="-128"/>
              </a:rPr>
              <a:t>new FileOutputStream("C:\\java\\triangle.ser");</a:t>
            </a:r>
          </a:p>
          <a:p>
            <a:pPr eaLnBrk="1" hangingPunct="1"/>
            <a:r>
              <a:rPr lang="en-US" altLang="ja-JP" sz="2000">
                <a:latin typeface="Lucida Console" panose="020B0609040504020204" pitchFamily="49" charset="0"/>
                <a:ea typeface="HG丸ｺﾞｼｯｸM-PRO" panose="020F0600000000000000" pitchFamily="50" charset="-128"/>
              </a:rPr>
              <a:t>  </a:t>
            </a:r>
            <a:r>
              <a:rPr lang="en-US" altLang="ja-JP" sz="2000">
                <a:solidFill>
                  <a:srgbClr val="C00000"/>
                </a:solidFill>
                <a:latin typeface="Lucida Console" panose="020B0609040504020204" pitchFamily="49" charset="0"/>
                <a:ea typeface="HG丸ｺﾞｼｯｸM-PRO" panose="020F0600000000000000" pitchFamily="50" charset="-128"/>
              </a:rPr>
              <a:t>ObjectOutputStream os = new ObjectOutputStream(fs);</a:t>
            </a:r>
          </a:p>
          <a:p>
            <a:pPr eaLnBrk="1" hangingPunct="1"/>
            <a:r>
              <a:rPr lang="en-US" altLang="ja-JP" sz="2000">
                <a:latin typeface="Lucida Console" panose="020B0609040504020204" pitchFamily="49" charset="0"/>
                <a:ea typeface="HG丸ｺﾞｼｯｸM-PRO" panose="020F0600000000000000" pitchFamily="50" charset="-128"/>
              </a:rPr>
              <a:t>  os.</a:t>
            </a:r>
            <a:r>
              <a:rPr lang="en-US" altLang="ja-JP" sz="2000">
                <a:solidFill>
                  <a:srgbClr val="C00000"/>
                </a:solidFill>
                <a:latin typeface="Lucida Console" panose="020B0609040504020204" pitchFamily="49" charset="0"/>
                <a:ea typeface="HG丸ｺﾞｼｯｸM-PRO" panose="020F0600000000000000" pitchFamily="50" charset="-128"/>
              </a:rPr>
              <a:t>writeObject</a:t>
            </a:r>
            <a:r>
              <a:rPr lang="en-US" altLang="ja-JP" sz="2000">
                <a:latin typeface="Lucida Console" panose="020B0609040504020204" pitchFamily="49" charset="0"/>
                <a:ea typeface="HG丸ｺﾞｼｯｸM-PRO" panose="020F0600000000000000" pitchFamily="50" charset="-128"/>
              </a:rPr>
              <a:t>(/* </a:t>
            </a:r>
            <a:r>
              <a:rPr lang="ja-JP" altLang="en-US" sz="2000">
                <a:latin typeface="Lucida Console" panose="020B0609040504020204" pitchFamily="49" charset="0"/>
                <a:ea typeface="HG丸ｺﾞｼｯｸM-PRO" panose="020F0600000000000000" pitchFamily="50" charset="-128"/>
              </a:rPr>
              <a:t>出力するオブジェクトへの参照</a:t>
            </a:r>
            <a:r>
              <a:rPr lang="en-US" altLang="ja-JP" sz="2000">
                <a:latin typeface="Lucida Console" panose="020B0609040504020204" pitchFamily="49" charset="0"/>
                <a:ea typeface="HG丸ｺﾞｼｯｸM-PRO" panose="020F0600000000000000" pitchFamily="50" charset="-128"/>
              </a:rPr>
              <a:t> */);</a:t>
            </a:r>
          </a:p>
          <a:p>
            <a:pPr eaLnBrk="1" hangingPunct="1"/>
            <a:r>
              <a:rPr lang="en-US" altLang="ja-JP" sz="2000">
                <a:latin typeface="Lucida Console" panose="020B0609040504020204" pitchFamily="49" charset="0"/>
                <a:ea typeface="HG丸ｺﾞｼｯｸM-PRO" panose="020F0600000000000000" pitchFamily="50" charset="-128"/>
              </a:rPr>
              <a:t>  os.close();</a:t>
            </a:r>
          </a:p>
          <a:p>
            <a:pPr eaLnBrk="1" hangingPunct="1"/>
            <a:r>
              <a:rPr lang="en-US" altLang="ja-JP" sz="2000">
                <a:latin typeface="Lucida Console" panose="020B0609040504020204" pitchFamily="49" charset="0"/>
                <a:ea typeface="HG丸ｺﾞｼｯｸM-PRO" panose="020F0600000000000000" pitchFamily="50" charset="-128"/>
              </a:rPr>
              <a:t>} catch(IOException e) {</a:t>
            </a:r>
          </a:p>
          <a:p>
            <a:pPr eaLnBrk="1" hangingPunct="1"/>
            <a:r>
              <a:rPr lang="en-US" altLang="ja-JP" sz="2000">
                <a:latin typeface="Lucida Console" panose="020B0609040504020204" pitchFamily="49" charset="0"/>
                <a:ea typeface="HG丸ｺﾞｼｯｸM-PRO" panose="020F0600000000000000" pitchFamily="50" charset="-128"/>
              </a:rPr>
              <a:t>  System.out.println(e);</a:t>
            </a:r>
          </a:p>
          <a:p>
            <a:pPr eaLnBrk="1" hangingPunct="1"/>
            <a:r>
              <a:rPr lang="en-US" altLang="ja-JP" sz="2000">
                <a:latin typeface="Lucida Console" panose="020B0609040504020204" pitchFamily="49" charset="0"/>
                <a:ea typeface="HG丸ｺﾞｼｯｸM-PRO" panose="020F0600000000000000" pitchFamily="50" charset="-128"/>
              </a:rPr>
              <a:t>}</a:t>
            </a:r>
            <a:endParaRPr lang="ja-JP" altLang="en-US" sz="2000">
              <a:latin typeface="Lucida Console" panose="020B0609040504020204" pitchFamily="49" charset="0"/>
              <a:ea typeface="HG丸ｺﾞｼｯｸM-PRO" panose="020F0600000000000000" pitchFamily="50" charset="-128"/>
            </a:endParaRPr>
          </a:p>
        </p:txBody>
      </p:sp>
      <p:pic>
        <p:nvPicPr>
          <p:cNvPr id="113668" name="Picture 2" descr="C:\_jun\work\2009misc\書籍出版関係\Java\00_Java図表画面データ\2巻\14章\図14-8.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57313"/>
            <a:ext cx="9144000" cy="150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タイトル 1"/>
          <p:cNvSpPr>
            <a:spLocks noGrp="1"/>
          </p:cNvSpPr>
          <p:nvPr>
            <p:ph type="title"/>
          </p:nvPr>
        </p:nvSpPr>
        <p:spPr>
          <a:xfrm>
            <a:off x="457200" y="274638"/>
            <a:ext cx="8229600" cy="725487"/>
          </a:xfrm>
        </p:spPr>
        <p:txBody>
          <a:bodyPr/>
          <a:lstStyle/>
          <a:p>
            <a:pPr eaLnBrk="1" hangingPunct="1"/>
            <a:r>
              <a:rPr lang="ja-JP" altLang="en-US"/>
              <a:t>保存したオブジェクトの再現</a:t>
            </a:r>
          </a:p>
        </p:txBody>
      </p:sp>
      <p:pic>
        <p:nvPicPr>
          <p:cNvPr id="114691" name="Picture 2" descr="C:\_jun\work\2009misc\書籍出版関係\Java\00_Java図表画面データ\2巻\14章\図14-9.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00188"/>
            <a:ext cx="9210675"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692" name="正方形/長方形 4"/>
          <p:cNvSpPr>
            <a:spLocks noChangeArrowheads="1"/>
          </p:cNvSpPr>
          <p:nvPr/>
        </p:nvSpPr>
        <p:spPr bwMode="auto">
          <a:xfrm>
            <a:off x="285750" y="2714625"/>
            <a:ext cx="8715375" cy="34782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000">
                <a:latin typeface="Lucida Console" panose="020B0609040504020204" pitchFamily="49" charset="0"/>
                <a:ea typeface="HG丸ｺﾞｼｯｸM-PRO" panose="020F0600000000000000" pitchFamily="50" charset="-128"/>
              </a:rPr>
              <a:t>try {</a:t>
            </a:r>
          </a:p>
          <a:p>
            <a:pPr eaLnBrk="1" hangingPunct="1"/>
            <a:r>
              <a:rPr lang="en-US" altLang="ja-JP" sz="2000">
                <a:latin typeface="Lucida Console" panose="020B0609040504020204" pitchFamily="49" charset="0"/>
                <a:ea typeface="HG丸ｺﾞｼｯｸM-PRO" panose="020F0600000000000000" pitchFamily="50" charset="-128"/>
              </a:rPr>
              <a:t>  FileInputStream fs = new </a:t>
            </a:r>
          </a:p>
          <a:p>
            <a:pPr eaLnBrk="1" hangingPunct="1"/>
            <a:r>
              <a:rPr lang="ja-JP" altLang="en-US" sz="2000">
                <a:latin typeface="Lucida Console" panose="020B0609040504020204" pitchFamily="49" charset="0"/>
                <a:ea typeface="HG丸ｺﾞｼｯｸM-PRO" panose="020F0600000000000000" pitchFamily="50" charset="-128"/>
              </a:rPr>
              <a:t>     </a:t>
            </a:r>
            <a:r>
              <a:rPr lang="en-US" altLang="ja-JP" sz="2000">
                <a:latin typeface="Lucida Console" panose="020B0609040504020204" pitchFamily="49" charset="0"/>
                <a:ea typeface="HG丸ｺﾞｼｯｸM-PRO" panose="020F0600000000000000" pitchFamily="50" charset="-128"/>
              </a:rPr>
              <a:t>FileInputStream("C:\\java\\triangle.ser");</a:t>
            </a:r>
          </a:p>
          <a:p>
            <a:pPr eaLnBrk="1" hangingPunct="1"/>
            <a:r>
              <a:rPr lang="en-US" altLang="ja-JP" sz="2000">
                <a:latin typeface="Lucida Console" panose="020B0609040504020204" pitchFamily="49" charset="0"/>
                <a:ea typeface="HG丸ｺﾞｼｯｸM-PRO" panose="020F0600000000000000" pitchFamily="50" charset="-128"/>
              </a:rPr>
              <a:t>  </a:t>
            </a:r>
            <a:r>
              <a:rPr lang="en-US" altLang="ja-JP" sz="2000">
                <a:solidFill>
                  <a:srgbClr val="C00000"/>
                </a:solidFill>
                <a:latin typeface="Lucida Console" panose="020B0609040504020204" pitchFamily="49" charset="0"/>
                <a:ea typeface="HG丸ｺﾞｼｯｸM-PRO" panose="020F0600000000000000" pitchFamily="50" charset="-128"/>
              </a:rPr>
              <a:t>ObjectInputStream os = new ObjectInputStream(fs);</a:t>
            </a:r>
          </a:p>
          <a:p>
            <a:pPr eaLnBrk="1" hangingPunct="1"/>
            <a:r>
              <a:rPr lang="en-US" altLang="ja-JP" sz="2000">
                <a:latin typeface="Lucida Console" panose="020B0609040504020204" pitchFamily="49" charset="0"/>
                <a:ea typeface="HG丸ｺﾞｼｯｸM-PRO" panose="020F0600000000000000" pitchFamily="50" charset="-128"/>
              </a:rPr>
              <a:t>  MyObject obj = (MyObject)</a:t>
            </a:r>
            <a:r>
              <a:rPr lang="en-US" altLang="ja-JP" sz="2000">
                <a:solidFill>
                  <a:srgbClr val="C00000"/>
                </a:solidFill>
                <a:latin typeface="Lucida Console" panose="020B0609040504020204" pitchFamily="49" charset="0"/>
                <a:ea typeface="HG丸ｺﾞｼｯｸM-PRO" panose="020F0600000000000000" pitchFamily="50" charset="-128"/>
              </a:rPr>
              <a:t>os.readObject()</a:t>
            </a:r>
            <a:r>
              <a:rPr lang="en-US" altLang="ja-JP" sz="2000">
                <a:latin typeface="Lucida Console" panose="020B0609040504020204" pitchFamily="49" charset="0"/>
                <a:ea typeface="HG丸ｺﾞｼｯｸM-PRO" panose="020F0600000000000000" pitchFamily="50" charset="-128"/>
              </a:rPr>
              <a:t>;</a:t>
            </a:r>
          </a:p>
          <a:p>
            <a:pPr eaLnBrk="1" hangingPunct="1"/>
            <a:r>
              <a:rPr lang="en-US" altLang="ja-JP" sz="2000">
                <a:latin typeface="Lucida Console" panose="020B0609040504020204" pitchFamily="49" charset="0"/>
                <a:ea typeface="HG丸ｺﾞｼｯｸM-PRO" panose="020F0600000000000000" pitchFamily="50" charset="-128"/>
              </a:rPr>
              <a:t>  os.close(); </a:t>
            </a:r>
          </a:p>
          <a:p>
            <a:pPr eaLnBrk="1" hangingPunct="1"/>
            <a:r>
              <a:rPr lang="en-US" altLang="ja-JP" sz="2000">
                <a:latin typeface="Lucida Console" panose="020B0609040504020204" pitchFamily="49" charset="0"/>
                <a:ea typeface="HG丸ｺﾞｼｯｸM-PRO" panose="020F0600000000000000" pitchFamily="50" charset="-128"/>
              </a:rPr>
              <a:t>} catch(IOException e) {</a:t>
            </a:r>
          </a:p>
          <a:p>
            <a:pPr eaLnBrk="1" hangingPunct="1"/>
            <a:r>
              <a:rPr lang="en-US" altLang="ja-JP" sz="2000">
                <a:latin typeface="Lucida Console" panose="020B0609040504020204" pitchFamily="49" charset="0"/>
                <a:ea typeface="HG丸ｺﾞｼｯｸM-PRO" panose="020F0600000000000000" pitchFamily="50" charset="-128"/>
              </a:rPr>
              <a:t>  System.out.println(e);</a:t>
            </a:r>
          </a:p>
          <a:p>
            <a:pPr eaLnBrk="1" hangingPunct="1"/>
            <a:r>
              <a:rPr lang="en-US" altLang="ja-JP" sz="2000">
                <a:latin typeface="Lucida Console" panose="020B0609040504020204" pitchFamily="49" charset="0"/>
                <a:ea typeface="HG丸ｺﾞｼｯｸM-PRO" panose="020F0600000000000000" pitchFamily="50" charset="-128"/>
              </a:rPr>
              <a:t>} catch (ClassNotFoundException e) {</a:t>
            </a:r>
          </a:p>
          <a:p>
            <a:pPr eaLnBrk="1" hangingPunct="1"/>
            <a:r>
              <a:rPr lang="en-US" altLang="ja-JP" sz="2000">
                <a:latin typeface="Lucida Console" panose="020B0609040504020204" pitchFamily="49" charset="0"/>
                <a:ea typeface="HG丸ｺﾞｼｯｸM-PRO" panose="020F0600000000000000" pitchFamily="50" charset="-128"/>
              </a:rPr>
              <a:t>  System.out.println(e);</a:t>
            </a:r>
          </a:p>
          <a:p>
            <a:pPr eaLnBrk="1" hangingPunct="1"/>
            <a:r>
              <a:rPr lang="en-US" altLang="ja-JP" sz="2000">
                <a:latin typeface="Lucida Console" panose="020B0609040504020204" pitchFamily="49" charset="0"/>
                <a:ea typeface="HG丸ｺﾞｼｯｸM-PRO" panose="020F0600000000000000" pitchFamily="50" charset="-128"/>
              </a:rPr>
              <a:t>}</a:t>
            </a:r>
            <a:endParaRPr lang="ja-JP" altLang="en-US" sz="2000">
              <a:latin typeface="Lucida Console" panose="020B0609040504020204" pitchFamily="49" charset="0"/>
              <a:ea typeface="HG丸ｺﾞｼｯｸM-PRO" panose="020F0600000000000000" pitchFamily="50" charset="-128"/>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タイトル 1"/>
          <p:cNvSpPr>
            <a:spLocks noGrp="1"/>
          </p:cNvSpPr>
          <p:nvPr>
            <p:ph type="title"/>
          </p:nvPr>
        </p:nvSpPr>
        <p:spPr>
          <a:xfrm>
            <a:off x="457200" y="274638"/>
            <a:ext cx="8229600" cy="725487"/>
          </a:xfrm>
        </p:spPr>
        <p:txBody>
          <a:bodyPr/>
          <a:lstStyle/>
          <a:p>
            <a:pPr eaLnBrk="1" hangingPunct="1"/>
            <a:r>
              <a:rPr lang="ja-JP" altLang="en-US"/>
              <a:t>ファイルとフォルダの操作</a:t>
            </a:r>
          </a:p>
        </p:txBody>
      </p:sp>
      <p:sp>
        <p:nvSpPr>
          <p:cNvPr id="115715" name="コンテンツ プレースホルダ 2"/>
          <p:cNvSpPr>
            <a:spLocks noGrp="1"/>
          </p:cNvSpPr>
          <p:nvPr>
            <p:ph idx="1"/>
          </p:nvPr>
        </p:nvSpPr>
        <p:spPr>
          <a:xfrm>
            <a:off x="457200" y="1214438"/>
            <a:ext cx="8229600" cy="1928812"/>
          </a:xfrm>
        </p:spPr>
        <p:txBody>
          <a:bodyPr/>
          <a:lstStyle/>
          <a:p>
            <a:pPr eaLnBrk="1" hangingPunct="1"/>
            <a:r>
              <a:rPr lang="en-US" altLang="ja-JP"/>
              <a:t>java.io.File</a:t>
            </a:r>
            <a:r>
              <a:rPr lang="ja-JP" altLang="en-US"/>
              <a:t>クラスを使って、ファイルとフォルダの操作を行える。</a:t>
            </a:r>
            <a:endParaRPr lang="en-US" altLang="ja-JP"/>
          </a:p>
          <a:p>
            <a:pPr eaLnBrk="1" hangingPunct="1"/>
            <a:r>
              <a:rPr lang="en-US" altLang="ja-JP"/>
              <a:t>File</a:t>
            </a:r>
            <a:r>
              <a:rPr lang="ja-JP" altLang="en-US"/>
              <a:t>オブジェクトの作成</a:t>
            </a:r>
          </a:p>
        </p:txBody>
      </p:sp>
      <p:sp>
        <p:nvSpPr>
          <p:cNvPr id="115716" name="テキスト ボックス 3"/>
          <p:cNvSpPr txBox="1">
            <a:spLocks noChangeArrowheads="1"/>
          </p:cNvSpPr>
          <p:nvPr/>
        </p:nvSpPr>
        <p:spPr bwMode="auto">
          <a:xfrm>
            <a:off x="357188" y="2967038"/>
            <a:ext cx="8180387" cy="4619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a:latin typeface="Lucida Console" panose="020B0609040504020204" pitchFamily="49" charset="0"/>
                <a:ea typeface="HG丸ｺﾞｼｯｸM-PRO" panose="020F0600000000000000" pitchFamily="50" charset="-128"/>
              </a:rPr>
              <a:t>File file = new File("C:\\java\\test.txt");</a:t>
            </a:r>
            <a:endParaRPr lang="ja-JP" altLang="en-US" sz="2400">
              <a:latin typeface="Lucida Console" panose="020B0609040504020204" pitchFamily="49" charset="0"/>
              <a:ea typeface="HG丸ｺﾞｼｯｸM-PRO" panose="020F0600000000000000" pitchFamily="50" charset="-128"/>
            </a:endParaRPr>
          </a:p>
        </p:txBody>
      </p:sp>
      <p:graphicFrame>
        <p:nvGraphicFramePr>
          <p:cNvPr id="5" name="表 4"/>
          <p:cNvGraphicFramePr>
            <a:graphicFrameLocks noGrp="1"/>
          </p:cNvGraphicFramePr>
          <p:nvPr>
            <p:extLst>
              <p:ext uri="{D42A27DB-BD31-4B8C-83A1-F6EECF244321}">
                <p14:modId xmlns:p14="http://schemas.microsoft.com/office/powerpoint/2010/main" val="3916859842"/>
              </p:ext>
            </p:extLst>
          </p:nvPr>
        </p:nvGraphicFramePr>
        <p:xfrm>
          <a:off x="214313" y="4357688"/>
          <a:ext cx="8715375" cy="1737174"/>
        </p:xfrm>
        <a:graphic>
          <a:graphicData uri="http://schemas.openxmlformats.org/drawingml/2006/table">
            <a:tbl>
              <a:tblPr firstRow="1" bandRow="1">
                <a:tableStyleId>{5940675A-B579-460E-94D1-54222C63F5DA}</a:tableStyleId>
              </a:tblPr>
              <a:tblGrid>
                <a:gridCol w="5357812">
                  <a:extLst>
                    <a:ext uri="{9D8B030D-6E8A-4147-A177-3AD203B41FA5}">
                      <a16:colId xmlns:a16="http://schemas.microsoft.com/office/drawing/2014/main" val="20000"/>
                    </a:ext>
                  </a:extLst>
                </a:gridCol>
                <a:gridCol w="3357563">
                  <a:extLst>
                    <a:ext uri="{9D8B030D-6E8A-4147-A177-3AD203B41FA5}">
                      <a16:colId xmlns:a16="http://schemas.microsoft.com/office/drawing/2014/main" val="20001"/>
                    </a:ext>
                  </a:extLst>
                </a:gridCol>
              </a:tblGrid>
              <a:tr h="822674">
                <a:tc>
                  <a:txBody>
                    <a:bodyPr/>
                    <a:lstStyle/>
                    <a:p>
                      <a:r>
                        <a:rPr kumimoji="1" lang="en-US" altLang="ja-JP" sz="2400" dirty="0" err="1">
                          <a:latin typeface="Lucida Console" panose="020B0609040504020204" pitchFamily="49" charset="0"/>
                        </a:rPr>
                        <a:t>boolean</a:t>
                      </a:r>
                      <a:r>
                        <a:rPr kumimoji="1" lang="en-US" altLang="ja-JP" sz="2400" baseline="0" dirty="0">
                          <a:latin typeface="Lucida Console" panose="020B0609040504020204" pitchFamily="49" charset="0"/>
                        </a:rPr>
                        <a:t> exists()</a:t>
                      </a:r>
                      <a:endParaRPr kumimoji="1" lang="ja-JP" altLang="en-US" sz="2400" dirty="0">
                        <a:latin typeface="Lucida Console" panose="020B0609040504020204" pitchFamily="49" charset="0"/>
                      </a:endParaRPr>
                    </a:p>
                  </a:txBody>
                  <a:tcPr marL="91439" marR="91439" marT="45689" marB="45689" anchor="ctr"/>
                </a:tc>
                <a:tc>
                  <a:txBody>
                    <a:bodyPr/>
                    <a:lstStyle/>
                    <a:p>
                      <a:r>
                        <a:rPr kumimoji="1" lang="ja-JP" altLang="en-US" sz="2400" dirty="0"/>
                        <a:t>ファイルが存在するかどうか確認する</a:t>
                      </a:r>
                    </a:p>
                  </a:txBody>
                  <a:tcPr marL="91439" marR="91439" marT="45689" marB="45689"/>
                </a:tc>
                <a:extLst>
                  <a:ext uri="{0D108BD9-81ED-4DB2-BD59-A6C34878D82A}">
                    <a16:rowId xmlns:a16="http://schemas.microsoft.com/office/drawing/2014/main" val="10000"/>
                  </a:ext>
                </a:extLst>
              </a:tr>
              <a:tr h="457026">
                <a:tc>
                  <a:txBody>
                    <a:bodyPr/>
                    <a:lstStyle/>
                    <a:p>
                      <a:r>
                        <a:rPr kumimoji="1" lang="en-US" altLang="ja-JP" sz="2400" dirty="0" err="1">
                          <a:latin typeface="Lucida Console" panose="020B0609040504020204" pitchFamily="49" charset="0"/>
                        </a:rPr>
                        <a:t>boolean</a:t>
                      </a:r>
                      <a:r>
                        <a:rPr kumimoji="1" lang="en-US" altLang="ja-JP" sz="2400" dirty="0">
                          <a:latin typeface="Lucida Console" panose="020B0609040504020204" pitchFamily="49" charset="0"/>
                        </a:rPr>
                        <a:t> delete()</a:t>
                      </a:r>
                      <a:endParaRPr kumimoji="1" lang="ja-JP" altLang="en-US" sz="2400" dirty="0">
                        <a:latin typeface="Lucida Console" panose="020B0609040504020204" pitchFamily="49" charset="0"/>
                      </a:endParaRPr>
                    </a:p>
                  </a:txBody>
                  <a:tcPr marL="91439" marR="91439" marT="45689" marB="45689" anchor="ctr"/>
                </a:tc>
                <a:tc>
                  <a:txBody>
                    <a:bodyPr/>
                    <a:lstStyle/>
                    <a:p>
                      <a:r>
                        <a:rPr kumimoji="1" lang="ja-JP" altLang="en-US" sz="2400" dirty="0"/>
                        <a:t>ファイルを削除する</a:t>
                      </a:r>
                    </a:p>
                  </a:txBody>
                  <a:tcPr marL="91439" marR="91439" marT="45689" marB="45689"/>
                </a:tc>
                <a:extLst>
                  <a:ext uri="{0D108BD9-81ED-4DB2-BD59-A6C34878D82A}">
                    <a16:rowId xmlns:a16="http://schemas.microsoft.com/office/drawing/2014/main" val="10001"/>
                  </a:ext>
                </a:extLst>
              </a:tr>
              <a:tr h="457026">
                <a:tc>
                  <a:txBody>
                    <a:bodyPr/>
                    <a:lstStyle/>
                    <a:p>
                      <a:r>
                        <a:rPr kumimoji="1" lang="en-US" altLang="ja-JP" sz="2400" dirty="0" err="1">
                          <a:latin typeface="Lucida Console" panose="020B0609040504020204" pitchFamily="49" charset="0"/>
                        </a:rPr>
                        <a:t>boolean</a:t>
                      </a:r>
                      <a:r>
                        <a:rPr kumimoji="1" lang="en-US" altLang="ja-JP" sz="2400" dirty="0">
                          <a:latin typeface="Lucida Console" panose="020B0609040504020204" pitchFamily="49" charset="0"/>
                        </a:rPr>
                        <a:t> </a:t>
                      </a:r>
                      <a:r>
                        <a:rPr kumimoji="1" lang="en-US" altLang="ja-JP" sz="2400" dirty="0" err="1">
                          <a:latin typeface="Lucida Console" panose="020B0609040504020204" pitchFamily="49" charset="0"/>
                        </a:rPr>
                        <a:t>renameTo</a:t>
                      </a:r>
                      <a:r>
                        <a:rPr kumimoji="1" lang="en-US" altLang="ja-JP" sz="2400" dirty="0">
                          <a:latin typeface="Lucida Console" panose="020B0609040504020204" pitchFamily="49" charset="0"/>
                        </a:rPr>
                        <a:t>(File </a:t>
                      </a:r>
                      <a:r>
                        <a:rPr kumimoji="1" lang="en-US" altLang="ja-JP" sz="2400" dirty="0" err="1">
                          <a:latin typeface="Lucida Console" panose="020B0609040504020204" pitchFamily="49" charset="0"/>
                        </a:rPr>
                        <a:t>dest</a:t>
                      </a:r>
                      <a:r>
                        <a:rPr kumimoji="1" lang="en-US" altLang="ja-JP" sz="2400" dirty="0">
                          <a:latin typeface="Lucida Console" panose="020B0609040504020204" pitchFamily="49" charset="0"/>
                        </a:rPr>
                        <a:t>)</a:t>
                      </a:r>
                      <a:endParaRPr kumimoji="1" lang="ja-JP" altLang="en-US" sz="2400" dirty="0">
                        <a:latin typeface="Lucida Console" panose="020B0609040504020204" pitchFamily="49" charset="0"/>
                      </a:endParaRPr>
                    </a:p>
                  </a:txBody>
                  <a:tcPr marL="91439" marR="91439" marT="45689" marB="45689" anchor="ctr"/>
                </a:tc>
                <a:tc>
                  <a:txBody>
                    <a:bodyPr/>
                    <a:lstStyle/>
                    <a:p>
                      <a:r>
                        <a:rPr kumimoji="1" lang="ja-JP" altLang="en-US" sz="2400" dirty="0"/>
                        <a:t>名前を変更する</a:t>
                      </a:r>
                    </a:p>
                  </a:txBody>
                  <a:tcPr marL="91439" marR="91439" marT="45689" marB="45689"/>
                </a:tc>
                <a:extLst>
                  <a:ext uri="{0D108BD9-81ED-4DB2-BD59-A6C34878D82A}">
                    <a16:rowId xmlns:a16="http://schemas.microsoft.com/office/drawing/2014/main" val="10002"/>
                  </a:ext>
                </a:extLst>
              </a:tr>
            </a:tbl>
          </a:graphicData>
        </a:graphic>
      </p:graphicFrame>
      <p:sp>
        <p:nvSpPr>
          <p:cNvPr id="115731" name="テキスト ボックス 5"/>
          <p:cNvSpPr txBox="1">
            <a:spLocks noChangeArrowheads="1"/>
          </p:cNvSpPr>
          <p:nvPr/>
        </p:nvSpPr>
        <p:spPr bwMode="auto">
          <a:xfrm>
            <a:off x="285750" y="3857625"/>
            <a:ext cx="59293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000" dirty="0">
                <a:latin typeface="+mn-ea"/>
                <a:ea typeface="+mn-ea"/>
              </a:rPr>
              <a:t>File</a:t>
            </a:r>
            <a:r>
              <a:rPr lang="ja-JP" altLang="en-US" sz="2000" dirty="0">
                <a:latin typeface="+mn-ea"/>
                <a:ea typeface="+mn-ea"/>
              </a:rPr>
              <a:t>クラスのファイル操作のための主なメソッド</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タイトル 1"/>
          <p:cNvSpPr>
            <a:spLocks noGrp="1"/>
          </p:cNvSpPr>
          <p:nvPr>
            <p:ph type="title"/>
          </p:nvPr>
        </p:nvSpPr>
        <p:spPr>
          <a:xfrm>
            <a:off x="457200" y="274638"/>
            <a:ext cx="8229600" cy="725487"/>
          </a:xfrm>
        </p:spPr>
        <p:txBody>
          <a:bodyPr/>
          <a:lstStyle/>
          <a:p>
            <a:pPr eaLnBrk="1" hangingPunct="1"/>
            <a:r>
              <a:rPr lang="ja-JP" altLang="en-US"/>
              <a:t>フォルダ操作</a:t>
            </a:r>
          </a:p>
        </p:txBody>
      </p:sp>
      <p:sp>
        <p:nvSpPr>
          <p:cNvPr id="116739" name="テキスト ボックス 3"/>
          <p:cNvSpPr txBox="1">
            <a:spLocks noChangeArrowheads="1"/>
          </p:cNvSpPr>
          <p:nvPr/>
        </p:nvSpPr>
        <p:spPr bwMode="auto">
          <a:xfrm>
            <a:off x="357188" y="2967038"/>
            <a:ext cx="6321425" cy="4619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a:latin typeface="Lucida Console" panose="020B0609040504020204" pitchFamily="49" charset="0"/>
                <a:ea typeface="HG丸ｺﾞｼｯｸM-PRO" panose="020F0600000000000000" pitchFamily="50" charset="-128"/>
              </a:rPr>
              <a:t>File file = new File("C:\\java");</a:t>
            </a:r>
            <a:endParaRPr lang="ja-JP" altLang="en-US" sz="2400">
              <a:latin typeface="Lucida Console" panose="020B0609040504020204" pitchFamily="49" charset="0"/>
              <a:ea typeface="HG丸ｺﾞｼｯｸM-PRO" panose="020F0600000000000000" pitchFamily="50" charset="-128"/>
            </a:endParaRPr>
          </a:p>
        </p:txBody>
      </p:sp>
      <p:graphicFrame>
        <p:nvGraphicFramePr>
          <p:cNvPr id="5" name="表 4"/>
          <p:cNvGraphicFramePr>
            <a:graphicFrameLocks noGrp="1"/>
          </p:cNvGraphicFramePr>
          <p:nvPr>
            <p:extLst>
              <p:ext uri="{D42A27DB-BD31-4B8C-83A1-F6EECF244321}">
                <p14:modId xmlns:p14="http://schemas.microsoft.com/office/powerpoint/2010/main" val="3622663068"/>
              </p:ext>
            </p:extLst>
          </p:nvPr>
        </p:nvGraphicFramePr>
        <p:xfrm>
          <a:off x="214313" y="4143375"/>
          <a:ext cx="8715375" cy="2560638"/>
        </p:xfrm>
        <a:graphic>
          <a:graphicData uri="http://schemas.openxmlformats.org/drawingml/2006/table">
            <a:tbl>
              <a:tblPr firstRow="1" bandRow="1">
                <a:tableStyleId>{5940675A-B579-460E-94D1-54222C63F5DA}</a:tableStyleId>
              </a:tblPr>
              <a:tblGrid>
                <a:gridCol w="3857625">
                  <a:extLst>
                    <a:ext uri="{9D8B030D-6E8A-4147-A177-3AD203B41FA5}">
                      <a16:colId xmlns:a16="http://schemas.microsoft.com/office/drawing/2014/main" val="20000"/>
                    </a:ext>
                  </a:extLst>
                </a:gridCol>
                <a:gridCol w="4857750">
                  <a:extLst>
                    <a:ext uri="{9D8B030D-6E8A-4147-A177-3AD203B41FA5}">
                      <a16:colId xmlns:a16="http://schemas.microsoft.com/office/drawing/2014/main" val="20001"/>
                    </a:ext>
                  </a:extLst>
                </a:gridCol>
              </a:tblGrid>
              <a:tr h="823062">
                <a:tc>
                  <a:txBody>
                    <a:bodyPr/>
                    <a:lstStyle/>
                    <a:p>
                      <a:r>
                        <a:rPr kumimoji="1" lang="en-US" altLang="ja-JP" sz="2400" dirty="0">
                          <a:latin typeface="Lucida Console" panose="020B0609040504020204" pitchFamily="49" charset="0"/>
                        </a:rPr>
                        <a:t>String[] list</a:t>
                      </a:r>
                      <a:r>
                        <a:rPr kumimoji="1" lang="en-US" altLang="ja-JP" sz="2400" baseline="0" dirty="0">
                          <a:latin typeface="Lucida Console" panose="020B0609040504020204" pitchFamily="49" charset="0"/>
                        </a:rPr>
                        <a:t>()</a:t>
                      </a:r>
                      <a:endParaRPr kumimoji="1" lang="ja-JP" altLang="en-US" sz="2400" dirty="0">
                        <a:latin typeface="Lucida Console" panose="020B0609040504020204" pitchFamily="49" charset="0"/>
                      </a:endParaRPr>
                    </a:p>
                  </a:txBody>
                  <a:tcPr marL="91439" marR="91439" marT="45726" marB="45726" anchor="ctr"/>
                </a:tc>
                <a:tc>
                  <a:txBody>
                    <a:bodyPr/>
                    <a:lstStyle/>
                    <a:p>
                      <a:r>
                        <a:rPr kumimoji="1" lang="ja-JP" altLang="en-US" sz="2400" dirty="0"/>
                        <a:t>フォルダに含まれるファイルの一覧を返す</a:t>
                      </a:r>
                    </a:p>
                  </a:txBody>
                  <a:tcPr marL="91439" marR="91439" marT="45726" marB="45726"/>
                </a:tc>
                <a:extLst>
                  <a:ext uri="{0D108BD9-81ED-4DB2-BD59-A6C34878D82A}">
                    <a16:rowId xmlns:a16="http://schemas.microsoft.com/office/drawing/2014/main" val="10000"/>
                  </a:ext>
                </a:extLst>
              </a:tr>
              <a:tr h="457257">
                <a:tc>
                  <a:txBody>
                    <a:bodyPr/>
                    <a:lstStyle/>
                    <a:p>
                      <a:r>
                        <a:rPr kumimoji="1" lang="en-US" altLang="ja-JP" sz="2400" dirty="0" err="1">
                          <a:latin typeface="Lucida Console" panose="020B0609040504020204" pitchFamily="49" charset="0"/>
                        </a:rPr>
                        <a:t>boolean</a:t>
                      </a:r>
                      <a:r>
                        <a:rPr kumimoji="1" lang="en-US" altLang="ja-JP" sz="2400" dirty="0">
                          <a:latin typeface="Lucida Console" panose="020B0609040504020204" pitchFamily="49" charset="0"/>
                        </a:rPr>
                        <a:t> </a:t>
                      </a:r>
                      <a:r>
                        <a:rPr kumimoji="1" lang="en-US" altLang="ja-JP" sz="2400" dirty="0" err="1">
                          <a:latin typeface="Lucida Console" panose="020B0609040504020204" pitchFamily="49" charset="0"/>
                        </a:rPr>
                        <a:t>mkdir</a:t>
                      </a:r>
                      <a:r>
                        <a:rPr kumimoji="1" lang="en-US" altLang="ja-JP" sz="2400" dirty="0">
                          <a:latin typeface="Lucida Console" panose="020B0609040504020204" pitchFamily="49" charset="0"/>
                        </a:rPr>
                        <a:t>()</a:t>
                      </a:r>
                      <a:endParaRPr kumimoji="1" lang="ja-JP" altLang="en-US" sz="2400" dirty="0">
                        <a:latin typeface="Lucida Console" panose="020B0609040504020204" pitchFamily="49" charset="0"/>
                      </a:endParaRPr>
                    </a:p>
                  </a:txBody>
                  <a:tcPr marL="91439" marR="91439" marT="45726" marB="45726" anchor="ctr"/>
                </a:tc>
                <a:tc>
                  <a:txBody>
                    <a:bodyPr/>
                    <a:lstStyle/>
                    <a:p>
                      <a:r>
                        <a:rPr kumimoji="1" lang="ja-JP" altLang="en-US" sz="2400" dirty="0"/>
                        <a:t>フォルダを作成する</a:t>
                      </a:r>
                    </a:p>
                  </a:txBody>
                  <a:tcPr marL="91439" marR="91439" marT="45726" marB="45726"/>
                </a:tc>
                <a:extLst>
                  <a:ext uri="{0D108BD9-81ED-4DB2-BD59-A6C34878D82A}">
                    <a16:rowId xmlns:a16="http://schemas.microsoft.com/office/drawing/2014/main" val="10001"/>
                  </a:ext>
                </a:extLst>
              </a:tr>
              <a:tr h="823062">
                <a:tc>
                  <a:txBody>
                    <a:bodyPr/>
                    <a:lstStyle/>
                    <a:p>
                      <a:r>
                        <a:rPr kumimoji="1" lang="en-US" altLang="ja-JP" sz="2400" dirty="0" err="1">
                          <a:latin typeface="Lucida Console" panose="020B0609040504020204" pitchFamily="49" charset="0"/>
                        </a:rPr>
                        <a:t>boolean</a:t>
                      </a:r>
                      <a:r>
                        <a:rPr kumimoji="1" lang="en-US" altLang="ja-JP" sz="2400" dirty="0">
                          <a:latin typeface="Lucida Console" panose="020B0609040504020204" pitchFamily="49" charset="0"/>
                        </a:rPr>
                        <a:t> </a:t>
                      </a:r>
                      <a:r>
                        <a:rPr kumimoji="1" lang="en-US" altLang="ja-JP" sz="2400" dirty="0" err="1">
                          <a:latin typeface="Lucida Console" panose="020B0609040504020204" pitchFamily="49" charset="0"/>
                        </a:rPr>
                        <a:t>mkdirs</a:t>
                      </a:r>
                      <a:r>
                        <a:rPr kumimoji="1" lang="en-US" altLang="ja-JP" sz="2400" dirty="0">
                          <a:latin typeface="Lucida Console" panose="020B0609040504020204" pitchFamily="49" charset="0"/>
                        </a:rPr>
                        <a:t>()</a:t>
                      </a:r>
                      <a:endParaRPr kumimoji="1" lang="ja-JP" altLang="en-US" sz="2400" dirty="0">
                        <a:latin typeface="Lucida Console" panose="020B0609040504020204" pitchFamily="49" charset="0"/>
                      </a:endParaRPr>
                    </a:p>
                  </a:txBody>
                  <a:tcPr marL="91439" marR="91439" marT="45726" marB="45726" anchor="ctr"/>
                </a:tc>
                <a:tc>
                  <a:txBody>
                    <a:bodyPr/>
                    <a:lstStyle/>
                    <a:p>
                      <a:r>
                        <a:rPr kumimoji="1" lang="ja-JP" altLang="en-US" sz="2400" dirty="0"/>
                        <a:t>階層を持ったフォルダを一度に作成する</a:t>
                      </a:r>
                    </a:p>
                  </a:txBody>
                  <a:tcPr marL="91439" marR="91439" marT="45726" marB="45726"/>
                </a:tc>
                <a:extLst>
                  <a:ext uri="{0D108BD9-81ED-4DB2-BD59-A6C34878D82A}">
                    <a16:rowId xmlns:a16="http://schemas.microsoft.com/office/drawing/2014/main" val="10002"/>
                  </a:ext>
                </a:extLst>
              </a:tr>
              <a:tr h="457257">
                <a:tc>
                  <a:txBody>
                    <a:bodyPr/>
                    <a:lstStyle/>
                    <a:p>
                      <a:r>
                        <a:rPr kumimoji="1" lang="en-US" altLang="ja-JP" sz="2400" dirty="0" err="1">
                          <a:latin typeface="Lucida Console" panose="020B0609040504020204" pitchFamily="49" charset="0"/>
                        </a:rPr>
                        <a:t>boolean</a:t>
                      </a:r>
                      <a:r>
                        <a:rPr kumimoji="1" lang="en-US" altLang="ja-JP" sz="2400" dirty="0">
                          <a:latin typeface="Lucida Console" panose="020B0609040504020204" pitchFamily="49" charset="0"/>
                        </a:rPr>
                        <a:t> delete()</a:t>
                      </a:r>
                      <a:endParaRPr kumimoji="1" lang="ja-JP" altLang="en-US" sz="2400" dirty="0">
                        <a:latin typeface="Lucida Console" panose="020B0609040504020204" pitchFamily="49" charset="0"/>
                      </a:endParaRPr>
                    </a:p>
                  </a:txBody>
                  <a:tcPr marL="91439" marR="91439" marT="45726" marB="45726" anchor="ctr"/>
                </a:tc>
                <a:tc>
                  <a:txBody>
                    <a:bodyPr/>
                    <a:lstStyle/>
                    <a:p>
                      <a:r>
                        <a:rPr kumimoji="1" lang="ja-JP" altLang="en-US" sz="2400" dirty="0"/>
                        <a:t>フォルダを削除する</a:t>
                      </a:r>
                    </a:p>
                  </a:txBody>
                  <a:tcPr marL="91439" marR="91439" marT="45726" marB="45726"/>
                </a:tc>
                <a:extLst>
                  <a:ext uri="{0D108BD9-81ED-4DB2-BD59-A6C34878D82A}">
                    <a16:rowId xmlns:a16="http://schemas.microsoft.com/office/drawing/2014/main" val="10003"/>
                  </a:ext>
                </a:extLst>
              </a:tr>
            </a:tbl>
          </a:graphicData>
        </a:graphic>
      </p:graphicFrame>
      <p:sp>
        <p:nvSpPr>
          <p:cNvPr id="116757" name="テキスト ボックス 5"/>
          <p:cNvSpPr txBox="1">
            <a:spLocks noChangeArrowheads="1"/>
          </p:cNvSpPr>
          <p:nvPr/>
        </p:nvSpPr>
        <p:spPr bwMode="auto">
          <a:xfrm>
            <a:off x="285750" y="3643313"/>
            <a:ext cx="59293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000">
                <a:latin typeface="+mn-ea"/>
                <a:ea typeface="+mn-ea"/>
              </a:rPr>
              <a:t>File</a:t>
            </a:r>
            <a:r>
              <a:rPr lang="ja-JP" altLang="en-US" sz="2000">
                <a:latin typeface="+mn-ea"/>
                <a:ea typeface="+mn-ea"/>
              </a:rPr>
              <a:t>クラスのフォルダ操作のための主なメソッド</a:t>
            </a:r>
          </a:p>
        </p:txBody>
      </p:sp>
      <p:sp>
        <p:nvSpPr>
          <p:cNvPr id="116758" name="コンテンツ プレースホルダ 2"/>
          <p:cNvSpPr>
            <a:spLocks noGrp="1"/>
          </p:cNvSpPr>
          <p:nvPr>
            <p:ph idx="1"/>
          </p:nvPr>
        </p:nvSpPr>
        <p:spPr>
          <a:xfrm>
            <a:off x="457200" y="1214438"/>
            <a:ext cx="8229600" cy="1928812"/>
          </a:xfrm>
        </p:spPr>
        <p:txBody>
          <a:bodyPr/>
          <a:lstStyle/>
          <a:p>
            <a:pPr eaLnBrk="1" hangingPunct="1"/>
            <a:r>
              <a:rPr lang="ja-JP" altLang="en-US" dirty="0"/>
              <a:t>フォルダもファイルと同じように</a:t>
            </a:r>
            <a:r>
              <a:rPr lang="en-US" altLang="ja-JP" dirty="0" err="1"/>
              <a:t>java.io.File</a:t>
            </a:r>
            <a:r>
              <a:rPr lang="ja-JP" altLang="en-US" dirty="0"/>
              <a:t>クラスを使用する</a:t>
            </a:r>
            <a:endParaRPr lang="en-US" altLang="ja-JP" dirty="0"/>
          </a:p>
          <a:p>
            <a:pPr eaLnBrk="1" hangingPunct="1"/>
            <a:r>
              <a:rPr lang="en-US" altLang="ja-JP" dirty="0"/>
              <a:t>File</a:t>
            </a:r>
            <a:r>
              <a:rPr lang="ja-JP" altLang="en-US" dirty="0"/>
              <a:t>オブジェクトの作成</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タイトル 1"/>
          <p:cNvSpPr>
            <a:spLocks noGrp="1"/>
          </p:cNvSpPr>
          <p:nvPr>
            <p:ph type="ctrTitle"/>
          </p:nvPr>
        </p:nvSpPr>
        <p:spPr/>
        <p:txBody>
          <a:bodyPr/>
          <a:lstStyle/>
          <a:p>
            <a:pPr eaLnBrk="1" hangingPunct="1"/>
            <a:r>
              <a:rPr lang="ja-JP" altLang="en-US" dirty="0"/>
              <a:t>第</a:t>
            </a:r>
            <a:r>
              <a:rPr lang="en-US" altLang="ja-JP" dirty="0"/>
              <a:t>8</a:t>
            </a:r>
            <a:r>
              <a:rPr lang="ja-JP" altLang="en-US" dirty="0"/>
              <a:t>章 </a:t>
            </a:r>
            <a:r>
              <a:rPr lang="en-US" altLang="ja-JP" dirty="0"/>
              <a:t>GUI</a:t>
            </a:r>
            <a:r>
              <a:rPr lang="ja-JP" altLang="en-US" dirty="0"/>
              <a:t>アプリケーション</a:t>
            </a:r>
          </a:p>
        </p:txBody>
      </p:sp>
      <p:sp>
        <p:nvSpPr>
          <p:cNvPr id="3" name="サブタイトル 2"/>
          <p:cNvSpPr>
            <a:spLocks noGrp="1"/>
          </p:cNvSpPr>
          <p:nvPr>
            <p:ph type="subTitle" idx="1"/>
          </p:nvPr>
        </p:nvSpPr>
        <p:spPr/>
        <p:txBody>
          <a:bodyPr rtlCol="0">
            <a:normAutofit/>
          </a:bodyPr>
          <a:lstStyle/>
          <a:p>
            <a:pPr eaLnBrk="1" fontAlgn="auto" hangingPunct="1">
              <a:spcAft>
                <a:spcPts val="0"/>
              </a:spcAft>
              <a:defRPr/>
            </a:pPr>
            <a:endParaRPr lang="ja-JP" altLang="en-US"/>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タイトル 1">
            <a:extLst>
              <a:ext uri="{FF2B5EF4-FFF2-40B4-BE49-F238E27FC236}">
                <a16:creationId xmlns:a16="http://schemas.microsoft.com/office/drawing/2014/main" id="{8C71D9C8-CAF0-40BE-9283-D385378A7424}"/>
              </a:ext>
            </a:extLst>
          </p:cNvPr>
          <p:cNvSpPr>
            <a:spLocks noGrp="1"/>
          </p:cNvSpPr>
          <p:nvPr>
            <p:ph type="title"/>
          </p:nvPr>
        </p:nvSpPr>
        <p:spPr>
          <a:xfrm>
            <a:off x="457200" y="274638"/>
            <a:ext cx="8229600" cy="725487"/>
          </a:xfrm>
        </p:spPr>
        <p:txBody>
          <a:bodyPr/>
          <a:lstStyle/>
          <a:p>
            <a:pPr eaLnBrk="1" hangingPunct="1"/>
            <a:r>
              <a:rPr lang="en-US" altLang="ja-JP"/>
              <a:t>GUI</a:t>
            </a:r>
            <a:r>
              <a:rPr lang="ja-JP" altLang="en-US"/>
              <a:t>アプリケーションとは</a:t>
            </a:r>
          </a:p>
        </p:txBody>
      </p:sp>
      <p:sp>
        <p:nvSpPr>
          <p:cNvPr id="118787" name="コンテンツ プレースホルダ 2">
            <a:extLst>
              <a:ext uri="{FF2B5EF4-FFF2-40B4-BE49-F238E27FC236}">
                <a16:creationId xmlns:a16="http://schemas.microsoft.com/office/drawing/2014/main" id="{5E97146D-45EB-4F3B-8601-DD7D55C5A3D2}"/>
              </a:ext>
            </a:extLst>
          </p:cNvPr>
          <p:cNvSpPr>
            <a:spLocks noGrp="1"/>
          </p:cNvSpPr>
          <p:nvPr>
            <p:ph idx="1"/>
          </p:nvPr>
        </p:nvSpPr>
        <p:spPr>
          <a:xfrm>
            <a:off x="457200" y="1214438"/>
            <a:ext cx="8229600" cy="1714500"/>
          </a:xfrm>
        </p:spPr>
        <p:txBody>
          <a:bodyPr/>
          <a:lstStyle/>
          <a:p>
            <a:pPr eaLnBrk="1" hangingPunct="1"/>
            <a:r>
              <a:rPr lang="en-US" altLang="ja-JP" sz="2800" dirty="0"/>
              <a:t>GUI: Graphical User Interface</a:t>
            </a:r>
          </a:p>
          <a:p>
            <a:pPr eaLnBrk="1" hangingPunct="1"/>
            <a:r>
              <a:rPr lang="en-US" altLang="ja-JP" sz="2800" dirty="0"/>
              <a:t>CUI: Character-based User Interface</a:t>
            </a:r>
            <a:endParaRPr lang="ja-JP" altLang="en-US" sz="2800" dirty="0"/>
          </a:p>
        </p:txBody>
      </p:sp>
      <p:pic>
        <p:nvPicPr>
          <p:cNvPr id="118788" name="Picture 2" descr="C:\_jun\work\2009misc\書籍出版関係\Java\00_Java図表画面データ\2巻\15章\画面15-1.bmp">
            <a:extLst>
              <a:ext uri="{FF2B5EF4-FFF2-40B4-BE49-F238E27FC236}">
                <a16:creationId xmlns:a16="http://schemas.microsoft.com/office/drawing/2014/main" id="{E69829B8-B037-40E8-806A-846A6F1DBB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188" y="2428875"/>
            <a:ext cx="8550275" cy="398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タイトル 1">
            <a:extLst>
              <a:ext uri="{FF2B5EF4-FFF2-40B4-BE49-F238E27FC236}">
                <a16:creationId xmlns:a16="http://schemas.microsoft.com/office/drawing/2014/main" id="{956D3E29-3817-4CA1-B317-0EF3B6302C3D}"/>
              </a:ext>
            </a:extLst>
          </p:cNvPr>
          <p:cNvSpPr>
            <a:spLocks noGrp="1"/>
          </p:cNvSpPr>
          <p:nvPr>
            <p:ph type="title"/>
          </p:nvPr>
        </p:nvSpPr>
        <p:spPr>
          <a:xfrm>
            <a:off x="457200" y="274638"/>
            <a:ext cx="8229600" cy="725487"/>
          </a:xfrm>
        </p:spPr>
        <p:txBody>
          <a:bodyPr/>
          <a:lstStyle/>
          <a:p>
            <a:pPr eaLnBrk="1" hangingPunct="1"/>
            <a:r>
              <a:rPr lang="en-US" altLang="ja-JP"/>
              <a:t>Swing</a:t>
            </a:r>
            <a:r>
              <a:rPr lang="ja-JP" altLang="en-US"/>
              <a:t>ライブラリ</a:t>
            </a:r>
          </a:p>
        </p:txBody>
      </p:sp>
      <p:sp>
        <p:nvSpPr>
          <p:cNvPr id="119811" name="コンテンツ プレースホルダ 2">
            <a:extLst>
              <a:ext uri="{FF2B5EF4-FFF2-40B4-BE49-F238E27FC236}">
                <a16:creationId xmlns:a16="http://schemas.microsoft.com/office/drawing/2014/main" id="{1B681A02-1FC0-4D83-9833-CEE32C57BB60}"/>
              </a:ext>
            </a:extLst>
          </p:cNvPr>
          <p:cNvSpPr>
            <a:spLocks noGrp="1"/>
          </p:cNvSpPr>
          <p:nvPr>
            <p:ph idx="1"/>
          </p:nvPr>
        </p:nvSpPr>
        <p:spPr>
          <a:xfrm>
            <a:off x="457200" y="1214438"/>
            <a:ext cx="8229600" cy="3571875"/>
          </a:xfrm>
        </p:spPr>
        <p:txBody>
          <a:bodyPr/>
          <a:lstStyle/>
          <a:p>
            <a:pPr eaLnBrk="1" hangingPunct="1"/>
            <a:r>
              <a:rPr lang="ja-JP" altLang="en-US" sz="2800" dirty="0"/>
              <a:t>ウィンドウ、ボタン、メニューなどを扱うクラス群を集めたライブラリ</a:t>
            </a:r>
            <a:endParaRPr lang="en-US" altLang="ja-JP" sz="2800" dirty="0"/>
          </a:p>
          <a:p>
            <a:pPr eaLnBrk="1" hangingPunct="1"/>
            <a:r>
              <a:rPr lang="en-US" altLang="ja-JP" sz="2800" dirty="0" err="1"/>
              <a:t>javax.swing</a:t>
            </a:r>
            <a:r>
              <a:rPr lang="ja-JP" altLang="en-US" sz="2800" dirty="0"/>
              <a:t>パッケージに含まれる</a:t>
            </a:r>
            <a:endParaRPr lang="en-US" altLang="ja-JP" sz="2800" dirty="0"/>
          </a:p>
          <a:p>
            <a:pPr eaLnBrk="1" hangingPunct="1"/>
            <a:r>
              <a:rPr lang="en-US" altLang="ja-JP" sz="2800" dirty="0"/>
              <a:t>GUI</a:t>
            </a:r>
            <a:r>
              <a:rPr lang="ja-JP" altLang="en-US" sz="2800" dirty="0"/>
              <a:t>アプリケーションを扱うには、ユーザの操作に応答するための</a:t>
            </a:r>
            <a:r>
              <a:rPr lang="ja-JP" altLang="en-US" sz="2800" dirty="0">
                <a:solidFill>
                  <a:srgbClr val="C00000"/>
                </a:solidFill>
              </a:rPr>
              <a:t>イベント処理</a:t>
            </a:r>
            <a:r>
              <a:rPr lang="ja-JP" altLang="en-US" sz="2800" dirty="0"/>
              <a:t>が必要</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タイトル 1">
            <a:extLst>
              <a:ext uri="{FF2B5EF4-FFF2-40B4-BE49-F238E27FC236}">
                <a16:creationId xmlns:a16="http://schemas.microsoft.com/office/drawing/2014/main" id="{D153E781-7C5B-4C6E-9070-06CFD3718B3E}"/>
              </a:ext>
            </a:extLst>
          </p:cNvPr>
          <p:cNvSpPr>
            <a:spLocks noGrp="1"/>
          </p:cNvSpPr>
          <p:nvPr>
            <p:ph type="title"/>
          </p:nvPr>
        </p:nvSpPr>
        <p:spPr>
          <a:xfrm>
            <a:off x="457200" y="274638"/>
            <a:ext cx="8229600" cy="725487"/>
          </a:xfrm>
        </p:spPr>
        <p:txBody>
          <a:bodyPr/>
          <a:lstStyle/>
          <a:p>
            <a:pPr eaLnBrk="1" hangingPunct="1"/>
            <a:r>
              <a:rPr lang="ja-JP" altLang="en-US"/>
              <a:t>フレームの作成</a:t>
            </a:r>
          </a:p>
        </p:txBody>
      </p:sp>
      <p:sp>
        <p:nvSpPr>
          <p:cNvPr id="120835" name="正方形/長方形 4">
            <a:extLst>
              <a:ext uri="{FF2B5EF4-FFF2-40B4-BE49-F238E27FC236}">
                <a16:creationId xmlns:a16="http://schemas.microsoft.com/office/drawing/2014/main" id="{A8F7E46B-0874-4A7E-98F5-0881A1893FD4}"/>
              </a:ext>
            </a:extLst>
          </p:cNvPr>
          <p:cNvSpPr>
            <a:spLocks noChangeArrowheads="1"/>
          </p:cNvSpPr>
          <p:nvPr/>
        </p:nvSpPr>
        <p:spPr bwMode="auto">
          <a:xfrm>
            <a:off x="142875" y="1214438"/>
            <a:ext cx="8929688" cy="3170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000" dirty="0">
                <a:solidFill>
                  <a:srgbClr val="C00000"/>
                </a:solidFill>
                <a:latin typeface="Lucida Console" panose="020B0609040504020204" pitchFamily="49" charset="0"/>
                <a:ea typeface="HG丸ｺﾞｼｯｸM-PRO" panose="020F0600000000000000" pitchFamily="50" charset="-128"/>
              </a:rPr>
              <a:t>import </a:t>
            </a:r>
            <a:r>
              <a:rPr lang="en-US" altLang="ja-JP" sz="2000" dirty="0" err="1">
                <a:solidFill>
                  <a:srgbClr val="C00000"/>
                </a:solidFill>
                <a:latin typeface="Lucida Console" panose="020B0609040504020204" pitchFamily="49" charset="0"/>
                <a:ea typeface="HG丸ｺﾞｼｯｸM-PRO" panose="020F0600000000000000" pitchFamily="50" charset="-128"/>
              </a:rPr>
              <a:t>javax.swing</a:t>
            </a:r>
            <a:r>
              <a:rPr lang="en-US" altLang="ja-JP" sz="2000" dirty="0">
                <a:solidFill>
                  <a:srgbClr val="C00000"/>
                </a:solidFill>
                <a:latin typeface="Lucida Console" panose="020B0609040504020204" pitchFamily="49" charset="0"/>
                <a:ea typeface="HG丸ｺﾞｼｯｸM-PRO" panose="020F0600000000000000" pitchFamily="50" charset="-128"/>
              </a:rPr>
              <a:t>.*;</a:t>
            </a:r>
          </a:p>
          <a:p>
            <a:pPr eaLnBrk="1" hangingPunct="1"/>
            <a:endParaRPr lang="en-US" altLang="ja-JP" sz="2000" dirty="0">
              <a:latin typeface="Lucida Console" panose="020B0609040504020204" pitchFamily="49" charset="0"/>
              <a:ea typeface="HG丸ｺﾞｼｯｸM-PRO" panose="020F0600000000000000" pitchFamily="50" charset="-128"/>
            </a:endParaRPr>
          </a:p>
          <a:p>
            <a:pPr eaLnBrk="1" hangingPunct="1"/>
            <a:r>
              <a:rPr lang="en-US" altLang="ja-JP" sz="2000" dirty="0">
                <a:latin typeface="Lucida Console" panose="020B0609040504020204" pitchFamily="49" charset="0"/>
                <a:ea typeface="HG丸ｺﾞｼｯｸM-PRO" panose="020F0600000000000000" pitchFamily="50" charset="-128"/>
              </a:rPr>
              <a:t>class </a:t>
            </a:r>
            <a:r>
              <a:rPr lang="en-US" altLang="ja-JP" sz="2000" dirty="0" err="1">
                <a:latin typeface="Lucida Console" panose="020B0609040504020204" pitchFamily="49" charset="0"/>
                <a:ea typeface="HG丸ｺﾞｼｯｸM-PRO" panose="020F0600000000000000" pitchFamily="50" charset="-128"/>
              </a:rPr>
              <a:t>SimpleFrameExample</a:t>
            </a:r>
            <a:r>
              <a:rPr lang="en-US" altLang="ja-JP" sz="2000" dirty="0">
                <a:latin typeface="Lucida Console" panose="020B0609040504020204" pitchFamily="49" charset="0"/>
                <a:ea typeface="HG丸ｺﾞｼｯｸM-PRO" panose="020F0600000000000000" pitchFamily="50" charset="-128"/>
              </a:rPr>
              <a:t> {</a:t>
            </a:r>
          </a:p>
          <a:p>
            <a:pPr eaLnBrk="1" hangingPunct="1"/>
            <a:r>
              <a:rPr lang="en-US" altLang="ja-JP" sz="2000" dirty="0">
                <a:latin typeface="Lucida Console" panose="020B0609040504020204" pitchFamily="49" charset="0"/>
                <a:ea typeface="HG丸ｺﾞｼｯｸM-PRO" panose="020F0600000000000000" pitchFamily="50" charset="-128"/>
              </a:rPr>
              <a:t>  public static void main(String[] </a:t>
            </a:r>
            <a:r>
              <a:rPr lang="en-US" altLang="ja-JP" sz="2000" dirty="0" err="1">
                <a:latin typeface="Lucida Console" panose="020B0609040504020204" pitchFamily="49" charset="0"/>
                <a:ea typeface="HG丸ｺﾞｼｯｸM-PRO" panose="020F0600000000000000" pitchFamily="50" charset="-128"/>
              </a:rPr>
              <a:t>args</a:t>
            </a:r>
            <a:r>
              <a:rPr lang="en-US" altLang="ja-JP" sz="2000" dirty="0">
                <a:latin typeface="Lucida Console" panose="020B0609040504020204" pitchFamily="49" charset="0"/>
                <a:ea typeface="HG丸ｺﾞｼｯｸM-PRO" panose="020F0600000000000000" pitchFamily="50" charset="-128"/>
              </a:rPr>
              <a:t>) {</a:t>
            </a:r>
          </a:p>
          <a:p>
            <a:pPr eaLnBrk="1" hangingPunct="1"/>
            <a:r>
              <a:rPr lang="en-US" altLang="ja-JP" sz="2000" dirty="0">
                <a:latin typeface="Lucida Console" panose="020B0609040504020204" pitchFamily="49" charset="0"/>
                <a:ea typeface="HG丸ｺﾞｼｯｸM-PRO" panose="020F0600000000000000" pitchFamily="50" charset="-128"/>
              </a:rPr>
              <a:t>    </a:t>
            </a:r>
            <a:r>
              <a:rPr lang="en-US" altLang="ja-JP" sz="2000" dirty="0" err="1">
                <a:solidFill>
                  <a:srgbClr val="C00000"/>
                </a:solidFill>
                <a:latin typeface="Lucida Console" panose="020B0609040504020204" pitchFamily="49" charset="0"/>
                <a:ea typeface="HG丸ｺﾞｼｯｸM-PRO" panose="020F0600000000000000" pitchFamily="50" charset="-128"/>
              </a:rPr>
              <a:t>JFrame</a:t>
            </a:r>
            <a:r>
              <a:rPr lang="en-US" altLang="ja-JP" sz="2000" dirty="0">
                <a:solidFill>
                  <a:srgbClr val="C00000"/>
                </a:solidFill>
                <a:latin typeface="Lucida Console" panose="020B0609040504020204" pitchFamily="49" charset="0"/>
                <a:ea typeface="HG丸ｺﾞｼｯｸM-PRO" panose="020F0600000000000000" pitchFamily="50" charset="-128"/>
              </a:rPr>
              <a:t> frame = new </a:t>
            </a:r>
            <a:r>
              <a:rPr lang="en-US" altLang="ja-JP" sz="2000" dirty="0" err="1">
                <a:solidFill>
                  <a:srgbClr val="C00000"/>
                </a:solidFill>
                <a:latin typeface="Lucida Console" panose="020B0609040504020204" pitchFamily="49" charset="0"/>
                <a:ea typeface="HG丸ｺﾞｼｯｸM-PRO" panose="020F0600000000000000" pitchFamily="50" charset="-128"/>
              </a:rPr>
              <a:t>JFrame</a:t>
            </a:r>
            <a:r>
              <a:rPr lang="en-US" altLang="ja-JP" sz="2000" dirty="0">
                <a:solidFill>
                  <a:srgbClr val="C00000"/>
                </a:solidFill>
                <a:latin typeface="Lucida Console" panose="020B0609040504020204" pitchFamily="49" charset="0"/>
                <a:ea typeface="HG丸ｺﾞｼｯｸM-PRO" panose="020F0600000000000000" pitchFamily="50" charset="-128"/>
              </a:rPr>
              <a:t>()</a:t>
            </a:r>
            <a:r>
              <a:rPr lang="en-US" altLang="ja-JP" sz="2000" dirty="0">
                <a:latin typeface="Lucida Console" panose="020B0609040504020204" pitchFamily="49" charset="0"/>
                <a:ea typeface="HG丸ｺﾞｼｯｸM-PRO" panose="020F0600000000000000" pitchFamily="50" charset="-128"/>
              </a:rPr>
              <a:t>;</a:t>
            </a:r>
          </a:p>
          <a:p>
            <a:pPr eaLnBrk="1" hangingPunct="1"/>
            <a:r>
              <a:rPr lang="ja-JP" altLang="en-US" sz="2000" dirty="0">
                <a:latin typeface="Lucida Console" panose="020B0609040504020204" pitchFamily="49" charset="0"/>
                <a:ea typeface="HG丸ｺﾞｼｯｸM-PRO" panose="020F0600000000000000" pitchFamily="50" charset="-128"/>
              </a:rPr>
              <a:t>    </a:t>
            </a:r>
            <a:r>
              <a:rPr lang="en-US" altLang="ja-JP" sz="2000" dirty="0" err="1">
                <a:latin typeface="Lucida Console" panose="020B0609040504020204" pitchFamily="49" charset="0"/>
                <a:ea typeface="HG丸ｺﾞｼｯｸM-PRO" panose="020F0600000000000000" pitchFamily="50" charset="-128"/>
              </a:rPr>
              <a:t>frame.</a:t>
            </a:r>
            <a:r>
              <a:rPr lang="en-US" altLang="ja-JP" sz="2000" dirty="0" err="1">
                <a:solidFill>
                  <a:srgbClr val="C00000"/>
                </a:solidFill>
                <a:latin typeface="Lucida Console" panose="020B0609040504020204" pitchFamily="49" charset="0"/>
                <a:ea typeface="HG丸ｺﾞｼｯｸM-PRO" panose="020F0600000000000000" pitchFamily="50" charset="-128"/>
              </a:rPr>
              <a:t>setDefaultCloseOperation</a:t>
            </a:r>
            <a:r>
              <a:rPr lang="en-US" altLang="ja-JP" sz="2000" dirty="0">
                <a:latin typeface="Lucida Console" panose="020B0609040504020204" pitchFamily="49" charset="0"/>
                <a:ea typeface="HG丸ｺﾞｼｯｸM-PRO" panose="020F0600000000000000" pitchFamily="50" charset="-128"/>
              </a:rPr>
              <a:t>(</a:t>
            </a:r>
            <a:r>
              <a:rPr lang="en-US" altLang="ja-JP" sz="2000" dirty="0" err="1">
                <a:solidFill>
                  <a:srgbClr val="C00000"/>
                </a:solidFill>
                <a:latin typeface="Lucida Console" panose="020B0609040504020204" pitchFamily="49" charset="0"/>
                <a:ea typeface="HG丸ｺﾞｼｯｸM-PRO" panose="020F0600000000000000" pitchFamily="50" charset="-128"/>
              </a:rPr>
              <a:t>JFrame.EXIT_ON_CLOSE</a:t>
            </a:r>
            <a:r>
              <a:rPr lang="en-US" altLang="ja-JP" sz="2000" dirty="0">
                <a:latin typeface="Lucida Console" panose="020B0609040504020204" pitchFamily="49" charset="0"/>
                <a:ea typeface="HG丸ｺﾞｼｯｸM-PRO" panose="020F0600000000000000" pitchFamily="50" charset="-128"/>
              </a:rPr>
              <a:t>);</a:t>
            </a:r>
          </a:p>
          <a:p>
            <a:pPr eaLnBrk="1" hangingPunct="1"/>
            <a:r>
              <a:rPr lang="en-US" altLang="ja-JP" sz="2000" dirty="0">
                <a:latin typeface="Lucida Console" panose="020B0609040504020204" pitchFamily="49" charset="0"/>
                <a:ea typeface="HG丸ｺﾞｼｯｸM-PRO" panose="020F0600000000000000" pitchFamily="50" charset="-128"/>
              </a:rPr>
              <a:t>    </a:t>
            </a:r>
            <a:r>
              <a:rPr lang="en-US" altLang="ja-JP" sz="2000" dirty="0" err="1">
                <a:latin typeface="Lucida Console" panose="020B0609040504020204" pitchFamily="49" charset="0"/>
                <a:ea typeface="HG丸ｺﾞｼｯｸM-PRO" panose="020F0600000000000000" pitchFamily="50" charset="-128"/>
              </a:rPr>
              <a:t>frame.</a:t>
            </a:r>
            <a:r>
              <a:rPr lang="en-US" altLang="ja-JP" sz="2000" dirty="0" err="1">
                <a:solidFill>
                  <a:srgbClr val="C00000"/>
                </a:solidFill>
                <a:latin typeface="Lucida Console" panose="020B0609040504020204" pitchFamily="49" charset="0"/>
                <a:ea typeface="HG丸ｺﾞｼｯｸM-PRO" panose="020F0600000000000000" pitchFamily="50" charset="-128"/>
              </a:rPr>
              <a:t>setSize</a:t>
            </a:r>
            <a:r>
              <a:rPr lang="en-US" altLang="ja-JP" sz="2000" dirty="0">
                <a:latin typeface="Lucida Console" panose="020B0609040504020204" pitchFamily="49" charset="0"/>
                <a:ea typeface="HG丸ｺﾞｼｯｸM-PRO" panose="020F0600000000000000" pitchFamily="50" charset="-128"/>
              </a:rPr>
              <a:t>(300, 200);</a:t>
            </a:r>
          </a:p>
          <a:p>
            <a:pPr eaLnBrk="1" hangingPunct="1"/>
            <a:r>
              <a:rPr lang="en-US" altLang="ja-JP" sz="2000" dirty="0">
                <a:latin typeface="Lucida Console" panose="020B0609040504020204" pitchFamily="49" charset="0"/>
                <a:ea typeface="HG丸ｺﾞｼｯｸM-PRO" panose="020F0600000000000000" pitchFamily="50" charset="-128"/>
              </a:rPr>
              <a:t>    </a:t>
            </a:r>
            <a:r>
              <a:rPr lang="en-US" altLang="ja-JP" sz="2000" dirty="0" err="1">
                <a:latin typeface="Lucida Console" panose="020B0609040504020204" pitchFamily="49" charset="0"/>
                <a:ea typeface="HG丸ｺﾞｼｯｸM-PRO" panose="020F0600000000000000" pitchFamily="50" charset="-128"/>
              </a:rPr>
              <a:t>frame.</a:t>
            </a:r>
            <a:r>
              <a:rPr lang="en-US" altLang="ja-JP" sz="2000" dirty="0" err="1">
                <a:solidFill>
                  <a:srgbClr val="C00000"/>
                </a:solidFill>
                <a:latin typeface="Lucida Console" panose="020B0609040504020204" pitchFamily="49" charset="0"/>
                <a:ea typeface="HG丸ｺﾞｼｯｸM-PRO" panose="020F0600000000000000" pitchFamily="50" charset="-128"/>
              </a:rPr>
              <a:t>setVisible</a:t>
            </a:r>
            <a:r>
              <a:rPr lang="en-US" altLang="ja-JP" sz="2000" dirty="0">
                <a:latin typeface="Lucida Console" panose="020B0609040504020204" pitchFamily="49" charset="0"/>
                <a:ea typeface="HG丸ｺﾞｼｯｸM-PRO" panose="020F0600000000000000" pitchFamily="50" charset="-128"/>
              </a:rPr>
              <a:t>(true);</a:t>
            </a:r>
          </a:p>
          <a:p>
            <a:pPr eaLnBrk="1" hangingPunct="1"/>
            <a:r>
              <a:rPr lang="en-US" altLang="ja-JP" sz="2000" dirty="0">
                <a:latin typeface="Lucida Console" panose="020B0609040504020204" pitchFamily="49" charset="0"/>
                <a:ea typeface="HG丸ｺﾞｼｯｸM-PRO" panose="020F0600000000000000" pitchFamily="50" charset="-128"/>
              </a:rPr>
              <a:t>  }</a:t>
            </a:r>
          </a:p>
          <a:p>
            <a:pPr eaLnBrk="1" hangingPunct="1"/>
            <a:r>
              <a:rPr lang="en-US" altLang="ja-JP" sz="2000" dirty="0">
                <a:latin typeface="Lucida Console" panose="020B0609040504020204" pitchFamily="49" charset="0"/>
                <a:ea typeface="HG丸ｺﾞｼｯｸM-PRO" panose="020F0600000000000000" pitchFamily="50" charset="-128"/>
              </a:rPr>
              <a:t>}</a:t>
            </a:r>
          </a:p>
        </p:txBody>
      </p:sp>
      <p:pic>
        <p:nvPicPr>
          <p:cNvPr id="3" name="図 2">
            <a:extLst>
              <a:ext uri="{FF2B5EF4-FFF2-40B4-BE49-F238E27FC236}">
                <a16:creationId xmlns:a16="http://schemas.microsoft.com/office/drawing/2014/main" id="{02E99B2B-ADEC-475B-BF2F-C31965B07F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064" y="4057985"/>
            <a:ext cx="3772703" cy="2545915"/>
          </a:xfrm>
          <a:prstGeom prst="rect">
            <a:avLst/>
          </a:prstGeom>
        </p:spPr>
      </p:pic>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ABF8B2-4EA2-463E-81FE-6E216BC024A3}"/>
              </a:ext>
            </a:extLst>
          </p:cNvPr>
          <p:cNvSpPr>
            <a:spLocks noGrp="1"/>
          </p:cNvSpPr>
          <p:nvPr>
            <p:ph type="title"/>
          </p:nvPr>
        </p:nvSpPr>
        <p:spPr>
          <a:xfrm>
            <a:off x="457200" y="274638"/>
            <a:ext cx="8229600" cy="725487"/>
          </a:xfrm>
        </p:spPr>
        <p:txBody>
          <a:bodyPr rtlCol="0">
            <a:normAutofit fontScale="90000"/>
          </a:bodyPr>
          <a:lstStyle/>
          <a:p>
            <a:pPr eaLnBrk="1" fontAlgn="auto" hangingPunct="1">
              <a:spcAft>
                <a:spcPts val="0"/>
              </a:spcAft>
              <a:defRPr/>
            </a:pPr>
            <a:r>
              <a:rPr lang="ja-JP" altLang="en-US" dirty="0"/>
              <a:t>自分自身のインスタンスを生成するクラス</a:t>
            </a:r>
          </a:p>
        </p:txBody>
      </p:sp>
      <p:sp>
        <p:nvSpPr>
          <p:cNvPr id="121859" name="正方形/長方形 3">
            <a:extLst>
              <a:ext uri="{FF2B5EF4-FFF2-40B4-BE49-F238E27FC236}">
                <a16:creationId xmlns:a16="http://schemas.microsoft.com/office/drawing/2014/main" id="{E2FD535F-A144-4972-B8B5-5945E28D640D}"/>
              </a:ext>
            </a:extLst>
          </p:cNvPr>
          <p:cNvSpPr>
            <a:spLocks noChangeArrowheads="1"/>
          </p:cNvSpPr>
          <p:nvPr/>
        </p:nvSpPr>
        <p:spPr bwMode="auto">
          <a:xfrm>
            <a:off x="500063" y="1571625"/>
            <a:ext cx="8215312" cy="40941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000">
                <a:latin typeface="Lucida Console" panose="020B0609040504020204" pitchFamily="49" charset="0"/>
                <a:ea typeface="HG丸ｺﾞｼｯｸM-PRO" panose="020F0600000000000000" pitchFamily="50" charset="-128"/>
              </a:rPr>
              <a:t>import javax.swing.*;</a:t>
            </a:r>
          </a:p>
          <a:p>
            <a:pPr eaLnBrk="1" hangingPunct="1"/>
            <a:endParaRPr lang="en-US" altLang="ja-JP" sz="2000">
              <a:latin typeface="Lucida Console" panose="020B0609040504020204" pitchFamily="49" charset="0"/>
              <a:ea typeface="HG丸ｺﾞｼｯｸM-PRO" panose="020F0600000000000000" pitchFamily="50" charset="-128"/>
            </a:endParaRPr>
          </a:p>
          <a:p>
            <a:pPr eaLnBrk="1" hangingPunct="1"/>
            <a:r>
              <a:rPr lang="en-US" altLang="ja-JP" sz="2000">
                <a:latin typeface="Lucida Console" panose="020B0609040504020204" pitchFamily="49" charset="0"/>
                <a:ea typeface="HG丸ｺﾞｼｯｸM-PRO" panose="020F0600000000000000" pitchFamily="50" charset="-128"/>
              </a:rPr>
              <a:t>public class MyFrame </a:t>
            </a:r>
            <a:r>
              <a:rPr lang="en-US" altLang="ja-JP" sz="2000">
                <a:solidFill>
                  <a:srgbClr val="C00000"/>
                </a:solidFill>
                <a:latin typeface="Lucida Console" panose="020B0609040504020204" pitchFamily="49" charset="0"/>
                <a:ea typeface="HG丸ｺﾞｼｯｸM-PRO" panose="020F0600000000000000" pitchFamily="50" charset="-128"/>
              </a:rPr>
              <a:t>extends JFrame </a:t>
            </a:r>
            <a:r>
              <a:rPr lang="en-US" altLang="ja-JP" sz="2000">
                <a:latin typeface="Lucida Console" panose="020B0609040504020204" pitchFamily="49" charset="0"/>
                <a:ea typeface="HG丸ｺﾞｼｯｸM-PRO" panose="020F0600000000000000" pitchFamily="50" charset="-128"/>
              </a:rPr>
              <a:t>{</a:t>
            </a:r>
          </a:p>
          <a:p>
            <a:pPr eaLnBrk="1" hangingPunct="1"/>
            <a:r>
              <a:rPr lang="en-US" altLang="ja-JP" sz="2000">
                <a:latin typeface="Lucida Console" panose="020B0609040504020204" pitchFamily="49" charset="0"/>
                <a:ea typeface="HG丸ｺﾞｼｯｸM-PRO" panose="020F0600000000000000" pitchFamily="50" charset="-128"/>
              </a:rPr>
              <a:t>  public static void main(String[] args) {</a:t>
            </a:r>
          </a:p>
          <a:p>
            <a:pPr eaLnBrk="1" hangingPunct="1"/>
            <a:r>
              <a:rPr lang="en-US" altLang="ja-JP" sz="2000">
                <a:latin typeface="Lucida Console" panose="020B0609040504020204" pitchFamily="49" charset="0"/>
                <a:ea typeface="HG丸ｺﾞｼｯｸM-PRO" panose="020F0600000000000000" pitchFamily="50" charset="-128"/>
              </a:rPr>
              <a:t>    </a:t>
            </a:r>
            <a:r>
              <a:rPr lang="en-US" altLang="ja-JP" sz="2000">
                <a:solidFill>
                  <a:srgbClr val="C00000"/>
                </a:solidFill>
                <a:latin typeface="Lucida Console" panose="020B0609040504020204" pitchFamily="49" charset="0"/>
                <a:ea typeface="HG丸ｺﾞｼｯｸM-PRO" panose="020F0600000000000000" pitchFamily="50" charset="-128"/>
              </a:rPr>
              <a:t>new MyFrame();</a:t>
            </a:r>
          </a:p>
          <a:p>
            <a:pPr eaLnBrk="1" hangingPunct="1"/>
            <a:r>
              <a:rPr lang="en-US" altLang="ja-JP" sz="2000">
                <a:latin typeface="Lucida Console" panose="020B0609040504020204" pitchFamily="49" charset="0"/>
                <a:ea typeface="HG丸ｺﾞｼｯｸM-PRO" panose="020F0600000000000000" pitchFamily="50" charset="-128"/>
              </a:rPr>
              <a:t>  }</a:t>
            </a:r>
          </a:p>
          <a:p>
            <a:pPr eaLnBrk="1" hangingPunct="1"/>
            <a:r>
              <a:rPr lang="en-US" altLang="ja-JP" sz="2000">
                <a:latin typeface="Lucida Console" panose="020B0609040504020204" pitchFamily="49" charset="0"/>
                <a:ea typeface="HG丸ｺﾞｼｯｸM-PRO" panose="020F0600000000000000" pitchFamily="50" charset="-128"/>
              </a:rPr>
              <a:t>  </a:t>
            </a:r>
          </a:p>
          <a:p>
            <a:pPr eaLnBrk="1" hangingPunct="1"/>
            <a:r>
              <a:rPr lang="en-US" altLang="ja-JP" sz="2000">
                <a:latin typeface="Lucida Console" panose="020B0609040504020204" pitchFamily="49" charset="0"/>
                <a:ea typeface="HG丸ｺﾞｼｯｸM-PRO" panose="020F0600000000000000" pitchFamily="50" charset="-128"/>
              </a:rPr>
              <a:t>  MyFrame() {</a:t>
            </a:r>
          </a:p>
          <a:p>
            <a:pPr eaLnBrk="1" hangingPunct="1"/>
            <a:r>
              <a:rPr lang="en-US" altLang="ja-JP" sz="2000">
                <a:latin typeface="Lucida Console" panose="020B0609040504020204" pitchFamily="49" charset="0"/>
                <a:ea typeface="HG丸ｺﾞｼｯｸM-PRO" panose="020F0600000000000000" pitchFamily="50" charset="-128"/>
              </a:rPr>
              <a:t>    setDefaultCloseOperation(JFrame.EXIT_ON_CLOSE);</a:t>
            </a:r>
          </a:p>
          <a:p>
            <a:pPr eaLnBrk="1" hangingPunct="1"/>
            <a:r>
              <a:rPr lang="en-US" altLang="ja-JP" sz="2000">
                <a:latin typeface="Lucida Console" panose="020B0609040504020204" pitchFamily="49" charset="0"/>
                <a:ea typeface="HG丸ｺﾞｼｯｸM-PRO" panose="020F0600000000000000" pitchFamily="50" charset="-128"/>
              </a:rPr>
              <a:t>    setSize(300, 200);</a:t>
            </a:r>
          </a:p>
          <a:p>
            <a:pPr eaLnBrk="1" hangingPunct="1"/>
            <a:r>
              <a:rPr lang="en-US" altLang="ja-JP" sz="2000">
                <a:latin typeface="Lucida Console" panose="020B0609040504020204" pitchFamily="49" charset="0"/>
                <a:ea typeface="HG丸ｺﾞｼｯｸM-PRO" panose="020F0600000000000000" pitchFamily="50" charset="-128"/>
              </a:rPr>
              <a:t>    setVisible(true);</a:t>
            </a:r>
          </a:p>
          <a:p>
            <a:pPr eaLnBrk="1" hangingPunct="1"/>
            <a:r>
              <a:rPr lang="en-US" altLang="ja-JP" sz="2000">
                <a:latin typeface="Lucida Console" panose="020B0609040504020204" pitchFamily="49" charset="0"/>
                <a:ea typeface="HG丸ｺﾞｼｯｸM-PRO" panose="020F0600000000000000" pitchFamily="50" charset="-128"/>
              </a:rPr>
              <a:t>  }</a:t>
            </a:r>
          </a:p>
          <a:p>
            <a:pPr eaLnBrk="1" hangingPunct="1"/>
            <a:r>
              <a:rPr lang="en-US" altLang="ja-JP" sz="2000">
                <a:latin typeface="Lucida Console" panose="020B0609040504020204" pitchFamily="49" charset="0"/>
                <a:ea typeface="HG丸ｺﾞｼｯｸM-PRO" panose="020F0600000000000000" pitchFamily="50" charset="-128"/>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タイトル 1"/>
          <p:cNvSpPr>
            <a:spLocks noGrp="1"/>
          </p:cNvSpPr>
          <p:nvPr>
            <p:ph type="title"/>
          </p:nvPr>
        </p:nvSpPr>
        <p:spPr>
          <a:xfrm>
            <a:off x="457200" y="274638"/>
            <a:ext cx="8229600" cy="725487"/>
          </a:xfrm>
        </p:spPr>
        <p:txBody>
          <a:bodyPr/>
          <a:lstStyle/>
          <a:p>
            <a:pPr eaLnBrk="1" hangingPunct="1"/>
            <a:r>
              <a:rPr lang="en-US" altLang="ja-JP"/>
              <a:t>API</a:t>
            </a:r>
            <a:r>
              <a:rPr lang="ja-JP" altLang="en-US"/>
              <a:t>仕様書</a:t>
            </a:r>
          </a:p>
        </p:txBody>
      </p:sp>
      <p:sp>
        <p:nvSpPr>
          <p:cNvPr id="14339" name="コンテンツ プレースホルダ 2"/>
          <p:cNvSpPr>
            <a:spLocks noGrp="1"/>
          </p:cNvSpPr>
          <p:nvPr>
            <p:ph idx="1"/>
          </p:nvPr>
        </p:nvSpPr>
        <p:spPr>
          <a:xfrm>
            <a:off x="457200" y="1214439"/>
            <a:ext cx="8401050" cy="1206450"/>
          </a:xfrm>
        </p:spPr>
        <p:txBody>
          <a:bodyPr/>
          <a:lstStyle/>
          <a:p>
            <a:pPr marL="0" indent="0" eaLnBrk="1" hangingPunct="1">
              <a:buNone/>
            </a:pPr>
            <a:r>
              <a:rPr lang="en-US" altLang="ja-JP" dirty="0"/>
              <a:t>Java</a:t>
            </a:r>
            <a:r>
              <a:rPr lang="ja-JP" altLang="en-US" dirty="0" err="1"/>
              <a:t>には</a:t>
            </a:r>
            <a:r>
              <a:rPr lang="ja-JP" altLang="en-US" dirty="0"/>
              <a:t>あらかじめ膨大な数のクラスやインタフェースが準備されている</a:t>
            </a:r>
            <a:endParaRPr lang="en-US" altLang="ja-JP" dirty="0"/>
          </a:p>
          <a:p>
            <a:pPr marL="0" indent="0" eaLnBrk="1" hangingPunct="1">
              <a:buNone/>
            </a:pPr>
            <a:endParaRPr lang="en-US" altLang="ja-JP" dirty="0"/>
          </a:p>
        </p:txBody>
      </p:sp>
      <p:pic>
        <p:nvPicPr>
          <p:cNvPr id="3" name="図 2">
            <a:extLst>
              <a:ext uri="{FF2B5EF4-FFF2-40B4-BE49-F238E27FC236}">
                <a16:creationId xmlns:a16="http://schemas.microsoft.com/office/drawing/2014/main" id="{BD787AB7-9B88-409D-AD98-793486375887}"/>
              </a:ext>
            </a:extLst>
          </p:cNvPr>
          <p:cNvPicPr>
            <a:picLocks noChangeAspect="1"/>
          </p:cNvPicPr>
          <p:nvPr/>
        </p:nvPicPr>
        <p:blipFill>
          <a:blip r:embed="rId3"/>
          <a:stretch>
            <a:fillRect/>
          </a:stretch>
        </p:blipFill>
        <p:spPr>
          <a:xfrm>
            <a:off x="2123728" y="2418597"/>
            <a:ext cx="4104456" cy="3540891"/>
          </a:xfrm>
          <a:prstGeom prst="rect">
            <a:avLst/>
          </a:prstGeom>
          <a:ln>
            <a:solidFill>
              <a:schemeClr val="tx1"/>
            </a:solidFill>
          </a:ln>
        </p:spPr>
      </p:pic>
      <p:sp>
        <p:nvSpPr>
          <p:cNvPr id="4" name="正方形/長方形 3">
            <a:extLst>
              <a:ext uri="{FF2B5EF4-FFF2-40B4-BE49-F238E27FC236}">
                <a16:creationId xmlns:a16="http://schemas.microsoft.com/office/drawing/2014/main" id="{84B552DA-F1F2-4F65-9D83-45129500F1D1}"/>
              </a:ext>
            </a:extLst>
          </p:cNvPr>
          <p:cNvSpPr/>
          <p:nvPr/>
        </p:nvSpPr>
        <p:spPr>
          <a:xfrm>
            <a:off x="755576" y="5805264"/>
            <a:ext cx="6400800" cy="923330"/>
          </a:xfrm>
          <a:prstGeom prst="rect">
            <a:avLst/>
          </a:prstGeom>
        </p:spPr>
        <p:txBody>
          <a:bodyPr wrap="square">
            <a:spAutoFit/>
          </a:bodyPr>
          <a:lstStyle/>
          <a:p>
            <a:pPr marL="0" indent="0" eaLnBrk="1" hangingPunct="1">
              <a:buNone/>
            </a:pPr>
            <a:endParaRPr lang="en-US" altLang="ja-JP" dirty="0"/>
          </a:p>
          <a:p>
            <a:pPr marL="0" indent="0" eaLnBrk="1" hangingPunct="1">
              <a:buNone/>
            </a:pPr>
            <a:r>
              <a:rPr lang="en-US" altLang="ja-JP" dirty="0"/>
              <a:t>API</a:t>
            </a:r>
            <a:r>
              <a:rPr lang="ja-JP" altLang="en-US" dirty="0"/>
              <a:t>仕様書で使い方を調べられる</a:t>
            </a:r>
            <a:endParaRPr lang="en-US" altLang="ja-JP" dirty="0"/>
          </a:p>
          <a:p>
            <a:pPr marL="0" indent="0" eaLnBrk="1" hangingPunct="1">
              <a:buNone/>
            </a:pPr>
            <a:r>
              <a:rPr lang="en-US" altLang="ja-JP" dirty="0"/>
              <a:t>http://docs.oracle.com/javase/jp/</a:t>
            </a:r>
            <a:r>
              <a:rPr lang="en-US" altLang="ja-JP" dirty="0">
                <a:solidFill>
                  <a:srgbClr val="FF0000"/>
                </a:solidFill>
              </a:rPr>
              <a:t>11</a:t>
            </a:r>
            <a:r>
              <a:rPr lang="en-US" altLang="ja-JP" dirty="0"/>
              <a:t>/docs/api/</a:t>
            </a:r>
          </a:p>
        </p:txBody>
      </p:sp>
      <p:sp>
        <p:nvSpPr>
          <p:cNvPr id="5" name="テキスト ボックス 4">
            <a:extLst>
              <a:ext uri="{FF2B5EF4-FFF2-40B4-BE49-F238E27FC236}">
                <a16:creationId xmlns:a16="http://schemas.microsoft.com/office/drawing/2014/main" id="{AF8CF1FE-0D8E-4F7B-975E-F3A506A5A256}"/>
              </a:ext>
            </a:extLst>
          </p:cNvPr>
          <p:cNvSpPr txBox="1"/>
          <p:nvPr/>
        </p:nvSpPr>
        <p:spPr>
          <a:xfrm>
            <a:off x="5724128" y="6466314"/>
            <a:ext cx="3305713" cy="276999"/>
          </a:xfrm>
          <a:prstGeom prst="rect">
            <a:avLst/>
          </a:prstGeom>
          <a:noFill/>
        </p:spPr>
        <p:txBody>
          <a:bodyPr wrap="none" rtlCol="0">
            <a:spAutoFit/>
          </a:bodyPr>
          <a:lstStyle/>
          <a:p>
            <a:r>
              <a:rPr lang="en-US" altLang="ja-JP" sz="1200" dirty="0">
                <a:latin typeface="+mn-ea"/>
                <a:ea typeface="+mn-ea"/>
              </a:rPr>
              <a:t>※</a:t>
            </a:r>
            <a:r>
              <a:rPr lang="ja-JP" altLang="en-US" sz="1200" dirty="0">
                <a:latin typeface="+mn-ea"/>
                <a:ea typeface="+mn-ea"/>
              </a:rPr>
              <a:t> バージョンが異なる場合は赤字部分を変更</a:t>
            </a:r>
            <a:endParaRPr kumimoji="1" lang="ja-JP" altLang="en-US" sz="1200" dirty="0">
              <a:latin typeface="+mn-ea"/>
              <a:ea typeface="+mn-ea"/>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タイトル 1">
            <a:extLst>
              <a:ext uri="{FF2B5EF4-FFF2-40B4-BE49-F238E27FC236}">
                <a16:creationId xmlns:a16="http://schemas.microsoft.com/office/drawing/2014/main" id="{B2209AE5-B935-43EC-8A19-ECCBE23BBA67}"/>
              </a:ext>
            </a:extLst>
          </p:cNvPr>
          <p:cNvSpPr>
            <a:spLocks noGrp="1"/>
          </p:cNvSpPr>
          <p:nvPr>
            <p:ph type="title"/>
          </p:nvPr>
        </p:nvSpPr>
        <p:spPr>
          <a:xfrm>
            <a:off x="457200" y="274638"/>
            <a:ext cx="8229600" cy="725487"/>
          </a:xfrm>
        </p:spPr>
        <p:txBody>
          <a:bodyPr/>
          <a:lstStyle/>
          <a:p>
            <a:pPr eaLnBrk="1" hangingPunct="1"/>
            <a:r>
              <a:rPr lang="ja-JP" altLang="en-US"/>
              <a:t>コンポーネントの配置</a:t>
            </a:r>
          </a:p>
        </p:txBody>
      </p:sp>
      <p:sp>
        <p:nvSpPr>
          <p:cNvPr id="122883" name="コンテンツ プレースホルダ 2">
            <a:extLst>
              <a:ext uri="{FF2B5EF4-FFF2-40B4-BE49-F238E27FC236}">
                <a16:creationId xmlns:a16="http://schemas.microsoft.com/office/drawing/2014/main" id="{21C37363-E78D-4EF0-A943-A2905C1AB01C}"/>
              </a:ext>
            </a:extLst>
          </p:cNvPr>
          <p:cNvSpPr>
            <a:spLocks noGrp="1"/>
          </p:cNvSpPr>
          <p:nvPr>
            <p:ph idx="1"/>
          </p:nvPr>
        </p:nvSpPr>
        <p:spPr>
          <a:xfrm>
            <a:off x="457200" y="1214438"/>
            <a:ext cx="8229600" cy="2143125"/>
          </a:xfrm>
        </p:spPr>
        <p:txBody>
          <a:bodyPr/>
          <a:lstStyle/>
          <a:p>
            <a:pPr eaLnBrk="1" hangingPunct="1"/>
            <a:r>
              <a:rPr lang="ja-JP" altLang="en-US" sz="2800"/>
              <a:t>ボタンやチェックボックスなどの</a:t>
            </a:r>
            <a:r>
              <a:rPr lang="en-US" altLang="ja-JP" sz="2800"/>
              <a:t>GUI</a:t>
            </a:r>
            <a:r>
              <a:rPr lang="ja-JP" altLang="en-US" sz="2800"/>
              <a:t>部品は「</a:t>
            </a:r>
            <a:r>
              <a:rPr lang="ja-JP" altLang="en-US" sz="2800">
                <a:solidFill>
                  <a:srgbClr val="C00000"/>
                </a:solidFill>
              </a:rPr>
              <a:t>コンポーネント</a:t>
            </a:r>
            <a:r>
              <a:rPr lang="ja-JP" altLang="en-US" sz="2800"/>
              <a:t>」と呼ばれる</a:t>
            </a:r>
            <a:endParaRPr lang="en-US" altLang="ja-JP" sz="2800"/>
          </a:p>
          <a:p>
            <a:pPr eaLnBrk="1" hangingPunct="1"/>
            <a:r>
              <a:rPr lang="ja-JP" altLang="en-US" sz="2800"/>
              <a:t>コンポーネントは、</a:t>
            </a:r>
            <a:r>
              <a:rPr lang="ja-JP" altLang="en-US" sz="2800">
                <a:solidFill>
                  <a:srgbClr val="C00000"/>
                </a:solidFill>
              </a:rPr>
              <a:t>コンテナ</a:t>
            </a:r>
            <a:r>
              <a:rPr lang="ja-JP" altLang="en-US" sz="2800"/>
              <a:t>の上に配置される。</a:t>
            </a:r>
          </a:p>
        </p:txBody>
      </p:sp>
      <p:pic>
        <p:nvPicPr>
          <p:cNvPr id="122884" name="Picture 2" descr="C:\_jun\work\2009misc\書籍出版関係\Java\00_Java図表画面データ\2巻\15章\図15-1.bmp">
            <a:extLst>
              <a:ext uri="{FF2B5EF4-FFF2-40B4-BE49-F238E27FC236}">
                <a16:creationId xmlns:a16="http://schemas.microsoft.com/office/drawing/2014/main" id="{C883F11F-2FE3-45EF-B16C-7032C4069A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7313" y="2717800"/>
            <a:ext cx="6429375" cy="414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AA1C11-F145-46FF-B43D-FAA5EB8FF9BD}"/>
              </a:ext>
            </a:extLst>
          </p:cNvPr>
          <p:cNvSpPr>
            <a:spLocks noGrp="1"/>
          </p:cNvSpPr>
          <p:nvPr>
            <p:ph type="title"/>
          </p:nvPr>
        </p:nvSpPr>
        <p:spPr>
          <a:xfrm>
            <a:off x="457200" y="274638"/>
            <a:ext cx="8229600" cy="725487"/>
          </a:xfrm>
        </p:spPr>
        <p:txBody>
          <a:bodyPr rtlCol="0">
            <a:normAutofit fontScale="90000"/>
          </a:bodyPr>
          <a:lstStyle/>
          <a:p>
            <a:pPr eaLnBrk="1" fontAlgn="auto" hangingPunct="1">
              <a:spcAft>
                <a:spcPts val="0"/>
              </a:spcAft>
              <a:defRPr/>
            </a:pPr>
            <a:r>
              <a:rPr lang="en-US" altLang="ja-JP" dirty="0" err="1"/>
              <a:t>JButton</a:t>
            </a:r>
            <a:r>
              <a:rPr lang="ja-JP" altLang="en-US" dirty="0"/>
              <a:t>（ボタン）コンポーネントの配置</a:t>
            </a:r>
          </a:p>
        </p:txBody>
      </p:sp>
      <p:sp>
        <p:nvSpPr>
          <p:cNvPr id="123907" name="正方形/長方形 4">
            <a:extLst>
              <a:ext uri="{FF2B5EF4-FFF2-40B4-BE49-F238E27FC236}">
                <a16:creationId xmlns:a16="http://schemas.microsoft.com/office/drawing/2014/main" id="{87739BB8-46C3-4D76-B8C1-F8DDDC6857F1}"/>
              </a:ext>
            </a:extLst>
          </p:cNvPr>
          <p:cNvSpPr>
            <a:spLocks noChangeArrowheads="1"/>
          </p:cNvSpPr>
          <p:nvPr/>
        </p:nvSpPr>
        <p:spPr bwMode="auto">
          <a:xfrm>
            <a:off x="357188" y="1357313"/>
            <a:ext cx="8286750" cy="44005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000">
                <a:latin typeface="Lucida Console" panose="020B0609040504020204" pitchFamily="49" charset="0"/>
                <a:ea typeface="HG丸ｺﾞｼｯｸM-PRO" panose="020F0600000000000000" pitchFamily="50" charset="-128"/>
              </a:rPr>
              <a:t>import javax.swing.*;</a:t>
            </a:r>
          </a:p>
          <a:p>
            <a:pPr eaLnBrk="1" hangingPunct="1"/>
            <a:endParaRPr lang="en-US" altLang="ja-JP" sz="2000">
              <a:latin typeface="Lucida Console" panose="020B0609040504020204" pitchFamily="49" charset="0"/>
              <a:ea typeface="HG丸ｺﾞｼｯｸM-PRO" panose="020F0600000000000000" pitchFamily="50" charset="-128"/>
            </a:endParaRPr>
          </a:p>
          <a:p>
            <a:pPr eaLnBrk="1" hangingPunct="1"/>
            <a:r>
              <a:rPr lang="en-US" altLang="ja-JP" sz="2000">
                <a:latin typeface="Lucida Console" panose="020B0609040504020204" pitchFamily="49" charset="0"/>
                <a:ea typeface="HG丸ｺﾞｼｯｸM-PRO" panose="020F0600000000000000" pitchFamily="50" charset="-128"/>
              </a:rPr>
              <a:t>public class MyFrame extends JFrame {</a:t>
            </a:r>
          </a:p>
          <a:p>
            <a:pPr eaLnBrk="1" hangingPunct="1"/>
            <a:r>
              <a:rPr lang="en-US" altLang="ja-JP" sz="2000">
                <a:latin typeface="Lucida Console" panose="020B0609040504020204" pitchFamily="49" charset="0"/>
                <a:ea typeface="HG丸ｺﾞｼｯｸM-PRO" panose="020F0600000000000000" pitchFamily="50" charset="-128"/>
              </a:rPr>
              <a:t>  public static void main(String[] args) {</a:t>
            </a:r>
          </a:p>
          <a:p>
            <a:pPr eaLnBrk="1" hangingPunct="1"/>
            <a:r>
              <a:rPr lang="en-US" altLang="ja-JP" sz="2000">
                <a:latin typeface="Lucida Console" panose="020B0609040504020204" pitchFamily="49" charset="0"/>
                <a:ea typeface="HG丸ｺﾞｼｯｸM-PRO" panose="020F0600000000000000" pitchFamily="50" charset="-128"/>
              </a:rPr>
              <a:t>    new MyFrame();</a:t>
            </a:r>
          </a:p>
          <a:p>
            <a:pPr eaLnBrk="1" hangingPunct="1"/>
            <a:r>
              <a:rPr lang="en-US" altLang="ja-JP" sz="2000">
                <a:latin typeface="Lucida Console" panose="020B0609040504020204" pitchFamily="49" charset="0"/>
                <a:ea typeface="HG丸ｺﾞｼｯｸM-PRO" panose="020F0600000000000000" pitchFamily="50" charset="-128"/>
              </a:rPr>
              <a:t>  }</a:t>
            </a:r>
          </a:p>
          <a:p>
            <a:pPr eaLnBrk="1" hangingPunct="1"/>
            <a:r>
              <a:rPr lang="en-US" altLang="ja-JP" sz="2000">
                <a:latin typeface="Lucida Console" panose="020B0609040504020204" pitchFamily="49" charset="0"/>
                <a:ea typeface="HG丸ｺﾞｼｯｸM-PRO" panose="020F0600000000000000" pitchFamily="50" charset="-128"/>
              </a:rPr>
              <a:t>  </a:t>
            </a:r>
          </a:p>
          <a:p>
            <a:pPr eaLnBrk="1" hangingPunct="1"/>
            <a:r>
              <a:rPr lang="en-US" altLang="ja-JP" sz="2000">
                <a:latin typeface="Lucida Console" panose="020B0609040504020204" pitchFamily="49" charset="0"/>
                <a:ea typeface="HG丸ｺﾞｼｯｸM-PRO" panose="020F0600000000000000" pitchFamily="50" charset="-128"/>
              </a:rPr>
              <a:t>  MyFrame() {</a:t>
            </a:r>
          </a:p>
          <a:p>
            <a:pPr eaLnBrk="1" hangingPunct="1"/>
            <a:r>
              <a:rPr lang="en-US" altLang="ja-JP" sz="2000">
                <a:latin typeface="Lucida Console" panose="020B0609040504020204" pitchFamily="49" charset="0"/>
                <a:ea typeface="HG丸ｺﾞｼｯｸM-PRO" panose="020F0600000000000000" pitchFamily="50" charset="-128"/>
              </a:rPr>
              <a:t>    setDefaultCloseOperation(JFrame.EXIT_ON_CLOSE);</a:t>
            </a:r>
          </a:p>
          <a:p>
            <a:pPr eaLnBrk="1" hangingPunct="1"/>
            <a:r>
              <a:rPr lang="en-US" altLang="ja-JP" sz="2000">
                <a:latin typeface="Lucida Console" panose="020B0609040504020204" pitchFamily="49" charset="0"/>
                <a:ea typeface="HG丸ｺﾞｼｯｸM-PRO" panose="020F0600000000000000" pitchFamily="50" charset="-128"/>
              </a:rPr>
              <a:t>    </a:t>
            </a:r>
            <a:r>
              <a:rPr lang="en-US" altLang="ja-JP" sz="2000">
                <a:solidFill>
                  <a:srgbClr val="C00000"/>
                </a:solidFill>
                <a:latin typeface="Lucida Console" panose="020B0609040504020204" pitchFamily="49" charset="0"/>
                <a:ea typeface="HG丸ｺﾞｼｯｸM-PRO" panose="020F0600000000000000" pitchFamily="50" charset="-128"/>
              </a:rPr>
              <a:t>getContentPane().add(new JButton("</a:t>
            </a:r>
            <a:r>
              <a:rPr lang="ja-JP" altLang="en-US" sz="2000">
                <a:solidFill>
                  <a:srgbClr val="C00000"/>
                </a:solidFill>
                <a:latin typeface="Lucida Console" panose="020B0609040504020204" pitchFamily="49" charset="0"/>
                <a:ea typeface="HG丸ｺﾞｼｯｸM-PRO" panose="020F0600000000000000" pitchFamily="50" charset="-128"/>
              </a:rPr>
              <a:t>ボタン</a:t>
            </a:r>
            <a:r>
              <a:rPr lang="en-US" altLang="ja-JP" sz="2000">
                <a:solidFill>
                  <a:srgbClr val="C00000"/>
                </a:solidFill>
                <a:latin typeface="Lucida Console" panose="020B0609040504020204" pitchFamily="49" charset="0"/>
                <a:ea typeface="HG丸ｺﾞｼｯｸM-PRO" panose="020F0600000000000000" pitchFamily="50" charset="-128"/>
              </a:rPr>
              <a:t>"));</a:t>
            </a:r>
          </a:p>
          <a:p>
            <a:pPr eaLnBrk="1" hangingPunct="1"/>
            <a:r>
              <a:rPr lang="en-US" altLang="ja-JP" sz="2000">
                <a:latin typeface="Lucida Console" panose="020B0609040504020204" pitchFamily="49" charset="0"/>
                <a:ea typeface="HG丸ｺﾞｼｯｸM-PRO" panose="020F0600000000000000" pitchFamily="50" charset="-128"/>
              </a:rPr>
              <a:t>    setSize(300, 200);</a:t>
            </a:r>
          </a:p>
          <a:p>
            <a:pPr eaLnBrk="1" hangingPunct="1"/>
            <a:r>
              <a:rPr lang="en-US" altLang="ja-JP" sz="2000">
                <a:latin typeface="Lucida Console" panose="020B0609040504020204" pitchFamily="49" charset="0"/>
                <a:ea typeface="HG丸ｺﾞｼｯｸM-PRO" panose="020F0600000000000000" pitchFamily="50" charset="-128"/>
              </a:rPr>
              <a:t>    setVisible(true);</a:t>
            </a:r>
          </a:p>
          <a:p>
            <a:pPr eaLnBrk="1" hangingPunct="1"/>
            <a:r>
              <a:rPr lang="en-US" altLang="ja-JP" sz="2000">
                <a:latin typeface="Lucida Console" panose="020B0609040504020204" pitchFamily="49" charset="0"/>
                <a:ea typeface="HG丸ｺﾞｼｯｸM-PRO" panose="020F0600000000000000" pitchFamily="50" charset="-128"/>
              </a:rPr>
              <a:t>  }</a:t>
            </a:r>
          </a:p>
          <a:p>
            <a:pPr eaLnBrk="1" hangingPunct="1"/>
            <a:r>
              <a:rPr lang="en-US" altLang="ja-JP" sz="2000">
                <a:latin typeface="Lucida Console" panose="020B0609040504020204" pitchFamily="49" charset="0"/>
                <a:ea typeface="HG丸ｺﾞｼｯｸM-PRO" panose="020F0600000000000000" pitchFamily="50" charset="-128"/>
              </a:rPr>
              <a:t>}</a:t>
            </a:r>
          </a:p>
        </p:txBody>
      </p:sp>
      <p:sp>
        <p:nvSpPr>
          <p:cNvPr id="123909" name="テキスト ボックス 5">
            <a:extLst>
              <a:ext uri="{FF2B5EF4-FFF2-40B4-BE49-F238E27FC236}">
                <a16:creationId xmlns:a16="http://schemas.microsoft.com/office/drawing/2014/main" id="{550DCA90-F0A2-4C71-ADBF-E441DFF96168}"/>
              </a:ext>
            </a:extLst>
          </p:cNvPr>
          <p:cNvSpPr txBox="1">
            <a:spLocks noChangeArrowheads="1"/>
          </p:cNvSpPr>
          <p:nvPr/>
        </p:nvSpPr>
        <p:spPr bwMode="auto">
          <a:xfrm>
            <a:off x="285750" y="5929313"/>
            <a:ext cx="52863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dirty="0">
                <a:latin typeface="+mn-ea"/>
                <a:ea typeface="+mn-ea"/>
              </a:rPr>
              <a:t>ボタンを配置しただけなので、クリックしても何も起こらない</a:t>
            </a:r>
          </a:p>
        </p:txBody>
      </p:sp>
      <p:pic>
        <p:nvPicPr>
          <p:cNvPr id="6" name="図 5">
            <a:extLst>
              <a:ext uri="{FF2B5EF4-FFF2-40B4-BE49-F238E27FC236}">
                <a16:creationId xmlns:a16="http://schemas.microsoft.com/office/drawing/2014/main" id="{3BA56FE6-5947-492E-95E3-6C316B14A8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0152" y="4722217"/>
            <a:ext cx="3069374" cy="2071291"/>
          </a:xfrm>
          <a:prstGeom prst="rect">
            <a:avLst/>
          </a:prstGeom>
        </p:spPr>
      </p:pic>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タイトル 1">
            <a:extLst>
              <a:ext uri="{FF2B5EF4-FFF2-40B4-BE49-F238E27FC236}">
                <a16:creationId xmlns:a16="http://schemas.microsoft.com/office/drawing/2014/main" id="{E0031758-051E-465A-B2AF-64B07FADDBF4}"/>
              </a:ext>
            </a:extLst>
          </p:cNvPr>
          <p:cNvSpPr>
            <a:spLocks noGrp="1"/>
          </p:cNvSpPr>
          <p:nvPr>
            <p:ph type="title"/>
          </p:nvPr>
        </p:nvSpPr>
        <p:spPr>
          <a:xfrm>
            <a:off x="457200" y="274638"/>
            <a:ext cx="8229600" cy="725487"/>
          </a:xfrm>
        </p:spPr>
        <p:txBody>
          <a:bodyPr/>
          <a:lstStyle/>
          <a:p>
            <a:pPr eaLnBrk="1" hangingPunct="1"/>
            <a:r>
              <a:rPr lang="ja-JP" altLang="en-US"/>
              <a:t>ボーダーレイアウト</a:t>
            </a:r>
          </a:p>
        </p:txBody>
      </p:sp>
      <p:sp>
        <p:nvSpPr>
          <p:cNvPr id="3" name="コンテンツ プレースホルダ 2">
            <a:extLst>
              <a:ext uri="{FF2B5EF4-FFF2-40B4-BE49-F238E27FC236}">
                <a16:creationId xmlns:a16="http://schemas.microsoft.com/office/drawing/2014/main" id="{0973E2CA-BA52-4BC3-A855-31E2D4048EBE}"/>
              </a:ext>
            </a:extLst>
          </p:cNvPr>
          <p:cNvSpPr>
            <a:spLocks noGrp="1"/>
          </p:cNvSpPr>
          <p:nvPr>
            <p:ph idx="1"/>
          </p:nvPr>
        </p:nvSpPr>
        <p:spPr>
          <a:xfrm>
            <a:off x="457200" y="1214438"/>
            <a:ext cx="8229600" cy="1714500"/>
          </a:xfrm>
        </p:spPr>
        <p:txBody>
          <a:bodyPr rtlCol="0">
            <a:normAutofit fontScale="92500" lnSpcReduction="10000"/>
          </a:bodyPr>
          <a:lstStyle/>
          <a:p>
            <a:pPr eaLnBrk="1" fontAlgn="auto" hangingPunct="1">
              <a:spcAft>
                <a:spcPts val="0"/>
              </a:spcAft>
              <a:defRPr/>
            </a:pPr>
            <a:r>
              <a:rPr lang="en-US" altLang="ja-JP" sz="2800" dirty="0" err="1"/>
              <a:t>JFrame</a:t>
            </a:r>
            <a:r>
              <a:rPr lang="ja-JP" altLang="en-US" sz="2800" dirty="0"/>
              <a:t>クラスの</a:t>
            </a:r>
            <a:r>
              <a:rPr lang="en-US" altLang="ja-JP" sz="2800" dirty="0" err="1"/>
              <a:t>getContentPane</a:t>
            </a:r>
            <a:r>
              <a:rPr lang="ja-JP" altLang="en-US" sz="2800" dirty="0"/>
              <a:t>メソッドで取得できるコンテナは</a:t>
            </a:r>
            <a:r>
              <a:rPr lang="en-US" altLang="ja-JP" sz="2800" dirty="0" err="1">
                <a:solidFill>
                  <a:srgbClr val="C00000"/>
                </a:solidFill>
              </a:rPr>
              <a:t>BorderLayout</a:t>
            </a:r>
            <a:r>
              <a:rPr lang="ja-JP" altLang="en-US" sz="2800" dirty="0"/>
              <a:t>と呼ばれる方法でコンポーネントが配置される</a:t>
            </a:r>
            <a:endParaRPr lang="en-US" altLang="ja-JP" sz="2800" dirty="0"/>
          </a:p>
          <a:p>
            <a:pPr eaLnBrk="1" fontAlgn="auto" hangingPunct="1">
              <a:spcAft>
                <a:spcPts val="0"/>
              </a:spcAft>
              <a:defRPr/>
            </a:pPr>
            <a:r>
              <a:rPr lang="ja-JP" altLang="en-US" sz="2800" dirty="0"/>
              <a:t>配置場所を</a:t>
            </a:r>
            <a:r>
              <a:rPr lang="en-US" altLang="ja-JP" sz="2800" dirty="0"/>
              <a:t>5</a:t>
            </a:r>
            <a:r>
              <a:rPr lang="ja-JP" altLang="en-US" sz="2800" dirty="0"/>
              <a:t>つから選択して指定できる</a:t>
            </a:r>
            <a:endParaRPr lang="en-US" altLang="ja-JP" sz="2800" dirty="0"/>
          </a:p>
          <a:p>
            <a:pPr eaLnBrk="1" fontAlgn="auto" hangingPunct="1">
              <a:spcAft>
                <a:spcPts val="0"/>
              </a:spcAft>
              <a:buFont typeface="Arial" panose="020B0604020202020204" pitchFamily="34" charset="0"/>
              <a:buNone/>
              <a:defRPr/>
            </a:pPr>
            <a:endParaRPr lang="en-US" altLang="ja-JP" sz="2800" dirty="0"/>
          </a:p>
        </p:txBody>
      </p:sp>
      <p:pic>
        <p:nvPicPr>
          <p:cNvPr id="124932" name="Picture 2" descr="C:\_jun\work\2009misc\書籍出版関係\Java\00_Java図表画面データ\2巻\15章\図15-2.bmp">
            <a:extLst>
              <a:ext uri="{FF2B5EF4-FFF2-40B4-BE49-F238E27FC236}">
                <a16:creationId xmlns:a16="http://schemas.microsoft.com/office/drawing/2014/main" id="{57650C00-8787-4DA3-8087-2138D31920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8875" y="3786188"/>
            <a:ext cx="4394200" cy="307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933" name="正方形/長方形 4">
            <a:extLst>
              <a:ext uri="{FF2B5EF4-FFF2-40B4-BE49-F238E27FC236}">
                <a16:creationId xmlns:a16="http://schemas.microsoft.com/office/drawing/2014/main" id="{5E3EAA0A-5683-4C3C-8214-BE672102DFDA}"/>
              </a:ext>
            </a:extLst>
          </p:cNvPr>
          <p:cNvSpPr>
            <a:spLocks noChangeArrowheads="1"/>
          </p:cNvSpPr>
          <p:nvPr/>
        </p:nvSpPr>
        <p:spPr bwMode="auto">
          <a:xfrm>
            <a:off x="285750" y="3181350"/>
            <a:ext cx="8572500" cy="461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a:latin typeface="Lucida Console" panose="020B0609040504020204" pitchFamily="49" charset="0"/>
                <a:ea typeface="HG丸ｺﾞｼｯｸM-PRO" panose="020F0600000000000000" pitchFamily="50" charset="-128"/>
              </a:rPr>
              <a:t>add(BorderLayout.WEST, new JButton("</a:t>
            </a:r>
            <a:r>
              <a:rPr lang="ja-JP" altLang="en-US" sz="2400">
                <a:latin typeface="Lucida Console" panose="020B0609040504020204" pitchFamily="49" charset="0"/>
                <a:ea typeface="HG丸ｺﾞｼｯｸM-PRO" panose="020F0600000000000000" pitchFamily="50" charset="-128"/>
              </a:rPr>
              <a:t>ボタン</a:t>
            </a:r>
            <a:r>
              <a:rPr lang="en-US" altLang="ja-JP" sz="2400">
                <a:latin typeface="Lucida Console" panose="020B0609040504020204" pitchFamily="49" charset="0"/>
                <a:ea typeface="HG丸ｺﾞｼｯｸM-PRO" panose="020F0600000000000000" pitchFamily="50" charset="-128"/>
              </a:rPr>
              <a:t>"));</a:t>
            </a:r>
            <a:endParaRPr lang="ja-JP" altLang="en-US" sz="2400">
              <a:latin typeface="Lucida Console" panose="020B0609040504020204" pitchFamily="49" charset="0"/>
              <a:ea typeface="HG丸ｺﾞｼｯｸM-PRO" panose="020F0600000000000000" pitchFamily="50" charset="-128"/>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タイトル 1">
            <a:extLst>
              <a:ext uri="{FF2B5EF4-FFF2-40B4-BE49-F238E27FC236}">
                <a16:creationId xmlns:a16="http://schemas.microsoft.com/office/drawing/2014/main" id="{E0980C46-5F22-4498-844B-47980A66C2F7}"/>
              </a:ext>
            </a:extLst>
          </p:cNvPr>
          <p:cNvSpPr>
            <a:spLocks noGrp="1"/>
          </p:cNvSpPr>
          <p:nvPr>
            <p:ph type="title"/>
          </p:nvPr>
        </p:nvSpPr>
        <p:spPr>
          <a:xfrm>
            <a:off x="457200" y="274638"/>
            <a:ext cx="8229600" cy="725487"/>
          </a:xfrm>
        </p:spPr>
        <p:txBody>
          <a:bodyPr/>
          <a:lstStyle/>
          <a:p>
            <a:pPr eaLnBrk="1" hangingPunct="1"/>
            <a:r>
              <a:rPr lang="ja-JP" altLang="en-US"/>
              <a:t>ボーダーレイアウトの配置例</a:t>
            </a:r>
          </a:p>
        </p:txBody>
      </p:sp>
      <p:sp>
        <p:nvSpPr>
          <p:cNvPr id="125957" name="正方形/長方形 5">
            <a:extLst>
              <a:ext uri="{FF2B5EF4-FFF2-40B4-BE49-F238E27FC236}">
                <a16:creationId xmlns:a16="http://schemas.microsoft.com/office/drawing/2014/main" id="{C44B0681-28CD-4275-9CBF-953B3539E6AD}"/>
              </a:ext>
            </a:extLst>
          </p:cNvPr>
          <p:cNvSpPr>
            <a:spLocks noChangeArrowheads="1"/>
          </p:cNvSpPr>
          <p:nvPr/>
        </p:nvSpPr>
        <p:spPr bwMode="auto">
          <a:xfrm>
            <a:off x="142875" y="1504950"/>
            <a:ext cx="8858250" cy="19240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1700">
                <a:latin typeface="Lucida Console" panose="020B0609040504020204" pitchFamily="49" charset="0"/>
                <a:ea typeface="HG丸ｺﾞｼｯｸM-PRO" panose="020F0600000000000000" pitchFamily="50" charset="-128"/>
              </a:rPr>
              <a:t>getContentPane().add(</a:t>
            </a:r>
            <a:r>
              <a:rPr lang="en-US" altLang="ja-JP" sz="1700">
                <a:solidFill>
                  <a:srgbClr val="C00000"/>
                </a:solidFill>
                <a:latin typeface="Lucida Console" panose="020B0609040504020204" pitchFamily="49" charset="0"/>
                <a:ea typeface="HG丸ｺﾞｼｯｸM-PRO" panose="020F0600000000000000" pitchFamily="50" charset="-128"/>
              </a:rPr>
              <a:t>BorderLayout.CENTER</a:t>
            </a:r>
            <a:r>
              <a:rPr lang="en-US" altLang="ja-JP" sz="1700">
                <a:latin typeface="Lucida Console" panose="020B0609040504020204" pitchFamily="49" charset="0"/>
                <a:ea typeface="HG丸ｺﾞｼｯｸM-PRO" panose="020F0600000000000000" pitchFamily="50" charset="-128"/>
              </a:rPr>
              <a:t>, new JButton("CENTER"));</a:t>
            </a:r>
          </a:p>
          <a:p>
            <a:pPr eaLnBrk="1" hangingPunct="1"/>
            <a:r>
              <a:rPr lang="en-US" altLang="ja-JP" sz="1700">
                <a:latin typeface="Lucida Console" panose="020B0609040504020204" pitchFamily="49" charset="0"/>
                <a:ea typeface="HG丸ｺﾞｼｯｸM-PRO" panose="020F0600000000000000" pitchFamily="50" charset="-128"/>
              </a:rPr>
              <a:t>getContentPane().add(</a:t>
            </a:r>
            <a:r>
              <a:rPr lang="en-US" altLang="ja-JP" sz="1700">
                <a:solidFill>
                  <a:srgbClr val="C00000"/>
                </a:solidFill>
                <a:latin typeface="Lucida Console" panose="020B0609040504020204" pitchFamily="49" charset="0"/>
                <a:ea typeface="HG丸ｺﾞｼｯｸM-PRO" panose="020F0600000000000000" pitchFamily="50" charset="-128"/>
              </a:rPr>
              <a:t>BorderLayout.SOUTH</a:t>
            </a:r>
            <a:r>
              <a:rPr lang="en-US" altLang="ja-JP" sz="1700">
                <a:latin typeface="Lucida Console" panose="020B0609040504020204" pitchFamily="49" charset="0"/>
                <a:ea typeface="HG丸ｺﾞｼｯｸM-PRO" panose="020F0600000000000000" pitchFamily="50" charset="-128"/>
              </a:rPr>
              <a:t>, new JButton("SOUTH"));</a:t>
            </a:r>
          </a:p>
          <a:p>
            <a:pPr eaLnBrk="1" hangingPunct="1"/>
            <a:r>
              <a:rPr lang="en-US" altLang="ja-JP" sz="1700">
                <a:latin typeface="Lucida Console" panose="020B0609040504020204" pitchFamily="49" charset="0"/>
                <a:ea typeface="HG丸ｺﾞｼｯｸM-PRO" panose="020F0600000000000000" pitchFamily="50" charset="-128"/>
              </a:rPr>
              <a:t>getContentPane().add(</a:t>
            </a:r>
            <a:r>
              <a:rPr lang="en-US" altLang="ja-JP" sz="1700">
                <a:solidFill>
                  <a:srgbClr val="C00000"/>
                </a:solidFill>
                <a:latin typeface="Lucida Console" panose="020B0609040504020204" pitchFamily="49" charset="0"/>
                <a:ea typeface="HG丸ｺﾞｼｯｸM-PRO" panose="020F0600000000000000" pitchFamily="50" charset="-128"/>
              </a:rPr>
              <a:t>BorderLayout.WEST</a:t>
            </a:r>
            <a:r>
              <a:rPr lang="en-US" altLang="ja-JP" sz="1700">
                <a:latin typeface="Lucida Console" panose="020B0609040504020204" pitchFamily="49" charset="0"/>
                <a:ea typeface="HG丸ｺﾞｼｯｸM-PRO" panose="020F0600000000000000" pitchFamily="50" charset="-128"/>
              </a:rPr>
              <a:t>, new JButton("WEST"));</a:t>
            </a:r>
          </a:p>
          <a:p>
            <a:pPr eaLnBrk="1" hangingPunct="1"/>
            <a:r>
              <a:rPr lang="en-US" altLang="ja-JP" sz="1700">
                <a:latin typeface="Lucida Console" panose="020B0609040504020204" pitchFamily="49" charset="0"/>
                <a:ea typeface="HG丸ｺﾞｼｯｸM-PRO" panose="020F0600000000000000" pitchFamily="50" charset="-128"/>
              </a:rPr>
              <a:t>getContentPane().add(</a:t>
            </a:r>
            <a:r>
              <a:rPr lang="en-US" altLang="ja-JP" sz="1700">
                <a:solidFill>
                  <a:srgbClr val="C00000"/>
                </a:solidFill>
                <a:latin typeface="Lucida Console" panose="020B0609040504020204" pitchFamily="49" charset="0"/>
                <a:ea typeface="HG丸ｺﾞｼｯｸM-PRO" panose="020F0600000000000000" pitchFamily="50" charset="-128"/>
              </a:rPr>
              <a:t>BorderLayout.EAST</a:t>
            </a:r>
            <a:r>
              <a:rPr lang="en-US" altLang="ja-JP" sz="1700">
                <a:latin typeface="Lucida Console" panose="020B0609040504020204" pitchFamily="49" charset="0"/>
                <a:ea typeface="HG丸ｺﾞｼｯｸM-PRO" panose="020F0600000000000000" pitchFamily="50" charset="-128"/>
              </a:rPr>
              <a:t>, new JButton("EAST"));</a:t>
            </a:r>
          </a:p>
          <a:p>
            <a:pPr eaLnBrk="1" hangingPunct="1"/>
            <a:r>
              <a:rPr lang="en-US" altLang="ja-JP" sz="1700">
                <a:latin typeface="Lucida Console" panose="020B0609040504020204" pitchFamily="49" charset="0"/>
                <a:ea typeface="HG丸ｺﾞｼｯｸM-PRO" panose="020F0600000000000000" pitchFamily="50" charset="-128"/>
              </a:rPr>
              <a:t>getContentPane().add(</a:t>
            </a:r>
            <a:r>
              <a:rPr lang="en-US" altLang="ja-JP" sz="1700">
                <a:solidFill>
                  <a:srgbClr val="C00000"/>
                </a:solidFill>
                <a:latin typeface="Lucida Console" panose="020B0609040504020204" pitchFamily="49" charset="0"/>
                <a:ea typeface="HG丸ｺﾞｼｯｸM-PRO" panose="020F0600000000000000" pitchFamily="50" charset="-128"/>
              </a:rPr>
              <a:t>BorderLayout.NORTH</a:t>
            </a:r>
            <a:r>
              <a:rPr lang="en-US" altLang="ja-JP" sz="1700">
                <a:latin typeface="Lucida Console" panose="020B0609040504020204" pitchFamily="49" charset="0"/>
                <a:ea typeface="HG丸ｺﾞｼｯｸM-PRO" panose="020F0600000000000000" pitchFamily="50" charset="-128"/>
              </a:rPr>
              <a:t>, new JButton("NORTH"));	</a:t>
            </a:r>
          </a:p>
          <a:p>
            <a:pPr eaLnBrk="1" hangingPunct="1"/>
            <a:r>
              <a:rPr lang="en-US" altLang="ja-JP" sz="1700">
                <a:latin typeface="Lucida Console" panose="020B0609040504020204" pitchFamily="49" charset="0"/>
                <a:ea typeface="HG丸ｺﾞｼｯｸM-PRO" panose="020F0600000000000000" pitchFamily="50" charset="-128"/>
              </a:rPr>
              <a:t>setSize(300, 200);</a:t>
            </a:r>
          </a:p>
          <a:p>
            <a:pPr eaLnBrk="1" hangingPunct="1"/>
            <a:r>
              <a:rPr lang="en-US" altLang="ja-JP" sz="1700">
                <a:latin typeface="Lucida Console" panose="020B0609040504020204" pitchFamily="49" charset="0"/>
                <a:ea typeface="HG丸ｺﾞｼｯｸM-PRO" panose="020F0600000000000000" pitchFamily="50" charset="-128"/>
              </a:rPr>
              <a:t>setVisible(true);</a:t>
            </a:r>
          </a:p>
        </p:txBody>
      </p:sp>
      <p:pic>
        <p:nvPicPr>
          <p:cNvPr id="3" name="図 2">
            <a:extLst>
              <a:ext uri="{FF2B5EF4-FFF2-40B4-BE49-F238E27FC236}">
                <a16:creationId xmlns:a16="http://schemas.microsoft.com/office/drawing/2014/main" id="{E591B9CD-7F98-40CA-8FAD-0640488007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3933825"/>
            <a:ext cx="3393866" cy="2290266"/>
          </a:xfrm>
          <a:prstGeom prst="rect">
            <a:avLst/>
          </a:prstGeom>
        </p:spPr>
      </p:pic>
      <p:pic>
        <p:nvPicPr>
          <p:cNvPr id="8" name="図 7">
            <a:extLst>
              <a:ext uri="{FF2B5EF4-FFF2-40B4-BE49-F238E27FC236}">
                <a16:creationId xmlns:a16="http://schemas.microsoft.com/office/drawing/2014/main" id="{C5227972-2755-464C-8C2E-A04F67CA24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05446" y="3933825"/>
            <a:ext cx="4784114" cy="1511399"/>
          </a:xfrm>
          <a:prstGeom prst="rect">
            <a:avLst/>
          </a:prstGeom>
        </p:spPr>
      </p:pic>
      <p:sp>
        <p:nvSpPr>
          <p:cNvPr id="9" name="テキスト ボックス 5">
            <a:extLst>
              <a:ext uri="{FF2B5EF4-FFF2-40B4-BE49-F238E27FC236}">
                <a16:creationId xmlns:a16="http://schemas.microsoft.com/office/drawing/2014/main" id="{01C8C553-4EE2-4857-A8AF-5F9F8D23B64F}"/>
              </a:ext>
            </a:extLst>
          </p:cNvPr>
          <p:cNvSpPr txBox="1">
            <a:spLocks noChangeArrowheads="1"/>
          </p:cNvSpPr>
          <p:nvPr/>
        </p:nvSpPr>
        <p:spPr bwMode="auto">
          <a:xfrm>
            <a:off x="4206014" y="5733256"/>
            <a:ext cx="438297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dirty="0">
                <a:latin typeface="+mn-ea"/>
                <a:ea typeface="+mn-ea"/>
              </a:rPr>
              <a:t>ウィンドウサイズを変えると、ボタンのサイズが自動調整される</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タイトル 1">
            <a:extLst>
              <a:ext uri="{FF2B5EF4-FFF2-40B4-BE49-F238E27FC236}">
                <a16:creationId xmlns:a16="http://schemas.microsoft.com/office/drawing/2014/main" id="{8079285A-5B02-4545-9DD0-EB15F9F96CA8}"/>
              </a:ext>
            </a:extLst>
          </p:cNvPr>
          <p:cNvSpPr>
            <a:spLocks noGrp="1"/>
          </p:cNvSpPr>
          <p:nvPr>
            <p:ph type="title"/>
          </p:nvPr>
        </p:nvSpPr>
        <p:spPr>
          <a:xfrm>
            <a:off x="457200" y="274638"/>
            <a:ext cx="8229600" cy="725487"/>
          </a:xfrm>
        </p:spPr>
        <p:txBody>
          <a:bodyPr/>
          <a:lstStyle/>
          <a:p>
            <a:pPr eaLnBrk="1" hangingPunct="1"/>
            <a:r>
              <a:rPr lang="ja-JP" altLang="en-US"/>
              <a:t>ボーダーレイアウトの配置例</a:t>
            </a:r>
          </a:p>
        </p:txBody>
      </p:sp>
      <p:sp>
        <p:nvSpPr>
          <p:cNvPr id="126980" name="テキスト ボックス 4">
            <a:extLst>
              <a:ext uri="{FF2B5EF4-FFF2-40B4-BE49-F238E27FC236}">
                <a16:creationId xmlns:a16="http://schemas.microsoft.com/office/drawing/2014/main" id="{F8864EC1-18BD-41E4-A35A-BD4C3EC89A3F}"/>
              </a:ext>
            </a:extLst>
          </p:cNvPr>
          <p:cNvSpPr txBox="1">
            <a:spLocks noChangeArrowheads="1"/>
          </p:cNvSpPr>
          <p:nvPr/>
        </p:nvSpPr>
        <p:spPr bwMode="auto">
          <a:xfrm>
            <a:off x="285750" y="5753100"/>
            <a:ext cx="41280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a:latin typeface="+mn-ea"/>
                <a:ea typeface="+mn-ea"/>
              </a:rPr>
              <a:t>WEST</a:t>
            </a:r>
            <a:r>
              <a:rPr lang="ja-JP" altLang="en-US" sz="2400">
                <a:latin typeface="+mn-ea"/>
                <a:ea typeface="+mn-ea"/>
              </a:rPr>
              <a:t>に配置しなかった場合</a:t>
            </a:r>
          </a:p>
        </p:txBody>
      </p:sp>
      <p:sp>
        <p:nvSpPr>
          <p:cNvPr id="126981" name="テキスト ボックス 5">
            <a:extLst>
              <a:ext uri="{FF2B5EF4-FFF2-40B4-BE49-F238E27FC236}">
                <a16:creationId xmlns:a16="http://schemas.microsoft.com/office/drawing/2014/main" id="{627604D0-767B-4343-823D-D9F93CA2F77A}"/>
              </a:ext>
            </a:extLst>
          </p:cNvPr>
          <p:cNvSpPr txBox="1">
            <a:spLocks noChangeArrowheads="1"/>
          </p:cNvSpPr>
          <p:nvPr/>
        </p:nvSpPr>
        <p:spPr bwMode="auto">
          <a:xfrm>
            <a:off x="5254625" y="5753100"/>
            <a:ext cx="317266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a:latin typeface="+mn-ea"/>
                <a:ea typeface="+mn-ea"/>
              </a:rPr>
              <a:t>CENTER,SOUTH</a:t>
            </a:r>
            <a:r>
              <a:rPr lang="ja-JP" altLang="en-US" sz="2400">
                <a:latin typeface="+mn-ea"/>
                <a:ea typeface="+mn-ea"/>
              </a:rPr>
              <a:t>のみ</a:t>
            </a:r>
            <a:br>
              <a:rPr lang="en-US" altLang="ja-JP" sz="2400">
                <a:latin typeface="+mn-ea"/>
                <a:ea typeface="+mn-ea"/>
              </a:rPr>
            </a:br>
            <a:r>
              <a:rPr lang="ja-JP" altLang="en-US" sz="2400">
                <a:latin typeface="+mn-ea"/>
                <a:ea typeface="+mn-ea"/>
              </a:rPr>
              <a:t>配置した場合</a:t>
            </a:r>
          </a:p>
        </p:txBody>
      </p:sp>
      <p:sp>
        <p:nvSpPr>
          <p:cNvPr id="126982" name="テキスト ボックス 6">
            <a:extLst>
              <a:ext uri="{FF2B5EF4-FFF2-40B4-BE49-F238E27FC236}">
                <a16:creationId xmlns:a16="http://schemas.microsoft.com/office/drawing/2014/main" id="{8C7EBB45-5948-4B55-9099-D3E28540A78E}"/>
              </a:ext>
            </a:extLst>
          </p:cNvPr>
          <p:cNvSpPr txBox="1">
            <a:spLocks noChangeArrowheads="1"/>
          </p:cNvSpPr>
          <p:nvPr/>
        </p:nvSpPr>
        <p:spPr bwMode="auto">
          <a:xfrm>
            <a:off x="363538" y="1714500"/>
            <a:ext cx="84947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2400">
                <a:latin typeface="+mn-ea"/>
                <a:ea typeface="+mn-ea"/>
              </a:rPr>
              <a:t>コンポーネントの数に応じて、自動的に大きさが調整される</a:t>
            </a:r>
          </a:p>
        </p:txBody>
      </p:sp>
      <p:pic>
        <p:nvPicPr>
          <p:cNvPr id="5" name="図 4">
            <a:extLst>
              <a:ext uri="{FF2B5EF4-FFF2-40B4-BE49-F238E27FC236}">
                <a16:creationId xmlns:a16="http://schemas.microsoft.com/office/drawing/2014/main" id="{C6E278B7-1C90-4EA9-A0D3-78D824A7E7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564904"/>
            <a:ext cx="3816317" cy="2575347"/>
          </a:xfrm>
          <a:prstGeom prst="rect">
            <a:avLst/>
          </a:prstGeom>
        </p:spPr>
      </p:pic>
      <p:pic>
        <p:nvPicPr>
          <p:cNvPr id="7" name="図 6">
            <a:extLst>
              <a:ext uri="{FF2B5EF4-FFF2-40B4-BE49-F238E27FC236}">
                <a16:creationId xmlns:a16="http://schemas.microsoft.com/office/drawing/2014/main" id="{342F87F6-A5F0-46B9-8CF0-7A07A10F2B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0483" y="2564904"/>
            <a:ext cx="3816317" cy="2575347"/>
          </a:xfrm>
          <a:prstGeom prst="rect">
            <a:avLst/>
          </a:prstGeom>
        </p:spPr>
      </p:pic>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タイトル 1">
            <a:extLst>
              <a:ext uri="{FF2B5EF4-FFF2-40B4-BE49-F238E27FC236}">
                <a16:creationId xmlns:a16="http://schemas.microsoft.com/office/drawing/2014/main" id="{20384DD5-8AF2-47A5-A256-9915A710CEE6}"/>
              </a:ext>
            </a:extLst>
          </p:cNvPr>
          <p:cNvSpPr>
            <a:spLocks noGrp="1"/>
          </p:cNvSpPr>
          <p:nvPr>
            <p:ph type="title"/>
          </p:nvPr>
        </p:nvSpPr>
        <p:spPr>
          <a:xfrm>
            <a:off x="457200" y="274638"/>
            <a:ext cx="8229600" cy="725487"/>
          </a:xfrm>
        </p:spPr>
        <p:txBody>
          <a:bodyPr/>
          <a:lstStyle/>
          <a:p>
            <a:pPr eaLnBrk="1" hangingPunct="1"/>
            <a:r>
              <a:rPr lang="ja-JP" altLang="en-US"/>
              <a:t>レイアウトマネージャ</a:t>
            </a:r>
          </a:p>
        </p:txBody>
      </p:sp>
      <p:sp>
        <p:nvSpPr>
          <p:cNvPr id="3" name="コンテンツ プレースホルダ 2">
            <a:extLst>
              <a:ext uri="{FF2B5EF4-FFF2-40B4-BE49-F238E27FC236}">
                <a16:creationId xmlns:a16="http://schemas.microsoft.com/office/drawing/2014/main" id="{F6E25A4C-2B37-48A7-828A-1FBF64134495}"/>
              </a:ext>
            </a:extLst>
          </p:cNvPr>
          <p:cNvSpPr>
            <a:spLocks noGrp="1"/>
          </p:cNvSpPr>
          <p:nvPr>
            <p:ph idx="1"/>
          </p:nvPr>
        </p:nvSpPr>
        <p:spPr>
          <a:xfrm>
            <a:off x="457200" y="1214438"/>
            <a:ext cx="8229600" cy="5000625"/>
          </a:xfrm>
        </p:spPr>
        <p:txBody>
          <a:bodyPr rtlCol="0">
            <a:normAutofit fontScale="92500"/>
          </a:bodyPr>
          <a:lstStyle/>
          <a:p>
            <a:pPr eaLnBrk="1" fontAlgn="auto" hangingPunct="1">
              <a:spcAft>
                <a:spcPts val="0"/>
              </a:spcAft>
              <a:defRPr/>
            </a:pPr>
            <a:r>
              <a:rPr lang="ja-JP" altLang="en-US" dirty="0">
                <a:solidFill>
                  <a:srgbClr val="C00000"/>
                </a:solidFill>
              </a:rPr>
              <a:t>レイアウトマネージャ</a:t>
            </a:r>
            <a:r>
              <a:rPr lang="ja-JP" altLang="en-US" dirty="0"/>
              <a:t>がコンポーネントをどこに、どの大きさで配置するかを決定する。</a:t>
            </a:r>
            <a:endParaRPr lang="en-US" altLang="ja-JP" dirty="0"/>
          </a:p>
          <a:p>
            <a:pPr eaLnBrk="1" fontAlgn="auto" hangingPunct="1">
              <a:spcAft>
                <a:spcPts val="0"/>
              </a:spcAft>
              <a:defRPr/>
            </a:pPr>
            <a:r>
              <a:rPr lang="ja-JP" altLang="en-US" dirty="0"/>
              <a:t>各種のレイアウトマネージャが準備されている。それぞれ、レイアウト方法が異なる。</a:t>
            </a:r>
            <a:endParaRPr lang="en-US" altLang="ja-JP" dirty="0"/>
          </a:p>
          <a:p>
            <a:pPr lvl="1" eaLnBrk="1" fontAlgn="auto" hangingPunct="1">
              <a:spcAft>
                <a:spcPts val="0"/>
              </a:spcAft>
              <a:defRPr/>
            </a:pPr>
            <a:r>
              <a:rPr lang="en-US" altLang="ja-JP" dirty="0" err="1"/>
              <a:t>BorderLayout</a:t>
            </a:r>
            <a:endParaRPr lang="en-US" altLang="ja-JP" dirty="0"/>
          </a:p>
          <a:p>
            <a:pPr lvl="1" eaLnBrk="1" fontAlgn="auto" hangingPunct="1">
              <a:spcAft>
                <a:spcPts val="0"/>
              </a:spcAft>
              <a:defRPr/>
            </a:pPr>
            <a:r>
              <a:rPr lang="en-US" altLang="ja-JP" dirty="0" err="1"/>
              <a:t>FlowLayout</a:t>
            </a:r>
            <a:endParaRPr lang="en-US" altLang="ja-JP" dirty="0"/>
          </a:p>
          <a:p>
            <a:pPr lvl="1" eaLnBrk="1" fontAlgn="auto" hangingPunct="1">
              <a:spcAft>
                <a:spcPts val="0"/>
              </a:spcAft>
              <a:defRPr/>
            </a:pPr>
            <a:r>
              <a:rPr lang="en-US" altLang="ja-JP" dirty="0" err="1"/>
              <a:t>BoxLayout</a:t>
            </a:r>
            <a:endParaRPr lang="en-US" altLang="ja-JP" dirty="0"/>
          </a:p>
          <a:p>
            <a:pPr lvl="1" eaLnBrk="1" fontAlgn="auto" hangingPunct="1">
              <a:spcAft>
                <a:spcPts val="0"/>
              </a:spcAft>
              <a:defRPr/>
            </a:pPr>
            <a:r>
              <a:rPr lang="en-US" altLang="ja-JP" dirty="0" err="1"/>
              <a:t>GridLayout</a:t>
            </a:r>
            <a:endParaRPr lang="en-US" altLang="ja-JP" dirty="0"/>
          </a:p>
          <a:p>
            <a:pPr eaLnBrk="1" fontAlgn="auto" hangingPunct="1">
              <a:spcAft>
                <a:spcPts val="0"/>
              </a:spcAft>
              <a:defRPr/>
            </a:pPr>
            <a:r>
              <a:rPr lang="ja-JP" altLang="en-US" dirty="0"/>
              <a:t>レイアウトマネージャを変更するには、コンテナの</a:t>
            </a:r>
            <a:r>
              <a:rPr lang="en-US" altLang="ja-JP" dirty="0" err="1"/>
              <a:t>setLayout</a:t>
            </a:r>
            <a:r>
              <a:rPr lang="ja-JP" altLang="en-US" dirty="0"/>
              <a:t>メソッドを使用する</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タイトル 1">
            <a:extLst>
              <a:ext uri="{FF2B5EF4-FFF2-40B4-BE49-F238E27FC236}">
                <a16:creationId xmlns:a16="http://schemas.microsoft.com/office/drawing/2014/main" id="{31DF8812-DD22-4361-93A9-F73BF1FA73AF}"/>
              </a:ext>
            </a:extLst>
          </p:cNvPr>
          <p:cNvSpPr>
            <a:spLocks noGrp="1"/>
          </p:cNvSpPr>
          <p:nvPr>
            <p:ph type="title"/>
          </p:nvPr>
        </p:nvSpPr>
        <p:spPr>
          <a:xfrm>
            <a:off x="457200" y="274638"/>
            <a:ext cx="8229600" cy="725487"/>
          </a:xfrm>
        </p:spPr>
        <p:txBody>
          <a:bodyPr/>
          <a:lstStyle/>
          <a:p>
            <a:pPr eaLnBrk="1" hangingPunct="1"/>
            <a:r>
              <a:rPr lang="ja-JP" altLang="en-US"/>
              <a:t>フローレイアウト</a:t>
            </a:r>
          </a:p>
        </p:txBody>
      </p:sp>
      <p:sp>
        <p:nvSpPr>
          <p:cNvPr id="129027" name="正方形/長方形 4">
            <a:extLst>
              <a:ext uri="{FF2B5EF4-FFF2-40B4-BE49-F238E27FC236}">
                <a16:creationId xmlns:a16="http://schemas.microsoft.com/office/drawing/2014/main" id="{D54EEE61-ACFF-4DA6-9117-946F03050835}"/>
              </a:ext>
            </a:extLst>
          </p:cNvPr>
          <p:cNvSpPr>
            <a:spLocks noChangeArrowheads="1"/>
          </p:cNvSpPr>
          <p:nvPr/>
        </p:nvSpPr>
        <p:spPr bwMode="auto">
          <a:xfrm>
            <a:off x="285750" y="1285875"/>
            <a:ext cx="8143875" cy="3170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000">
                <a:latin typeface="Lucida Console" panose="020B0609040504020204" pitchFamily="49" charset="0"/>
                <a:ea typeface="HG丸ｺﾞｼｯｸM-PRO" panose="020F0600000000000000" pitchFamily="50" charset="-128"/>
              </a:rPr>
              <a:t>setDefaultCloseOperation(JFrame.EXIT_ON_CLOSE);</a:t>
            </a:r>
          </a:p>
          <a:p>
            <a:pPr eaLnBrk="1" hangingPunct="1"/>
            <a:r>
              <a:rPr lang="en-US" altLang="ja-JP" sz="2000">
                <a:latin typeface="Lucida Console" panose="020B0609040504020204" pitchFamily="49" charset="0"/>
                <a:ea typeface="HG丸ｺﾞｼｯｸM-PRO" panose="020F0600000000000000" pitchFamily="50" charset="-128"/>
              </a:rPr>
              <a:t>getContentPane().</a:t>
            </a:r>
            <a:r>
              <a:rPr lang="en-US" altLang="ja-JP" sz="2000">
                <a:solidFill>
                  <a:srgbClr val="C00000"/>
                </a:solidFill>
                <a:latin typeface="Lucida Console" panose="020B0609040504020204" pitchFamily="49" charset="0"/>
                <a:ea typeface="HG丸ｺﾞｼｯｸM-PRO" panose="020F0600000000000000" pitchFamily="50" charset="-128"/>
              </a:rPr>
              <a:t>setLayout(new FlowLayout());</a:t>
            </a:r>
          </a:p>
          <a:p>
            <a:pPr eaLnBrk="1" hangingPunct="1"/>
            <a:r>
              <a:rPr lang="en-US" altLang="ja-JP" sz="2000">
                <a:latin typeface="Lucida Console" panose="020B0609040504020204" pitchFamily="49" charset="0"/>
                <a:ea typeface="HG丸ｺﾞｼｯｸM-PRO" panose="020F0600000000000000" pitchFamily="50" charset="-128"/>
              </a:rPr>
              <a:t>getContentPane().add(new JButton("1 January"));</a:t>
            </a:r>
          </a:p>
          <a:p>
            <a:pPr eaLnBrk="1" hangingPunct="1"/>
            <a:r>
              <a:rPr lang="en-US" altLang="ja-JP" sz="2000">
                <a:latin typeface="Lucida Console" panose="020B0609040504020204" pitchFamily="49" charset="0"/>
                <a:ea typeface="HG丸ｺﾞｼｯｸM-PRO" panose="020F0600000000000000" pitchFamily="50" charset="-128"/>
              </a:rPr>
              <a:t>getContentPane().add(new JButton("2 February"));</a:t>
            </a:r>
          </a:p>
          <a:p>
            <a:pPr eaLnBrk="1" hangingPunct="1"/>
            <a:r>
              <a:rPr lang="en-US" altLang="ja-JP" sz="2000">
                <a:latin typeface="Lucida Console" panose="020B0609040504020204" pitchFamily="49" charset="0"/>
                <a:ea typeface="HG丸ｺﾞｼｯｸM-PRO" panose="020F0600000000000000" pitchFamily="50" charset="-128"/>
              </a:rPr>
              <a:t>getContentPane().add(new JButton("3 March"));</a:t>
            </a:r>
          </a:p>
          <a:p>
            <a:pPr eaLnBrk="1" hangingPunct="1"/>
            <a:r>
              <a:rPr lang="en-US" altLang="ja-JP" sz="2000">
                <a:latin typeface="Lucida Console" panose="020B0609040504020204" pitchFamily="49" charset="0"/>
                <a:ea typeface="HG丸ｺﾞｼｯｸM-PRO" panose="020F0600000000000000" pitchFamily="50" charset="-128"/>
              </a:rPr>
              <a:t>getContentPane().add(new JButton("4 April"));</a:t>
            </a:r>
          </a:p>
          <a:p>
            <a:pPr eaLnBrk="1" hangingPunct="1"/>
            <a:r>
              <a:rPr lang="en-US" altLang="ja-JP" sz="2000">
                <a:latin typeface="Lucida Console" panose="020B0609040504020204" pitchFamily="49" charset="0"/>
                <a:ea typeface="HG丸ｺﾞｼｯｸM-PRO" panose="020F0600000000000000" pitchFamily="50" charset="-128"/>
              </a:rPr>
              <a:t>getContentPane().add(new JButton("5 May"));</a:t>
            </a:r>
          </a:p>
          <a:p>
            <a:pPr eaLnBrk="1" hangingPunct="1"/>
            <a:r>
              <a:rPr lang="en-US" altLang="ja-JP" sz="2000">
                <a:latin typeface="Lucida Console" panose="020B0609040504020204" pitchFamily="49" charset="0"/>
                <a:ea typeface="HG丸ｺﾞｼｯｸM-PRO" panose="020F0600000000000000" pitchFamily="50" charset="-128"/>
              </a:rPr>
              <a:t>getContentPane().add(new JButton("6 June"));</a:t>
            </a:r>
          </a:p>
          <a:p>
            <a:pPr eaLnBrk="1" hangingPunct="1"/>
            <a:r>
              <a:rPr lang="en-US" altLang="ja-JP" sz="2000">
                <a:latin typeface="Lucida Console" panose="020B0609040504020204" pitchFamily="49" charset="0"/>
                <a:ea typeface="HG丸ｺﾞｼｯｸM-PRO" panose="020F0600000000000000" pitchFamily="50" charset="-128"/>
              </a:rPr>
              <a:t>setSize(300, 200);</a:t>
            </a:r>
          </a:p>
          <a:p>
            <a:pPr eaLnBrk="1" hangingPunct="1"/>
            <a:r>
              <a:rPr lang="en-US" altLang="ja-JP" sz="2000">
                <a:latin typeface="Lucida Console" panose="020B0609040504020204" pitchFamily="49" charset="0"/>
                <a:ea typeface="HG丸ｺﾞｼｯｸM-PRO" panose="020F0600000000000000" pitchFamily="50" charset="-128"/>
              </a:rPr>
              <a:t>setVisible(true);</a:t>
            </a:r>
            <a:endParaRPr lang="ja-JP" altLang="en-US" sz="2000">
              <a:latin typeface="Lucida Console" panose="020B0609040504020204" pitchFamily="49" charset="0"/>
              <a:ea typeface="HG丸ｺﾞｼｯｸM-PRO" panose="020F0600000000000000" pitchFamily="50" charset="-128"/>
            </a:endParaRPr>
          </a:p>
        </p:txBody>
      </p:sp>
      <p:pic>
        <p:nvPicPr>
          <p:cNvPr id="3" name="図 2">
            <a:extLst>
              <a:ext uri="{FF2B5EF4-FFF2-40B4-BE49-F238E27FC236}">
                <a16:creationId xmlns:a16="http://schemas.microsoft.com/office/drawing/2014/main" id="{39A32C18-4AE9-4886-9F63-91E5A784CC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4636" y="4105129"/>
            <a:ext cx="3672408" cy="2478233"/>
          </a:xfrm>
          <a:prstGeom prst="rect">
            <a:avLst/>
          </a:prstGeom>
        </p:spPr>
      </p:pic>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タイトル 1">
            <a:extLst>
              <a:ext uri="{FF2B5EF4-FFF2-40B4-BE49-F238E27FC236}">
                <a16:creationId xmlns:a16="http://schemas.microsoft.com/office/drawing/2014/main" id="{136B44B6-1C54-4505-A930-6FBA2CD82C1C}"/>
              </a:ext>
            </a:extLst>
          </p:cNvPr>
          <p:cNvSpPr>
            <a:spLocks noGrp="1"/>
          </p:cNvSpPr>
          <p:nvPr>
            <p:ph type="title"/>
          </p:nvPr>
        </p:nvSpPr>
        <p:spPr>
          <a:xfrm>
            <a:off x="457200" y="274638"/>
            <a:ext cx="8229600" cy="725487"/>
          </a:xfrm>
        </p:spPr>
        <p:txBody>
          <a:bodyPr/>
          <a:lstStyle/>
          <a:p>
            <a:pPr eaLnBrk="1" hangingPunct="1"/>
            <a:r>
              <a:rPr lang="ja-JP" altLang="en-US"/>
              <a:t>ボックスレイアウト</a:t>
            </a:r>
          </a:p>
        </p:txBody>
      </p:sp>
      <p:sp>
        <p:nvSpPr>
          <p:cNvPr id="130052" name="正方形/長方形 4">
            <a:extLst>
              <a:ext uri="{FF2B5EF4-FFF2-40B4-BE49-F238E27FC236}">
                <a16:creationId xmlns:a16="http://schemas.microsoft.com/office/drawing/2014/main" id="{FAFC9CAF-8CD9-46D8-B40E-01EEB261CD5D}"/>
              </a:ext>
            </a:extLst>
          </p:cNvPr>
          <p:cNvSpPr>
            <a:spLocks noChangeArrowheads="1"/>
          </p:cNvSpPr>
          <p:nvPr/>
        </p:nvSpPr>
        <p:spPr bwMode="auto">
          <a:xfrm>
            <a:off x="71438" y="1643063"/>
            <a:ext cx="8929687" cy="7699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200">
                <a:latin typeface="Lucida Console" panose="020B0609040504020204" pitchFamily="49" charset="0"/>
                <a:ea typeface="HG丸ｺﾞｼｯｸM-PRO" panose="020F0600000000000000" pitchFamily="50" charset="-128"/>
              </a:rPr>
              <a:t>getContentPane().</a:t>
            </a:r>
            <a:r>
              <a:rPr lang="en-US" altLang="ja-JP" sz="2200">
                <a:solidFill>
                  <a:srgbClr val="C00000"/>
                </a:solidFill>
                <a:latin typeface="Lucida Console" panose="020B0609040504020204" pitchFamily="49" charset="0"/>
                <a:ea typeface="HG丸ｺﾞｼｯｸM-PRO" panose="020F0600000000000000" pitchFamily="50" charset="-128"/>
              </a:rPr>
              <a:t>setLayout(</a:t>
            </a:r>
            <a:br>
              <a:rPr lang="en-US" altLang="ja-JP" sz="2200">
                <a:solidFill>
                  <a:srgbClr val="C00000"/>
                </a:solidFill>
                <a:latin typeface="Lucida Console" panose="020B0609040504020204" pitchFamily="49" charset="0"/>
                <a:ea typeface="HG丸ｺﾞｼｯｸM-PRO" panose="020F0600000000000000" pitchFamily="50" charset="-128"/>
              </a:rPr>
            </a:br>
            <a:r>
              <a:rPr lang="ja-JP" altLang="en-US" sz="2200">
                <a:solidFill>
                  <a:srgbClr val="C00000"/>
                </a:solidFill>
                <a:latin typeface="Lucida Console" panose="020B0609040504020204" pitchFamily="49" charset="0"/>
                <a:ea typeface="HG丸ｺﾞｼｯｸM-PRO" panose="020F0600000000000000" pitchFamily="50" charset="-128"/>
              </a:rPr>
              <a:t> </a:t>
            </a:r>
            <a:r>
              <a:rPr lang="en-US" altLang="ja-JP" sz="2200">
                <a:solidFill>
                  <a:srgbClr val="C00000"/>
                </a:solidFill>
                <a:latin typeface="Lucida Console" panose="020B0609040504020204" pitchFamily="49" charset="0"/>
                <a:ea typeface="HG丸ｺﾞｼｯｸM-PRO" panose="020F0600000000000000" pitchFamily="50" charset="-128"/>
              </a:rPr>
              <a:t>new BoxLayout(getContentPane(), BoxLayout.Y_AXIS);</a:t>
            </a:r>
          </a:p>
        </p:txBody>
      </p:sp>
      <p:pic>
        <p:nvPicPr>
          <p:cNvPr id="3" name="図 2">
            <a:extLst>
              <a:ext uri="{FF2B5EF4-FFF2-40B4-BE49-F238E27FC236}">
                <a16:creationId xmlns:a16="http://schemas.microsoft.com/office/drawing/2014/main" id="{CF35A70C-FD94-4AD1-A961-D8DB80AC6B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3782" y="2996952"/>
            <a:ext cx="4136436" cy="2791371"/>
          </a:xfrm>
          <a:prstGeom prst="rect">
            <a:avLst/>
          </a:prstGeom>
        </p:spPr>
      </p:pic>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タイトル 1">
            <a:extLst>
              <a:ext uri="{FF2B5EF4-FFF2-40B4-BE49-F238E27FC236}">
                <a16:creationId xmlns:a16="http://schemas.microsoft.com/office/drawing/2014/main" id="{363388FA-54EA-46D3-B8D0-B2801F119C4E}"/>
              </a:ext>
            </a:extLst>
          </p:cNvPr>
          <p:cNvSpPr>
            <a:spLocks noGrp="1"/>
          </p:cNvSpPr>
          <p:nvPr>
            <p:ph type="title"/>
          </p:nvPr>
        </p:nvSpPr>
        <p:spPr>
          <a:xfrm>
            <a:off x="457200" y="274638"/>
            <a:ext cx="8229600" cy="725487"/>
          </a:xfrm>
        </p:spPr>
        <p:txBody>
          <a:bodyPr/>
          <a:lstStyle/>
          <a:p>
            <a:pPr eaLnBrk="1" hangingPunct="1"/>
            <a:r>
              <a:rPr lang="ja-JP" altLang="en-US"/>
              <a:t>グリッドレイアウト</a:t>
            </a:r>
          </a:p>
        </p:txBody>
      </p:sp>
      <p:sp>
        <p:nvSpPr>
          <p:cNvPr id="131076" name="正方形/長方形 4">
            <a:extLst>
              <a:ext uri="{FF2B5EF4-FFF2-40B4-BE49-F238E27FC236}">
                <a16:creationId xmlns:a16="http://schemas.microsoft.com/office/drawing/2014/main" id="{8CD083DB-8C0D-4890-82B2-48EB1F043D97}"/>
              </a:ext>
            </a:extLst>
          </p:cNvPr>
          <p:cNvSpPr>
            <a:spLocks noChangeArrowheads="1"/>
          </p:cNvSpPr>
          <p:nvPr/>
        </p:nvSpPr>
        <p:spPr bwMode="auto">
          <a:xfrm>
            <a:off x="71438" y="1643063"/>
            <a:ext cx="8929687" cy="9540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800">
                <a:latin typeface="Lucida Console" panose="020B0609040504020204" pitchFamily="49" charset="0"/>
                <a:ea typeface="HG丸ｺﾞｼｯｸM-PRO" panose="020F0600000000000000" pitchFamily="50" charset="-128"/>
              </a:rPr>
              <a:t>getContentPane().</a:t>
            </a:r>
            <a:r>
              <a:rPr lang="en-US" altLang="ja-JP" sz="2800">
                <a:solidFill>
                  <a:srgbClr val="C00000"/>
                </a:solidFill>
                <a:latin typeface="Lucida Console" panose="020B0609040504020204" pitchFamily="49" charset="0"/>
                <a:ea typeface="HG丸ｺﾞｼｯｸM-PRO" panose="020F0600000000000000" pitchFamily="50" charset="-128"/>
              </a:rPr>
              <a:t>setLayout(</a:t>
            </a:r>
            <a:br>
              <a:rPr lang="en-US" altLang="ja-JP" sz="2800">
                <a:solidFill>
                  <a:srgbClr val="C00000"/>
                </a:solidFill>
                <a:latin typeface="Lucida Console" panose="020B0609040504020204" pitchFamily="49" charset="0"/>
                <a:ea typeface="HG丸ｺﾞｼｯｸM-PRO" panose="020F0600000000000000" pitchFamily="50" charset="-128"/>
              </a:rPr>
            </a:br>
            <a:r>
              <a:rPr lang="ja-JP" altLang="en-US" sz="2800">
                <a:solidFill>
                  <a:srgbClr val="C00000"/>
                </a:solidFill>
                <a:latin typeface="Lucida Console" panose="020B0609040504020204" pitchFamily="49" charset="0"/>
                <a:ea typeface="HG丸ｺﾞｼｯｸM-PRO" panose="020F0600000000000000" pitchFamily="50" charset="-128"/>
              </a:rPr>
              <a:t> </a:t>
            </a:r>
            <a:r>
              <a:rPr lang="en-US" altLang="ja-JP" sz="2800">
                <a:solidFill>
                  <a:srgbClr val="C00000"/>
                </a:solidFill>
                <a:latin typeface="Lucida Console" panose="020B0609040504020204" pitchFamily="49" charset="0"/>
                <a:ea typeface="HG丸ｺﾞｼｯｸM-PRO" panose="020F0600000000000000" pitchFamily="50" charset="-128"/>
              </a:rPr>
              <a:t>new GridLayout(2, 3));</a:t>
            </a:r>
          </a:p>
        </p:txBody>
      </p:sp>
      <p:pic>
        <p:nvPicPr>
          <p:cNvPr id="3" name="図 2">
            <a:extLst>
              <a:ext uri="{FF2B5EF4-FFF2-40B4-BE49-F238E27FC236}">
                <a16:creationId xmlns:a16="http://schemas.microsoft.com/office/drawing/2014/main" id="{0C7F3ACB-7AD4-4E7D-ADAD-07C687F657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7703" y="3068960"/>
            <a:ext cx="4008594" cy="2705100"/>
          </a:xfrm>
          <a:prstGeom prst="rect">
            <a:avLst/>
          </a:prstGeom>
        </p:spPr>
      </p:pic>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タイトル 1">
            <a:extLst>
              <a:ext uri="{FF2B5EF4-FFF2-40B4-BE49-F238E27FC236}">
                <a16:creationId xmlns:a16="http://schemas.microsoft.com/office/drawing/2014/main" id="{4500403F-E840-424E-A5B4-6A678791EC3C}"/>
              </a:ext>
            </a:extLst>
          </p:cNvPr>
          <p:cNvSpPr>
            <a:spLocks noGrp="1"/>
          </p:cNvSpPr>
          <p:nvPr>
            <p:ph type="title"/>
          </p:nvPr>
        </p:nvSpPr>
        <p:spPr>
          <a:xfrm>
            <a:off x="457200" y="274638"/>
            <a:ext cx="8229600" cy="725487"/>
          </a:xfrm>
        </p:spPr>
        <p:txBody>
          <a:bodyPr/>
          <a:lstStyle/>
          <a:p>
            <a:pPr eaLnBrk="1" hangingPunct="1"/>
            <a:r>
              <a:rPr lang="ja-JP" altLang="en-US"/>
              <a:t>パネルを活用したレイアウト</a:t>
            </a:r>
          </a:p>
        </p:txBody>
      </p:sp>
      <p:sp>
        <p:nvSpPr>
          <p:cNvPr id="132099" name="コンテンツ プレースホルダ 2">
            <a:extLst>
              <a:ext uri="{FF2B5EF4-FFF2-40B4-BE49-F238E27FC236}">
                <a16:creationId xmlns:a16="http://schemas.microsoft.com/office/drawing/2014/main" id="{80B5B7A4-2C7E-417A-820F-EAD201E73783}"/>
              </a:ext>
            </a:extLst>
          </p:cNvPr>
          <p:cNvSpPr>
            <a:spLocks noGrp="1"/>
          </p:cNvSpPr>
          <p:nvPr>
            <p:ph idx="1"/>
          </p:nvPr>
        </p:nvSpPr>
        <p:spPr>
          <a:xfrm>
            <a:off x="457200" y="1214438"/>
            <a:ext cx="8229600" cy="5000625"/>
          </a:xfrm>
        </p:spPr>
        <p:txBody>
          <a:bodyPr/>
          <a:lstStyle/>
          <a:p>
            <a:pPr eaLnBrk="1" hangingPunct="1"/>
            <a:r>
              <a:rPr lang="en-US" altLang="ja-JP" dirty="0" err="1"/>
              <a:t>JPanel</a:t>
            </a:r>
            <a:r>
              <a:rPr lang="ja-JP" altLang="en-US" dirty="0"/>
              <a:t>はコンポーネントをのせることができるコンポーネント</a:t>
            </a:r>
            <a:endParaRPr lang="en-US" altLang="ja-JP" dirty="0"/>
          </a:p>
          <a:p>
            <a:pPr eaLnBrk="1" hangingPunct="1"/>
            <a:r>
              <a:rPr lang="en-US" altLang="ja-JP" dirty="0" err="1"/>
              <a:t>JPanel</a:t>
            </a:r>
            <a:r>
              <a:rPr lang="ja-JP" altLang="en-US" dirty="0"/>
              <a:t>を活用することで、複雑なコンポーネントの配置が可能になる</a:t>
            </a:r>
            <a:endParaRPr lang="en-US" altLang="ja-JP" dirty="0"/>
          </a:p>
        </p:txBody>
      </p:sp>
      <p:pic>
        <p:nvPicPr>
          <p:cNvPr id="132101" name="Picture 3" descr="C:\_jun\work\2009misc\書籍出版関係\Java\00_Java図表画面データ\2巻\15章\図15-3.bmp">
            <a:extLst>
              <a:ext uri="{FF2B5EF4-FFF2-40B4-BE49-F238E27FC236}">
                <a16:creationId xmlns:a16="http://schemas.microsoft.com/office/drawing/2014/main" id="{1B630424-582C-4EAD-A54D-7395DF53D1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0500" y="3857625"/>
            <a:ext cx="4999038" cy="267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図 2">
            <a:extLst>
              <a:ext uri="{FF2B5EF4-FFF2-40B4-BE49-F238E27FC236}">
                <a16:creationId xmlns:a16="http://schemas.microsoft.com/office/drawing/2014/main" id="{14C027BF-933B-4C61-AEC7-96E209F69F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8099" y="4044206"/>
            <a:ext cx="3417979" cy="230653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タイトル 1"/>
          <p:cNvSpPr>
            <a:spLocks noGrp="1"/>
          </p:cNvSpPr>
          <p:nvPr>
            <p:ph type="title"/>
          </p:nvPr>
        </p:nvSpPr>
        <p:spPr>
          <a:xfrm>
            <a:off x="457200" y="274638"/>
            <a:ext cx="8229600" cy="725487"/>
          </a:xfrm>
        </p:spPr>
        <p:txBody>
          <a:bodyPr/>
          <a:lstStyle/>
          <a:p>
            <a:pPr eaLnBrk="1" hangingPunct="1"/>
            <a:r>
              <a:rPr lang="en-US" altLang="ja-JP"/>
              <a:t>API</a:t>
            </a:r>
            <a:r>
              <a:rPr lang="ja-JP" altLang="en-US"/>
              <a:t>仕様書で確認できるクラス情報</a:t>
            </a:r>
          </a:p>
        </p:txBody>
      </p:sp>
      <p:sp>
        <p:nvSpPr>
          <p:cNvPr id="3" name="コンテンツ プレースホルダ 2"/>
          <p:cNvSpPr>
            <a:spLocks noGrp="1"/>
          </p:cNvSpPr>
          <p:nvPr>
            <p:ph idx="1"/>
          </p:nvPr>
        </p:nvSpPr>
        <p:spPr>
          <a:xfrm>
            <a:off x="3635896" y="1628800"/>
            <a:ext cx="5328592" cy="4230786"/>
          </a:xfrm>
        </p:spPr>
        <p:txBody>
          <a:bodyPr rtlCol="0">
            <a:normAutofit/>
          </a:bodyPr>
          <a:lstStyle/>
          <a:p>
            <a:pPr eaLnBrk="1" fontAlgn="auto" hangingPunct="1">
              <a:spcAft>
                <a:spcPts val="0"/>
              </a:spcAft>
              <a:defRPr/>
            </a:pPr>
            <a:r>
              <a:rPr lang="en-US" altLang="ja-JP" sz="2400" dirty="0"/>
              <a:t>Random</a:t>
            </a:r>
            <a:r>
              <a:rPr lang="ja-JP" altLang="en-US" sz="2400" dirty="0"/>
              <a:t>クラスは</a:t>
            </a:r>
            <a:r>
              <a:rPr lang="en-US" altLang="ja-JP" sz="2400" dirty="0" err="1"/>
              <a:t>java.base</a:t>
            </a:r>
            <a:r>
              <a:rPr lang="ja-JP" altLang="en-US" sz="2400" dirty="0"/>
              <a:t>モジュールの</a:t>
            </a:r>
            <a:r>
              <a:rPr lang="en-US" altLang="ja-JP" sz="2400" dirty="0" err="1"/>
              <a:t>java.util</a:t>
            </a:r>
            <a:r>
              <a:rPr lang="ja-JP" altLang="en-US" sz="2400" dirty="0"/>
              <a:t>パッケージに含まれる</a:t>
            </a:r>
            <a:endParaRPr lang="en-US" altLang="ja-JP" sz="2400" dirty="0"/>
          </a:p>
          <a:p>
            <a:pPr eaLnBrk="1" fontAlgn="auto" hangingPunct="1">
              <a:spcAft>
                <a:spcPts val="0"/>
              </a:spcAft>
              <a:defRPr/>
            </a:pPr>
            <a:r>
              <a:rPr lang="en-US" altLang="ja-JP" sz="2400" dirty="0" err="1"/>
              <a:t>java.lang.Object</a:t>
            </a:r>
            <a:r>
              <a:rPr lang="ja-JP" altLang="en-US" sz="2400" dirty="0"/>
              <a:t>クラスを継承している</a:t>
            </a:r>
            <a:endParaRPr lang="en-US" altLang="ja-JP" sz="2400" dirty="0"/>
          </a:p>
          <a:p>
            <a:pPr eaLnBrk="1" fontAlgn="auto" hangingPunct="1">
              <a:spcAft>
                <a:spcPts val="0"/>
              </a:spcAft>
              <a:defRPr/>
            </a:pPr>
            <a:r>
              <a:rPr lang="en-US" altLang="ja-JP" sz="2400" dirty="0" err="1"/>
              <a:t>Serializable</a:t>
            </a:r>
            <a:r>
              <a:rPr lang="ja-JP" altLang="en-US" sz="2400" dirty="0"/>
              <a:t>インタフェースを実装している</a:t>
            </a:r>
            <a:endParaRPr lang="en-US" altLang="ja-JP" sz="2400" dirty="0"/>
          </a:p>
          <a:p>
            <a:pPr eaLnBrk="1" fontAlgn="auto" hangingPunct="1">
              <a:spcAft>
                <a:spcPts val="0"/>
              </a:spcAft>
              <a:defRPr/>
            </a:pPr>
            <a:r>
              <a:rPr lang="ja-JP" altLang="en-US" sz="2400" dirty="0"/>
              <a:t>サブクラスに</a:t>
            </a:r>
            <a:r>
              <a:rPr lang="en-US" altLang="ja-JP" sz="2400" dirty="0" err="1"/>
              <a:t>SecureRandom</a:t>
            </a:r>
            <a:r>
              <a:rPr lang="ja-JP" altLang="en-US" sz="2400" dirty="0"/>
              <a:t>クラスと</a:t>
            </a:r>
            <a:r>
              <a:rPr lang="en-US" altLang="ja-JP" sz="2400" dirty="0" err="1"/>
              <a:t>ThreadLocalRandom</a:t>
            </a:r>
            <a:r>
              <a:rPr lang="ja-JP" altLang="en-US" sz="2400" dirty="0"/>
              <a:t>クラスがある</a:t>
            </a:r>
          </a:p>
        </p:txBody>
      </p:sp>
      <p:pic>
        <p:nvPicPr>
          <p:cNvPr id="2" name="図 1">
            <a:extLst>
              <a:ext uri="{FF2B5EF4-FFF2-40B4-BE49-F238E27FC236}">
                <a16:creationId xmlns:a16="http://schemas.microsoft.com/office/drawing/2014/main" id="{07C122DF-B3B1-4F3A-BAC9-3F04E8DBF971}"/>
              </a:ext>
            </a:extLst>
          </p:cNvPr>
          <p:cNvPicPr>
            <a:picLocks noChangeAspect="1"/>
          </p:cNvPicPr>
          <p:nvPr/>
        </p:nvPicPr>
        <p:blipFill>
          <a:blip r:embed="rId3"/>
          <a:stretch>
            <a:fillRect/>
          </a:stretch>
        </p:blipFill>
        <p:spPr>
          <a:xfrm>
            <a:off x="323528" y="1994886"/>
            <a:ext cx="3051617" cy="2868227"/>
          </a:xfrm>
          <a:prstGeom prst="rect">
            <a:avLst/>
          </a:prstGeom>
          <a:ln>
            <a:solidFill>
              <a:schemeClr val="tx1"/>
            </a:solidFill>
          </a:ln>
        </p:spPr>
      </p:pic>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タイトル 1">
            <a:extLst>
              <a:ext uri="{FF2B5EF4-FFF2-40B4-BE49-F238E27FC236}">
                <a16:creationId xmlns:a16="http://schemas.microsoft.com/office/drawing/2014/main" id="{0C1B3F00-2610-4090-845D-1670A0A62C0A}"/>
              </a:ext>
            </a:extLst>
          </p:cNvPr>
          <p:cNvSpPr>
            <a:spLocks noGrp="1"/>
          </p:cNvSpPr>
          <p:nvPr>
            <p:ph type="title"/>
          </p:nvPr>
        </p:nvSpPr>
        <p:spPr>
          <a:xfrm>
            <a:off x="457200" y="274638"/>
            <a:ext cx="8229600" cy="725487"/>
          </a:xfrm>
        </p:spPr>
        <p:txBody>
          <a:bodyPr/>
          <a:lstStyle/>
          <a:p>
            <a:pPr eaLnBrk="1" hangingPunct="1"/>
            <a:r>
              <a:rPr lang="ja-JP" altLang="en-US"/>
              <a:t>イベント処理</a:t>
            </a:r>
          </a:p>
        </p:txBody>
      </p:sp>
      <p:sp>
        <p:nvSpPr>
          <p:cNvPr id="133123" name="コンテンツ プレースホルダ 2">
            <a:extLst>
              <a:ext uri="{FF2B5EF4-FFF2-40B4-BE49-F238E27FC236}">
                <a16:creationId xmlns:a16="http://schemas.microsoft.com/office/drawing/2014/main" id="{A74BB3E2-8E7D-408C-B9FD-988CE6299A87}"/>
              </a:ext>
            </a:extLst>
          </p:cNvPr>
          <p:cNvSpPr>
            <a:spLocks noGrp="1"/>
          </p:cNvSpPr>
          <p:nvPr>
            <p:ph idx="1"/>
          </p:nvPr>
        </p:nvSpPr>
        <p:spPr>
          <a:xfrm>
            <a:off x="457200" y="1214438"/>
            <a:ext cx="8229600" cy="5000625"/>
          </a:xfrm>
        </p:spPr>
        <p:txBody>
          <a:bodyPr/>
          <a:lstStyle/>
          <a:p>
            <a:pPr eaLnBrk="1" hangingPunct="1"/>
            <a:r>
              <a:rPr lang="ja-JP" altLang="en-US" sz="2800" dirty="0"/>
              <a:t>「ボタンがクリックされた」などのように、ユーザによって何か操作が行われたことを「</a:t>
            </a:r>
            <a:r>
              <a:rPr lang="ja-JP" altLang="en-US" sz="2800" dirty="0">
                <a:solidFill>
                  <a:srgbClr val="C00000"/>
                </a:solidFill>
              </a:rPr>
              <a:t>イベント</a:t>
            </a:r>
            <a:r>
              <a:rPr lang="ja-JP" altLang="en-US" sz="2800" dirty="0"/>
              <a:t>が発生した」という</a:t>
            </a:r>
            <a:endParaRPr lang="en-US" altLang="ja-JP" sz="2800" dirty="0"/>
          </a:p>
          <a:p>
            <a:pPr eaLnBrk="1" hangingPunct="1"/>
            <a:endParaRPr lang="en-US" altLang="ja-JP" sz="2800" dirty="0"/>
          </a:p>
          <a:p>
            <a:pPr eaLnBrk="1" hangingPunct="1"/>
            <a:r>
              <a:rPr lang="en-US" altLang="ja-JP" sz="2800" dirty="0"/>
              <a:t>Java</a:t>
            </a:r>
            <a:r>
              <a:rPr lang="ja-JP" altLang="en-US" sz="2800" dirty="0"/>
              <a:t>では、イベントオブジェクト</a:t>
            </a:r>
            <a:r>
              <a:rPr lang="en-US" altLang="ja-JP" sz="2800" dirty="0"/>
              <a:t>(</a:t>
            </a:r>
            <a:r>
              <a:rPr lang="en-US" altLang="ja-JP" sz="2800" dirty="0" err="1"/>
              <a:t>java.awt.Event</a:t>
            </a:r>
            <a:r>
              <a:rPr lang="en-US" altLang="ja-JP" sz="2800" dirty="0"/>
              <a:t>)</a:t>
            </a:r>
            <a:r>
              <a:rPr lang="ja-JP" altLang="en-US" sz="2800" dirty="0"/>
              <a:t>によって、イベントが表現される</a:t>
            </a:r>
            <a:endParaRPr lang="en-US" altLang="ja-JP" sz="2800" dirty="0"/>
          </a:p>
          <a:p>
            <a:pPr eaLnBrk="1" hangingPunct="1"/>
            <a:endParaRPr lang="en-US" altLang="ja-JP" sz="2800" dirty="0"/>
          </a:p>
          <a:p>
            <a:pPr eaLnBrk="1" hangingPunct="1"/>
            <a:r>
              <a:rPr lang="ja-JP" altLang="en-US" sz="2800" dirty="0"/>
              <a:t>イベントが発生したときの処理を</a:t>
            </a:r>
            <a:r>
              <a:rPr lang="ja-JP" altLang="en-US" sz="2800" dirty="0">
                <a:solidFill>
                  <a:srgbClr val="C00000"/>
                </a:solidFill>
              </a:rPr>
              <a:t>イベント処理</a:t>
            </a:r>
            <a:r>
              <a:rPr lang="ja-JP" altLang="en-US" sz="2800" dirty="0"/>
              <a:t>という</a:t>
            </a:r>
            <a:endParaRPr lang="en-US" altLang="ja-JP" sz="2800"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タイトル 1">
            <a:extLst>
              <a:ext uri="{FF2B5EF4-FFF2-40B4-BE49-F238E27FC236}">
                <a16:creationId xmlns:a16="http://schemas.microsoft.com/office/drawing/2014/main" id="{C8341AD6-541F-4D10-B365-F5DF0436CC6B}"/>
              </a:ext>
            </a:extLst>
          </p:cNvPr>
          <p:cNvSpPr>
            <a:spLocks noGrp="1"/>
          </p:cNvSpPr>
          <p:nvPr>
            <p:ph type="title"/>
          </p:nvPr>
        </p:nvSpPr>
        <p:spPr>
          <a:xfrm>
            <a:off x="457200" y="274638"/>
            <a:ext cx="8229600" cy="725487"/>
          </a:xfrm>
        </p:spPr>
        <p:txBody>
          <a:bodyPr/>
          <a:lstStyle/>
          <a:p>
            <a:pPr eaLnBrk="1" hangingPunct="1"/>
            <a:r>
              <a:rPr lang="ja-JP" altLang="en-US"/>
              <a:t>ソースとリスナ</a:t>
            </a:r>
          </a:p>
        </p:txBody>
      </p:sp>
      <p:sp>
        <p:nvSpPr>
          <p:cNvPr id="3" name="コンテンツ プレースホルダ 2">
            <a:extLst>
              <a:ext uri="{FF2B5EF4-FFF2-40B4-BE49-F238E27FC236}">
                <a16:creationId xmlns:a16="http://schemas.microsoft.com/office/drawing/2014/main" id="{2859F371-BC8A-4CE0-A894-3984F1810913}"/>
              </a:ext>
            </a:extLst>
          </p:cNvPr>
          <p:cNvSpPr>
            <a:spLocks noGrp="1"/>
          </p:cNvSpPr>
          <p:nvPr>
            <p:ph idx="1"/>
          </p:nvPr>
        </p:nvSpPr>
        <p:spPr>
          <a:xfrm>
            <a:off x="457200" y="1214438"/>
            <a:ext cx="8229600" cy="3000375"/>
          </a:xfrm>
        </p:spPr>
        <p:txBody>
          <a:bodyPr rtlCol="0">
            <a:normAutofit lnSpcReduction="10000"/>
          </a:bodyPr>
          <a:lstStyle/>
          <a:p>
            <a:pPr eaLnBrk="1" fontAlgn="auto" hangingPunct="1">
              <a:spcAft>
                <a:spcPts val="0"/>
              </a:spcAft>
              <a:defRPr/>
            </a:pPr>
            <a:r>
              <a:rPr lang="ja-JP" altLang="en-US" sz="2800" dirty="0">
                <a:solidFill>
                  <a:srgbClr val="C00000"/>
                </a:solidFill>
              </a:rPr>
              <a:t>ソース（</a:t>
            </a:r>
            <a:r>
              <a:rPr lang="en-US" altLang="ja-JP" sz="2800" dirty="0">
                <a:solidFill>
                  <a:srgbClr val="C00000"/>
                </a:solidFill>
              </a:rPr>
              <a:t>source</a:t>
            </a:r>
            <a:r>
              <a:rPr lang="ja-JP" altLang="en-US" sz="2800" dirty="0">
                <a:solidFill>
                  <a:srgbClr val="C00000"/>
                </a:solidFill>
              </a:rPr>
              <a:t>）</a:t>
            </a:r>
            <a:endParaRPr lang="en-US" altLang="ja-JP" sz="2800" dirty="0"/>
          </a:p>
          <a:p>
            <a:pPr lvl="1" eaLnBrk="1" fontAlgn="auto" hangingPunct="1">
              <a:spcAft>
                <a:spcPts val="0"/>
              </a:spcAft>
              <a:defRPr/>
            </a:pPr>
            <a:r>
              <a:rPr lang="ja-JP" altLang="en-US" sz="2400" dirty="0"/>
              <a:t>イベントを発生するオブジェクトのこと</a:t>
            </a:r>
            <a:endParaRPr lang="en-US" altLang="ja-JP" sz="2400" dirty="0"/>
          </a:p>
          <a:p>
            <a:pPr lvl="1" eaLnBrk="1" fontAlgn="auto" hangingPunct="1">
              <a:spcAft>
                <a:spcPts val="0"/>
              </a:spcAft>
              <a:defRPr/>
            </a:pPr>
            <a:r>
              <a:rPr lang="en-US" altLang="ja-JP" sz="2400" dirty="0" err="1"/>
              <a:t>JButton</a:t>
            </a:r>
            <a:r>
              <a:rPr lang="ja-JP" altLang="en-US" sz="2400" dirty="0"/>
              <a:t>などのコンポーネントに限られる</a:t>
            </a:r>
            <a:endParaRPr lang="en-US" altLang="ja-JP" sz="2400" dirty="0"/>
          </a:p>
          <a:p>
            <a:pPr eaLnBrk="1" fontAlgn="auto" hangingPunct="1">
              <a:spcAft>
                <a:spcPts val="0"/>
              </a:spcAft>
              <a:defRPr/>
            </a:pPr>
            <a:r>
              <a:rPr lang="ja-JP" altLang="en-US" sz="2800" dirty="0">
                <a:solidFill>
                  <a:srgbClr val="C00000"/>
                </a:solidFill>
              </a:rPr>
              <a:t>リスナ（</a:t>
            </a:r>
            <a:r>
              <a:rPr lang="en-US" altLang="ja-JP" sz="2800" dirty="0">
                <a:solidFill>
                  <a:srgbClr val="C00000"/>
                </a:solidFill>
              </a:rPr>
              <a:t>listener</a:t>
            </a:r>
            <a:r>
              <a:rPr lang="ja-JP" altLang="en-US" sz="2800" dirty="0">
                <a:solidFill>
                  <a:srgbClr val="C00000"/>
                </a:solidFill>
              </a:rPr>
              <a:t>）</a:t>
            </a:r>
            <a:endParaRPr lang="en-US" altLang="ja-JP" sz="2800" dirty="0">
              <a:solidFill>
                <a:srgbClr val="C00000"/>
              </a:solidFill>
            </a:endParaRPr>
          </a:p>
          <a:p>
            <a:pPr lvl="1" eaLnBrk="1" fontAlgn="auto" hangingPunct="1">
              <a:spcAft>
                <a:spcPts val="0"/>
              </a:spcAft>
              <a:defRPr/>
            </a:pPr>
            <a:r>
              <a:rPr lang="ja-JP" altLang="en-US" sz="2400" dirty="0"/>
              <a:t>イベントを受け取るオブジェクトのこと</a:t>
            </a:r>
            <a:endParaRPr lang="en-US" altLang="ja-JP" sz="2400" dirty="0"/>
          </a:p>
          <a:p>
            <a:pPr lvl="1" eaLnBrk="1" fontAlgn="auto" hangingPunct="1">
              <a:spcAft>
                <a:spcPts val="0"/>
              </a:spcAft>
              <a:defRPr/>
            </a:pPr>
            <a:r>
              <a:rPr lang="ja-JP" altLang="en-US" sz="2400" dirty="0"/>
              <a:t>必要なインタフェース（リスナインタフェース）を実装しているクラスがリスナになれる</a:t>
            </a:r>
          </a:p>
        </p:txBody>
      </p:sp>
      <p:pic>
        <p:nvPicPr>
          <p:cNvPr id="134148" name="Picture 2" descr="C:\_jun\work\2009misc\書籍出版関係\Java\00_Java図表画面データ\2巻\15章\図15-4.bmp">
            <a:extLst>
              <a:ext uri="{FF2B5EF4-FFF2-40B4-BE49-F238E27FC236}">
                <a16:creationId xmlns:a16="http://schemas.microsoft.com/office/drawing/2014/main" id="{ABFF0138-0FE7-4FC3-9916-4A7526DA06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25" y="4470400"/>
            <a:ext cx="6500813"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タイトル 1">
            <a:extLst>
              <a:ext uri="{FF2B5EF4-FFF2-40B4-BE49-F238E27FC236}">
                <a16:creationId xmlns:a16="http://schemas.microsoft.com/office/drawing/2014/main" id="{E73F795B-28F6-4132-8D89-381434142781}"/>
              </a:ext>
            </a:extLst>
          </p:cNvPr>
          <p:cNvSpPr>
            <a:spLocks noGrp="1"/>
          </p:cNvSpPr>
          <p:nvPr>
            <p:ph type="title"/>
          </p:nvPr>
        </p:nvSpPr>
        <p:spPr>
          <a:xfrm>
            <a:off x="0" y="274638"/>
            <a:ext cx="9144000" cy="725487"/>
          </a:xfrm>
        </p:spPr>
        <p:txBody>
          <a:bodyPr/>
          <a:lstStyle/>
          <a:p>
            <a:pPr eaLnBrk="1" hangingPunct="1"/>
            <a:r>
              <a:rPr lang="ja-JP" altLang="en-US" sz="2400"/>
              <a:t>イベント処理（ボタン押下時の処理）を行うプログラムの作成</a:t>
            </a:r>
          </a:p>
        </p:txBody>
      </p:sp>
      <p:sp>
        <p:nvSpPr>
          <p:cNvPr id="3" name="コンテンツ プレースホルダ 2">
            <a:extLst>
              <a:ext uri="{FF2B5EF4-FFF2-40B4-BE49-F238E27FC236}">
                <a16:creationId xmlns:a16="http://schemas.microsoft.com/office/drawing/2014/main" id="{4AFD3C4C-E937-4857-8BE7-1B1FF6F6B3A6}"/>
              </a:ext>
            </a:extLst>
          </p:cNvPr>
          <p:cNvSpPr>
            <a:spLocks noGrp="1"/>
          </p:cNvSpPr>
          <p:nvPr>
            <p:ph idx="1"/>
          </p:nvPr>
        </p:nvSpPr>
        <p:spPr>
          <a:xfrm>
            <a:off x="457200" y="1214438"/>
            <a:ext cx="8229600" cy="5000625"/>
          </a:xfrm>
        </p:spPr>
        <p:txBody>
          <a:bodyPr rtlCol="0">
            <a:normAutofit lnSpcReduction="10000"/>
          </a:bodyPr>
          <a:lstStyle/>
          <a:p>
            <a:pPr marL="514350" indent="-514350" eaLnBrk="1" fontAlgn="auto" hangingPunct="1">
              <a:spcAft>
                <a:spcPts val="0"/>
              </a:spcAft>
              <a:buFont typeface="+mj-lt"/>
              <a:buAutoNum type="arabicPeriod"/>
              <a:defRPr/>
            </a:pPr>
            <a:r>
              <a:rPr lang="ja-JP" altLang="en-US" dirty="0">
                <a:solidFill>
                  <a:srgbClr val="C00000"/>
                </a:solidFill>
              </a:rPr>
              <a:t>リスナを作成する</a:t>
            </a:r>
            <a:endParaRPr lang="en-US" altLang="ja-JP" dirty="0">
              <a:solidFill>
                <a:srgbClr val="C00000"/>
              </a:solidFill>
            </a:endParaRPr>
          </a:p>
          <a:p>
            <a:pPr marL="914400" lvl="1" indent="-514350" eaLnBrk="1" fontAlgn="auto" hangingPunct="1">
              <a:spcAft>
                <a:spcPts val="0"/>
              </a:spcAft>
              <a:defRPr/>
            </a:pPr>
            <a:r>
              <a:rPr lang="ja-JP" altLang="en-US" dirty="0"/>
              <a:t>イベント通知を受け取るクラスを作成する</a:t>
            </a:r>
            <a:endParaRPr lang="en-US" altLang="ja-JP" dirty="0"/>
          </a:p>
          <a:p>
            <a:pPr marL="914400" lvl="1" indent="-514350" eaLnBrk="1" fontAlgn="auto" hangingPunct="1">
              <a:spcAft>
                <a:spcPts val="0"/>
              </a:spcAft>
              <a:defRPr/>
            </a:pPr>
            <a:r>
              <a:rPr lang="en-US" altLang="ja-JP" dirty="0" err="1">
                <a:solidFill>
                  <a:srgbClr val="C00000"/>
                </a:solidFill>
              </a:rPr>
              <a:t>ActionListener</a:t>
            </a:r>
            <a:r>
              <a:rPr lang="ja-JP" altLang="en-US" dirty="0">
                <a:solidFill>
                  <a:srgbClr val="C00000"/>
                </a:solidFill>
              </a:rPr>
              <a:t>インタフェース</a:t>
            </a:r>
            <a:r>
              <a:rPr lang="ja-JP" altLang="en-US" dirty="0"/>
              <a:t>を実装する</a:t>
            </a:r>
            <a:endParaRPr lang="en-US" altLang="ja-JP" dirty="0"/>
          </a:p>
          <a:p>
            <a:pPr marL="914400" lvl="1" indent="-514350" eaLnBrk="1" fontAlgn="auto" hangingPunct="1">
              <a:spcAft>
                <a:spcPts val="0"/>
              </a:spcAft>
              <a:defRPr/>
            </a:pPr>
            <a:r>
              <a:rPr lang="ja-JP" altLang="en-US" dirty="0"/>
              <a:t>イベントが発生すると、</a:t>
            </a:r>
            <a:r>
              <a:rPr lang="en-US" altLang="ja-JP" dirty="0" err="1"/>
              <a:t>actionPerformed</a:t>
            </a:r>
            <a:r>
              <a:rPr lang="ja-JP" altLang="en-US" dirty="0"/>
              <a:t>メソッドが呼び出される</a:t>
            </a:r>
            <a:endParaRPr lang="en-US" altLang="ja-JP" dirty="0"/>
          </a:p>
          <a:p>
            <a:pPr marL="514350" indent="-514350" eaLnBrk="1" fontAlgn="auto" hangingPunct="1">
              <a:spcAft>
                <a:spcPts val="0"/>
              </a:spcAft>
              <a:buFont typeface="+mj-lt"/>
              <a:buAutoNum type="arabicPeriod"/>
              <a:defRPr/>
            </a:pPr>
            <a:r>
              <a:rPr lang="ja-JP" altLang="en-US" dirty="0">
                <a:solidFill>
                  <a:srgbClr val="C00000"/>
                </a:solidFill>
              </a:rPr>
              <a:t>ソースにリスナを登録する</a:t>
            </a:r>
            <a:endParaRPr lang="en-US" altLang="ja-JP" dirty="0">
              <a:solidFill>
                <a:srgbClr val="C00000"/>
              </a:solidFill>
            </a:endParaRPr>
          </a:p>
          <a:p>
            <a:pPr marL="914400" lvl="1" indent="-514350" eaLnBrk="1" fontAlgn="auto" hangingPunct="1">
              <a:spcAft>
                <a:spcPts val="0"/>
              </a:spcAft>
              <a:defRPr/>
            </a:pPr>
            <a:r>
              <a:rPr lang="ja-JP" altLang="en-US" dirty="0"/>
              <a:t>イベントが発生した時に、その通知を誰に送るのかをソースに登録する</a:t>
            </a:r>
            <a:r>
              <a:rPr lang="ja-JP" altLang="en-US" dirty="0">
                <a:solidFill>
                  <a:srgbClr val="C00000"/>
                </a:solidFill>
              </a:rPr>
              <a:t>←リスナ登録。</a:t>
            </a:r>
            <a:endParaRPr lang="en-US" altLang="ja-JP" dirty="0">
              <a:solidFill>
                <a:srgbClr val="C00000"/>
              </a:solidFill>
            </a:endParaRPr>
          </a:p>
          <a:p>
            <a:pPr marL="914400" lvl="1" indent="-514350" eaLnBrk="1" fontAlgn="auto" hangingPunct="1">
              <a:spcAft>
                <a:spcPts val="0"/>
              </a:spcAft>
              <a:defRPr/>
            </a:pPr>
            <a:r>
              <a:rPr lang="ja-JP" altLang="en-US" dirty="0"/>
              <a:t>リスナ登録は</a:t>
            </a:r>
            <a:r>
              <a:rPr lang="en-US" altLang="ja-JP" dirty="0" err="1"/>
              <a:t>addActionListener</a:t>
            </a:r>
            <a:r>
              <a:rPr lang="ja-JP" altLang="en-US" dirty="0"/>
              <a:t>メソッドで行う</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92AB0650-16B8-4E09-8C59-BC101AEF9C09}"/>
              </a:ext>
            </a:extLst>
          </p:cNvPr>
          <p:cNvPicPr>
            <a:picLocks noChangeAspect="1"/>
          </p:cNvPicPr>
          <p:nvPr/>
        </p:nvPicPr>
        <p:blipFill>
          <a:blip r:embed="rId3"/>
          <a:stretch>
            <a:fillRect/>
          </a:stretch>
        </p:blipFill>
        <p:spPr>
          <a:xfrm>
            <a:off x="107504" y="282347"/>
            <a:ext cx="8665215" cy="6293306"/>
          </a:xfrm>
          <a:prstGeom prst="rect">
            <a:avLst/>
          </a:prstGeom>
        </p:spPr>
      </p:pic>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タイトル 1">
            <a:extLst>
              <a:ext uri="{FF2B5EF4-FFF2-40B4-BE49-F238E27FC236}">
                <a16:creationId xmlns:a16="http://schemas.microsoft.com/office/drawing/2014/main" id="{45EBC972-8F3A-4275-B6F8-EB8FE0BCCEF7}"/>
              </a:ext>
            </a:extLst>
          </p:cNvPr>
          <p:cNvSpPr>
            <a:spLocks noGrp="1"/>
          </p:cNvSpPr>
          <p:nvPr>
            <p:ph type="title"/>
          </p:nvPr>
        </p:nvSpPr>
        <p:spPr>
          <a:xfrm>
            <a:off x="457200" y="274638"/>
            <a:ext cx="8229600" cy="725487"/>
          </a:xfrm>
        </p:spPr>
        <p:txBody>
          <a:bodyPr/>
          <a:lstStyle/>
          <a:p>
            <a:pPr eaLnBrk="1" hangingPunct="1"/>
            <a:r>
              <a:rPr lang="ja-JP" altLang="en-US" dirty="0"/>
              <a:t>イベント処理の様子</a:t>
            </a:r>
          </a:p>
        </p:txBody>
      </p:sp>
      <p:sp>
        <p:nvSpPr>
          <p:cNvPr id="137219" name="コンテンツ プレースホルダ 2">
            <a:extLst>
              <a:ext uri="{FF2B5EF4-FFF2-40B4-BE49-F238E27FC236}">
                <a16:creationId xmlns:a16="http://schemas.microsoft.com/office/drawing/2014/main" id="{D4B142FE-FE4B-4297-AE4A-935E4D691293}"/>
              </a:ext>
            </a:extLst>
          </p:cNvPr>
          <p:cNvSpPr>
            <a:spLocks noGrp="1"/>
          </p:cNvSpPr>
          <p:nvPr>
            <p:ph idx="1"/>
          </p:nvPr>
        </p:nvSpPr>
        <p:spPr>
          <a:xfrm>
            <a:off x="457200" y="1214438"/>
            <a:ext cx="8401050" cy="5000625"/>
          </a:xfrm>
        </p:spPr>
        <p:txBody>
          <a:bodyPr/>
          <a:lstStyle/>
          <a:p>
            <a:pPr eaLnBrk="1" hangingPunct="1"/>
            <a:r>
              <a:rPr lang="ja-JP" altLang="en-US" sz="2800" dirty="0"/>
              <a:t>リスナ登録したオブジェクト（</a:t>
            </a:r>
            <a:r>
              <a:rPr lang="en-US" altLang="ja-JP" sz="2800" dirty="0" err="1"/>
              <a:t>SimpleButtonExample</a:t>
            </a:r>
            <a:r>
              <a:rPr lang="ja-JP" altLang="en-US" sz="2800" dirty="0"/>
              <a:t>オブジェクト）へイベントが通知される（</a:t>
            </a:r>
            <a:r>
              <a:rPr lang="en-US" altLang="ja-JP" sz="2800" dirty="0" err="1"/>
              <a:t>actionPerformed</a:t>
            </a:r>
            <a:r>
              <a:rPr lang="ja-JP" altLang="en-US" sz="2800" dirty="0"/>
              <a:t>メソッドが呼び出される）</a:t>
            </a:r>
          </a:p>
        </p:txBody>
      </p:sp>
      <p:pic>
        <p:nvPicPr>
          <p:cNvPr id="137220" name="Picture 2" descr="C:\_jun\work\2009misc\書籍出版関係\Java\00_Java図表画面データ\2巻\15章\図15-5.bmp">
            <a:extLst>
              <a:ext uri="{FF2B5EF4-FFF2-40B4-BE49-F238E27FC236}">
                <a16:creationId xmlns:a16="http://schemas.microsoft.com/office/drawing/2014/main" id="{D78445DC-D218-4E24-9A2A-2D238CFDD9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524250"/>
            <a:ext cx="8920163" cy="326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タイトル 1">
            <a:extLst>
              <a:ext uri="{FF2B5EF4-FFF2-40B4-BE49-F238E27FC236}">
                <a16:creationId xmlns:a16="http://schemas.microsoft.com/office/drawing/2014/main" id="{B7E47CA9-761D-4088-8E12-C038F7FE01B0}"/>
              </a:ext>
            </a:extLst>
          </p:cNvPr>
          <p:cNvSpPr>
            <a:spLocks noGrp="1"/>
          </p:cNvSpPr>
          <p:nvPr>
            <p:ph type="title"/>
          </p:nvPr>
        </p:nvSpPr>
        <p:spPr>
          <a:xfrm>
            <a:off x="457200" y="274638"/>
            <a:ext cx="8229600" cy="725487"/>
          </a:xfrm>
        </p:spPr>
        <p:txBody>
          <a:bodyPr/>
          <a:lstStyle/>
          <a:p>
            <a:pPr eaLnBrk="1" hangingPunct="1"/>
            <a:r>
              <a:rPr lang="ja-JP" altLang="en-US"/>
              <a:t>複数のコンポーネントがある場合</a:t>
            </a:r>
          </a:p>
        </p:txBody>
      </p:sp>
      <p:sp>
        <p:nvSpPr>
          <p:cNvPr id="138243" name="コンテンツ プレースホルダ 2">
            <a:extLst>
              <a:ext uri="{FF2B5EF4-FFF2-40B4-BE49-F238E27FC236}">
                <a16:creationId xmlns:a16="http://schemas.microsoft.com/office/drawing/2014/main" id="{E47E6CD4-FADC-4B1A-A845-BEB37CF643FE}"/>
              </a:ext>
            </a:extLst>
          </p:cNvPr>
          <p:cNvSpPr>
            <a:spLocks noGrp="1"/>
          </p:cNvSpPr>
          <p:nvPr>
            <p:ph idx="1"/>
          </p:nvPr>
        </p:nvSpPr>
        <p:spPr>
          <a:xfrm>
            <a:off x="457200" y="1214438"/>
            <a:ext cx="8229600" cy="5000625"/>
          </a:xfrm>
        </p:spPr>
        <p:txBody>
          <a:bodyPr/>
          <a:lstStyle/>
          <a:p>
            <a:pPr eaLnBrk="1" hangingPunct="1"/>
            <a:r>
              <a:rPr lang="ja-JP" altLang="en-US" sz="2800" dirty="0"/>
              <a:t>異なるボタンに対して、同じオブジェクトをリスナ登録している場合は、同じように</a:t>
            </a:r>
            <a:r>
              <a:rPr lang="en-US" altLang="ja-JP" sz="2800" dirty="0" err="1"/>
              <a:t>actionPerformed</a:t>
            </a:r>
            <a:r>
              <a:rPr lang="ja-JP" altLang="en-US" sz="2800" dirty="0"/>
              <a:t>メソッドが呼ばれる</a:t>
            </a:r>
            <a:endParaRPr lang="en-US" altLang="ja-JP" sz="2800" dirty="0"/>
          </a:p>
          <a:p>
            <a:pPr eaLnBrk="1" hangingPunct="1"/>
            <a:r>
              <a:rPr lang="ja-JP" altLang="en-US" sz="2800" dirty="0"/>
              <a:t>引数で渡される</a:t>
            </a:r>
            <a:r>
              <a:rPr lang="en-US" altLang="ja-JP" sz="2800" dirty="0" err="1"/>
              <a:t>ActionEvent</a:t>
            </a:r>
            <a:r>
              <a:rPr lang="ja-JP" altLang="en-US" sz="2800" dirty="0"/>
              <a:t>オブジェクトの</a:t>
            </a:r>
            <a:r>
              <a:rPr lang="en-US" altLang="ja-JP" sz="2800" dirty="0" err="1"/>
              <a:t>getSource</a:t>
            </a:r>
            <a:r>
              <a:rPr lang="ja-JP" altLang="en-US" sz="2800" dirty="0"/>
              <a:t>メソッドでイベント通知元のオブジェクトを判別できる</a:t>
            </a:r>
          </a:p>
        </p:txBody>
      </p:sp>
      <p:pic>
        <p:nvPicPr>
          <p:cNvPr id="138244" name="Picture 2" descr="C:\_jun\work\2009misc\書籍出版関係\Java\00_Java図表画面データ\2巻\15章\図15-6.bmp">
            <a:extLst>
              <a:ext uri="{FF2B5EF4-FFF2-40B4-BE49-F238E27FC236}">
                <a16:creationId xmlns:a16="http://schemas.microsoft.com/office/drawing/2014/main" id="{8CBEC07E-AEF9-4EEB-99A9-70DC0E124C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0250" y="4164013"/>
            <a:ext cx="5200650" cy="269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61D2FB6A-70F7-479D-94BB-8F89953E6F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2200" y="89724"/>
            <a:ext cx="2502088" cy="1251044"/>
          </a:xfrm>
          <a:prstGeom prst="rect">
            <a:avLst/>
          </a:prstGeom>
        </p:spPr>
      </p:pic>
      <p:pic>
        <p:nvPicPr>
          <p:cNvPr id="5" name="図 4">
            <a:extLst>
              <a:ext uri="{FF2B5EF4-FFF2-40B4-BE49-F238E27FC236}">
                <a16:creationId xmlns:a16="http://schemas.microsoft.com/office/drawing/2014/main" id="{8E50C432-0D29-473E-BB7A-2C995D7C102D}"/>
              </a:ext>
            </a:extLst>
          </p:cNvPr>
          <p:cNvPicPr>
            <a:picLocks noChangeAspect="1"/>
          </p:cNvPicPr>
          <p:nvPr/>
        </p:nvPicPr>
        <p:blipFill>
          <a:blip r:embed="rId4"/>
          <a:stretch>
            <a:fillRect/>
          </a:stretch>
        </p:blipFill>
        <p:spPr>
          <a:xfrm>
            <a:off x="20588" y="0"/>
            <a:ext cx="6077550" cy="6858000"/>
          </a:xfrm>
          <a:prstGeom prst="rect">
            <a:avLst/>
          </a:prstGeom>
        </p:spPr>
      </p:pic>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タイトル 1">
            <a:extLst>
              <a:ext uri="{FF2B5EF4-FFF2-40B4-BE49-F238E27FC236}">
                <a16:creationId xmlns:a16="http://schemas.microsoft.com/office/drawing/2014/main" id="{778057C6-3DD8-47FA-840E-1F0583DC7766}"/>
              </a:ext>
            </a:extLst>
          </p:cNvPr>
          <p:cNvSpPr>
            <a:spLocks noGrp="1"/>
          </p:cNvSpPr>
          <p:nvPr>
            <p:ph type="title"/>
          </p:nvPr>
        </p:nvSpPr>
        <p:spPr>
          <a:xfrm>
            <a:off x="457200" y="274638"/>
            <a:ext cx="8229600" cy="725487"/>
          </a:xfrm>
        </p:spPr>
        <p:txBody>
          <a:bodyPr/>
          <a:lstStyle/>
          <a:p>
            <a:pPr eaLnBrk="1" hangingPunct="1"/>
            <a:r>
              <a:rPr lang="ja-JP" altLang="en-US"/>
              <a:t>さまざまなコンポーネント</a:t>
            </a:r>
          </a:p>
        </p:txBody>
      </p:sp>
      <p:sp>
        <p:nvSpPr>
          <p:cNvPr id="140291" name="コンテンツ プレースホルダ 2">
            <a:extLst>
              <a:ext uri="{FF2B5EF4-FFF2-40B4-BE49-F238E27FC236}">
                <a16:creationId xmlns:a16="http://schemas.microsoft.com/office/drawing/2014/main" id="{2179B151-3D76-478E-AC1B-9C41C98A3644}"/>
              </a:ext>
            </a:extLst>
          </p:cNvPr>
          <p:cNvSpPr>
            <a:spLocks noGrp="1"/>
          </p:cNvSpPr>
          <p:nvPr>
            <p:ph idx="1"/>
          </p:nvPr>
        </p:nvSpPr>
        <p:spPr>
          <a:xfrm>
            <a:off x="457200" y="1214438"/>
            <a:ext cx="8229600" cy="5000625"/>
          </a:xfrm>
        </p:spPr>
        <p:txBody>
          <a:bodyPr/>
          <a:lstStyle/>
          <a:p>
            <a:pPr eaLnBrk="1" hangingPunct="1"/>
            <a:r>
              <a:rPr lang="en-US" altLang="ja-JP" dirty="0"/>
              <a:t>Swing</a:t>
            </a:r>
            <a:r>
              <a:rPr lang="ja-JP" altLang="en-US" dirty="0"/>
              <a:t>ライブラリには、さまざまなコンポーネントがある</a:t>
            </a:r>
            <a:endParaRPr lang="en-US" altLang="ja-JP" dirty="0"/>
          </a:p>
          <a:p>
            <a:pPr eaLnBrk="1" hangingPunct="1"/>
            <a:r>
              <a:rPr lang="ja-JP" altLang="en-US" dirty="0"/>
              <a:t>必要に応じて</a:t>
            </a:r>
            <a:r>
              <a:rPr lang="en-US" altLang="ja-JP" dirty="0"/>
              <a:t>API</a:t>
            </a:r>
            <a:r>
              <a:rPr lang="ja-JP" altLang="en-US" dirty="0"/>
              <a:t>仕様書を調べてみよう</a:t>
            </a:r>
          </a:p>
        </p:txBody>
      </p:sp>
      <p:pic>
        <p:nvPicPr>
          <p:cNvPr id="2" name="図 1">
            <a:extLst>
              <a:ext uri="{FF2B5EF4-FFF2-40B4-BE49-F238E27FC236}">
                <a16:creationId xmlns:a16="http://schemas.microsoft.com/office/drawing/2014/main" id="{B9E10DAF-8554-4BC9-BE60-2D6C2107C2A2}"/>
              </a:ext>
            </a:extLst>
          </p:cNvPr>
          <p:cNvPicPr>
            <a:picLocks noChangeAspect="1"/>
          </p:cNvPicPr>
          <p:nvPr/>
        </p:nvPicPr>
        <p:blipFill>
          <a:blip r:embed="rId3"/>
          <a:stretch>
            <a:fillRect/>
          </a:stretch>
        </p:blipFill>
        <p:spPr>
          <a:xfrm>
            <a:off x="1043608" y="2985108"/>
            <a:ext cx="6422712" cy="3444268"/>
          </a:xfrm>
          <a:prstGeom prst="rect">
            <a:avLst/>
          </a:prstGeom>
        </p:spPr>
      </p:pic>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タイトル 1">
            <a:extLst>
              <a:ext uri="{FF2B5EF4-FFF2-40B4-BE49-F238E27FC236}">
                <a16:creationId xmlns:a16="http://schemas.microsoft.com/office/drawing/2014/main" id="{A008CBE7-05D6-4FD2-B4A4-FF6E02686B7D}"/>
              </a:ext>
            </a:extLst>
          </p:cNvPr>
          <p:cNvSpPr>
            <a:spLocks noGrp="1"/>
          </p:cNvSpPr>
          <p:nvPr>
            <p:ph type="ctrTitle"/>
          </p:nvPr>
        </p:nvSpPr>
        <p:spPr/>
        <p:txBody>
          <a:bodyPr/>
          <a:lstStyle/>
          <a:p>
            <a:pPr eaLnBrk="1" hangingPunct="1"/>
            <a:r>
              <a:rPr lang="ja-JP" altLang="en-US" sz="3600" dirty="0"/>
              <a:t>第</a:t>
            </a:r>
            <a:r>
              <a:rPr lang="en-US" altLang="ja-JP" sz="3600" dirty="0"/>
              <a:t>9</a:t>
            </a:r>
            <a:r>
              <a:rPr lang="ja-JP" altLang="en-US" sz="3600" dirty="0"/>
              <a:t>章</a:t>
            </a:r>
            <a:br>
              <a:rPr lang="en-US" altLang="ja-JP" sz="3600" dirty="0"/>
            </a:br>
            <a:r>
              <a:rPr lang="ja-JP" altLang="en-US" sz="3600" dirty="0"/>
              <a:t>グラフィックスとマウスイベント</a:t>
            </a:r>
          </a:p>
        </p:txBody>
      </p:sp>
      <p:sp>
        <p:nvSpPr>
          <p:cNvPr id="3" name="サブタイトル 2">
            <a:extLst>
              <a:ext uri="{FF2B5EF4-FFF2-40B4-BE49-F238E27FC236}">
                <a16:creationId xmlns:a16="http://schemas.microsoft.com/office/drawing/2014/main" id="{91FB5499-6BD3-4D3C-B2AF-9D6A83F6BC4F}"/>
              </a:ext>
            </a:extLst>
          </p:cNvPr>
          <p:cNvSpPr>
            <a:spLocks noGrp="1"/>
          </p:cNvSpPr>
          <p:nvPr>
            <p:ph type="subTitle" idx="1"/>
          </p:nvPr>
        </p:nvSpPr>
        <p:spPr/>
        <p:txBody>
          <a:bodyPr rtlCol="0">
            <a:normAutofit/>
          </a:bodyPr>
          <a:lstStyle/>
          <a:p>
            <a:pPr eaLnBrk="1" fontAlgn="auto" hangingPunct="1">
              <a:spcAft>
                <a:spcPts val="0"/>
              </a:spcAft>
              <a:defRPr/>
            </a:pPr>
            <a:endParaRPr lang="ja-JP" altLang="en-US"/>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正方形/長方形 3">
            <a:extLst>
              <a:ext uri="{FF2B5EF4-FFF2-40B4-BE49-F238E27FC236}">
                <a16:creationId xmlns:a16="http://schemas.microsoft.com/office/drawing/2014/main" id="{911AEA06-3618-463F-BDEF-2270B9EC1AD4}"/>
              </a:ext>
            </a:extLst>
          </p:cNvPr>
          <p:cNvSpPr>
            <a:spLocks noChangeArrowheads="1"/>
          </p:cNvSpPr>
          <p:nvPr/>
        </p:nvSpPr>
        <p:spPr bwMode="auto">
          <a:xfrm>
            <a:off x="357188" y="2500313"/>
            <a:ext cx="8143875" cy="2554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000">
                <a:latin typeface="Lucida Console" panose="020B0609040504020204" pitchFamily="49" charset="0"/>
                <a:ea typeface="HG丸ｺﾞｼｯｸM-PRO" panose="020F0600000000000000" pitchFamily="50" charset="-128"/>
              </a:rPr>
              <a:t>import java.awt.*;</a:t>
            </a:r>
          </a:p>
          <a:p>
            <a:pPr eaLnBrk="1" hangingPunct="1"/>
            <a:r>
              <a:rPr lang="en-US" altLang="ja-JP" sz="2000">
                <a:latin typeface="Lucida Console" panose="020B0609040504020204" pitchFamily="49" charset="0"/>
                <a:ea typeface="HG丸ｺﾞｼｯｸM-PRO" panose="020F0600000000000000" pitchFamily="50" charset="-128"/>
              </a:rPr>
              <a:t>import javax.swing.*;</a:t>
            </a:r>
          </a:p>
          <a:p>
            <a:pPr eaLnBrk="1" hangingPunct="1"/>
            <a:endParaRPr lang="en-US" altLang="ja-JP" sz="2000">
              <a:latin typeface="Lucida Console" panose="020B0609040504020204" pitchFamily="49" charset="0"/>
              <a:ea typeface="HG丸ｺﾞｼｯｸM-PRO" panose="020F0600000000000000" pitchFamily="50" charset="-128"/>
            </a:endParaRPr>
          </a:p>
          <a:p>
            <a:pPr eaLnBrk="1" hangingPunct="1"/>
            <a:r>
              <a:rPr lang="en-US" altLang="ja-JP" sz="2000">
                <a:latin typeface="Lucida Console" panose="020B0609040504020204" pitchFamily="49" charset="0"/>
                <a:ea typeface="HG丸ｺﾞｼｯｸM-PRO" panose="020F0600000000000000" pitchFamily="50" charset="-128"/>
              </a:rPr>
              <a:t>public class MyPanel extends JPanel {</a:t>
            </a:r>
          </a:p>
          <a:p>
            <a:pPr eaLnBrk="1" hangingPunct="1"/>
            <a:r>
              <a:rPr lang="ja-JP" altLang="en-US" sz="2000">
                <a:latin typeface="Lucida Console" panose="020B0609040504020204" pitchFamily="49" charset="0"/>
                <a:ea typeface="HG丸ｺﾞｼｯｸM-PRO" panose="020F0600000000000000" pitchFamily="50" charset="-128"/>
              </a:rPr>
              <a:t>  </a:t>
            </a:r>
            <a:r>
              <a:rPr lang="en-US" altLang="ja-JP" sz="2000">
                <a:latin typeface="Lucida Console" panose="020B0609040504020204" pitchFamily="49" charset="0"/>
                <a:ea typeface="HG丸ｺﾞｼｯｸM-PRO" panose="020F0600000000000000" pitchFamily="50" charset="-128"/>
              </a:rPr>
              <a:t>public void </a:t>
            </a:r>
            <a:r>
              <a:rPr lang="en-US" altLang="ja-JP" sz="2000">
                <a:solidFill>
                  <a:srgbClr val="C00000"/>
                </a:solidFill>
                <a:latin typeface="Lucida Console" panose="020B0609040504020204" pitchFamily="49" charset="0"/>
                <a:ea typeface="HG丸ｺﾞｼｯｸM-PRO" panose="020F0600000000000000" pitchFamily="50" charset="-128"/>
              </a:rPr>
              <a:t>paintComponent(Graphics g)</a:t>
            </a:r>
            <a:r>
              <a:rPr lang="en-US" altLang="ja-JP" sz="2000">
                <a:latin typeface="Lucida Console" panose="020B0609040504020204" pitchFamily="49" charset="0"/>
                <a:ea typeface="HG丸ｺﾞｼｯｸM-PRO" panose="020F0600000000000000" pitchFamily="50" charset="-128"/>
              </a:rPr>
              <a:t> {</a:t>
            </a:r>
          </a:p>
          <a:p>
            <a:pPr eaLnBrk="1" hangingPunct="1"/>
            <a:r>
              <a:rPr lang="ja-JP" altLang="en-US" sz="2000">
                <a:latin typeface="Lucida Console" panose="020B0609040504020204" pitchFamily="49" charset="0"/>
                <a:ea typeface="HG丸ｺﾞｼｯｸM-PRO" panose="020F0600000000000000" pitchFamily="50" charset="-128"/>
              </a:rPr>
              <a:t>    </a:t>
            </a:r>
            <a:r>
              <a:rPr lang="en-US" altLang="ja-JP" sz="2000">
                <a:solidFill>
                  <a:srgbClr val="C00000"/>
                </a:solidFill>
                <a:latin typeface="Lucida Console" panose="020B0609040504020204" pitchFamily="49" charset="0"/>
                <a:ea typeface="HG丸ｺﾞｼｯｸM-PRO" panose="020F0600000000000000" pitchFamily="50" charset="-128"/>
              </a:rPr>
              <a:t>g.fillRect(50, 30, 150, 100);</a:t>
            </a:r>
          </a:p>
          <a:p>
            <a:pPr eaLnBrk="1" hangingPunct="1"/>
            <a:r>
              <a:rPr lang="en-US" altLang="ja-JP" sz="2000">
                <a:latin typeface="Lucida Console" panose="020B0609040504020204" pitchFamily="49" charset="0"/>
                <a:ea typeface="HG丸ｺﾞｼｯｸM-PRO" panose="020F0600000000000000" pitchFamily="50" charset="-128"/>
              </a:rPr>
              <a:t>  }</a:t>
            </a:r>
          </a:p>
          <a:p>
            <a:pPr eaLnBrk="1" hangingPunct="1"/>
            <a:r>
              <a:rPr lang="en-US" altLang="ja-JP" sz="2000">
                <a:latin typeface="Lucida Console" panose="020B0609040504020204" pitchFamily="49" charset="0"/>
                <a:ea typeface="HG丸ｺﾞｼｯｸM-PRO" panose="020F0600000000000000" pitchFamily="50" charset="-128"/>
              </a:rPr>
              <a:t>}</a:t>
            </a:r>
            <a:endParaRPr lang="ja-JP" altLang="en-US" sz="2000">
              <a:latin typeface="Lucida Console" panose="020B0609040504020204" pitchFamily="49" charset="0"/>
              <a:ea typeface="HG丸ｺﾞｼｯｸM-PRO" panose="020F0600000000000000" pitchFamily="50" charset="-128"/>
            </a:endParaRPr>
          </a:p>
        </p:txBody>
      </p:sp>
      <p:sp>
        <p:nvSpPr>
          <p:cNvPr id="142340" name="タイトル 1">
            <a:extLst>
              <a:ext uri="{FF2B5EF4-FFF2-40B4-BE49-F238E27FC236}">
                <a16:creationId xmlns:a16="http://schemas.microsoft.com/office/drawing/2014/main" id="{FF1993FD-6BE9-48A7-961F-D42D155D3786}"/>
              </a:ext>
            </a:extLst>
          </p:cNvPr>
          <p:cNvSpPr>
            <a:spLocks noGrp="1"/>
          </p:cNvSpPr>
          <p:nvPr>
            <p:ph type="title"/>
          </p:nvPr>
        </p:nvSpPr>
        <p:spPr>
          <a:xfrm>
            <a:off x="457200" y="274638"/>
            <a:ext cx="8229600" cy="725487"/>
          </a:xfrm>
        </p:spPr>
        <p:txBody>
          <a:bodyPr/>
          <a:lstStyle/>
          <a:p>
            <a:pPr eaLnBrk="1" hangingPunct="1"/>
            <a:r>
              <a:rPr lang="en-US" altLang="ja-JP"/>
              <a:t>JPanel</a:t>
            </a:r>
            <a:r>
              <a:rPr lang="ja-JP" altLang="en-US"/>
              <a:t>を使ったグラフィックス描画</a:t>
            </a:r>
          </a:p>
        </p:txBody>
      </p:sp>
      <p:sp>
        <p:nvSpPr>
          <p:cNvPr id="142341" name="正方形/長方形 4">
            <a:extLst>
              <a:ext uri="{FF2B5EF4-FFF2-40B4-BE49-F238E27FC236}">
                <a16:creationId xmlns:a16="http://schemas.microsoft.com/office/drawing/2014/main" id="{E315CAB9-EA83-4D41-B055-8706F02ED2E4}"/>
              </a:ext>
            </a:extLst>
          </p:cNvPr>
          <p:cNvSpPr>
            <a:spLocks noChangeArrowheads="1"/>
          </p:cNvSpPr>
          <p:nvPr/>
        </p:nvSpPr>
        <p:spPr bwMode="auto">
          <a:xfrm>
            <a:off x="285750" y="6253163"/>
            <a:ext cx="8215313" cy="4619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a:latin typeface="Lucida Console" panose="020B0609040504020204" pitchFamily="49" charset="0"/>
                <a:ea typeface="HG丸ｺﾞｼｯｸM-PRO" panose="020F0600000000000000" pitchFamily="50" charset="-128"/>
              </a:rPr>
              <a:t>getContentPane().add(</a:t>
            </a:r>
            <a:r>
              <a:rPr lang="en-US" altLang="ja-JP" sz="2400">
                <a:solidFill>
                  <a:srgbClr val="C00000"/>
                </a:solidFill>
                <a:latin typeface="Lucida Console" panose="020B0609040504020204" pitchFamily="49" charset="0"/>
                <a:ea typeface="HG丸ｺﾞｼｯｸM-PRO" panose="020F0600000000000000" pitchFamily="50" charset="-128"/>
              </a:rPr>
              <a:t>new MyPanel()</a:t>
            </a:r>
            <a:r>
              <a:rPr lang="en-US" altLang="ja-JP" sz="2400">
                <a:latin typeface="Lucida Console" panose="020B0609040504020204" pitchFamily="49" charset="0"/>
                <a:ea typeface="HG丸ｺﾞｼｯｸM-PRO" panose="020F0600000000000000" pitchFamily="50" charset="-128"/>
              </a:rPr>
              <a:t>);</a:t>
            </a:r>
            <a:endParaRPr lang="ja-JP" altLang="en-US" sz="2400">
              <a:latin typeface="Lucida Console" panose="020B0609040504020204" pitchFamily="49" charset="0"/>
              <a:ea typeface="HG丸ｺﾞｼｯｸM-PRO" panose="020F0600000000000000" pitchFamily="50" charset="-128"/>
            </a:endParaRPr>
          </a:p>
        </p:txBody>
      </p:sp>
      <p:sp>
        <p:nvSpPr>
          <p:cNvPr id="142342" name="テキスト ボックス 5">
            <a:extLst>
              <a:ext uri="{FF2B5EF4-FFF2-40B4-BE49-F238E27FC236}">
                <a16:creationId xmlns:a16="http://schemas.microsoft.com/office/drawing/2014/main" id="{AFD44F94-469A-431A-8765-487325BE6594}"/>
              </a:ext>
            </a:extLst>
          </p:cNvPr>
          <p:cNvSpPr txBox="1">
            <a:spLocks noChangeArrowheads="1"/>
          </p:cNvSpPr>
          <p:nvPr/>
        </p:nvSpPr>
        <p:spPr bwMode="auto">
          <a:xfrm>
            <a:off x="428625" y="1285875"/>
            <a:ext cx="837882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2400">
                <a:latin typeface="+mn-ea"/>
                <a:ea typeface="+mn-ea"/>
              </a:rPr>
              <a:t>・描画を行うためのパネルクラスの作成（</a:t>
            </a:r>
            <a:r>
              <a:rPr lang="en-US" altLang="ja-JP" sz="2400">
                <a:latin typeface="+mn-ea"/>
                <a:ea typeface="+mn-ea"/>
              </a:rPr>
              <a:t>JPanel</a:t>
            </a:r>
            <a:r>
              <a:rPr lang="ja-JP" altLang="en-US" sz="2400">
                <a:latin typeface="+mn-ea"/>
                <a:ea typeface="+mn-ea"/>
              </a:rPr>
              <a:t>を継承）</a:t>
            </a:r>
            <a:endParaRPr lang="en-US" altLang="ja-JP" sz="2400">
              <a:latin typeface="+mn-ea"/>
              <a:ea typeface="+mn-ea"/>
            </a:endParaRPr>
          </a:p>
          <a:p>
            <a:pPr eaLnBrk="1" hangingPunct="1"/>
            <a:r>
              <a:rPr lang="ja-JP" altLang="en-US" sz="2400">
                <a:latin typeface="+mn-ea"/>
                <a:ea typeface="+mn-ea"/>
              </a:rPr>
              <a:t>・</a:t>
            </a:r>
            <a:r>
              <a:rPr lang="en-US" altLang="ja-JP" sz="2400">
                <a:latin typeface="+mn-ea"/>
                <a:ea typeface="+mn-ea"/>
              </a:rPr>
              <a:t>paintComponent</a:t>
            </a:r>
            <a:r>
              <a:rPr lang="ja-JP" altLang="en-US" sz="2400">
                <a:latin typeface="+mn-ea"/>
                <a:ea typeface="+mn-ea"/>
              </a:rPr>
              <a:t>メソッドをオーバーライドする</a:t>
            </a:r>
            <a:endParaRPr lang="en-US" altLang="ja-JP" sz="2400">
              <a:latin typeface="+mn-ea"/>
              <a:ea typeface="+mn-ea"/>
            </a:endParaRPr>
          </a:p>
          <a:p>
            <a:pPr eaLnBrk="1" hangingPunct="1"/>
            <a:r>
              <a:rPr lang="ja-JP" altLang="en-US" sz="2400">
                <a:latin typeface="+mn-ea"/>
                <a:ea typeface="+mn-ea"/>
              </a:rPr>
              <a:t>・引数の</a:t>
            </a:r>
            <a:r>
              <a:rPr lang="en-US" altLang="ja-JP" sz="2400">
                <a:latin typeface="+mn-ea"/>
                <a:ea typeface="+mn-ea"/>
              </a:rPr>
              <a:t>Graphics</a:t>
            </a:r>
            <a:r>
              <a:rPr lang="ja-JP" altLang="en-US" sz="2400">
                <a:latin typeface="+mn-ea"/>
                <a:ea typeface="+mn-ea"/>
              </a:rPr>
              <a:t>オブジェクトを使って描画</a:t>
            </a:r>
            <a:endParaRPr lang="en-US" altLang="ja-JP" sz="2400">
              <a:latin typeface="+mn-ea"/>
              <a:ea typeface="+mn-ea"/>
            </a:endParaRPr>
          </a:p>
          <a:p>
            <a:pPr eaLnBrk="1" hangingPunct="1"/>
            <a:endParaRPr lang="ja-JP" altLang="en-US" sz="2400">
              <a:latin typeface="+mn-ea"/>
              <a:ea typeface="+mn-ea"/>
            </a:endParaRPr>
          </a:p>
        </p:txBody>
      </p:sp>
      <p:sp>
        <p:nvSpPr>
          <p:cNvPr id="142343" name="テキスト ボックス 6">
            <a:extLst>
              <a:ext uri="{FF2B5EF4-FFF2-40B4-BE49-F238E27FC236}">
                <a16:creationId xmlns:a16="http://schemas.microsoft.com/office/drawing/2014/main" id="{B7302A4C-D9EE-41BE-8FC6-AD368A935C9F}"/>
              </a:ext>
            </a:extLst>
          </p:cNvPr>
          <p:cNvSpPr txBox="1">
            <a:spLocks noChangeArrowheads="1"/>
          </p:cNvSpPr>
          <p:nvPr/>
        </p:nvSpPr>
        <p:spPr bwMode="auto">
          <a:xfrm>
            <a:off x="428625" y="5681663"/>
            <a:ext cx="51085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2400">
                <a:latin typeface="+mn-ea"/>
                <a:ea typeface="+mn-ea"/>
              </a:rPr>
              <a:t>・作成したパネルクラスを配置する</a:t>
            </a:r>
            <a:endParaRPr lang="en-US" altLang="ja-JP" sz="2400">
              <a:latin typeface="+mn-ea"/>
              <a:ea typeface="+mn-ea"/>
            </a:endParaRPr>
          </a:p>
        </p:txBody>
      </p:sp>
      <p:pic>
        <p:nvPicPr>
          <p:cNvPr id="2" name="図 1">
            <a:extLst>
              <a:ext uri="{FF2B5EF4-FFF2-40B4-BE49-F238E27FC236}">
                <a16:creationId xmlns:a16="http://schemas.microsoft.com/office/drawing/2014/main" id="{85A16A68-E000-4BEE-B91D-178B7F2D57C3}"/>
              </a:ext>
            </a:extLst>
          </p:cNvPr>
          <p:cNvPicPr>
            <a:picLocks noChangeAspect="1"/>
          </p:cNvPicPr>
          <p:nvPr/>
        </p:nvPicPr>
        <p:blipFill>
          <a:blip r:embed="rId3"/>
          <a:stretch>
            <a:fillRect/>
          </a:stretch>
        </p:blipFill>
        <p:spPr>
          <a:xfrm>
            <a:off x="6139229" y="4227976"/>
            <a:ext cx="2668221" cy="202518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タイトル 1"/>
          <p:cNvSpPr>
            <a:spLocks noGrp="1"/>
          </p:cNvSpPr>
          <p:nvPr>
            <p:ph type="title"/>
          </p:nvPr>
        </p:nvSpPr>
        <p:spPr>
          <a:xfrm>
            <a:off x="457200" y="274638"/>
            <a:ext cx="8229600" cy="725487"/>
          </a:xfrm>
        </p:spPr>
        <p:txBody>
          <a:bodyPr/>
          <a:lstStyle/>
          <a:p>
            <a:pPr eaLnBrk="1" hangingPunct="1"/>
            <a:r>
              <a:rPr lang="ja-JP" altLang="en-US" dirty="0"/>
              <a:t>クラスの情報</a:t>
            </a:r>
          </a:p>
        </p:txBody>
      </p:sp>
      <p:sp>
        <p:nvSpPr>
          <p:cNvPr id="16388" name="正方形/長方形 6"/>
          <p:cNvSpPr>
            <a:spLocks noChangeArrowheads="1"/>
          </p:cNvSpPr>
          <p:nvPr/>
        </p:nvSpPr>
        <p:spPr bwMode="auto">
          <a:xfrm>
            <a:off x="214313" y="1728788"/>
            <a:ext cx="334957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2000" dirty="0">
                <a:latin typeface="+mn-ea"/>
                <a:ea typeface="+mn-ea"/>
              </a:rPr>
              <a:t>・クラスの説明</a:t>
            </a:r>
            <a:endParaRPr lang="en-US" altLang="ja-JP" sz="2000" dirty="0">
              <a:latin typeface="+mn-ea"/>
              <a:ea typeface="+mn-ea"/>
            </a:endParaRPr>
          </a:p>
          <a:p>
            <a:pPr eaLnBrk="1" hangingPunct="1"/>
            <a:r>
              <a:rPr lang="ja-JP" altLang="en-US" sz="2000" dirty="0">
                <a:latin typeface="+mn-ea"/>
                <a:ea typeface="+mn-ea"/>
              </a:rPr>
              <a:t>・フィールドの説明</a:t>
            </a:r>
            <a:endParaRPr lang="en-US" altLang="ja-JP" sz="2000" dirty="0">
              <a:latin typeface="+mn-ea"/>
              <a:ea typeface="+mn-ea"/>
            </a:endParaRPr>
          </a:p>
          <a:p>
            <a:pPr eaLnBrk="1" hangingPunct="1"/>
            <a:r>
              <a:rPr lang="ja-JP" altLang="en-US" sz="2000" dirty="0">
                <a:latin typeface="+mn-ea"/>
                <a:ea typeface="+mn-ea"/>
              </a:rPr>
              <a:t>・コンストラクタの説明</a:t>
            </a:r>
            <a:endParaRPr lang="en-US" altLang="ja-JP" sz="2000" dirty="0">
              <a:latin typeface="+mn-ea"/>
              <a:ea typeface="+mn-ea"/>
            </a:endParaRPr>
          </a:p>
          <a:p>
            <a:pPr eaLnBrk="1" hangingPunct="1"/>
            <a:r>
              <a:rPr lang="ja-JP" altLang="en-US" sz="2000" dirty="0">
                <a:latin typeface="+mn-ea"/>
                <a:ea typeface="+mn-ea"/>
              </a:rPr>
              <a:t>・メソッドの説明</a:t>
            </a:r>
          </a:p>
        </p:txBody>
      </p:sp>
      <p:pic>
        <p:nvPicPr>
          <p:cNvPr id="4" name="図 3">
            <a:extLst>
              <a:ext uri="{FF2B5EF4-FFF2-40B4-BE49-F238E27FC236}">
                <a16:creationId xmlns:a16="http://schemas.microsoft.com/office/drawing/2014/main" id="{B1C07BF4-2048-47CB-A6A8-7214B5B78F3D}"/>
              </a:ext>
            </a:extLst>
          </p:cNvPr>
          <p:cNvPicPr>
            <a:picLocks noChangeAspect="1"/>
          </p:cNvPicPr>
          <p:nvPr/>
        </p:nvPicPr>
        <p:blipFill>
          <a:blip r:embed="rId3"/>
          <a:stretch>
            <a:fillRect/>
          </a:stretch>
        </p:blipFill>
        <p:spPr>
          <a:xfrm>
            <a:off x="3760282" y="1268760"/>
            <a:ext cx="5175125" cy="5129212"/>
          </a:xfrm>
          <a:prstGeom prst="rect">
            <a:avLst/>
          </a:prstGeom>
          <a:ln>
            <a:solidFill>
              <a:schemeClr val="tx1"/>
            </a:solidFill>
          </a:ln>
        </p:spPr>
      </p:pic>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タイトル 1">
            <a:extLst>
              <a:ext uri="{FF2B5EF4-FFF2-40B4-BE49-F238E27FC236}">
                <a16:creationId xmlns:a16="http://schemas.microsoft.com/office/drawing/2014/main" id="{D4525EA9-A83A-4D11-8A6C-8CBE188013DC}"/>
              </a:ext>
            </a:extLst>
          </p:cNvPr>
          <p:cNvSpPr>
            <a:spLocks noGrp="1"/>
          </p:cNvSpPr>
          <p:nvPr>
            <p:ph type="title"/>
          </p:nvPr>
        </p:nvSpPr>
        <p:spPr>
          <a:xfrm>
            <a:off x="457200" y="274638"/>
            <a:ext cx="8229600" cy="725487"/>
          </a:xfrm>
        </p:spPr>
        <p:txBody>
          <a:bodyPr/>
          <a:lstStyle/>
          <a:p>
            <a:pPr eaLnBrk="1" hangingPunct="1"/>
            <a:r>
              <a:rPr lang="en-US" altLang="ja-JP"/>
              <a:t>Graphisc</a:t>
            </a:r>
            <a:r>
              <a:rPr lang="ja-JP" altLang="en-US"/>
              <a:t>オブジェクトの座標系</a:t>
            </a:r>
          </a:p>
        </p:txBody>
      </p:sp>
      <p:sp>
        <p:nvSpPr>
          <p:cNvPr id="143363" name="コンテンツ プレースホルダ 2">
            <a:extLst>
              <a:ext uri="{FF2B5EF4-FFF2-40B4-BE49-F238E27FC236}">
                <a16:creationId xmlns:a16="http://schemas.microsoft.com/office/drawing/2014/main" id="{E70E2F6D-7A26-4A32-A900-E18C25835C99}"/>
              </a:ext>
            </a:extLst>
          </p:cNvPr>
          <p:cNvSpPr>
            <a:spLocks noGrp="1"/>
          </p:cNvSpPr>
          <p:nvPr>
            <p:ph idx="1"/>
          </p:nvPr>
        </p:nvSpPr>
        <p:spPr>
          <a:xfrm>
            <a:off x="457200" y="1214438"/>
            <a:ext cx="8229600" cy="5000625"/>
          </a:xfrm>
        </p:spPr>
        <p:txBody>
          <a:bodyPr/>
          <a:lstStyle/>
          <a:p>
            <a:pPr marL="0" indent="0" eaLnBrk="1" hangingPunct="1">
              <a:buNone/>
            </a:pPr>
            <a:r>
              <a:rPr lang="ja-JP" altLang="en-US" dirty="0"/>
              <a:t>描画領域の大きさはコンポーネントの</a:t>
            </a:r>
            <a:r>
              <a:rPr lang="en-US" altLang="ja-JP" dirty="0" err="1"/>
              <a:t>getSize</a:t>
            </a:r>
            <a:r>
              <a:rPr lang="ja-JP" altLang="en-US" dirty="0"/>
              <a:t>メソッドで取得できる</a:t>
            </a:r>
          </a:p>
        </p:txBody>
      </p:sp>
      <p:pic>
        <p:nvPicPr>
          <p:cNvPr id="3" name="図 2">
            <a:extLst>
              <a:ext uri="{FF2B5EF4-FFF2-40B4-BE49-F238E27FC236}">
                <a16:creationId xmlns:a16="http://schemas.microsoft.com/office/drawing/2014/main" id="{A8C2AFAB-A584-4354-A748-DD0DDB944C40}"/>
              </a:ext>
            </a:extLst>
          </p:cNvPr>
          <p:cNvPicPr>
            <a:picLocks noChangeAspect="1"/>
          </p:cNvPicPr>
          <p:nvPr/>
        </p:nvPicPr>
        <p:blipFill>
          <a:blip r:embed="rId3"/>
          <a:stretch>
            <a:fillRect/>
          </a:stretch>
        </p:blipFill>
        <p:spPr>
          <a:xfrm>
            <a:off x="2195736" y="2604939"/>
            <a:ext cx="4335880" cy="3038623"/>
          </a:xfrm>
          <a:prstGeom prst="rect">
            <a:avLst/>
          </a:prstGeom>
        </p:spPr>
      </p:pic>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タイトル 1">
            <a:extLst>
              <a:ext uri="{FF2B5EF4-FFF2-40B4-BE49-F238E27FC236}">
                <a16:creationId xmlns:a16="http://schemas.microsoft.com/office/drawing/2014/main" id="{B97DE090-2EDA-4C5D-BF6F-EC0CE31586C8}"/>
              </a:ext>
            </a:extLst>
          </p:cNvPr>
          <p:cNvSpPr>
            <a:spLocks noGrp="1"/>
          </p:cNvSpPr>
          <p:nvPr>
            <p:ph type="title"/>
          </p:nvPr>
        </p:nvSpPr>
        <p:spPr>
          <a:xfrm>
            <a:off x="457200" y="274638"/>
            <a:ext cx="8229600" cy="725487"/>
          </a:xfrm>
        </p:spPr>
        <p:txBody>
          <a:bodyPr/>
          <a:lstStyle/>
          <a:p>
            <a:pPr eaLnBrk="1" hangingPunct="1"/>
            <a:r>
              <a:rPr lang="ja-JP" altLang="en-US"/>
              <a:t>直線の描画</a:t>
            </a:r>
          </a:p>
        </p:txBody>
      </p:sp>
      <p:sp>
        <p:nvSpPr>
          <p:cNvPr id="144388" name="テキスト ボックス 4">
            <a:extLst>
              <a:ext uri="{FF2B5EF4-FFF2-40B4-BE49-F238E27FC236}">
                <a16:creationId xmlns:a16="http://schemas.microsoft.com/office/drawing/2014/main" id="{4A168E21-B636-4A89-982A-96D852A1F23F}"/>
              </a:ext>
            </a:extLst>
          </p:cNvPr>
          <p:cNvSpPr txBox="1">
            <a:spLocks noChangeArrowheads="1"/>
          </p:cNvSpPr>
          <p:nvPr/>
        </p:nvSpPr>
        <p:spPr bwMode="auto">
          <a:xfrm>
            <a:off x="571500" y="1347788"/>
            <a:ext cx="7623175" cy="19383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a:latin typeface="Lucida Console" panose="020B0609040504020204" pitchFamily="49" charset="0"/>
                <a:ea typeface="HG丸ｺﾞｼｯｸM-PRO" panose="020F0600000000000000" pitchFamily="50" charset="-128"/>
              </a:rPr>
              <a:t>public void paintComponent(Graphics g) {</a:t>
            </a:r>
          </a:p>
          <a:p>
            <a:pPr eaLnBrk="1" hangingPunct="1"/>
            <a:r>
              <a:rPr lang="en-US" altLang="ja-JP" sz="2400">
                <a:latin typeface="Lucida Console" panose="020B0609040504020204" pitchFamily="49" charset="0"/>
                <a:ea typeface="HG丸ｺﾞｼｯｸM-PRO" panose="020F0600000000000000" pitchFamily="50" charset="-128"/>
              </a:rPr>
              <a:t>  Dimension d = getSize();</a:t>
            </a:r>
          </a:p>
          <a:p>
            <a:pPr eaLnBrk="1" hangingPunct="1"/>
            <a:r>
              <a:rPr lang="en-US" altLang="ja-JP" sz="2400">
                <a:latin typeface="Lucida Console" panose="020B0609040504020204" pitchFamily="49" charset="0"/>
                <a:ea typeface="HG丸ｺﾞｼｯｸM-PRO" panose="020F0600000000000000" pitchFamily="50" charset="-128"/>
              </a:rPr>
              <a:t>  g.</a:t>
            </a:r>
            <a:r>
              <a:rPr lang="en-US" altLang="ja-JP" sz="2400">
                <a:solidFill>
                  <a:srgbClr val="C00000"/>
                </a:solidFill>
                <a:latin typeface="Lucida Console" panose="020B0609040504020204" pitchFamily="49" charset="0"/>
                <a:ea typeface="HG丸ｺﾞｼｯｸM-PRO" panose="020F0600000000000000" pitchFamily="50" charset="-128"/>
              </a:rPr>
              <a:t>drawLine</a:t>
            </a:r>
            <a:r>
              <a:rPr lang="en-US" altLang="ja-JP" sz="2400">
                <a:latin typeface="Lucida Console" panose="020B0609040504020204" pitchFamily="49" charset="0"/>
                <a:ea typeface="HG丸ｺﾞｼｯｸM-PRO" panose="020F0600000000000000" pitchFamily="50" charset="-128"/>
              </a:rPr>
              <a:t>(0, 0, d.width, d.height);</a:t>
            </a:r>
          </a:p>
          <a:p>
            <a:pPr eaLnBrk="1" hangingPunct="1"/>
            <a:r>
              <a:rPr lang="en-US" altLang="ja-JP" sz="2400">
                <a:latin typeface="Lucida Console" panose="020B0609040504020204" pitchFamily="49" charset="0"/>
                <a:ea typeface="HG丸ｺﾞｼｯｸM-PRO" panose="020F0600000000000000" pitchFamily="50" charset="-128"/>
              </a:rPr>
              <a:t>  g.</a:t>
            </a:r>
            <a:r>
              <a:rPr lang="en-US" altLang="ja-JP" sz="2400">
                <a:solidFill>
                  <a:srgbClr val="C00000"/>
                </a:solidFill>
                <a:latin typeface="Lucida Console" panose="020B0609040504020204" pitchFamily="49" charset="0"/>
                <a:ea typeface="HG丸ｺﾞｼｯｸM-PRO" panose="020F0600000000000000" pitchFamily="50" charset="-128"/>
              </a:rPr>
              <a:t>drawLine</a:t>
            </a:r>
            <a:r>
              <a:rPr lang="en-US" altLang="ja-JP" sz="2400">
                <a:latin typeface="Lucida Console" panose="020B0609040504020204" pitchFamily="49" charset="0"/>
                <a:ea typeface="HG丸ｺﾞｼｯｸM-PRO" panose="020F0600000000000000" pitchFamily="50" charset="-128"/>
              </a:rPr>
              <a:t>(0, d.height, d.width, 0);</a:t>
            </a:r>
          </a:p>
          <a:p>
            <a:pPr eaLnBrk="1" hangingPunct="1"/>
            <a:r>
              <a:rPr lang="en-US" altLang="ja-JP" sz="2400">
                <a:latin typeface="Lucida Console" panose="020B0609040504020204" pitchFamily="49" charset="0"/>
                <a:ea typeface="HG丸ｺﾞｼｯｸM-PRO" panose="020F0600000000000000" pitchFamily="50" charset="-128"/>
              </a:rPr>
              <a:t>}</a:t>
            </a:r>
            <a:endParaRPr lang="ja-JP" altLang="en-US" sz="2400">
              <a:latin typeface="Lucida Console" panose="020B0609040504020204" pitchFamily="49" charset="0"/>
              <a:ea typeface="HG丸ｺﾞｼｯｸM-PRO" panose="020F0600000000000000" pitchFamily="50" charset="-128"/>
            </a:endParaRPr>
          </a:p>
        </p:txBody>
      </p:sp>
      <p:pic>
        <p:nvPicPr>
          <p:cNvPr id="3" name="図 2">
            <a:extLst>
              <a:ext uri="{FF2B5EF4-FFF2-40B4-BE49-F238E27FC236}">
                <a16:creationId xmlns:a16="http://schemas.microsoft.com/office/drawing/2014/main" id="{12563BCA-C51D-4513-A913-2470BC1F5A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5736" y="3571876"/>
            <a:ext cx="4136436" cy="2791371"/>
          </a:xfrm>
          <a:prstGeom prst="rect">
            <a:avLst/>
          </a:prstGeom>
        </p:spPr>
      </p:pic>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タイトル 1">
            <a:extLst>
              <a:ext uri="{FF2B5EF4-FFF2-40B4-BE49-F238E27FC236}">
                <a16:creationId xmlns:a16="http://schemas.microsoft.com/office/drawing/2014/main" id="{42D4CED5-17B1-4087-9F2C-15F97939637E}"/>
              </a:ext>
            </a:extLst>
          </p:cNvPr>
          <p:cNvSpPr>
            <a:spLocks noGrp="1"/>
          </p:cNvSpPr>
          <p:nvPr>
            <p:ph type="title"/>
          </p:nvPr>
        </p:nvSpPr>
        <p:spPr>
          <a:xfrm>
            <a:off x="457200" y="274638"/>
            <a:ext cx="8229600" cy="725487"/>
          </a:xfrm>
        </p:spPr>
        <p:txBody>
          <a:bodyPr/>
          <a:lstStyle/>
          <a:p>
            <a:pPr eaLnBrk="1" hangingPunct="1"/>
            <a:r>
              <a:rPr lang="ja-JP" altLang="en-US"/>
              <a:t>様々な描画メソッド</a:t>
            </a:r>
          </a:p>
        </p:txBody>
      </p:sp>
      <p:sp>
        <p:nvSpPr>
          <p:cNvPr id="145411" name="コンテンツ プレースホルダ 2">
            <a:extLst>
              <a:ext uri="{FF2B5EF4-FFF2-40B4-BE49-F238E27FC236}">
                <a16:creationId xmlns:a16="http://schemas.microsoft.com/office/drawing/2014/main" id="{158C3B89-FF22-49C0-9810-A8FBB0BE0D28}"/>
              </a:ext>
            </a:extLst>
          </p:cNvPr>
          <p:cNvSpPr>
            <a:spLocks noGrp="1"/>
          </p:cNvSpPr>
          <p:nvPr>
            <p:ph idx="1"/>
          </p:nvPr>
        </p:nvSpPr>
        <p:spPr>
          <a:xfrm>
            <a:off x="457200" y="1214438"/>
            <a:ext cx="8229600" cy="5000625"/>
          </a:xfrm>
        </p:spPr>
        <p:txBody>
          <a:bodyPr/>
          <a:lstStyle/>
          <a:p>
            <a:pPr eaLnBrk="1" hangingPunct="1"/>
            <a:r>
              <a:rPr lang="en-US" altLang="ja-JP" dirty="0" err="1">
                <a:latin typeface="Lucida Console" panose="020B0609040504020204" pitchFamily="49" charset="0"/>
              </a:rPr>
              <a:t>drawArc</a:t>
            </a:r>
            <a:r>
              <a:rPr lang="en-US" altLang="ja-JP" dirty="0"/>
              <a:t> 		</a:t>
            </a:r>
            <a:r>
              <a:rPr lang="ja-JP" altLang="en-US" dirty="0"/>
              <a:t>円弧を描く</a:t>
            </a:r>
            <a:endParaRPr lang="en-US" altLang="ja-JP" dirty="0"/>
          </a:p>
          <a:p>
            <a:pPr eaLnBrk="1" hangingPunct="1"/>
            <a:r>
              <a:rPr lang="en-US" altLang="ja-JP" dirty="0" err="1">
                <a:latin typeface="Lucida Console" panose="020B0609040504020204" pitchFamily="49" charset="0"/>
              </a:rPr>
              <a:t>drawLine</a:t>
            </a:r>
            <a:r>
              <a:rPr lang="en-US" altLang="ja-JP" dirty="0"/>
              <a:t> 		</a:t>
            </a:r>
            <a:r>
              <a:rPr lang="ja-JP" altLang="en-US" dirty="0"/>
              <a:t>直線を描く</a:t>
            </a:r>
            <a:endParaRPr lang="en-US" altLang="ja-JP" dirty="0"/>
          </a:p>
          <a:p>
            <a:pPr eaLnBrk="1" hangingPunct="1"/>
            <a:r>
              <a:rPr lang="en-US" altLang="ja-JP" dirty="0" err="1">
                <a:latin typeface="Lucida Console" panose="020B0609040504020204" pitchFamily="49" charset="0"/>
              </a:rPr>
              <a:t>drawOval</a:t>
            </a:r>
            <a:r>
              <a:rPr lang="en-US" altLang="ja-JP" dirty="0"/>
              <a:t> 		</a:t>
            </a:r>
            <a:r>
              <a:rPr lang="ja-JP" altLang="en-US" dirty="0"/>
              <a:t>楕円を描く</a:t>
            </a:r>
            <a:endParaRPr lang="en-US" altLang="ja-JP" dirty="0"/>
          </a:p>
          <a:p>
            <a:pPr eaLnBrk="1" hangingPunct="1"/>
            <a:r>
              <a:rPr lang="en-US" altLang="ja-JP" dirty="0" err="1">
                <a:latin typeface="Lucida Console" panose="020B0609040504020204" pitchFamily="49" charset="0"/>
              </a:rPr>
              <a:t>drawPolygon</a:t>
            </a:r>
            <a:r>
              <a:rPr lang="en-US" altLang="ja-JP" dirty="0"/>
              <a:t> 	</a:t>
            </a:r>
            <a:r>
              <a:rPr lang="ja-JP" altLang="en-US" dirty="0"/>
              <a:t>多角形を描く</a:t>
            </a:r>
            <a:endParaRPr lang="en-US" altLang="ja-JP" dirty="0"/>
          </a:p>
          <a:p>
            <a:pPr eaLnBrk="1" hangingPunct="1"/>
            <a:r>
              <a:rPr lang="en-US" altLang="ja-JP" dirty="0" err="1">
                <a:latin typeface="Lucida Console" panose="020B0609040504020204" pitchFamily="49" charset="0"/>
              </a:rPr>
              <a:t>drawPolyline</a:t>
            </a:r>
            <a:r>
              <a:rPr lang="en-US" altLang="ja-JP" dirty="0"/>
              <a:t> 	</a:t>
            </a:r>
            <a:r>
              <a:rPr lang="ja-JP" altLang="en-US" dirty="0"/>
              <a:t>折れ線を描く</a:t>
            </a:r>
            <a:endParaRPr lang="en-US" altLang="ja-JP" dirty="0"/>
          </a:p>
          <a:p>
            <a:pPr eaLnBrk="1" hangingPunct="1"/>
            <a:r>
              <a:rPr lang="en-US" altLang="ja-JP" dirty="0" err="1">
                <a:latin typeface="Lucida Console" panose="020B0609040504020204" pitchFamily="49" charset="0"/>
              </a:rPr>
              <a:t>drawRect</a:t>
            </a:r>
            <a:r>
              <a:rPr lang="en-US" altLang="ja-JP" dirty="0"/>
              <a:t> 		</a:t>
            </a:r>
            <a:r>
              <a:rPr lang="ja-JP" altLang="en-US" dirty="0"/>
              <a:t>長方形を描く</a:t>
            </a:r>
            <a:endParaRPr lang="en-US" altLang="ja-JP" dirty="0"/>
          </a:p>
          <a:p>
            <a:pPr eaLnBrk="1" hangingPunct="1"/>
            <a:r>
              <a:rPr lang="en-US" altLang="ja-JP" dirty="0" err="1">
                <a:latin typeface="Lucida Console" panose="020B0609040504020204" pitchFamily="49" charset="0"/>
              </a:rPr>
              <a:t>drawString</a:t>
            </a:r>
            <a:r>
              <a:rPr lang="en-US" altLang="ja-JP" dirty="0"/>
              <a:t> 	</a:t>
            </a:r>
            <a:r>
              <a:rPr lang="ja-JP" altLang="en-US" dirty="0"/>
              <a:t>文字列を描く</a:t>
            </a:r>
            <a:endParaRPr lang="en-US" altLang="ja-JP" dirty="0"/>
          </a:p>
          <a:p>
            <a:pPr eaLnBrk="1" hangingPunct="1"/>
            <a:r>
              <a:rPr lang="en-US" altLang="ja-JP" dirty="0" err="1">
                <a:latin typeface="Lucida Console" panose="020B0609040504020204" pitchFamily="49" charset="0"/>
              </a:rPr>
              <a:t>setColor</a:t>
            </a:r>
            <a:r>
              <a:rPr lang="en-US" altLang="ja-JP" dirty="0"/>
              <a:t> 		</a:t>
            </a:r>
            <a:r>
              <a:rPr lang="ja-JP" altLang="en-US" dirty="0"/>
              <a:t>描画色を指定する</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タイトル 1">
            <a:extLst>
              <a:ext uri="{FF2B5EF4-FFF2-40B4-BE49-F238E27FC236}">
                <a16:creationId xmlns:a16="http://schemas.microsoft.com/office/drawing/2014/main" id="{62D2C022-596D-4508-983F-A2C2C977BE37}"/>
              </a:ext>
            </a:extLst>
          </p:cNvPr>
          <p:cNvSpPr>
            <a:spLocks noGrp="1"/>
          </p:cNvSpPr>
          <p:nvPr>
            <p:ph type="title"/>
          </p:nvPr>
        </p:nvSpPr>
        <p:spPr>
          <a:xfrm>
            <a:off x="457200" y="274638"/>
            <a:ext cx="8229600" cy="725487"/>
          </a:xfrm>
        </p:spPr>
        <p:txBody>
          <a:bodyPr/>
          <a:lstStyle/>
          <a:p>
            <a:pPr eaLnBrk="1" hangingPunct="1"/>
            <a:r>
              <a:rPr lang="en-US" altLang="ja-JP"/>
              <a:t>Graphics2D</a:t>
            </a:r>
            <a:r>
              <a:rPr lang="ja-JP" altLang="en-US"/>
              <a:t>クラス</a:t>
            </a:r>
          </a:p>
        </p:txBody>
      </p:sp>
      <p:sp>
        <p:nvSpPr>
          <p:cNvPr id="3" name="コンテンツ プレースホルダ 2">
            <a:extLst>
              <a:ext uri="{FF2B5EF4-FFF2-40B4-BE49-F238E27FC236}">
                <a16:creationId xmlns:a16="http://schemas.microsoft.com/office/drawing/2014/main" id="{E0F65BCF-881A-4145-B97A-073531332CB7}"/>
              </a:ext>
            </a:extLst>
          </p:cNvPr>
          <p:cNvSpPr>
            <a:spLocks noGrp="1"/>
          </p:cNvSpPr>
          <p:nvPr>
            <p:ph idx="1"/>
          </p:nvPr>
        </p:nvSpPr>
        <p:spPr>
          <a:xfrm>
            <a:off x="457200" y="1214438"/>
            <a:ext cx="8229600" cy="3429000"/>
          </a:xfrm>
        </p:spPr>
        <p:txBody>
          <a:bodyPr rtlCol="0">
            <a:normAutofit lnSpcReduction="10000"/>
          </a:bodyPr>
          <a:lstStyle/>
          <a:p>
            <a:pPr eaLnBrk="1" fontAlgn="auto" hangingPunct="1">
              <a:spcAft>
                <a:spcPts val="0"/>
              </a:spcAft>
              <a:defRPr/>
            </a:pPr>
            <a:r>
              <a:rPr lang="en-US" altLang="ja-JP" dirty="0"/>
              <a:t>Graphics</a:t>
            </a:r>
            <a:r>
              <a:rPr lang="ja-JP" altLang="en-US" dirty="0"/>
              <a:t>クラスよりも高機能なグラフィックス機能を提供する</a:t>
            </a:r>
            <a:endParaRPr lang="en-US" altLang="ja-JP" dirty="0"/>
          </a:p>
          <a:p>
            <a:pPr marL="457200" lvl="1" indent="0" eaLnBrk="1" fontAlgn="auto" hangingPunct="1">
              <a:spcAft>
                <a:spcPts val="0"/>
              </a:spcAft>
              <a:buNone/>
              <a:defRPr/>
            </a:pPr>
            <a:r>
              <a:rPr lang="ja-JP" altLang="en-US" dirty="0"/>
              <a:t>（グラデーション、アンチエイリアシング、線の太さ、線のスタイルの指定など）</a:t>
            </a:r>
            <a:endParaRPr lang="en-US" altLang="ja-JP" dirty="0"/>
          </a:p>
          <a:p>
            <a:pPr eaLnBrk="1" fontAlgn="auto" hangingPunct="1">
              <a:spcAft>
                <a:spcPts val="0"/>
              </a:spcAft>
              <a:defRPr/>
            </a:pPr>
            <a:r>
              <a:rPr lang="en-US" altLang="ja-JP" dirty="0" err="1"/>
              <a:t>paintComponent</a:t>
            </a:r>
            <a:r>
              <a:rPr lang="ja-JP" altLang="en-US" dirty="0"/>
              <a:t>メソッドの引数の</a:t>
            </a:r>
            <a:r>
              <a:rPr lang="en-US" altLang="ja-JP" dirty="0"/>
              <a:t>Graphics</a:t>
            </a:r>
            <a:r>
              <a:rPr lang="ja-JP" altLang="en-US" dirty="0"/>
              <a:t>オブジェクトをキャストして使用できる</a:t>
            </a:r>
            <a:endParaRPr lang="en-US" altLang="ja-JP" dirty="0"/>
          </a:p>
        </p:txBody>
      </p:sp>
      <p:sp>
        <p:nvSpPr>
          <p:cNvPr id="146436" name="テキスト ボックス 3">
            <a:extLst>
              <a:ext uri="{FF2B5EF4-FFF2-40B4-BE49-F238E27FC236}">
                <a16:creationId xmlns:a16="http://schemas.microsoft.com/office/drawing/2014/main" id="{92ED152C-67A4-45BB-9DEF-988325F5C57B}"/>
              </a:ext>
            </a:extLst>
          </p:cNvPr>
          <p:cNvSpPr txBox="1">
            <a:spLocks noChangeArrowheads="1"/>
          </p:cNvSpPr>
          <p:nvPr/>
        </p:nvSpPr>
        <p:spPr bwMode="auto">
          <a:xfrm>
            <a:off x="214313" y="4827588"/>
            <a:ext cx="8840787" cy="18161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800" dirty="0">
                <a:latin typeface="Lucida Console" panose="020B0609040504020204" pitchFamily="49" charset="0"/>
                <a:ea typeface="HG丸ｺﾞｼｯｸM-PRO" panose="020F0600000000000000" pitchFamily="50" charset="-128"/>
              </a:rPr>
              <a:t>public void </a:t>
            </a:r>
            <a:r>
              <a:rPr lang="en-US" altLang="ja-JP" sz="2800" dirty="0" err="1">
                <a:latin typeface="Lucida Console" panose="020B0609040504020204" pitchFamily="49" charset="0"/>
                <a:ea typeface="HG丸ｺﾞｼｯｸM-PRO" panose="020F0600000000000000" pitchFamily="50" charset="-128"/>
              </a:rPr>
              <a:t>paintComponent</a:t>
            </a:r>
            <a:r>
              <a:rPr lang="en-US" altLang="ja-JP" sz="2800" dirty="0">
                <a:latin typeface="Lucida Console" panose="020B0609040504020204" pitchFamily="49" charset="0"/>
                <a:ea typeface="HG丸ｺﾞｼｯｸM-PRO" panose="020F0600000000000000" pitchFamily="50" charset="-128"/>
              </a:rPr>
              <a:t>(Graphics g) {</a:t>
            </a:r>
          </a:p>
          <a:p>
            <a:pPr eaLnBrk="1" hangingPunct="1"/>
            <a:r>
              <a:rPr lang="en-US" altLang="ja-JP" sz="2800" dirty="0">
                <a:latin typeface="Lucida Console" panose="020B0609040504020204" pitchFamily="49" charset="0"/>
                <a:ea typeface="HG丸ｺﾞｼｯｸM-PRO" panose="020F0600000000000000" pitchFamily="50" charset="-128"/>
              </a:rPr>
              <a:t>  </a:t>
            </a:r>
            <a:r>
              <a:rPr lang="en-US" altLang="ja-JP" sz="2800" dirty="0">
                <a:solidFill>
                  <a:srgbClr val="C00000"/>
                </a:solidFill>
                <a:latin typeface="Lucida Console" panose="020B0609040504020204" pitchFamily="49" charset="0"/>
                <a:ea typeface="HG丸ｺﾞｼｯｸM-PRO" panose="020F0600000000000000" pitchFamily="50" charset="-128"/>
              </a:rPr>
              <a:t>Graphics2D g2d = (Graphics2D)g;</a:t>
            </a:r>
          </a:p>
          <a:p>
            <a:pPr eaLnBrk="1" hangingPunct="1"/>
            <a:r>
              <a:rPr lang="en-US" altLang="ja-JP" sz="2800" dirty="0">
                <a:latin typeface="Lucida Console" panose="020B0609040504020204" pitchFamily="49" charset="0"/>
                <a:ea typeface="HG丸ｺﾞｼｯｸM-PRO" panose="020F0600000000000000" pitchFamily="50" charset="-128"/>
              </a:rPr>
              <a:t>  </a:t>
            </a:r>
            <a:r>
              <a:rPr lang="en-US" altLang="ja-JP" sz="2800" dirty="0">
                <a:solidFill>
                  <a:srgbClr val="008000"/>
                </a:solidFill>
                <a:latin typeface="Lucida Console" panose="020B0609040504020204" pitchFamily="49" charset="0"/>
                <a:ea typeface="HG丸ｺﾞｼｯｸM-PRO" panose="020F0600000000000000" pitchFamily="50" charset="-128"/>
              </a:rPr>
              <a:t>// Graphics2D</a:t>
            </a:r>
            <a:r>
              <a:rPr lang="ja-JP" altLang="en-US" sz="2800" dirty="0">
                <a:solidFill>
                  <a:srgbClr val="008000"/>
                </a:solidFill>
                <a:latin typeface="Lucida Console" panose="020B0609040504020204" pitchFamily="49" charset="0"/>
                <a:ea typeface="HG丸ｺﾞｼｯｸM-PRO" panose="020F0600000000000000" pitchFamily="50" charset="-128"/>
              </a:rPr>
              <a:t>のメソッドを使った描画</a:t>
            </a:r>
            <a:endParaRPr lang="en-US" altLang="ja-JP" sz="2800" dirty="0">
              <a:solidFill>
                <a:srgbClr val="008000"/>
              </a:solidFill>
              <a:latin typeface="Lucida Console" panose="020B0609040504020204" pitchFamily="49" charset="0"/>
              <a:ea typeface="HG丸ｺﾞｼｯｸM-PRO" panose="020F0600000000000000" pitchFamily="50" charset="-128"/>
            </a:endParaRPr>
          </a:p>
          <a:p>
            <a:pPr eaLnBrk="1" hangingPunct="1"/>
            <a:r>
              <a:rPr lang="en-US" altLang="ja-JP" sz="2800" dirty="0">
                <a:latin typeface="Lucida Console" panose="020B0609040504020204" pitchFamily="49" charset="0"/>
                <a:ea typeface="HG丸ｺﾞｼｯｸM-PRO" panose="020F0600000000000000" pitchFamily="50" charset="-128"/>
              </a:rPr>
              <a:t>}</a:t>
            </a:r>
            <a:endParaRPr lang="ja-JP" altLang="en-US" sz="2800" dirty="0">
              <a:latin typeface="Lucida Console" panose="020B0609040504020204" pitchFamily="49" charset="0"/>
              <a:ea typeface="HG丸ｺﾞｼｯｸM-PRO" panose="020F0600000000000000" pitchFamily="50" charset="-128"/>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タイトル 1">
            <a:extLst>
              <a:ext uri="{FF2B5EF4-FFF2-40B4-BE49-F238E27FC236}">
                <a16:creationId xmlns:a16="http://schemas.microsoft.com/office/drawing/2014/main" id="{10C2DE4B-92CC-4900-A0E1-CCBA0283B4B2}"/>
              </a:ext>
            </a:extLst>
          </p:cNvPr>
          <p:cNvSpPr>
            <a:spLocks noGrp="1"/>
          </p:cNvSpPr>
          <p:nvPr>
            <p:ph type="title"/>
          </p:nvPr>
        </p:nvSpPr>
        <p:spPr>
          <a:xfrm>
            <a:off x="457200" y="274638"/>
            <a:ext cx="8229600" cy="725487"/>
          </a:xfrm>
        </p:spPr>
        <p:txBody>
          <a:bodyPr/>
          <a:lstStyle/>
          <a:p>
            <a:pPr eaLnBrk="1" hangingPunct="1"/>
            <a:r>
              <a:rPr lang="ja-JP" altLang="en-US"/>
              <a:t>マウスイベント</a:t>
            </a:r>
          </a:p>
        </p:txBody>
      </p:sp>
      <p:sp>
        <p:nvSpPr>
          <p:cNvPr id="147459" name="コンテンツ プレースホルダ 2">
            <a:extLst>
              <a:ext uri="{FF2B5EF4-FFF2-40B4-BE49-F238E27FC236}">
                <a16:creationId xmlns:a16="http://schemas.microsoft.com/office/drawing/2014/main" id="{E8EC3044-98FC-4CA7-82D9-C5C6AF5D1232}"/>
              </a:ext>
            </a:extLst>
          </p:cNvPr>
          <p:cNvSpPr>
            <a:spLocks noGrp="1"/>
          </p:cNvSpPr>
          <p:nvPr>
            <p:ph idx="1"/>
          </p:nvPr>
        </p:nvSpPr>
        <p:spPr>
          <a:xfrm>
            <a:off x="457200" y="1214438"/>
            <a:ext cx="8229600" cy="5000625"/>
          </a:xfrm>
        </p:spPr>
        <p:txBody>
          <a:bodyPr/>
          <a:lstStyle/>
          <a:p>
            <a:pPr eaLnBrk="1" hangingPunct="1"/>
            <a:r>
              <a:rPr lang="ja-JP" altLang="en-US" dirty="0"/>
              <a:t>マウスクリック、カーソルの移動、ドラッグ操作などもイベントの</a:t>
            </a:r>
            <a:r>
              <a:rPr lang="en-US" altLang="ja-JP" dirty="0"/>
              <a:t>1</a:t>
            </a:r>
            <a:r>
              <a:rPr lang="ja-JP" altLang="en-US" dirty="0"/>
              <a:t>つ</a:t>
            </a:r>
            <a:endParaRPr lang="en-US" altLang="ja-JP" dirty="0"/>
          </a:p>
          <a:p>
            <a:pPr eaLnBrk="1" hangingPunct="1"/>
            <a:r>
              <a:rPr lang="ja-JP" altLang="en-US" dirty="0"/>
              <a:t>イベント処理によって、マウスで操作できるプログラムを作成できる</a:t>
            </a:r>
            <a:endParaRPr lang="en-US" altLang="ja-JP" dirty="0"/>
          </a:p>
          <a:p>
            <a:pPr eaLnBrk="1" hangingPunct="1"/>
            <a:r>
              <a:rPr lang="ja-JP" altLang="en-US" dirty="0"/>
              <a:t>以下ものが必要</a:t>
            </a:r>
            <a:endParaRPr lang="en-US" altLang="ja-JP" dirty="0"/>
          </a:p>
          <a:p>
            <a:pPr marL="971550" lvl="1" indent="-514350" eaLnBrk="1" hangingPunct="1">
              <a:buFont typeface="+mj-lt"/>
              <a:buAutoNum type="arabicPeriod"/>
            </a:pPr>
            <a:r>
              <a:rPr lang="ja-JP" altLang="en-US" dirty="0"/>
              <a:t>リスナ登録</a:t>
            </a:r>
            <a:endParaRPr lang="en-US" altLang="ja-JP" dirty="0"/>
          </a:p>
          <a:p>
            <a:pPr marL="971550" lvl="1" indent="-514350" eaLnBrk="1" hangingPunct="1">
              <a:buFont typeface="+mj-lt"/>
              <a:buAutoNum type="arabicPeriod"/>
            </a:pPr>
            <a:r>
              <a:rPr lang="ja-JP" altLang="en-US" dirty="0"/>
              <a:t>リスナインタフェースの実装</a:t>
            </a:r>
            <a:endParaRPr lang="en-US" altLang="ja-JP" dirty="0"/>
          </a:p>
          <a:p>
            <a:pPr marL="971550" lvl="1" indent="-514350" eaLnBrk="1" hangingPunct="1">
              <a:buFont typeface="+mj-lt"/>
              <a:buAutoNum type="arabicPeriod"/>
            </a:pPr>
            <a:r>
              <a:rPr lang="ja-JP" altLang="en-US" dirty="0"/>
              <a:t>イベントが通知された時の処理</a:t>
            </a: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タイトル 1">
            <a:extLst>
              <a:ext uri="{FF2B5EF4-FFF2-40B4-BE49-F238E27FC236}">
                <a16:creationId xmlns:a16="http://schemas.microsoft.com/office/drawing/2014/main" id="{1A20C7FA-8765-45A5-80F5-E8C087F7F44D}"/>
              </a:ext>
            </a:extLst>
          </p:cNvPr>
          <p:cNvSpPr>
            <a:spLocks noGrp="1"/>
          </p:cNvSpPr>
          <p:nvPr>
            <p:ph type="title"/>
          </p:nvPr>
        </p:nvSpPr>
        <p:spPr>
          <a:xfrm>
            <a:off x="457200" y="274638"/>
            <a:ext cx="8229600" cy="725487"/>
          </a:xfrm>
        </p:spPr>
        <p:txBody>
          <a:bodyPr/>
          <a:lstStyle/>
          <a:p>
            <a:pPr eaLnBrk="1" hangingPunct="1"/>
            <a:r>
              <a:rPr lang="en-US" altLang="ja-JP"/>
              <a:t>2</a:t>
            </a:r>
            <a:r>
              <a:rPr lang="ja-JP" altLang="en-US"/>
              <a:t>つのイベントリスナ</a:t>
            </a:r>
          </a:p>
        </p:txBody>
      </p:sp>
      <p:sp>
        <p:nvSpPr>
          <p:cNvPr id="3" name="コンテンツ プレースホルダ 2">
            <a:extLst>
              <a:ext uri="{FF2B5EF4-FFF2-40B4-BE49-F238E27FC236}">
                <a16:creationId xmlns:a16="http://schemas.microsoft.com/office/drawing/2014/main" id="{21E871CD-F737-4F6E-BE43-D19C826A87C8}"/>
              </a:ext>
            </a:extLst>
          </p:cNvPr>
          <p:cNvSpPr>
            <a:spLocks noGrp="1"/>
          </p:cNvSpPr>
          <p:nvPr>
            <p:ph idx="1"/>
          </p:nvPr>
        </p:nvSpPr>
        <p:spPr>
          <a:xfrm>
            <a:off x="457200" y="1214438"/>
            <a:ext cx="8229600" cy="5000625"/>
          </a:xfrm>
        </p:spPr>
        <p:txBody>
          <a:bodyPr rtlCol="0">
            <a:normAutofit fontScale="92500" lnSpcReduction="10000"/>
          </a:bodyPr>
          <a:lstStyle/>
          <a:p>
            <a:pPr eaLnBrk="1" fontAlgn="auto" hangingPunct="1">
              <a:spcAft>
                <a:spcPts val="0"/>
              </a:spcAft>
              <a:defRPr/>
            </a:pPr>
            <a:r>
              <a:rPr lang="en-US" altLang="ja-JP" sz="2800" dirty="0" err="1"/>
              <a:t>MouseListener</a:t>
            </a:r>
            <a:r>
              <a:rPr lang="ja-JP" altLang="en-US" sz="2800" dirty="0"/>
              <a:t>インタフェース</a:t>
            </a:r>
            <a:endParaRPr lang="en-US" altLang="ja-JP" sz="2800" dirty="0"/>
          </a:p>
          <a:p>
            <a:pPr marL="457200" lvl="1" indent="0" eaLnBrk="1" fontAlgn="auto" hangingPunct="1">
              <a:spcAft>
                <a:spcPts val="0"/>
              </a:spcAft>
              <a:buNone/>
              <a:defRPr/>
            </a:pPr>
            <a:r>
              <a:rPr lang="en-US" altLang="ja-JP" sz="2400" dirty="0">
                <a:latin typeface="Lucida Console" panose="020B0609040504020204" pitchFamily="49" charset="0"/>
              </a:rPr>
              <a:t>void </a:t>
            </a:r>
            <a:r>
              <a:rPr lang="en-US" altLang="ja-JP" sz="2400" dirty="0" err="1">
                <a:latin typeface="Lucida Console" panose="020B0609040504020204" pitchFamily="49" charset="0"/>
              </a:rPr>
              <a:t>mouseClicked</a:t>
            </a:r>
            <a:r>
              <a:rPr lang="en-US" altLang="ja-JP" sz="2400" dirty="0">
                <a:latin typeface="Lucida Console" panose="020B0609040504020204" pitchFamily="49" charset="0"/>
              </a:rPr>
              <a:t>(</a:t>
            </a:r>
            <a:r>
              <a:rPr lang="en-US" altLang="ja-JP" sz="2400" dirty="0" err="1">
                <a:latin typeface="Lucida Console" panose="020B0609040504020204" pitchFamily="49" charset="0"/>
              </a:rPr>
              <a:t>MouseEvent</a:t>
            </a:r>
            <a:r>
              <a:rPr lang="en-US" altLang="ja-JP" sz="2400" dirty="0">
                <a:latin typeface="Lucida Console" panose="020B0609040504020204" pitchFamily="49" charset="0"/>
              </a:rPr>
              <a:t> e)</a:t>
            </a:r>
          </a:p>
          <a:p>
            <a:pPr marL="457200" lvl="1" indent="0" eaLnBrk="1" fontAlgn="auto" hangingPunct="1">
              <a:spcAft>
                <a:spcPts val="0"/>
              </a:spcAft>
              <a:buNone/>
              <a:defRPr/>
            </a:pPr>
            <a:r>
              <a:rPr lang="en-US" altLang="ja-JP" sz="2400" dirty="0">
                <a:latin typeface="Lucida Console" panose="020B0609040504020204" pitchFamily="49" charset="0"/>
              </a:rPr>
              <a:t>void </a:t>
            </a:r>
            <a:r>
              <a:rPr lang="en-US" altLang="ja-JP" sz="2400" dirty="0" err="1">
                <a:latin typeface="Lucida Console" panose="020B0609040504020204" pitchFamily="49" charset="0"/>
              </a:rPr>
              <a:t>mouseEntered</a:t>
            </a:r>
            <a:r>
              <a:rPr lang="en-US" altLang="ja-JP" sz="2400" dirty="0">
                <a:latin typeface="Lucida Console" panose="020B0609040504020204" pitchFamily="49" charset="0"/>
              </a:rPr>
              <a:t>(</a:t>
            </a:r>
            <a:r>
              <a:rPr lang="en-US" altLang="ja-JP" sz="2400" dirty="0" err="1">
                <a:latin typeface="Lucida Console" panose="020B0609040504020204" pitchFamily="49" charset="0"/>
              </a:rPr>
              <a:t>MouseEvent</a:t>
            </a:r>
            <a:r>
              <a:rPr lang="en-US" altLang="ja-JP" sz="2400" dirty="0">
                <a:latin typeface="Lucida Console" panose="020B0609040504020204" pitchFamily="49" charset="0"/>
              </a:rPr>
              <a:t> e)</a:t>
            </a:r>
          </a:p>
          <a:p>
            <a:pPr marL="457200" lvl="1" indent="0" eaLnBrk="1" fontAlgn="auto" hangingPunct="1">
              <a:spcAft>
                <a:spcPts val="0"/>
              </a:spcAft>
              <a:buNone/>
              <a:defRPr/>
            </a:pPr>
            <a:r>
              <a:rPr lang="en-US" altLang="ja-JP" sz="2400" dirty="0">
                <a:latin typeface="Lucida Console" panose="020B0609040504020204" pitchFamily="49" charset="0"/>
              </a:rPr>
              <a:t>void </a:t>
            </a:r>
            <a:r>
              <a:rPr lang="en-US" altLang="ja-JP" sz="2400" dirty="0" err="1">
                <a:latin typeface="Lucida Console" panose="020B0609040504020204" pitchFamily="49" charset="0"/>
              </a:rPr>
              <a:t>mouseExited</a:t>
            </a:r>
            <a:r>
              <a:rPr lang="en-US" altLang="ja-JP" sz="2400" dirty="0">
                <a:latin typeface="Lucida Console" panose="020B0609040504020204" pitchFamily="49" charset="0"/>
              </a:rPr>
              <a:t>(</a:t>
            </a:r>
            <a:r>
              <a:rPr lang="en-US" altLang="ja-JP" sz="2400" dirty="0" err="1">
                <a:latin typeface="Lucida Console" panose="020B0609040504020204" pitchFamily="49" charset="0"/>
              </a:rPr>
              <a:t>MouseEvent</a:t>
            </a:r>
            <a:r>
              <a:rPr lang="en-US" altLang="ja-JP" sz="2400" dirty="0">
                <a:latin typeface="Lucida Console" panose="020B0609040504020204" pitchFamily="49" charset="0"/>
              </a:rPr>
              <a:t> e)</a:t>
            </a:r>
          </a:p>
          <a:p>
            <a:pPr marL="457200" lvl="1" indent="0" eaLnBrk="1" fontAlgn="auto" hangingPunct="1">
              <a:spcAft>
                <a:spcPts val="0"/>
              </a:spcAft>
              <a:buNone/>
              <a:defRPr/>
            </a:pPr>
            <a:r>
              <a:rPr lang="en-US" altLang="ja-JP" sz="2400" dirty="0">
                <a:latin typeface="Lucida Console" panose="020B0609040504020204" pitchFamily="49" charset="0"/>
              </a:rPr>
              <a:t>void </a:t>
            </a:r>
            <a:r>
              <a:rPr lang="en-US" altLang="ja-JP" sz="2400" dirty="0" err="1">
                <a:latin typeface="Lucida Console" panose="020B0609040504020204" pitchFamily="49" charset="0"/>
              </a:rPr>
              <a:t>mousePressed</a:t>
            </a:r>
            <a:r>
              <a:rPr lang="en-US" altLang="ja-JP" sz="2400" dirty="0">
                <a:latin typeface="Lucida Console" panose="020B0609040504020204" pitchFamily="49" charset="0"/>
              </a:rPr>
              <a:t>(</a:t>
            </a:r>
            <a:r>
              <a:rPr lang="en-US" altLang="ja-JP" sz="2400" dirty="0" err="1">
                <a:latin typeface="Lucida Console" panose="020B0609040504020204" pitchFamily="49" charset="0"/>
              </a:rPr>
              <a:t>MouseEvent</a:t>
            </a:r>
            <a:r>
              <a:rPr lang="en-US" altLang="ja-JP" sz="2400" dirty="0">
                <a:latin typeface="Lucida Console" panose="020B0609040504020204" pitchFamily="49" charset="0"/>
              </a:rPr>
              <a:t> e)</a:t>
            </a:r>
          </a:p>
          <a:p>
            <a:pPr marL="457200" lvl="1" indent="0" eaLnBrk="1" fontAlgn="auto" hangingPunct="1">
              <a:spcAft>
                <a:spcPts val="0"/>
              </a:spcAft>
              <a:buNone/>
              <a:defRPr/>
            </a:pPr>
            <a:r>
              <a:rPr lang="en-US" altLang="ja-JP" sz="2400" dirty="0">
                <a:latin typeface="Lucida Console" panose="020B0609040504020204" pitchFamily="49" charset="0"/>
              </a:rPr>
              <a:t>void </a:t>
            </a:r>
            <a:r>
              <a:rPr lang="en-US" altLang="ja-JP" sz="2400" dirty="0" err="1">
                <a:latin typeface="Lucida Console" panose="020B0609040504020204" pitchFamily="49" charset="0"/>
              </a:rPr>
              <a:t>mouseReleased</a:t>
            </a:r>
            <a:r>
              <a:rPr lang="en-US" altLang="ja-JP" sz="2400" dirty="0">
                <a:latin typeface="Lucida Console" panose="020B0609040504020204" pitchFamily="49" charset="0"/>
              </a:rPr>
              <a:t>(</a:t>
            </a:r>
            <a:r>
              <a:rPr lang="en-US" altLang="ja-JP" sz="2400" dirty="0" err="1">
                <a:latin typeface="Lucida Console" panose="020B0609040504020204" pitchFamily="49" charset="0"/>
              </a:rPr>
              <a:t>MouseEvent</a:t>
            </a:r>
            <a:r>
              <a:rPr lang="en-US" altLang="ja-JP" sz="2400" dirty="0">
                <a:latin typeface="Lucida Console" panose="020B0609040504020204" pitchFamily="49" charset="0"/>
              </a:rPr>
              <a:t> e)</a:t>
            </a:r>
          </a:p>
          <a:p>
            <a:pPr eaLnBrk="1" fontAlgn="auto" hangingPunct="1">
              <a:spcAft>
                <a:spcPts val="0"/>
              </a:spcAft>
              <a:defRPr/>
            </a:pPr>
            <a:r>
              <a:rPr lang="en-US" altLang="ja-JP" sz="2800" dirty="0" err="1"/>
              <a:t>MouseMotionListener</a:t>
            </a:r>
            <a:r>
              <a:rPr lang="ja-JP" altLang="en-US" sz="2800" dirty="0"/>
              <a:t>インタフェース</a:t>
            </a:r>
            <a:endParaRPr lang="en-US" altLang="ja-JP" sz="2800" dirty="0"/>
          </a:p>
          <a:p>
            <a:pPr marL="457200" lvl="1" indent="0" eaLnBrk="1" fontAlgn="auto" hangingPunct="1">
              <a:spcAft>
                <a:spcPts val="0"/>
              </a:spcAft>
              <a:buNone/>
              <a:defRPr/>
            </a:pPr>
            <a:r>
              <a:rPr lang="en-US" altLang="ja-JP" sz="2400" dirty="0">
                <a:latin typeface="Lucida Console" panose="020B0609040504020204" pitchFamily="49" charset="0"/>
              </a:rPr>
              <a:t>void </a:t>
            </a:r>
            <a:r>
              <a:rPr lang="en-US" altLang="ja-JP" sz="2400" dirty="0" err="1">
                <a:latin typeface="Lucida Console" panose="020B0609040504020204" pitchFamily="49" charset="0"/>
              </a:rPr>
              <a:t>mouseDragged</a:t>
            </a:r>
            <a:r>
              <a:rPr lang="en-US" altLang="ja-JP" sz="2400" dirty="0">
                <a:latin typeface="Lucida Console" panose="020B0609040504020204" pitchFamily="49" charset="0"/>
              </a:rPr>
              <a:t>(</a:t>
            </a:r>
            <a:r>
              <a:rPr lang="en-US" altLang="ja-JP" sz="2400" dirty="0" err="1">
                <a:latin typeface="Lucida Console" panose="020B0609040504020204" pitchFamily="49" charset="0"/>
              </a:rPr>
              <a:t>MouseEvent</a:t>
            </a:r>
            <a:r>
              <a:rPr lang="en-US" altLang="ja-JP" sz="2400" dirty="0">
                <a:latin typeface="Lucida Console" panose="020B0609040504020204" pitchFamily="49" charset="0"/>
              </a:rPr>
              <a:t> e)</a:t>
            </a:r>
          </a:p>
          <a:p>
            <a:pPr marL="457200" lvl="1" indent="0" eaLnBrk="1" fontAlgn="auto" hangingPunct="1">
              <a:spcAft>
                <a:spcPts val="0"/>
              </a:spcAft>
              <a:buNone/>
              <a:defRPr/>
            </a:pPr>
            <a:r>
              <a:rPr lang="en-US" altLang="ja-JP" sz="2400" dirty="0">
                <a:latin typeface="Lucida Console" panose="020B0609040504020204" pitchFamily="49" charset="0"/>
              </a:rPr>
              <a:t>void </a:t>
            </a:r>
            <a:r>
              <a:rPr lang="en-US" altLang="ja-JP" sz="2400" dirty="0" err="1">
                <a:latin typeface="Lucida Console" panose="020B0609040504020204" pitchFamily="49" charset="0"/>
              </a:rPr>
              <a:t>mouseMoved</a:t>
            </a:r>
            <a:r>
              <a:rPr lang="en-US" altLang="ja-JP" sz="2400" dirty="0">
                <a:latin typeface="Lucida Console" panose="020B0609040504020204" pitchFamily="49" charset="0"/>
              </a:rPr>
              <a:t>(</a:t>
            </a:r>
            <a:r>
              <a:rPr lang="en-US" altLang="ja-JP" sz="2400" dirty="0" err="1">
                <a:latin typeface="Lucida Console" panose="020B0609040504020204" pitchFamily="49" charset="0"/>
              </a:rPr>
              <a:t>MouseEvent</a:t>
            </a:r>
            <a:r>
              <a:rPr lang="en-US" altLang="ja-JP" sz="2400" dirty="0">
                <a:latin typeface="Lucida Console" panose="020B0609040504020204" pitchFamily="49" charset="0"/>
              </a:rPr>
              <a:t> e)</a:t>
            </a:r>
          </a:p>
          <a:p>
            <a:pPr eaLnBrk="1" fontAlgn="auto" hangingPunct="1">
              <a:spcAft>
                <a:spcPts val="0"/>
              </a:spcAft>
              <a:defRPr/>
            </a:pPr>
            <a:r>
              <a:rPr lang="ja-JP" altLang="en-US" dirty="0"/>
              <a:t>それぞれ次のメソッドでリスナ登録する</a:t>
            </a:r>
            <a:endParaRPr lang="en-US" altLang="ja-JP" dirty="0"/>
          </a:p>
          <a:p>
            <a:pPr marL="457200" lvl="1" indent="0" eaLnBrk="1" fontAlgn="auto" hangingPunct="1">
              <a:spcAft>
                <a:spcPts val="0"/>
              </a:spcAft>
              <a:buNone/>
              <a:defRPr/>
            </a:pPr>
            <a:r>
              <a:rPr lang="en-US" altLang="ja-JP" dirty="0" err="1">
                <a:latin typeface="Lucida Console" panose="020B0609040504020204" pitchFamily="49" charset="0"/>
              </a:rPr>
              <a:t>addMouseListener</a:t>
            </a:r>
            <a:endParaRPr lang="en-US" altLang="ja-JP" dirty="0">
              <a:latin typeface="Lucida Console" panose="020B0609040504020204" pitchFamily="49" charset="0"/>
            </a:endParaRPr>
          </a:p>
          <a:p>
            <a:pPr marL="457200" lvl="1" indent="0" eaLnBrk="1" fontAlgn="auto" hangingPunct="1">
              <a:spcAft>
                <a:spcPts val="0"/>
              </a:spcAft>
              <a:buNone/>
              <a:defRPr/>
            </a:pPr>
            <a:r>
              <a:rPr lang="en-US" altLang="ja-JP" dirty="0" err="1">
                <a:latin typeface="Lucida Console" panose="020B0609040504020204" pitchFamily="49" charset="0"/>
              </a:rPr>
              <a:t>addMouseMotionListener</a:t>
            </a:r>
            <a:endParaRPr lang="en-US" altLang="ja-JP" dirty="0">
              <a:latin typeface="Lucida Console" panose="020B0609040504020204" pitchFamily="49" charset="0"/>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9506" name="正方形/長方形 3">
            <a:extLst>
              <a:ext uri="{FF2B5EF4-FFF2-40B4-BE49-F238E27FC236}">
                <a16:creationId xmlns:a16="http://schemas.microsoft.com/office/drawing/2014/main" id="{94DA9BA9-CD82-4034-B944-3938ADB29C82}"/>
              </a:ext>
            </a:extLst>
          </p:cNvPr>
          <p:cNvSpPr>
            <a:spLocks noChangeArrowheads="1"/>
          </p:cNvSpPr>
          <p:nvPr/>
        </p:nvSpPr>
        <p:spPr bwMode="auto">
          <a:xfrm>
            <a:off x="142875" y="71438"/>
            <a:ext cx="9001125" cy="67405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a:latin typeface="Lucida Console" panose="020B0609040504020204" pitchFamily="49" charset="0"/>
                <a:ea typeface="HG丸ｺﾞｼｯｸM-PRO" panose="020F0600000000000000" pitchFamily="50" charset="-128"/>
              </a:rPr>
              <a:t>import java.awt.event.*;</a:t>
            </a:r>
          </a:p>
          <a:p>
            <a:pPr eaLnBrk="1" hangingPunct="1"/>
            <a:r>
              <a:rPr lang="en-US" altLang="ja-JP" sz="2400">
                <a:latin typeface="Lucida Console" panose="020B0609040504020204" pitchFamily="49" charset="0"/>
                <a:ea typeface="HG丸ｺﾞｼｯｸM-PRO" panose="020F0600000000000000" pitchFamily="50" charset="-128"/>
              </a:rPr>
              <a:t>import javax.swing.*;</a:t>
            </a:r>
          </a:p>
          <a:p>
            <a:pPr eaLnBrk="1" hangingPunct="1"/>
            <a:endParaRPr lang="en-US" altLang="ja-JP" sz="2400">
              <a:latin typeface="Lucida Console" panose="020B0609040504020204" pitchFamily="49" charset="0"/>
              <a:ea typeface="HG丸ｺﾞｼｯｸM-PRO" panose="020F0600000000000000" pitchFamily="50" charset="-128"/>
            </a:endParaRPr>
          </a:p>
          <a:p>
            <a:pPr eaLnBrk="1" hangingPunct="1"/>
            <a:r>
              <a:rPr lang="en-US" altLang="ja-JP" sz="2400">
                <a:latin typeface="Lucida Console" panose="020B0609040504020204" pitchFamily="49" charset="0"/>
                <a:ea typeface="HG丸ｺﾞｼｯｸM-PRO" panose="020F0600000000000000" pitchFamily="50" charset="-128"/>
              </a:rPr>
              <a:t>class MyPanel extends JPanel </a:t>
            </a:r>
          </a:p>
          <a:p>
            <a:pPr eaLnBrk="1" hangingPunct="1"/>
            <a:r>
              <a:rPr lang="en-US" altLang="ja-JP" sz="2400">
                <a:solidFill>
                  <a:srgbClr val="C00000"/>
                </a:solidFill>
                <a:latin typeface="Lucida Console" panose="020B0609040504020204" pitchFamily="49" charset="0"/>
                <a:ea typeface="HG丸ｺﾞｼｯｸM-PRO" panose="020F0600000000000000" pitchFamily="50" charset="-128"/>
              </a:rPr>
              <a:t>implements MouseListener, MouseMotionListener </a:t>
            </a:r>
            <a:r>
              <a:rPr lang="en-US" altLang="ja-JP" sz="2400">
                <a:latin typeface="Lucida Console" panose="020B0609040504020204" pitchFamily="49" charset="0"/>
                <a:ea typeface="HG丸ｺﾞｼｯｸM-PRO" panose="020F0600000000000000" pitchFamily="50" charset="-128"/>
              </a:rPr>
              <a:t>{</a:t>
            </a:r>
          </a:p>
          <a:p>
            <a:pPr eaLnBrk="1" hangingPunct="1"/>
            <a:r>
              <a:rPr lang="en-US" altLang="ja-JP" sz="2400">
                <a:latin typeface="Lucida Console" panose="020B0609040504020204" pitchFamily="49" charset="0"/>
                <a:ea typeface="HG丸ｺﾞｼｯｸM-PRO" panose="020F0600000000000000" pitchFamily="50" charset="-128"/>
              </a:rPr>
              <a:t>	</a:t>
            </a:r>
          </a:p>
          <a:p>
            <a:pPr eaLnBrk="1" hangingPunct="1"/>
            <a:r>
              <a:rPr lang="en-US" altLang="ja-JP" sz="2400">
                <a:latin typeface="Lucida Console" panose="020B0609040504020204" pitchFamily="49" charset="0"/>
                <a:ea typeface="HG丸ｺﾞｼｯｸM-PRO" panose="020F0600000000000000" pitchFamily="50" charset="-128"/>
              </a:rPr>
              <a:t>  public MyPanel() {</a:t>
            </a:r>
          </a:p>
          <a:p>
            <a:pPr eaLnBrk="1" hangingPunct="1"/>
            <a:r>
              <a:rPr lang="en-US" altLang="ja-JP" sz="2400">
                <a:latin typeface="Lucida Console" panose="020B0609040504020204" pitchFamily="49" charset="0"/>
                <a:ea typeface="HG丸ｺﾞｼｯｸM-PRO" panose="020F0600000000000000" pitchFamily="50" charset="-128"/>
              </a:rPr>
              <a:t>    </a:t>
            </a:r>
            <a:r>
              <a:rPr lang="en-US" altLang="ja-JP" sz="2400">
                <a:solidFill>
                  <a:srgbClr val="C00000"/>
                </a:solidFill>
                <a:latin typeface="Lucida Console" panose="020B0609040504020204" pitchFamily="49" charset="0"/>
                <a:ea typeface="HG丸ｺﾞｼｯｸM-PRO" panose="020F0600000000000000" pitchFamily="50" charset="-128"/>
              </a:rPr>
              <a:t>addMouseListener(this)</a:t>
            </a:r>
            <a:r>
              <a:rPr lang="en-US" altLang="ja-JP" sz="2400">
                <a:latin typeface="Lucida Console" panose="020B0609040504020204" pitchFamily="49" charset="0"/>
                <a:ea typeface="HG丸ｺﾞｼｯｸM-PRO" panose="020F0600000000000000" pitchFamily="50" charset="-128"/>
              </a:rPr>
              <a:t>;</a:t>
            </a:r>
          </a:p>
          <a:p>
            <a:pPr eaLnBrk="1" hangingPunct="1"/>
            <a:r>
              <a:rPr lang="en-US" altLang="ja-JP" sz="2400">
                <a:latin typeface="Lucida Console" panose="020B0609040504020204" pitchFamily="49" charset="0"/>
                <a:ea typeface="HG丸ｺﾞｼｯｸM-PRO" panose="020F0600000000000000" pitchFamily="50" charset="-128"/>
              </a:rPr>
              <a:t>    </a:t>
            </a:r>
            <a:r>
              <a:rPr lang="en-US" altLang="ja-JP" sz="2400">
                <a:solidFill>
                  <a:srgbClr val="C00000"/>
                </a:solidFill>
                <a:latin typeface="Lucida Console" panose="020B0609040504020204" pitchFamily="49" charset="0"/>
                <a:ea typeface="HG丸ｺﾞｼｯｸM-PRO" panose="020F0600000000000000" pitchFamily="50" charset="-128"/>
              </a:rPr>
              <a:t>addMouseMotionListener(this)</a:t>
            </a:r>
            <a:r>
              <a:rPr lang="en-US" altLang="ja-JP" sz="2400">
                <a:latin typeface="Lucida Console" panose="020B0609040504020204" pitchFamily="49" charset="0"/>
                <a:ea typeface="HG丸ｺﾞｼｯｸM-PRO" panose="020F0600000000000000" pitchFamily="50" charset="-128"/>
              </a:rPr>
              <a:t>;</a:t>
            </a:r>
          </a:p>
          <a:p>
            <a:pPr eaLnBrk="1" hangingPunct="1"/>
            <a:r>
              <a:rPr lang="en-US" altLang="ja-JP" sz="2400">
                <a:latin typeface="Lucida Console" panose="020B0609040504020204" pitchFamily="49" charset="0"/>
                <a:ea typeface="HG丸ｺﾞｼｯｸM-PRO" panose="020F0600000000000000" pitchFamily="50" charset="-128"/>
              </a:rPr>
              <a:t>  }</a:t>
            </a:r>
          </a:p>
          <a:p>
            <a:pPr eaLnBrk="1" hangingPunct="1"/>
            <a:r>
              <a:rPr lang="en-US" altLang="ja-JP" sz="2400">
                <a:latin typeface="Lucida Console" panose="020B0609040504020204" pitchFamily="49" charset="0"/>
                <a:ea typeface="HG丸ｺﾞｼｯｸM-PRO" panose="020F0600000000000000" pitchFamily="50" charset="-128"/>
              </a:rPr>
              <a:t>  public void mouseClicked(MouseEvent e) {}</a:t>
            </a:r>
          </a:p>
          <a:p>
            <a:pPr eaLnBrk="1" hangingPunct="1"/>
            <a:r>
              <a:rPr lang="en-US" altLang="ja-JP" sz="2400">
                <a:latin typeface="Lucida Console" panose="020B0609040504020204" pitchFamily="49" charset="0"/>
                <a:ea typeface="HG丸ｺﾞｼｯｸM-PRO" panose="020F0600000000000000" pitchFamily="50" charset="-128"/>
              </a:rPr>
              <a:t>  public void mouseEntered(MouseEvent e) {}</a:t>
            </a:r>
          </a:p>
          <a:p>
            <a:pPr eaLnBrk="1" hangingPunct="1"/>
            <a:r>
              <a:rPr lang="en-US" altLang="ja-JP" sz="2400">
                <a:latin typeface="Lucida Console" panose="020B0609040504020204" pitchFamily="49" charset="0"/>
                <a:ea typeface="HG丸ｺﾞｼｯｸM-PRO" panose="020F0600000000000000" pitchFamily="50" charset="-128"/>
              </a:rPr>
              <a:t>  public void mouseExited(MouseEvent e) {}</a:t>
            </a:r>
          </a:p>
          <a:p>
            <a:pPr eaLnBrk="1" hangingPunct="1"/>
            <a:r>
              <a:rPr lang="en-US" altLang="ja-JP" sz="2400">
                <a:latin typeface="Lucida Console" panose="020B0609040504020204" pitchFamily="49" charset="0"/>
                <a:ea typeface="HG丸ｺﾞｼｯｸM-PRO" panose="020F0600000000000000" pitchFamily="50" charset="-128"/>
              </a:rPr>
              <a:t>  public void mousePressed(MouseEvent e) {}</a:t>
            </a:r>
          </a:p>
          <a:p>
            <a:pPr eaLnBrk="1" hangingPunct="1"/>
            <a:r>
              <a:rPr lang="en-US" altLang="ja-JP" sz="2400">
                <a:latin typeface="Lucida Console" panose="020B0609040504020204" pitchFamily="49" charset="0"/>
                <a:ea typeface="HG丸ｺﾞｼｯｸM-PRO" panose="020F0600000000000000" pitchFamily="50" charset="-128"/>
              </a:rPr>
              <a:t>  public void mouseReleased(MouseEvent e) {}</a:t>
            </a:r>
          </a:p>
          <a:p>
            <a:pPr eaLnBrk="1" hangingPunct="1"/>
            <a:r>
              <a:rPr lang="en-US" altLang="ja-JP" sz="2400">
                <a:latin typeface="Lucida Console" panose="020B0609040504020204" pitchFamily="49" charset="0"/>
                <a:ea typeface="HG丸ｺﾞｼｯｸM-PRO" panose="020F0600000000000000" pitchFamily="50" charset="-128"/>
              </a:rPr>
              <a:t>  public void mouseDragged(MouseEvent e) {}</a:t>
            </a:r>
          </a:p>
          <a:p>
            <a:pPr eaLnBrk="1" hangingPunct="1"/>
            <a:r>
              <a:rPr lang="en-US" altLang="ja-JP" sz="2400">
                <a:latin typeface="Lucida Console" panose="020B0609040504020204" pitchFamily="49" charset="0"/>
                <a:ea typeface="HG丸ｺﾞｼｯｸM-PRO" panose="020F0600000000000000" pitchFamily="50" charset="-128"/>
              </a:rPr>
              <a:t>  public void mouseMoved(MouseEvent e) {}</a:t>
            </a:r>
          </a:p>
          <a:p>
            <a:pPr eaLnBrk="1" hangingPunct="1"/>
            <a:r>
              <a:rPr lang="en-US" altLang="ja-JP" sz="2400">
                <a:latin typeface="Lucida Console" panose="020B0609040504020204" pitchFamily="49" charset="0"/>
                <a:ea typeface="HG丸ｺﾞｼｯｸM-PRO" panose="020F0600000000000000" pitchFamily="50" charset="-128"/>
              </a:rPr>
              <a:t>}</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タイトル 1"/>
          <p:cNvSpPr>
            <a:spLocks noGrp="1"/>
          </p:cNvSpPr>
          <p:nvPr>
            <p:ph type="ctrTitle"/>
          </p:nvPr>
        </p:nvSpPr>
        <p:spPr/>
        <p:txBody>
          <a:bodyPr/>
          <a:lstStyle/>
          <a:p>
            <a:pPr eaLnBrk="1" hangingPunct="1"/>
            <a:r>
              <a:rPr lang="ja-JP" altLang="en-US" dirty="0"/>
              <a:t>第</a:t>
            </a:r>
            <a:r>
              <a:rPr lang="en-US" altLang="ja-JP" dirty="0"/>
              <a:t>10</a:t>
            </a:r>
            <a:r>
              <a:rPr lang="ja-JP" altLang="en-US" dirty="0"/>
              <a:t>章 ネットワーク</a:t>
            </a:r>
          </a:p>
        </p:txBody>
      </p:sp>
      <p:sp>
        <p:nvSpPr>
          <p:cNvPr id="3" name="サブタイトル 2"/>
          <p:cNvSpPr>
            <a:spLocks noGrp="1"/>
          </p:cNvSpPr>
          <p:nvPr>
            <p:ph type="subTitle" idx="1"/>
          </p:nvPr>
        </p:nvSpPr>
        <p:spPr/>
        <p:txBody>
          <a:bodyPr rtlCol="0">
            <a:normAutofit/>
          </a:bodyPr>
          <a:lstStyle/>
          <a:p>
            <a:pPr eaLnBrk="1" fontAlgn="auto" hangingPunct="1">
              <a:spcAft>
                <a:spcPts val="0"/>
              </a:spcAft>
              <a:defRPr/>
            </a:pPr>
            <a:endParaRPr lang="ja-JP" altLang="en-US"/>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タイトル 1"/>
          <p:cNvSpPr>
            <a:spLocks noGrp="1"/>
          </p:cNvSpPr>
          <p:nvPr>
            <p:ph type="title"/>
          </p:nvPr>
        </p:nvSpPr>
        <p:spPr>
          <a:xfrm>
            <a:off x="457200" y="274638"/>
            <a:ext cx="8229600" cy="725487"/>
          </a:xfrm>
        </p:spPr>
        <p:txBody>
          <a:bodyPr/>
          <a:lstStyle/>
          <a:p>
            <a:pPr eaLnBrk="1" hangingPunct="1"/>
            <a:r>
              <a:rPr lang="ja-JP" altLang="en-US"/>
              <a:t>ネットワーク接続</a:t>
            </a:r>
          </a:p>
        </p:txBody>
      </p:sp>
      <p:sp>
        <p:nvSpPr>
          <p:cNvPr id="151555" name="コンテンツ プレースホルダ 2"/>
          <p:cNvSpPr>
            <a:spLocks noGrp="1"/>
          </p:cNvSpPr>
          <p:nvPr>
            <p:ph idx="1"/>
          </p:nvPr>
        </p:nvSpPr>
        <p:spPr>
          <a:xfrm>
            <a:off x="457200" y="1214438"/>
            <a:ext cx="8229600" cy="5000625"/>
          </a:xfrm>
        </p:spPr>
        <p:txBody>
          <a:bodyPr/>
          <a:lstStyle/>
          <a:p>
            <a:pPr eaLnBrk="1" hangingPunct="1"/>
            <a:r>
              <a:rPr lang="ja-JP" altLang="en-US"/>
              <a:t>一般的に</a:t>
            </a:r>
            <a:r>
              <a:rPr lang="en-US" altLang="ja-JP">
                <a:solidFill>
                  <a:srgbClr val="C00000"/>
                </a:solidFill>
              </a:rPr>
              <a:t>TCP/IP</a:t>
            </a:r>
            <a:r>
              <a:rPr lang="ja-JP" altLang="en-US"/>
              <a:t>という</a:t>
            </a:r>
            <a:r>
              <a:rPr lang="ja-JP" altLang="en-US">
                <a:solidFill>
                  <a:srgbClr val="C00000"/>
                </a:solidFill>
              </a:rPr>
              <a:t>プロトコル</a:t>
            </a:r>
            <a:r>
              <a:rPr lang="ja-JP" altLang="en-US"/>
              <a:t>が用いられることが多い</a:t>
            </a:r>
            <a:endParaRPr lang="en-US" altLang="ja-JP"/>
          </a:p>
          <a:p>
            <a:pPr eaLnBrk="1" hangingPunct="1"/>
            <a:r>
              <a:rPr lang="ja-JP" altLang="en-US"/>
              <a:t>一方を</a:t>
            </a:r>
            <a:r>
              <a:rPr lang="ja-JP" altLang="en-US">
                <a:solidFill>
                  <a:srgbClr val="C00000"/>
                </a:solidFill>
              </a:rPr>
              <a:t>サーバー</a:t>
            </a:r>
            <a:r>
              <a:rPr lang="ja-JP" altLang="en-US"/>
              <a:t>、他方を</a:t>
            </a:r>
            <a:r>
              <a:rPr lang="ja-JP" altLang="en-US">
                <a:solidFill>
                  <a:srgbClr val="C00000"/>
                </a:solidFill>
              </a:rPr>
              <a:t>クライアント</a:t>
            </a:r>
            <a:r>
              <a:rPr lang="ja-JP" altLang="en-US"/>
              <a:t>と呼ぶ</a:t>
            </a:r>
          </a:p>
        </p:txBody>
      </p:sp>
      <p:pic>
        <p:nvPicPr>
          <p:cNvPr id="151556" name="Picture 2" descr="C:\_jun\work\2009misc\書籍出版関係\Java\00_Java図表画面データ\2巻\17章\図17-1.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3063" y="3198813"/>
            <a:ext cx="5929312" cy="365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タイトル 1"/>
          <p:cNvSpPr>
            <a:spLocks noGrp="1"/>
          </p:cNvSpPr>
          <p:nvPr>
            <p:ph type="title"/>
          </p:nvPr>
        </p:nvSpPr>
        <p:spPr>
          <a:xfrm>
            <a:off x="457200" y="274638"/>
            <a:ext cx="8229600" cy="725487"/>
          </a:xfrm>
        </p:spPr>
        <p:txBody>
          <a:bodyPr/>
          <a:lstStyle/>
          <a:p>
            <a:pPr eaLnBrk="1" hangingPunct="1"/>
            <a:r>
              <a:rPr lang="en-US" altLang="ja-JP"/>
              <a:t>IP</a:t>
            </a:r>
            <a:r>
              <a:rPr lang="ja-JP" altLang="en-US"/>
              <a:t>アドレスとポート番号</a:t>
            </a:r>
          </a:p>
        </p:txBody>
      </p:sp>
      <p:sp>
        <p:nvSpPr>
          <p:cNvPr id="152579" name="コンテンツ プレースホルダ 2"/>
          <p:cNvSpPr>
            <a:spLocks noGrp="1"/>
          </p:cNvSpPr>
          <p:nvPr>
            <p:ph idx="1"/>
          </p:nvPr>
        </p:nvSpPr>
        <p:spPr>
          <a:xfrm>
            <a:off x="457200" y="1214438"/>
            <a:ext cx="8229600" cy="5000625"/>
          </a:xfrm>
        </p:spPr>
        <p:txBody>
          <a:bodyPr/>
          <a:lstStyle/>
          <a:p>
            <a:pPr eaLnBrk="1" hangingPunct="1"/>
            <a:r>
              <a:rPr lang="ja-JP" altLang="en-US" dirty="0"/>
              <a:t>クライアントがサーバーに接続要求を出す</a:t>
            </a:r>
            <a:endParaRPr lang="en-US" altLang="ja-JP" dirty="0"/>
          </a:p>
          <a:p>
            <a:pPr eaLnBrk="1" hangingPunct="1"/>
            <a:r>
              <a:rPr lang="ja-JP" altLang="en-US" dirty="0"/>
              <a:t>サーバーの</a:t>
            </a:r>
            <a:r>
              <a:rPr lang="en-US" altLang="ja-JP" dirty="0">
                <a:solidFill>
                  <a:srgbClr val="C00000"/>
                </a:solidFill>
              </a:rPr>
              <a:t>IP</a:t>
            </a:r>
            <a:r>
              <a:rPr lang="ja-JP" altLang="en-US" dirty="0">
                <a:solidFill>
                  <a:srgbClr val="C00000"/>
                </a:solidFill>
              </a:rPr>
              <a:t>アドレス</a:t>
            </a:r>
            <a:r>
              <a:rPr lang="ja-JP" altLang="en-US" dirty="0"/>
              <a:t>と、サーバー側のプログラムが使用する</a:t>
            </a:r>
            <a:r>
              <a:rPr lang="ja-JP" altLang="en-US" dirty="0">
                <a:solidFill>
                  <a:srgbClr val="C00000"/>
                </a:solidFill>
              </a:rPr>
              <a:t>ポート番号</a:t>
            </a:r>
            <a:r>
              <a:rPr lang="ja-JP" altLang="en-US" dirty="0"/>
              <a:t>を知っている必要がある</a:t>
            </a:r>
            <a:endParaRPr lang="en-US" altLang="ja-JP" dirty="0"/>
          </a:p>
          <a:p>
            <a:pPr marL="0" indent="0" eaLnBrk="1" hangingPunct="1">
              <a:buNone/>
            </a:pPr>
            <a:r>
              <a:rPr lang="en-US" altLang="ja-JP" dirty="0"/>
              <a:t>	IP</a:t>
            </a:r>
            <a:r>
              <a:rPr lang="ja-JP" altLang="en-US" dirty="0"/>
              <a:t>アドレスの例：</a:t>
            </a:r>
            <a:r>
              <a:rPr lang="en-US" altLang="ja-JP" dirty="0"/>
              <a:t>192.168.1.11</a:t>
            </a:r>
          </a:p>
          <a:p>
            <a:pPr marL="0" indent="0" eaLnBrk="1" hangingPunct="1">
              <a:buNone/>
            </a:pPr>
            <a:r>
              <a:rPr lang="en-US" altLang="ja-JP" dirty="0"/>
              <a:t>	</a:t>
            </a:r>
            <a:r>
              <a:rPr lang="ja-JP" altLang="en-US" dirty="0"/>
              <a:t>ポート番号の例：</a:t>
            </a:r>
            <a:r>
              <a:rPr lang="en-US" altLang="ja-JP" dirty="0"/>
              <a:t>5000</a:t>
            </a:r>
            <a:r>
              <a:rPr lang="ja-JP" altLang="en-US" dirty="0"/>
              <a:t>番</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タイトル 1"/>
          <p:cNvSpPr>
            <a:spLocks noGrp="1"/>
          </p:cNvSpPr>
          <p:nvPr>
            <p:ph type="title"/>
          </p:nvPr>
        </p:nvSpPr>
        <p:spPr>
          <a:xfrm>
            <a:off x="457200" y="274638"/>
            <a:ext cx="8229600" cy="725487"/>
          </a:xfrm>
        </p:spPr>
        <p:txBody>
          <a:bodyPr/>
          <a:lstStyle/>
          <a:p>
            <a:pPr eaLnBrk="1" hangingPunct="1"/>
            <a:r>
              <a:rPr lang="en-US" altLang="ja-JP"/>
              <a:t>String</a:t>
            </a:r>
            <a:r>
              <a:rPr lang="ja-JP" altLang="en-US"/>
              <a:t>クラス</a:t>
            </a:r>
          </a:p>
        </p:txBody>
      </p:sp>
      <p:sp>
        <p:nvSpPr>
          <p:cNvPr id="17411" name="コンテンツ プレースホルダ 2"/>
          <p:cNvSpPr>
            <a:spLocks noGrp="1"/>
          </p:cNvSpPr>
          <p:nvPr>
            <p:ph idx="1"/>
          </p:nvPr>
        </p:nvSpPr>
        <p:spPr>
          <a:xfrm>
            <a:off x="457200" y="1214438"/>
            <a:ext cx="8229600" cy="3500437"/>
          </a:xfrm>
        </p:spPr>
        <p:txBody>
          <a:bodyPr/>
          <a:lstStyle/>
          <a:p>
            <a:pPr eaLnBrk="1" hangingPunct="1"/>
            <a:r>
              <a:rPr lang="en-US" altLang="ja-JP" dirty="0"/>
              <a:t>String</a:t>
            </a:r>
            <a:r>
              <a:rPr lang="ja-JP" altLang="en-US" dirty="0"/>
              <a:t> は </a:t>
            </a:r>
            <a:r>
              <a:rPr lang="en-US" altLang="ja-JP" dirty="0" err="1"/>
              <a:t>java.lang</a:t>
            </a:r>
            <a:r>
              <a:rPr lang="ja-JP" altLang="en-US" dirty="0"/>
              <a:t>パッケージに含まれるクラス</a:t>
            </a:r>
            <a:endParaRPr lang="en-US" altLang="ja-JP" dirty="0"/>
          </a:p>
          <a:p>
            <a:pPr eaLnBrk="1" hangingPunct="1"/>
            <a:r>
              <a:rPr lang="ja-JP" altLang="en-US" dirty="0"/>
              <a:t>次の</a:t>
            </a:r>
            <a:r>
              <a:rPr lang="en-US" altLang="ja-JP" dirty="0"/>
              <a:t>2</a:t>
            </a:r>
            <a:r>
              <a:rPr lang="ja-JP" altLang="en-US" dirty="0"/>
              <a:t>通りでインスタンスを生成できる</a:t>
            </a:r>
            <a:endParaRPr lang="en-US" altLang="ja-JP" dirty="0"/>
          </a:p>
          <a:p>
            <a:pPr eaLnBrk="1" hangingPunct="1"/>
            <a:endParaRPr lang="en-US" altLang="ja-JP" dirty="0"/>
          </a:p>
          <a:p>
            <a:pPr eaLnBrk="1" hangingPunct="1">
              <a:buFont typeface="Arial" panose="020B0604020202020204" pitchFamily="34" charset="0"/>
              <a:buNone/>
            </a:pPr>
            <a:r>
              <a:rPr lang="en-US" altLang="ja-JP" sz="2400" dirty="0">
                <a:latin typeface="Lucida Console" panose="020B0609040504020204" pitchFamily="49" charset="0"/>
              </a:rPr>
              <a:t>String message = "</a:t>
            </a:r>
            <a:r>
              <a:rPr lang="ja-JP" altLang="en-US" sz="2400" dirty="0">
                <a:latin typeface="ＭＳ ゴシック" panose="020B0609070205080204" pitchFamily="49" charset="-128"/>
                <a:ea typeface="ＭＳ ゴシック" panose="020B0609070205080204" pitchFamily="49" charset="-128"/>
              </a:rPr>
              <a:t>こんにちは</a:t>
            </a:r>
            <a:r>
              <a:rPr lang="en-US" altLang="ja-JP" sz="2400" dirty="0">
                <a:latin typeface="Lucida Console" panose="020B0609040504020204" pitchFamily="49" charset="0"/>
              </a:rPr>
              <a:t>";</a:t>
            </a:r>
          </a:p>
          <a:p>
            <a:pPr eaLnBrk="1" hangingPunct="1">
              <a:buFont typeface="Arial" panose="020B0604020202020204" pitchFamily="34" charset="0"/>
              <a:buNone/>
            </a:pPr>
            <a:r>
              <a:rPr lang="en-US" altLang="ja-JP" sz="2400" dirty="0">
                <a:latin typeface="Lucida Console" panose="020B0609040504020204" pitchFamily="49" charset="0"/>
              </a:rPr>
              <a:t>String message = new String("</a:t>
            </a:r>
            <a:r>
              <a:rPr lang="ja-JP" altLang="en-US" sz="2400" dirty="0">
                <a:latin typeface="ＭＳ ゴシック" panose="020B0609070205080204" pitchFamily="49" charset="-128"/>
                <a:ea typeface="ＭＳ ゴシック" panose="020B0609070205080204" pitchFamily="49" charset="-128"/>
              </a:rPr>
              <a:t>こんにちは</a:t>
            </a:r>
            <a:r>
              <a:rPr lang="en-US" altLang="ja-JP" sz="2400" dirty="0">
                <a:latin typeface="Lucida Console" panose="020B0609040504020204" pitchFamily="49" charset="0"/>
              </a:rPr>
              <a:t>");</a:t>
            </a:r>
          </a:p>
          <a:p>
            <a:pPr eaLnBrk="1" hangingPunct="1">
              <a:buFont typeface="Arial" panose="020B0604020202020204" pitchFamily="34" charset="0"/>
              <a:buNone/>
            </a:pPr>
            <a:endParaRPr lang="en-US" altLang="ja-JP" sz="2400" dirty="0"/>
          </a:p>
        </p:txBody>
      </p:sp>
      <p:sp>
        <p:nvSpPr>
          <p:cNvPr id="17412" name="正方形/長方形 3"/>
          <p:cNvSpPr>
            <a:spLocks noChangeArrowheads="1"/>
          </p:cNvSpPr>
          <p:nvPr/>
        </p:nvSpPr>
        <p:spPr bwMode="auto">
          <a:xfrm>
            <a:off x="626963" y="5181897"/>
            <a:ext cx="78900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dirty="0">
                <a:latin typeface="+mn-ea"/>
                <a:ea typeface="+mn-ea"/>
              </a:rPr>
              <a:t>new </a:t>
            </a:r>
            <a:r>
              <a:rPr lang="ja-JP" altLang="en-US" sz="2400" dirty="0">
                <a:latin typeface="+mn-ea"/>
                <a:ea typeface="+mn-ea"/>
              </a:rPr>
              <a:t>を使わなくてもインスタンスを作れる特殊なクラス</a:t>
            </a: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タイトル 1"/>
          <p:cNvSpPr>
            <a:spLocks noGrp="1"/>
          </p:cNvSpPr>
          <p:nvPr>
            <p:ph type="title"/>
          </p:nvPr>
        </p:nvSpPr>
        <p:spPr>
          <a:xfrm>
            <a:off x="457200" y="274638"/>
            <a:ext cx="8229600" cy="725487"/>
          </a:xfrm>
        </p:spPr>
        <p:txBody>
          <a:bodyPr/>
          <a:lstStyle/>
          <a:p>
            <a:pPr eaLnBrk="1" hangingPunct="1"/>
            <a:r>
              <a:rPr lang="en-US" altLang="ja-JP"/>
              <a:t>ServerSocket</a:t>
            </a:r>
            <a:r>
              <a:rPr lang="ja-JP" altLang="en-US"/>
              <a:t>と</a:t>
            </a:r>
            <a:r>
              <a:rPr lang="en-US" altLang="ja-JP"/>
              <a:t>Socket</a:t>
            </a:r>
            <a:endParaRPr lang="ja-JP" altLang="en-US"/>
          </a:p>
        </p:txBody>
      </p:sp>
      <p:pic>
        <p:nvPicPr>
          <p:cNvPr id="153603" name="Picture 2" descr="C:\_jun\work\2009misc\書籍出版関係\Java\00_Java図表画面データ\2巻\17章\図17-2.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938" y="1285875"/>
            <a:ext cx="7929562" cy="548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タイトル 1"/>
          <p:cNvSpPr>
            <a:spLocks noGrp="1"/>
          </p:cNvSpPr>
          <p:nvPr>
            <p:ph type="title"/>
          </p:nvPr>
        </p:nvSpPr>
        <p:spPr>
          <a:xfrm>
            <a:off x="457200" y="274638"/>
            <a:ext cx="8229600" cy="725487"/>
          </a:xfrm>
        </p:spPr>
        <p:txBody>
          <a:bodyPr/>
          <a:lstStyle/>
          <a:p>
            <a:pPr eaLnBrk="1" hangingPunct="1"/>
            <a:r>
              <a:rPr lang="ja-JP" altLang="en-US"/>
              <a:t>サーバー側のプログラム例</a:t>
            </a:r>
          </a:p>
        </p:txBody>
      </p:sp>
      <p:sp>
        <p:nvSpPr>
          <p:cNvPr id="154627" name="正方形/長方形 3"/>
          <p:cNvSpPr>
            <a:spLocks noChangeArrowheads="1"/>
          </p:cNvSpPr>
          <p:nvPr/>
        </p:nvSpPr>
        <p:spPr bwMode="auto">
          <a:xfrm>
            <a:off x="285750" y="1214438"/>
            <a:ext cx="8572500" cy="37861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000">
                <a:latin typeface="Lucida Console" panose="020B0609040504020204" pitchFamily="49" charset="0"/>
                <a:ea typeface="HG丸ｺﾞｼｯｸM-PRO" panose="020F0600000000000000" pitchFamily="50" charset="-128"/>
              </a:rPr>
              <a:t>try {</a:t>
            </a:r>
          </a:p>
          <a:p>
            <a:pPr eaLnBrk="1" hangingPunct="1"/>
            <a:r>
              <a:rPr lang="en-US" altLang="ja-JP" sz="2000">
                <a:latin typeface="Lucida Console" panose="020B0609040504020204" pitchFamily="49" charset="0"/>
                <a:ea typeface="HG丸ｺﾞｼｯｸM-PRO" panose="020F0600000000000000" pitchFamily="50" charset="-128"/>
              </a:rPr>
              <a:t>  </a:t>
            </a:r>
            <a:r>
              <a:rPr lang="en-US" altLang="ja-JP" sz="2000">
                <a:solidFill>
                  <a:srgbClr val="C00000"/>
                </a:solidFill>
                <a:latin typeface="Lucida Console" panose="020B0609040504020204" pitchFamily="49" charset="0"/>
                <a:ea typeface="HG丸ｺﾞｼｯｸM-PRO" panose="020F0600000000000000" pitchFamily="50" charset="-128"/>
              </a:rPr>
              <a:t>ServerSocket serverSocket = new ServerSocket(5000);</a:t>
            </a:r>
          </a:p>
          <a:p>
            <a:pPr eaLnBrk="1" hangingPunct="1"/>
            <a:r>
              <a:rPr lang="en-US" altLang="ja-JP" sz="2000">
                <a:latin typeface="Lucida Console" panose="020B0609040504020204" pitchFamily="49" charset="0"/>
                <a:ea typeface="HG丸ｺﾞｼｯｸM-PRO" panose="020F0600000000000000" pitchFamily="50" charset="-128"/>
              </a:rPr>
              <a:t>  while(true) {</a:t>
            </a:r>
          </a:p>
          <a:p>
            <a:pPr eaLnBrk="1" hangingPunct="1"/>
            <a:r>
              <a:rPr lang="en-US" altLang="ja-JP" sz="2000">
                <a:latin typeface="Lucida Console" panose="020B0609040504020204" pitchFamily="49" charset="0"/>
                <a:ea typeface="HG丸ｺﾞｼｯｸM-PRO" panose="020F0600000000000000" pitchFamily="50" charset="-128"/>
              </a:rPr>
              <a:t>    </a:t>
            </a:r>
            <a:r>
              <a:rPr lang="en-US" altLang="ja-JP" sz="2000">
                <a:solidFill>
                  <a:srgbClr val="C00000"/>
                </a:solidFill>
                <a:latin typeface="Lucida Console" panose="020B0609040504020204" pitchFamily="49" charset="0"/>
                <a:ea typeface="HG丸ｺﾞｼｯｸM-PRO" panose="020F0600000000000000" pitchFamily="50" charset="-128"/>
              </a:rPr>
              <a:t>Socket socket = serverSocket.accept();</a:t>
            </a:r>
          </a:p>
          <a:p>
            <a:pPr eaLnBrk="1" hangingPunct="1"/>
            <a:r>
              <a:rPr lang="en-US" altLang="ja-JP" sz="2000">
                <a:latin typeface="Lucida Console" panose="020B0609040504020204" pitchFamily="49" charset="0"/>
                <a:ea typeface="HG丸ｺﾞｼｯｸM-PRO" panose="020F0600000000000000" pitchFamily="50" charset="-128"/>
              </a:rPr>
              <a:t>    PrintWriter writer =</a:t>
            </a:r>
          </a:p>
          <a:p>
            <a:pPr eaLnBrk="1" hangingPunct="1"/>
            <a:r>
              <a:rPr lang="en-US" altLang="ja-JP" sz="2000">
                <a:latin typeface="Lucida Console" panose="020B0609040504020204" pitchFamily="49" charset="0"/>
                <a:ea typeface="HG丸ｺﾞｼｯｸM-PRO" panose="020F0600000000000000" pitchFamily="50" charset="-128"/>
              </a:rPr>
              <a:t>       new PrintWriter(</a:t>
            </a:r>
            <a:r>
              <a:rPr lang="en-US" altLang="ja-JP" sz="2000">
                <a:solidFill>
                  <a:srgbClr val="C00000"/>
                </a:solidFill>
                <a:latin typeface="Lucida Console" panose="020B0609040504020204" pitchFamily="49" charset="0"/>
                <a:ea typeface="HG丸ｺﾞｼｯｸM-PRO" panose="020F0600000000000000" pitchFamily="50" charset="-128"/>
              </a:rPr>
              <a:t>socket.getOutputStream()</a:t>
            </a:r>
            <a:r>
              <a:rPr lang="en-US" altLang="ja-JP" sz="2000">
                <a:latin typeface="Lucida Console" panose="020B0609040504020204" pitchFamily="49" charset="0"/>
                <a:ea typeface="HG丸ｺﾞｼｯｸM-PRO" panose="020F0600000000000000" pitchFamily="50" charset="-128"/>
              </a:rPr>
              <a:t>);</a:t>
            </a:r>
          </a:p>
          <a:p>
            <a:pPr eaLnBrk="1" hangingPunct="1"/>
            <a:r>
              <a:rPr lang="en-US" altLang="ja-JP" sz="2000">
                <a:latin typeface="Lucida Console" panose="020B0609040504020204" pitchFamily="49" charset="0"/>
                <a:ea typeface="HG丸ｺﾞｼｯｸM-PRO" panose="020F0600000000000000" pitchFamily="50" charset="-128"/>
              </a:rPr>
              <a:t>    writer.println("</a:t>
            </a:r>
            <a:r>
              <a:rPr lang="ja-JP" altLang="en-US" sz="2000">
                <a:latin typeface="Lucida Console" panose="020B0609040504020204" pitchFamily="49" charset="0"/>
                <a:ea typeface="HG丸ｺﾞｼｯｸM-PRO" panose="020F0600000000000000" pitchFamily="50" charset="-128"/>
              </a:rPr>
              <a:t>こんにちは。私はサーバです。</a:t>
            </a:r>
            <a:r>
              <a:rPr lang="en-US" altLang="ja-JP" sz="2000">
                <a:latin typeface="Lucida Console" panose="020B0609040504020204" pitchFamily="49" charset="0"/>
                <a:ea typeface="HG丸ｺﾞｼｯｸM-PRO" panose="020F0600000000000000" pitchFamily="50" charset="-128"/>
              </a:rPr>
              <a:t>");</a:t>
            </a:r>
          </a:p>
          <a:p>
            <a:pPr eaLnBrk="1" hangingPunct="1"/>
            <a:r>
              <a:rPr lang="en-US" altLang="ja-JP" sz="2000">
                <a:latin typeface="Lucida Console" panose="020B0609040504020204" pitchFamily="49" charset="0"/>
                <a:ea typeface="HG丸ｺﾞｼｯｸM-PRO" panose="020F0600000000000000" pitchFamily="50" charset="-128"/>
              </a:rPr>
              <a:t>    writer.close();</a:t>
            </a:r>
          </a:p>
          <a:p>
            <a:pPr eaLnBrk="1" hangingPunct="1"/>
            <a:r>
              <a:rPr lang="en-US" altLang="ja-JP" sz="2000">
                <a:latin typeface="Lucida Console" panose="020B0609040504020204" pitchFamily="49" charset="0"/>
                <a:ea typeface="HG丸ｺﾞｼｯｸM-PRO" panose="020F0600000000000000" pitchFamily="50" charset="-128"/>
              </a:rPr>
              <a:t>  }</a:t>
            </a:r>
          </a:p>
          <a:p>
            <a:pPr eaLnBrk="1" hangingPunct="1"/>
            <a:r>
              <a:rPr lang="en-US" altLang="ja-JP" sz="2000">
                <a:latin typeface="Lucida Console" panose="020B0609040504020204" pitchFamily="49" charset="0"/>
                <a:ea typeface="HG丸ｺﾞｼｯｸM-PRO" panose="020F0600000000000000" pitchFamily="50" charset="-128"/>
              </a:rPr>
              <a:t>} catch(IOException e) {</a:t>
            </a:r>
          </a:p>
          <a:p>
            <a:pPr eaLnBrk="1" hangingPunct="1"/>
            <a:r>
              <a:rPr lang="en-US" altLang="ja-JP" sz="2000">
                <a:latin typeface="Lucida Console" panose="020B0609040504020204" pitchFamily="49" charset="0"/>
                <a:ea typeface="HG丸ｺﾞｼｯｸM-PRO" panose="020F0600000000000000" pitchFamily="50" charset="-128"/>
              </a:rPr>
              <a:t>  System.out.println(e);</a:t>
            </a:r>
          </a:p>
          <a:p>
            <a:pPr eaLnBrk="1" hangingPunct="1"/>
            <a:r>
              <a:rPr lang="en-US" altLang="ja-JP" sz="2000">
                <a:latin typeface="Lucida Console" panose="020B0609040504020204" pitchFamily="49" charset="0"/>
                <a:ea typeface="HG丸ｺﾞｼｯｸM-PRO" panose="020F0600000000000000" pitchFamily="50" charset="-128"/>
              </a:rPr>
              <a:t>}</a:t>
            </a:r>
          </a:p>
        </p:txBody>
      </p:sp>
      <p:pic>
        <p:nvPicPr>
          <p:cNvPr id="154628" name="Picture 2" descr="C:\_jun\work\2009misc\書籍出版関係\Java\00_Java図表画面データ\2巻\17章\図17-3.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63" y="5357813"/>
            <a:ext cx="8323262"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タイトル 1"/>
          <p:cNvSpPr>
            <a:spLocks noGrp="1"/>
          </p:cNvSpPr>
          <p:nvPr>
            <p:ph type="title"/>
          </p:nvPr>
        </p:nvSpPr>
        <p:spPr>
          <a:xfrm>
            <a:off x="457200" y="274638"/>
            <a:ext cx="8229600" cy="725487"/>
          </a:xfrm>
        </p:spPr>
        <p:txBody>
          <a:bodyPr/>
          <a:lstStyle/>
          <a:p>
            <a:pPr eaLnBrk="1" hangingPunct="1"/>
            <a:r>
              <a:rPr lang="ja-JP" altLang="en-US"/>
              <a:t>クライアント側のプログラム例</a:t>
            </a:r>
          </a:p>
        </p:txBody>
      </p:sp>
      <p:sp>
        <p:nvSpPr>
          <p:cNvPr id="155651" name="正方形/長方形 3"/>
          <p:cNvSpPr>
            <a:spLocks noChangeArrowheads="1"/>
          </p:cNvSpPr>
          <p:nvPr/>
        </p:nvSpPr>
        <p:spPr bwMode="auto">
          <a:xfrm>
            <a:off x="357188" y="1166813"/>
            <a:ext cx="8572500" cy="3170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000">
                <a:latin typeface="Lucida Console" panose="020B0609040504020204" pitchFamily="49" charset="0"/>
                <a:ea typeface="HG丸ｺﾞｼｯｸM-PRO" panose="020F0600000000000000" pitchFamily="50" charset="-128"/>
              </a:rPr>
              <a:t>try {</a:t>
            </a:r>
          </a:p>
          <a:p>
            <a:pPr eaLnBrk="1" hangingPunct="1"/>
            <a:r>
              <a:rPr lang="en-US" altLang="ja-JP" sz="2000">
                <a:latin typeface="Lucida Console" panose="020B0609040504020204" pitchFamily="49" charset="0"/>
                <a:ea typeface="HG丸ｺﾞｼｯｸM-PRO" panose="020F0600000000000000" pitchFamily="50" charset="-128"/>
              </a:rPr>
              <a:t>  </a:t>
            </a:r>
            <a:r>
              <a:rPr lang="en-US" altLang="ja-JP" sz="2000">
                <a:solidFill>
                  <a:srgbClr val="C00000"/>
                </a:solidFill>
                <a:latin typeface="Lucida Console" panose="020B0609040504020204" pitchFamily="49" charset="0"/>
                <a:ea typeface="HG丸ｺﾞｼｯｸM-PRO" panose="020F0600000000000000" pitchFamily="50" charset="-128"/>
              </a:rPr>
              <a:t>Socket socket = new Socket("127.0.0.1", 5000);</a:t>
            </a:r>
          </a:p>
          <a:p>
            <a:pPr eaLnBrk="1" hangingPunct="1"/>
            <a:r>
              <a:rPr lang="en-US" altLang="ja-JP" sz="2000">
                <a:latin typeface="Lucida Console" panose="020B0609040504020204" pitchFamily="49" charset="0"/>
                <a:ea typeface="HG丸ｺﾞｼｯｸM-PRO" panose="020F0600000000000000" pitchFamily="50" charset="-128"/>
              </a:rPr>
              <a:t>  BufferedReader reader = new BufferedReader(</a:t>
            </a:r>
          </a:p>
          <a:p>
            <a:pPr eaLnBrk="1" hangingPunct="1"/>
            <a:r>
              <a:rPr lang="en-US" altLang="ja-JP" sz="2000">
                <a:latin typeface="Lucida Console" panose="020B0609040504020204" pitchFamily="49" charset="0"/>
                <a:ea typeface="HG丸ｺﾞｼｯｸM-PRO" panose="020F0600000000000000" pitchFamily="50" charset="-128"/>
              </a:rPr>
              <a:t>    new InputStreamReader(</a:t>
            </a:r>
            <a:r>
              <a:rPr lang="en-US" altLang="ja-JP" sz="2000">
                <a:solidFill>
                  <a:srgbClr val="C00000"/>
                </a:solidFill>
                <a:latin typeface="Lucida Console" panose="020B0609040504020204" pitchFamily="49" charset="0"/>
                <a:ea typeface="HG丸ｺﾞｼｯｸM-PRO" panose="020F0600000000000000" pitchFamily="50" charset="-128"/>
              </a:rPr>
              <a:t>socket.getInputStream()</a:t>
            </a:r>
            <a:r>
              <a:rPr lang="en-US" altLang="ja-JP" sz="2000">
                <a:latin typeface="Lucida Console" panose="020B0609040504020204" pitchFamily="49" charset="0"/>
                <a:ea typeface="HG丸ｺﾞｼｯｸM-PRO" panose="020F0600000000000000" pitchFamily="50" charset="-128"/>
              </a:rPr>
              <a:t>));</a:t>
            </a:r>
          </a:p>
          <a:p>
            <a:pPr eaLnBrk="1" hangingPunct="1"/>
            <a:r>
              <a:rPr lang="en-US" altLang="ja-JP" sz="2000">
                <a:latin typeface="Lucida Console" panose="020B0609040504020204" pitchFamily="49" charset="0"/>
                <a:ea typeface="HG丸ｺﾞｼｯｸM-PRO" panose="020F0600000000000000" pitchFamily="50" charset="-128"/>
              </a:rPr>
              <a:t>  String message = reader.readLine();</a:t>
            </a:r>
          </a:p>
          <a:p>
            <a:pPr eaLnBrk="1" hangingPunct="1"/>
            <a:r>
              <a:rPr lang="en-US" altLang="ja-JP" sz="2000">
                <a:latin typeface="Lucida Console" panose="020B0609040504020204" pitchFamily="49" charset="0"/>
                <a:ea typeface="HG丸ｺﾞｼｯｸM-PRO" panose="020F0600000000000000" pitchFamily="50" charset="-128"/>
              </a:rPr>
              <a:t>  System.out.println("</a:t>
            </a:r>
            <a:r>
              <a:rPr lang="ja-JP" altLang="en-US" sz="2000">
                <a:latin typeface="Lucida Console" panose="020B0609040504020204" pitchFamily="49" charset="0"/>
                <a:ea typeface="HG丸ｺﾞｼｯｸM-PRO" panose="020F0600000000000000" pitchFamily="50" charset="-128"/>
              </a:rPr>
              <a:t>サーバーからの文字列</a:t>
            </a:r>
            <a:r>
              <a:rPr lang="en-US" altLang="ja-JP" sz="2000">
                <a:latin typeface="Lucida Console" panose="020B0609040504020204" pitchFamily="49" charset="0"/>
                <a:ea typeface="HG丸ｺﾞｼｯｸM-PRO" panose="020F0600000000000000" pitchFamily="50" charset="-128"/>
              </a:rPr>
              <a:t>:" + message);</a:t>
            </a:r>
          </a:p>
          <a:p>
            <a:pPr eaLnBrk="1" hangingPunct="1"/>
            <a:r>
              <a:rPr lang="en-US" altLang="ja-JP" sz="2000">
                <a:latin typeface="Lucida Console" panose="020B0609040504020204" pitchFamily="49" charset="0"/>
                <a:ea typeface="HG丸ｺﾞｼｯｸM-PRO" panose="020F0600000000000000" pitchFamily="50" charset="-128"/>
              </a:rPr>
              <a:t>  reader.close();</a:t>
            </a:r>
          </a:p>
          <a:p>
            <a:pPr eaLnBrk="1" hangingPunct="1"/>
            <a:r>
              <a:rPr lang="en-US" altLang="ja-JP" sz="2000">
                <a:latin typeface="Lucida Console" panose="020B0609040504020204" pitchFamily="49" charset="0"/>
                <a:ea typeface="HG丸ｺﾞｼｯｸM-PRO" panose="020F0600000000000000" pitchFamily="50" charset="-128"/>
              </a:rPr>
              <a:t>} catch(IOException e) {</a:t>
            </a:r>
          </a:p>
          <a:p>
            <a:pPr eaLnBrk="1" hangingPunct="1"/>
            <a:r>
              <a:rPr lang="en-US" altLang="ja-JP" sz="2000">
                <a:latin typeface="Lucida Console" panose="020B0609040504020204" pitchFamily="49" charset="0"/>
                <a:ea typeface="HG丸ｺﾞｼｯｸM-PRO" panose="020F0600000000000000" pitchFamily="50" charset="-128"/>
              </a:rPr>
              <a:t>  System.out.println(e);  </a:t>
            </a:r>
          </a:p>
          <a:p>
            <a:pPr eaLnBrk="1" hangingPunct="1"/>
            <a:r>
              <a:rPr lang="en-US" altLang="ja-JP" sz="2000">
                <a:latin typeface="Lucida Console" panose="020B0609040504020204" pitchFamily="49" charset="0"/>
                <a:ea typeface="HG丸ｺﾞｼｯｸM-PRO" panose="020F0600000000000000" pitchFamily="50" charset="-128"/>
              </a:rPr>
              <a:t>}</a:t>
            </a:r>
          </a:p>
        </p:txBody>
      </p:sp>
      <p:pic>
        <p:nvPicPr>
          <p:cNvPr id="155652" name="Picture 2" descr="C:\_jun\work\2009misc\書籍出版関係\Java\00_Java図表画面データ\2巻\17章\図17-4.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75" y="5276850"/>
            <a:ext cx="89296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56674" name="Picture 2" descr="C:\_jun\work\2009misc\書籍出版関係\Java\00_Java図表画面データ\2巻\17章\図17-5.bmp"/>
          <p:cNvPicPr>
            <a:picLocks noChangeAspect="1" noChangeArrowheads="1"/>
          </p:cNvPicPr>
          <p:nvPr/>
        </p:nvPicPr>
        <p:blipFill>
          <a:blip r:embed="rId3">
            <a:extLst>
              <a:ext uri="{28A0092B-C50C-407E-A947-70E740481C1C}">
                <a14:useLocalDpi xmlns:a14="http://schemas.microsoft.com/office/drawing/2010/main" val="0"/>
              </a:ext>
            </a:extLst>
          </a:blip>
          <a:srcRect b="36664"/>
          <a:stretch>
            <a:fillRect/>
          </a:stretch>
        </p:blipFill>
        <p:spPr bwMode="auto">
          <a:xfrm>
            <a:off x="214313" y="-71438"/>
            <a:ext cx="8769350" cy="6858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57698" name="Picture 2" descr="C:\_jun\work\2009misc\書籍出版関係\Java\00_Java図表画面データ\2巻\17章\図17-5.bmp"/>
          <p:cNvPicPr>
            <a:picLocks noChangeAspect="1" noChangeArrowheads="1"/>
          </p:cNvPicPr>
          <p:nvPr/>
        </p:nvPicPr>
        <p:blipFill>
          <a:blip r:embed="rId3">
            <a:extLst>
              <a:ext uri="{28A0092B-C50C-407E-A947-70E740481C1C}">
                <a14:useLocalDpi xmlns:a14="http://schemas.microsoft.com/office/drawing/2010/main" val="0"/>
              </a:ext>
            </a:extLst>
          </a:blip>
          <a:srcRect t="61259"/>
          <a:stretch>
            <a:fillRect/>
          </a:stretch>
        </p:blipFill>
        <p:spPr bwMode="auto">
          <a:xfrm>
            <a:off x="268288" y="1214438"/>
            <a:ext cx="8661400"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7699" name="Picture 2" descr="C:\_jun\work\2009misc\書籍出版関係\Java\00_Java図表画面データ\2巻\17章\図17-5.bmp"/>
          <p:cNvPicPr>
            <a:picLocks noChangeAspect="1" noChangeArrowheads="1"/>
          </p:cNvPicPr>
          <p:nvPr/>
        </p:nvPicPr>
        <p:blipFill>
          <a:blip r:embed="rId3">
            <a:extLst>
              <a:ext uri="{28A0092B-C50C-407E-A947-70E740481C1C}">
                <a14:useLocalDpi xmlns:a14="http://schemas.microsoft.com/office/drawing/2010/main" val="0"/>
              </a:ext>
            </a:extLst>
          </a:blip>
          <a:srcRect b="94415"/>
          <a:stretch>
            <a:fillRect/>
          </a:stretch>
        </p:blipFill>
        <p:spPr bwMode="auto">
          <a:xfrm>
            <a:off x="-107950" y="280988"/>
            <a:ext cx="93948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タイトル 1"/>
          <p:cNvSpPr>
            <a:spLocks noGrp="1"/>
          </p:cNvSpPr>
          <p:nvPr>
            <p:ph type="ctrTitle"/>
          </p:nvPr>
        </p:nvSpPr>
        <p:spPr/>
        <p:txBody>
          <a:bodyPr/>
          <a:lstStyle/>
          <a:p>
            <a:pPr eaLnBrk="1" hangingPunct="1"/>
            <a:r>
              <a:rPr lang="ja-JP" altLang="en-US" dirty="0"/>
              <a:t>第</a:t>
            </a:r>
            <a:r>
              <a:rPr lang="en-US" altLang="ja-JP" dirty="0"/>
              <a:t>11</a:t>
            </a:r>
            <a:r>
              <a:rPr lang="ja-JP" altLang="en-US" dirty="0"/>
              <a:t>章 一歩進んだ</a:t>
            </a:r>
            <a:br>
              <a:rPr lang="en-US" altLang="ja-JP" dirty="0"/>
            </a:br>
            <a:r>
              <a:rPr lang="en-US" altLang="ja-JP" dirty="0"/>
              <a:t>Java</a:t>
            </a:r>
            <a:r>
              <a:rPr lang="ja-JP" altLang="en-US" dirty="0"/>
              <a:t>プログラミング</a:t>
            </a:r>
          </a:p>
        </p:txBody>
      </p:sp>
      <p:sp>
        <p:nvSpPr>
          <p:cNvPr id="3" name="サブタイトル 2"/>
          <p:cNvSpPr>
            <a:spLocks noGrp="1"/>
          </p:cNvSpPr>
          <p:nvPr>
            <p:ph type="subTitle" idx="1"/>
          </p:nvPr>
        </p:nvSpPr>
        <p:spPr/>
        <p:txBody>
          <a:bodyPr rtlCol="0">
            <a:normAutofit/>
          </a:bodyPr>
          <a:lstStyle/>
          <a:p>
            <a:pPr eaLnBrk="1" fontAlgn="auto" hangingPunct="1">
              <a:spcAft>
                <a:spcPts val="0"/>
              </a:spcAft>
              <a:defRPr/>
            </a:pPr>
            <a:endParaRPr lang="ja-JP" altLang="en-US"/>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コレクションとストリーム</a:t>
            </a:r>
          </a:p>
        </p:txBody>
      </p:sp>
      <p:sp>
        <p:nvSpPr>
          <p:cNvPr id="3" name="コンテンツ プレースホルダー 2"/>
          <p:cNvSpPr>
            <a:spLocks noGrp="1"/>
          </p:cNvSpPr>
          <p:nvPr>
            <p:ph idx="1"/>
          </p:nvPr>
        </p:nvSpPr>
        <p:spPr>
          <a:xfrm>
            <a:off x="457200" y="1214422"/>
            <a:ext cx="8363272" cy="5000660"/>
          </a:xfrm>
        </p:spPr>
        <p:txBody>
          <a:bodyPr/>
          <a:lstStyle/>
          <a:p>
            <a:r>
              <a:rPr kumimoji="1" lang="ja-JP" altLang="en-US" dirty="0"/>
              <a:t>コレクションに格納されたオブジェクトを扱うために拡張</a:t>
            </a:r>
            <a:r>
              <a:rPr kumimoji="1" lang="en-US" altLang="ja-JP" dirty="0"/>
              <a:t>for</a:t>
            </a:r>
            <a:r>
              <a:rPr kumimoji="1" lang="ja-JP" altLang="en-US" dirty="0"/>
              <a:t>文や</a:t>
            </a:r>
            <a:r>
              <a:rPr kumimoji="1" lang="en-US" altLang="ja-JP" dirty="0" err="1"/>
              <a:t>forEach</a:t>
            </a:r>
            <a:r>
              <a:rPr kumimoji="1" lang="ja-JP" altLang="en-US" dirty="0"/>
              <a:t>メソッドを使って一つ一つ取り出す方法がある</a:t>
            </a:r>
            <a:endParaRPr kumimoji="1" lang="en-US" altLang="ja-JP" dirty="0"/>
          </a:p>
          <a:p>
            <a:endParaRPr kumimoji="1" lang="en-US" altLang="ja-JP" dirty="0"/>
          </a:p>
          <a:p>
            <a:r>
              <a:rPr lang="ja-JP" altLang="en-US" dirty="0"/>
              <a:t>ストリームという概念を使えば、たくさんのプログラムコードが必要だった処理を短く直感的に記述できる</a:t>
            </a:r>
            <a:endParaRPr kumimoji="1" lang="ja-JP" altLang="en-US" dirty="0"/>
          </a:p>
        </p:txBody>
      </p:sp>
    </p:spTree>
    <p:extLst>
      <p:ext uri="{BB962C8B-B14F-4D97-AF65-F5344CB8AC3E}">
        <p14:creationId xmlns:p14="http://schemas.microsoft.com/office/powerpoint/2010/main" val="329592875"/>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ストリーム</a:t>
            </a:r>
          </a:p>
        </p:txBody>
      </p:sp>
      <p:sp>
        <p:nvSpPr>
          <p:cNvPr id="3" name="コンテンツ プレースホルダー 2"/>
          <p:cNvSpPr>
            <a:spLocks noGrp="1"/>
          </p:cNvSpPr>
          <p:nvPr>
            <p:ph idx="1"/>
          </p:nvPr>
        </p:nvSpPr>
        <p:spPr>
          <a:xfrm>
            <a:off x="457200" y="1214422"/>
            <a:ext cx="8383960" cy="5000660"/>
          </a:xfrm>
        </p:spPr>
        <p:txBody>
          <a:bodyPr/>
          <a:lstStyle/>
          <a:p>
            <a:pPr marL="0" indent="0">
              <a:buNone/>
            </a:pPr>
            <a:r>
              <a:rPr lang="ja-JP" altLang="en-US" dirty="0"/>
              <a:t>オブジェクトのまとまりに対して、なにかしらの処理を行って、最後に出力を行う</a:t>
            </a:r>
            <a:endParaRPr kumimoji="1" lang="ja-JP" altLang="en-US" dirty="0"/>
          </a:p>
        </p:txBody>
      </p:sp>
      <p:pic>
        <p:nvPicPr>
          <p:cNvPr id="4" name="図 3"/>
          <p:cNvPicPr>
            <a:picLocks noChangeAspect="1"/>
          </p:cNvPicPr>
          <p:nvPr/>
        </p:nvPicPr>
        <p:blipFill>
          <a:blip r:embed="rId2"/>
          <a:stretch>
            <a:fillRect/>
          </a:stretch>
        </p:blipFill>
        <p:spPr>
          <a:xfrm>
            <a:off x="1732856" y="2340842"/>
            <a:ext cx="5832648" cy="4515598"/>
          </a:xfrm>
          <a:prstGeom prst="rect">
            <a:avLst/>
          </a:prstGeom>
        </p:spPr>
      </p:pic>
    </p:spTree>
    <p:extLst>
      <p:ext uri="{BB962C8B-B14F-4D97-AF65-F5344CB8AC3E}">
        <p14:creationId xmlns:p14="http://schemas.microsoft.com/office/powerpoint/2010/main" val="147968963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ストリームの生成</a:t>
            </a:r>
          </a:p>
        </p:txBody>
      </p:sp>
      <p:sp>
        <p:nvSpPr>
          <p:cNvPr id="4" name="正方形/長方形 3"/>
          <p:cNvSpPr/>
          <p:nvPr/>
        </p:nvSpPr>
        <p:spPr>
          <a:xfrm>
            <a:off x="47688" y="2492896"/>
            <a:ext cx="9036496" cy="646331"/>
          </a:xfrm>
          <a:prstGeom prst="rect">
            <a:avLst/>
          </a:prstGeom>
          <a:ln>
            <a:solidFill>
              <a:schemeClr val="tx1"/>
            </a:solidFill>
          </a:ln>
        </p:spPr>
        <p:txBody>
          <a:bodyPr wrap="square">
            <a:spAutoFit/>
          </a:bodyPr>
          <a:lstStyle/>
          <a:p>
            <a:r>
              <a:rPr lang="en-US" altLang="ja-JP" dirty="0">
                <a:solidFill>
                  <a:srgbClr val="000000"/>
                </a:solidFill>
                <a:latin typeface="Lucida Console" panose="020B0609040504020204" pitchFamily="49" charset="0"/>
              </a:rPr>
              <a:t>List&lt;String&gt; list = </a:t>
            </a:r>
            <a:r>
              <a:rPr lang="en-US" altLang="ja-JP" dirty="0" err="1">
                <a:solidFill>
                  <a:srgbClr val="000000"/>
                </a:solidFill>
                <a:latin typeface="Lucida Console" panose="020B0609040504020204" pitchFamily="49" charset="0"/>
              </a:rPr>
              <a:t>Arrays.asList</a:t>
            </a:r>
            <a:r>
              <a:rPr lang="en-US" altLang="ja-JP" dirty="0">
                <a:solidFill>
                  <a:srgbClr val="000000"/>
                </a:solidFill>
                <a:latin typeface="Lucida Console" panose="020B0609040504020204" pitchFamily="49" charset="0"/>
              </a:rPr>
              <a:t>("</a:t>
            </a:r>
            <a:r>
              <a:rPr lang="en-US" altLang="ja-JP" dirty="0" err="1">
                <a:solidFill>
                  <a:srgbClr val="000000"/>
                </a:solidFill>
                <a:latin typeface="Lucida Console" panose="020B0609040504020204" pitchFamily="49" charset="0"/>
              </a:rPr>
              <a:t>January","February","March</a:t>
            </a:r>
            <a:r>
              <a:rPr lang="en-US" altLang="ja-JP" dirty="0">
                <a:solidFill>
                  <a:srgbClr val="000000"/>
                </a:solidFill>
                <a:latin typeface="Lucida Console" panose="020B0609040504020204" pitchFamily="49" charset="0"/>
              </a:rPr>
              <a:t>");</a:t>
            </a:r>
          </a:p>
          <a:p>
            <a:r>
              <a:rPr lang="en-US" altLang="ja-JP" dirty="0">
                <a:solidFill>
                  <a:srgbClr val="000000"/>
                </a:solidFill>
                <a:latin typeface="Lucida Console" panose="020B0609040504020204" pitchFamily="49" charset="0"/>
              </a:rPr>
              <a:t>Stream&lt;String&gt; stream = </a:t>
            </a:r>
            <a:r>
              <a:rPr lang="en-US" altLang="ja-JP" dirty="0" err="1">
                <a:solidFill>
                  <a:srgbClr val="000000"/>
                </a:solidFill>
                <a:latin typeface="Lucida Console" panose="020B0609040504020204" pitchFamily="49" charset="0"/>
              </a:rPr>
              <a:t>list.stream</a:t>
            </a:r>
            <a:r>
              <a:rPr lang="en-US" altLang="ja-JP" dirty="0">
                <a:solidFill>
                  <a:srgbClr val="000000"/>
                </a:solidFill>
                <a:latin typeface="Lucida Console" panose="020B0609040504020204" pitchFamily="49" charset="0"/>
              </a:rPr>
              <a:t>();</a:t>
            </a:r>
            <a:endParaRPr lang="ja-JP" altLang="en-US" dirty="0">
              <a:latin typeface="Lucida Console" panose="020B0609040504020204" pitchFamily="49" charset="0"/>
            </a:endParaRPr>
          </a:p>
        </p:txBody>
      </p:sp>
      <p:sp>
        <p:nvSpPr>
          <p:cNvPr id="5" name="正方形/長方形 4"/>
          <p:cNvSpPr/>
          <p:nvPr/>
        </p:nvSpPr>
        <p:spPr>
          <a:xfrm>
            <a:off x="683568" y="1916832"/>
            <a:ext cx="7827784" cy="400110"/>
          </a:xfrm>
          <a:prstGeom prst="rect">
            <a:avLst/>
          </a:prstGeom>
        </p:spPr>
        <p:txBody>
          <a:bodyPr wrap="none">
            <a:spAutoFit/>
          </a:bodyPr>
          <a:lstStyle/>
          <a:p>
            <a:r>
              <a:rPr lang="en-US" altLang="ja-JP" sz="2000" dirty="0">
                <a:latin typeface="+mn-lt"/>
                <a:ea typeface="+mn-ea"/>
              </a:rPr>
              <a:t>List&lt;String&gt;</a:t>
            </a:r>
            <a:r>
              <a:rPr lang="ja-JP" altLang="en-US" sz="2000" dirty="0">
                <a:latin typeface="+mn-ea"/>
                <a:ea typeface="+mn-ea"/>
              </a:rPr>
              <a:t>型のコレクションに対する</a:t>
            </a:r>
            <a:r>
              <a:rPr lang="en-US" altLang="ja-JP" sz="2000" dirty="0">
                <a:latin typeface="+mn-lt"/>
                <a:ea typeface="+mn-ea"/>
              </a:rPr>
              <a:t>stream</a:t>
            </a:r>
            <a:r>
              <a:rPr lang="ja-JP" altLang="en-US" sz="2000" dirty="0">
                <a:latin typeface="+mn-ea"/>
                <a:ea typeface="+mn-ea"/>
              </a:rPr>
              <a:t>メソッドを利用</a:t>
            </a:r>
          </a:p>
        </p:txBody>
      </p:sp>
      <p:sp>
        <p:nvSpPr>
          <p:cNvPr id="6" name="正方形/長方形 5"/>
          <p:cNvSpPr/>
          <p:nvPr/>
        </p:nvSpPr>
        <p:spPr>
          <a:xfrm>
            <a:off x="67072" y="4461496"/>
            <a:ext cx="9036496" cy="369332"/>
          </a:xfrm>
          <a:prstGeom prst="rect">
            <a:avLst/>
          </a:prstGeom>
          <a:ln>
            <a:solidFill>
              <a:schemeClr val="tx1"/>
            </a:solidFill>
          </a:ln>
        </p:spPr>
        <p:txBody>
          <a:bodyPr wrap="square">
            <a:spAutoFit/>
          </a:bodyPr>
          <a:lstStyle/>
          <a:p>
            <a:r>
              <a:rPr lang="en-US" altLang="ja-JP" dirty="0">
                <a:solidFill>
                  <a:srgbClr val="000000"/>
                </a:solidFill>
                <a:latin typeface="Lucida Console" panose="020B0609040504020204" pitchFamily="49" charset="0"/>
              </a:rPr>
              <a:t>Stream&lt;String&gt; steam = </a:t>
            </a:r>
            <a:r>
              <a:rPr lang="en-US" altLang="ja-JP" dirty="0" err="1">
                <a:solidFill>
                  <a:srgbClr val="000000"/>
                </a:solidFill>
                <a:latin typeface="Lucida Console" panose="020B0609040504020204" pitchFamily="49" charset="0"/>
              </a:rPr>
              <a:t>Stream.of</a:t>
            </a:r>
            <a:r>
              <a:rPr lang="en-US" altLang="ja-JP" dirty="0">
                <a:solidFill>
                  <a:srgbClr val="000000"/>
                </a:solidFill>
                <a:latin typeface="Lucida Console" panose="020B0609040504020204" pitchFamily="49" charset="0"/>
              </a:rPr>
              <a:t>("</a:t>
            </a:r>
            <a:r>
              <a:rPr lang="en-US" altLang="ja-JP" dirty="0" err="1">
                <a:solidFill>
                  <a:srgbClr val="000000"/>
                </a:solidFill>
                <a:latin typeface="Lucida Console" panose="020B0609040504020204" pitchFamily="49" charset="0"/>
              </a:rPr>
              <a:t>January","February","March</a:t>
            </a:r>
            <a:r>
              <a:rPr lang="en-US" altLang="ja-JP" dirty="0">
                <a:solidFill>
                  <a:srgbClr val="000000"/>
                </a:solidFill>
                <a:latin typeface="Lucida Console" panose="020B0609040504020204" pitchFamily="49" charset="0"/>
              </a:rPr>
              <a:t>");</a:t>
            </a:r>
          </a:p>
        </p:txBody>
      </p:sp>
      <p:sp>
        <p:nvSpPr>
          <p:cNvPr id="7" name="正方形/長方形 6"/>
          <p:cNvSpPr/>
          <p:nvPr/>
        </p:nvSpPr>
        <p:spPr>
          <a:xfrm>
            <a:off x="2189341" y="3964994"/>
            <a:ext cx="5262979" cy="400110"/>
          </a:xfrm>
          <a:prstGeom prst="rect">
            <a:avLst/>
          </a:prstGeom>
        </p:spPr>
        <p:txBody>
          <a:bodyPr wrap="none">
            <a:spAutoFit/>
          </a:bodyPr>
          <a:lstStyle/>
          <a:p>
            <a:r>
              <a:rPr lang="en-US" altLang="ja-JP" sz="2000" dirty="0">
                <a:latin typeface="+mn-lt"/>
                <a:ea typeface="+mn-ea"/>
              </a:rPr>
              <a:t>Stream</a:t>
            </a:r>
            <a:r>
              <a:rPr lang="ja-JP" altLang="en-US" sz="2000" dirty="0">
                <a:latin typeface="+mn-lt"/>
                <a:ea typeface="+mn-ea"/>
              </a:rPr>
              <a:t>インタフェースの</a:t>
            </a:r>
            <a:r>
              <a:rPr lang="en-US" altLang="ja-JP" sz="2000" dirty="0">
                <a:latin typeface="+mn-lt"/>
                <a:ea typeface="+mn-ea"/>
              </a:rPr>
              <a:t>of</a:t>
            </a:r>
            <a:r>
              <a:rPr lang="ja-JP" altLang="en-US" sz="2000" dirty="0">
                <a:latin typeface="+mn-lt"/>
                <a:ea typeface="+mn-ea"/>
              </a:rPr>
              <a:t>メソッドを利用</a:t>
            </a:r>
            <a:endParaRPr lang="ja-JP" altLang="en-US" sz="2000" dirty="0">
              <a:latin typeface="+mn-ea"/>
              <a:ea typeface="+mn-ea"/>
            </a:endParaRPr>
          </a:p>
        </p:txBody>
      </p:sp>
    </p:spTree>
    <p:extLst>
      <p:ext uri="{BB962C8B-B14F-4D97-AF65-F5344CB8AC3E}">
        <p14:creationId xmlns:p14="http://schemas.microsoft.com/office/powerpoint/2010/main" val="2011547312"/>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ストリームに対する終端</a:t>
            </a:r>
            <a:r>
              <a:rPr lang="ja-JP" altLang="en-US" dirty="0"/>
              <a:t>操作</a:t>
            </a:r>
            <a:endParaRPr kumimoji="1" lang="ja-JP" altLang="en-US" dirty="0"/>
          </a:p>
        </p:txBody>
      </p:sp>
      <p:sp>
        <p:nvSpPr>
          <p:cNvPr id="4" name="正方形/長方形 3"/>
          <p:cNvSpPr/>
          <p:nvPr/>
        </p:nvSpPr>
        <p:spPr>
          <a:xfrm>
            <a:off x="47688" y="2802670"/>
            <a:ext cx="9036496" cy="646331"/>
          </a:xfrm>
          <a:prstGeom prst="rect">
            <a:avLst/>
          </a:prstGeom>
          <a:ln>
            <a:solidFill>
              <a:schemeClr val="tx1"/>
            </a:solidFill>
          </a:ln>
        </p:spPr>
        <p:txBody>
          <a:bodyPr wrap="square">
            <a:spAutoFit/>
          </a:bodyPr>
          <a:lstStyle/>
          <a:p>
            <a:r>
              <a:rPr lang="en-US" altLang="ja-JP" dirty="0">
                <a:solidFill>
                  <a:srgbClr val="000000"/>
                </a:solidFill>
                <a:latin typeface="Lucida Console" panose="020B0609040504020204" pitchFamily="49" charset="0"/>
              </a:rPr>
              <a:t>List&lt;String&gt; list = </a:t>
            </a:r>
            <a:r>
              <a:rPr lang="en-US" altLang="ja-JP" dirty="0" err="1">
                <a:solidFill>
                  <a:srgbClr val="000000"/>
                </a:solidFill>
                <a:latin typeface="Lucida Console" panose="020B0609040504020204" pitchFamily="49" charset="0"/>
              </a:rPr>
              <a:t>Arrays.asList</a:t>
            </a:r>
            <a:r>
              <a:rPr lang="en-US" altLang="ja-JP" dirty="0">
                <a:solidFill>
                  <a:srgbClr val="000000"/>
                </a:solidFill>
                <a:latin typeface="Lucida Console" panose="020B0609040504020204" pitchFamily="49" charset="0"/>
              </a:rPr>
              <a:t>("</a:t>
            </a:r>
            <a:r>
              <a:rPr lang="en-US" altLang="ja-JP" dirty="0" err="1">
                <a:solidFill>
                  <a:srgbClr val="000000"/>
                </a:solidFill>
                <a:latin typeface="Lucida Console" panose="020B0609040504020204" pitchFamily="49" charset="0"/>
              </a:rPr>
              <a:t>January","February","March</a:t>
            </a:r>
            <a:r>
              <a:rPr lang="en-US" altLang="ja-JP" dirty="0">
                <a:solidFill>
                  <a:srgbClr val="000000"/>
                </a:solidFill>
                <a:latin typeface="Lucida Console" panose="020B0609040504020204" pitchFamily="49" charset="0"/>
              </a:rPr>
              <a:t>");</a:t>
            </a:r>
          </a:p>
          <a:p>
            <a:r>
              <a:rPr lang="en-US" altLang="ja-JP" dirty="0" err="1">
                <a:latin typeface="Lucida Console" panose="020B0609040504020204" pitchFamily="49" charset="0"/>
              </a:rPr>
              <a:t>list.stream</a:t>
            </a:r>
            <a:r>
              <a:rPr lang="en-US" altLang="ja-JP" dirty="0">
                <a:latin typeface="Lucida Console" panose="020B0609040504020204" pitchFamily="49" charset="0"/>
              </a:rPr>
              <a:t>().</a:t>
            </a:r>
            <a:r>
              <a:rPr lang="en-US" altLang="ja-JP" dirty="0" err="1">
                <a:latin typeface="Lucida Console" panose="020B0609040504020204" pitchFamily="49" charset="0"/>
              </a:rPr>
              <a:t>forEach</a:t>
            </a:r>
            <a:r>
              <a:rPr lang="en-US" altLang="ja-JP" dirty="0">
                <a:latin typeface="Lucida Console" panose="020B0609040504020204" pitchFamily="49" charset="0"/>
              </a:rPr>
              <a:t>(s -&gt; </a:t>
            </a:r>
            <a:r>
              <a:rPr lang="en-US" altLang="ja-JP" dirty="0" err="1">
                <a:latin typeface="Lucida Console" panose="020B0609040504020204" pitchFamily="49" charset="0"/>
              </a:rPr>
              <a:t>System.out.println</a:t>
            </a:r>
            <a:r>
              <a:rPr lang="en-US" altLang="ja-JP" dirty="0">
                <a:latin typeface="Lucida Console" panose="020B0609040504020204" pitchFamily="49" charset="0"/>
              </a:rPr>
              <a:t>(a));</a:t>
            </a:r>
            <a:endParaRPr lang="ja-JP" altLang="en-US" dirty="0">
              <a:latin typeface="Lucida Console" panose="020B0609040504020204" pitchFamily="49" charset="0"/>
            </a:endParaRPr>
          </a:p>
        </p:txBody>
      </p:sp>
      <p:sp>
        <p:nvSpPr>
          <p:cNvPr id="5" name="正方形/長方形 4"/>
          <p:cNvSpPr/>
          <p:nvPr/>
        </p:nvSpPr>
        <p:spPr>
          <a:xfrm>
            <a:off x="24936" y="2342744"/>
            <a:ext cx="9095760" cy="400110"/>
          </a:xfrm>
          <a:prstGeom prst="rect">
            <a:avLst/>
          </a:prstGeom>
        </p:spPr>
        <p:txBody>
          <a:bodyPr wrap="none">
            <a:spAutoFit/>
          </a:bodyPr>
          <a:lstStyle/>
          <a:p>
            <a:r>
              <a:rPr lang="ja-JP" altLang="en-US" sz="2000" dirty="0">
                <a:latin typeface="+mn-ea"/>
                <a:ea typeface="+mn-ea"/>
              </a:rPr>
              <a:t>作成したストリームからオブジェクトを</a:t>
            </a:r>
            <a:r>
              <a:rPr lang="en-US" altLang="ja-JP" sz="2000" dirty="0">
                <a:latin typeface="+mn-ea"/>
                <a:ea typeface="+mn-ea"/>
              </a:rPr>
              <a:t>1</a:t>
            </a:r>
            <a:r>
              <a:rPr lang="ja-JP" altLang="en-US" sz="2000" dirty="0" err="1">
                <a:latin typeface="+mn-ea"/>
                <a:ea typeface="+mn-ea"/>
              </a:rPr>
              <a:t>つずつ</a:t>
            </a:r>
            <a:r>
              <a:rPr lang="ja-JP" altLang="en-US" sz="2000" dirty="0">
                <a:latin typeface="+mn-ea"/>
                <a:ea typeface="+mn-ea"/>
              </a:rPr>
              <a:t>取り出してコンソールに出力</a:t>
            </a:r>
          </a:p>
        </p:txBody>
      </p:sp>
      <p:sp>
        <p:nvSpPr>
          <p:cNvPr id="6" name="正方形/長方形 5"/>
          <p:cNvSpPr/>
          <p:nvPr/>
        </p:nvSpPr>
        <p:spPr>
          <a:xfrm>
            <a:off x="2195736" y="4942909"/>
            <a:ext cx="4464464" cy="646331"/>
          </a:xfrm>
          <a:prstGeom prst="rect">
            <a:avLst/>
          </a:prstGeom>
          <a:ln>
            <a:solidFill>
              <a:schemeClr val="tx1"/>
            </a:solidFill>
          </a:ln>
        </p:spPr>
        <p:txBody>
          <a:bodyPr wrap="square">
            <a:spAutoFit/>
          </a:bodyPr>
          <a:lstStyle/>
          <a:p>
            <a:r>
              <a:rPr lang="en-US" altLang="ja-JP" dirty="0">
                <a:latin typeface="Lucida Console" panose="020B0609040504020204" pitchFamily="49" charset="0"/>
              </a:rPr>
              <a:t>Long n = </a:t>
            </a:r>
            <a:r>
              <a:rPr lang="en-US" altLang="ja-JP" dirty="0" err="1">
                <a:latin typeface="Lucida Console" panose="020B0609040504020204" pitchFamily="49" charset="0"/>
              </a:rPr>
              <a:t>list.stream</a:t>
            </a:r>
            <a:r>
              <a:rPr lang="en-US" altLang="ja-JP" dirty="0">
                <a:latin typeface="Lucida Console" panose="020B0609040504020204" pitchFamily="49" charset="0"/>
              </a:rPr>
              <a:t>().count();</a:t>
            </a:r>
          </a:p>
          <a:p>
            <a:r>
              <a:rPr lang="en-US" altLang="ja-JP" dirty="0" err="1">
                <a:latin typeface="Lucida Console" panose="020B0609040504020204" pitchFamily="49" charset="0"/>
              </a:rPr>
              <a:t>System.out.println</a:t>
            </a:r>
            <a:r>
              <a:rPr lang="en-US" altLang="ja-JP" dirty="0">
                <a:latin typeface="Lucida Console" panose="020B0609040504020204" pitchFamily="49" charset="0"/>
              </a:rPr>
              <a:t>(n);</a:t>
            </a:r>
            <a:endParaRPr lang="ja-JP" altLang="en-US" dirty="0">
              <a:latin typeface="Lucida Console" panose="020B0609040504020204" pitchFamily="49" charset="0"/>
            </a:endParaRPr>
          </a:p>
        </p:txBody>
      </p:sp>
      <p:sp>
        <p:nvSpPr>
          <p:cNvPr id="7" name="正方形/長方形 6"/>
          <p:cNvSpPr/>
          <p:nvPr/>
        </p:nvSpPr>
        <p:spPr>
          <a:xfrm>
            <a:off x="1985173" y="4447806"/>
            <a:ext cx="4891083" cy="400110"/>
          </a:xfrm>
          <a:prstGeom prst="rect">
            <a:avLst/>
          </a:prstGeom>
        </p:spPr>
        <p:txBody>
          <a:bodyPr wrap="none">
            <a:spAutoFit/>
          </a:bodyPr>
          <a:lstStyle/>
          <a:p>
            <a:r>
              <a:rPr lang="en-US" altLang="ja-JP" sz="2000" dirty="0">
                <a:latin typeface="+mn-ea"/>
                <a:ea typeface="+mn-ea"/>
              </a:rPr>
              <a:t>list</a:t>
            </a:r>
            <a:r>
              <a:rPr lang="ja-JP" altLang="en-US" sz="2000" dirty="0">
                <a:latin typeface="+mn-ea"/>
                <a:ea typeface="+mn-ea"/>
              </a:rPr>
              <a:t>に含まれる要素数をコンソールに出力</a:t>
            </a:r>
          </a:p>
        </p:txBody>
      </p:sp>
      <p:sp>
        <p:nvSpPr>
          <p:cNvPr id="8" name="コンテンツ プレースホルダー 2"/>
          <p:cNvSpPr>
            <a:spLocks noGrp="1"/>
          </p:cNvSpPr>
          <p:nvPr>
            <p:ph idx="1"/>
          </p:nvPr>
        </p:nvSpPr>
        <p:spPr>
          <a:xfrm>
            <a:off x="457200" y="1214422"/>
            <a:ext cx="8795320" cy="5000660"/>
          </a:xfrm>
        </p:spPr>
        <p:txBody>
          <a:bodyPr/>
          <a:lstStyle/>
          <a:p>
            <a:pPr marL="0" indent="0">
              <a:buNone/>
            </a:pPr>
            <a:r>
              <a:rPr lang="ja-JP" altLang="en-US" dirty="0"/>
              <a:t>ストリームに対する一連の操作の最後に行う</a:t>
            </a:r>
            <a:endParaRPr kumimoji="1" lang="ja-JP" altLang="en-US" dirty="0"/>
          </a:p>
        </p:txBody>
      </p:sp>
    </p:spTree>
    <p:extLst>
      <p:ext uri="{BB962C8B-B14F-4D97-AF65-F5344CB8AC3E}">
        <p14:creationId xmlns:p14="http://schemas.microsoft.com/office/powerpoint/2010/main" val="4216578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725487"/>
          </a:xfrm>
        </p:spPr>
        <p:txBody>
          <a:bodyPr rtlCol="0">
            <a:normAutofit fontScale="90000"/>
          </a:bodyPr>
          <a:lstStyle/>
          <a:p>
            <a:pPr eaLnBrk="1" fontAlgn="auto" hangingPunct="1">
              <a:spcAft>
                <a:spcPts val="0"/>
              </a:spcAft>
              <a:defRPr/>
            </a:pPr>
            <a:r>
              <a:rPr lang="en-US" altLang="ja-JP" dirty="0"/>
              <a:t>String</a:t>
            </a:r>
            <a:r>
              <a:rPr lang="ja-JP" altLang="en-US" dirty="0"/>
              <a:t>オブジェクトの生成方法による違い</a:t>
            </a:r>
          </a:p>
        </p:txBody>
      </p:sp>
      <p:sp>
        <p:nvSpPr>
          <p:cNvPr id="18435" name="テキスト ボックス 3"/>
          <p:cNvSpPr txBox="1">
            <a:spLocks noChangeArrowheads="1"/>
          </p:cNvSpPr>
          <p:nvPr/>
        </p:nvSpPr>
        <p:spPr bwMode="auto">
          <a:xfrm>
            <a:off x="571500" y="1428750"/>
            <a:ext cx="7250113" cy="1200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a:latin typeface="Lucida Console" panose="020B0609040504020204" pitchFamily="49" charset="0"/>
                <a:ea typeface="HG丸ｺﾞｼｯｸM-PRO" panose="020F0600000000000000" pitchFamily="50" charset="-128"/>
              </a:rPr>
              <a:t>String s1 = new String("</a:t>
            </a:r>
            <a:r>
              <a:rPr lang="ja-JP" altLang="en-US" sz="2400">
                <a:latin typeface="Lucida Console" panose="020B0609040504020204" pitchFamily="49" charset="0"/>
                <a:ea typeface="HG丸ｺﾞｼｯｸM-PRO" panose="020F0600000000000000" pitchFamily="50" charset="-128"/>
              </a:rPr>
              <a:t>こんにちは</a:t>
            </a:r>
            <a:r>
              <a:rPr lang="en-US" altLang="ja-JP" sz="2400">
                <a:latin typeface="Lucida Console" panose="020B0609040504020204" pitchFamily="49" charset="0"/>
                <a:ea typeface="HG丸ｺﾞｼｯｸM-PRO" panose="020F0600000000000000" pitchFamily="50" charset="-128"/>
              </a:rPr>
              <a:t>");</a:t>
            </a:r>
          </a:p>
          <a:p>
            <a:pPr eaLnBrk="1" hangingPunct="1"/>
            <a:r>
              <a:rPr lang="en-US" altLang="ja-JP" sz="2400">
                <a:latin typeface="Lucida Console" panose="020B0609040504020204" pitchFamily="49" charset="0"/>
                <a:ea typeface="HG丸ｺﾞｼｯｸM-PRO" panose="020F0600000000000000" pitchFamily="50" charset="-128"/>
              </a:rPr>
              <a:t>String s2 = new String("</a:t>
            </a:r>
            <a:r>
              <a:rPr lang="ja-JP" altLang="en-US" sz="2400">
                <a:latin typeface="Lucida Console" panose="020B0609040504020204" pitchFamily="49" charset="0"/>
                <a:ea typeface="HG丸ｺﾞｼｯｸM-PRO" panose="020F0600000000000000" pitchFamily="50" charset="-128"/>
              </a:rPr>
              <a:t>こんにちは</a:t>
            </a:r>
            <a:r>
              <a:rPr lang="en-US" altLang="ja-JP" sz="2400">
                <a:latin typeface="Lucida Console" panose="020B0609040504020204" pitchFamily="49" charset="0"/>
                <a:ea typeface="HG丸ｺﾞｼｯｸM-PRO" panose="020F0600000000000000" pitchFamily="50" charset="-128"/>
              </a:rPr>
              <a:t>");</a:t>
            </a:r>
          </a:p>
          <a:p>
            <a:pPr eaLnBrk="1" hangingPunct="1"/>
            <a:r>
              <a:rPr lang="en-US" altLang="ja-JP" sz="2400">
                <a:latin typeface="Lucida Console" panose="020B0609040504020204" pitchFamily="49" charset="0"/>
                <a:ea typeface="HG丸ｺﾞｼｯｸM-PRO" panose="020F0600000000000000" pitchFamily="50" charset="-128"/>
              </a:rPr>
              <a:t>System.out.println(s1 == s2); // false</a:t>
            </a:r>
            <a:endParaRPr lang="ja-JP" altLang="en-US" sz="2400">
              <a:latin typeface="Lucida Console" panose="020B0609040504020204" pitchFamily="49" charset="0"/>
              <a:ea typeface="HG丸ｺﾞｼｯｸM-PRO" panose="020F0600000000000000" pitchFamily="50" charset="-128"/>
            </a:endParaRPr>
          </a:p>
        </p:txBody>
      </p:sp>
      <p:pic>
        <p:nvPicPr>
          <p:cNvPr id="18436" name="Picture 2" descr="C:\_jun\work\2009misc\書籍出版関係\Java\00_Java図表画面データ\2巻\9章\図9-3.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750" y="2857500"/>
            <a:ext cx="5857875" cy="245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テキスト ボックス 5"/>
          <p:cNvSpPr txBox="1">
            <a:spLocks noChangeArrowheads="1"/>
          </p:cNvSpPr>
          <p:nvPr/>
        </p:nvSpPr>
        <p:spPr bwMode="auto">
          <a:xfrm>
            <a:off x="714375" y="5429250"/>
            <a:ext cx="558838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2400" dirty="0">
                <a:latin typeface="+mn-ea"/>
                <a:ea typeface="+mn-ea"/>
              </a:rPr>
              <a:t>異なる</a:t>
            </a:r>
            <a:r>
              <a:rPr lang="en-US" altLang="ja-JP" sz="2400" dirty="0">
                <a:latin typeface="+mn-ea"/>
                <a:ea typeface="+mn-ea"/>
              </a:rPr>
              <a:t>2</a:t>
            </a:r>
            <a:r>
              <a:rPr lang="ja-JP" altLang="en-US" sz="2400" dirty="0" err="1">
                <a:latin typeface="+mn-ea"/>
                <a:ea typeface="+mn-ea"/>
              </a:rPr>
              <a:t>つの</a:t>
            </a:r>
            <a:r>
              <a:rPr lang="ja-JP" altLang="en-US" sz="2400" dirty="0">
                <a:latin typeface="+mn-ea"/>
                <a:ea typeface="+mn-ea"/>
              </a:rPr>
              <a:t>インスタンスが生成される</a:t>
            </a:r>
            <a:endParaRPr lang="en-US" altLang="ja-JP" sz="2400" dirty="0">
              <a:latin typeface="+mn-ea"/>
              <a:ea typeface="+mn-ea"/>
            </a:endParaRPr>
          </a:p>
          <a:p>
            <a:pPr eaLnBrk="1" hangingPunct="1"/>
            <a:r>
              <a:rPr lang="ja-JP" altLang="en-US" sz="2400" dirty="0">
                <a:latin typeface="+mn-ea"/>
                <a:ea typeface="+mn-ea"/>
              </a:rPr>
              <a:t>たまたま文字列が同じだけ</a:t>
            </a: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ストリームに対する中間操作</a:t>
            </a:r>
          </a:p>
        </p:txBody>
      </p:sp>
      <p:sp>
        <p:nvSpPr>
          <p:cNvPr id="3" name="コンテンツ プレースホルダー 2"/>
          <p:cNvSpPr>
            <a:spLocks noGrp="1"/>
          </p:cNvSpPr>
          <p:nvPr>
            <p:ph idx="1"/>
          </p:nvPr>
        </p:nvSpPr>
        <p:spPr>
          <a:xfrm>
            <a:off x="457200" y="1214422"/>
            <a:ext cx="8363272" cy="5000660"/>
          </a:xfrm>
        </p:spPr>
        <p:txBody>
          <a:bodyPr/>
          <a:lstStyle/>
          <a:p>
            <a:r>
              <a:rPr kumimoji="1" lang="en-US" altLang="ja-JP" sz="2800" dirty="0"/>
              <a:t>filter</a:t>
            </a:r>
            <a:r>
              <a:rPr kumimoji="1" lang="ja-JP" altLang="en-US" sz="2800" dirty="0"/>
              <a:t>メソッドは、</a:t>
            </a:r>
            <a:r>
              <a:rPr lang="ja-JP" altLang="en-US" sz="2800" dirty="0"/>
              <a:t>ある条件を満たすオブジェクトだけを取り出して次の操作に渡すことができる</a:t>
            </a:r>
            <a:endParaRPr lang="en-US" altLang="ja-JP" sz="2800" dirty="0"/>
          </a:p>
          <a:p>
            <a:endParaRPr kumimoji="1" lang="en-US" altLang="ja-JP" sz="4000" dirty="0"/>
          </a:p>
          <a:p>
            <a:endParaRPr kumimoji="1" lang="en-US" altLang="ja-JP" sz="4000" dirty="0"/>
          </a:p>
          <a:p>
            <a:endParaRPr lang="en-US" altLang="ja-JP" sz="3600" dirty="0"/>
          </a:p>
          <a:p>
            <a:r>
              <a:rPr kumimoji="1" lang="en-US" altLang="ja-JP" sz="2800" dirty="0"/>
              <a:t>map</a:t>
            </a:r>
            <a:r>
              <a:rPr kumimoji="1" lang="ja-JP" altLang="en-US" sz="2800" dirty="0"/>
              <a:t>メソッドは、個々のデータを別のオブジェクトにマッピング</a:t>
            </a:r>
            <a:r>
              <a:rPr lang="ja-JP" altLang="en-US" sz="2800" dirty="0"/>
              <a:t>できる</a:t>
            </a:r>
            <a:endParaRPr kumimoji="1" lang="ja-JP" altLang="en-US" sz="2800" dirty="0"/>
          </a:p>
        </p:txBody>
      </p:sp>
      <p:sp>
        <p:nvSpPr>
          <p:cNvPr id="4" name="正方形/長方形 3"/>
          <p:cNvSpPr/>
          <p:nvPr/>
        </p:nvSpPr>
        <p:spPr>
          <a:xfrm>
            <a:off x="827584" y="2629361"/>
            <a:ext cx="4734272" cy="1015663"/>
          </a:xfrm>
          <a:prstGeom prst="rect">
            <a:avLst/>
          </a:prstGeom>
          <a:ln>
            <a:solidFill>
              <a:schemeClr val="tx1"/>
            </a:solidFill>
          </a:ln>
        </p:spPr>
        <p:txBody>
          <a:bodyPr wrap="square">
            <a:spAutoFit/>
          </a:bodyPr>
          <a:lstStyle/>
          <a:p>
            <a:r>
              <a:rPr lang="en-US" altLang="ja-JP" sz="2000" dirty="0">
                <a:latin typeface="Lucida Console" panose="020B0609040504020204" pitchFamily="49" charset="0"/>
              </a:rPr>
              <a:t>long l = </a:t>
            </a:r>
            <a:r>
              <a:rPr lang="en-US" altLang="ja-JP" sz="2000" dirty="0" err="1">
                <a:latin typeface="Lucida Console" panose="020B0609040504020204" pitchFamily="49" charset="0"/>
              </a:rPr>
              <a:t>list.stream</a:t>
            </a:r>
            <a:r>
              <a:rPr lang="en-US" altLang="ja-JP" sz="2000" dirty="0">
                <a:latin typeface="Lucida Console" panose="020B0609040504020204" pitchFamily="49" charset="0"/>
              </a:rPr>
              <a:t>()</a:t>
            </a:r>
            <a:r>
              <a:rPr lang="en-US" altLang="ja-JP" sz="2000" dirty="0">
                <a:solidFill>
                  <a:srgbClr val="FF0000"/>
                </a:solidFill>
                <a:latin typeface="Lucida Console" panose="020B0609040504020204" pitchFamily="49" charset="0"/>
              </a:rPr>
              <a:t>.</a:t>
            </a:r>
          </a:p>
          <a:p>
            <a:r>
              <a:rPr lang="en-US" altLang="ja-JP" sz="2000" dirty="0">
                <a:latin typeface="Lucida Console" panose="020B0609040504020204" pitchFamily="49" charset="0"/>
              </a:rPr>
              <a:t>filter(s -&gt; </a:t>
            </a:r>
            <a:r>
              <a:rPr lang="en-US" altLang="ja-JP" sz="2000" dirty="0" err="1">
                <a:latin typeface="Lucida Console" panose="020B0609040504020204" pitchFamily="49" charset="0"/>
              </a:rPr>
              <a:t>s.length</a:t>
            </a:r>
            <a:r>
              <a:rPr lang="en-US" altLang="ja-JP" sz="2000" dirty="0">
                <a:latin typeface="Lucida Console" panose="020B0609040504020204" pitchFamily="49" charset="0"/>
              </a:rPr>
              <a:t>() &gt; 5)</a:t>
            </a:r>
            <a:r>
              <a:rPr lang="en-US" altLang="ja-JP" sz="2000" dirty="0">
                <a:solidFill>
                  <a:srgbClr val="FF0000"/>
                </a:solidFill>
                <a:latin typeface="Lucida Console" panose="020B0609040504020204" pitchFamily="49" charset="0"/>
              </a:rPr>
              <a:t>.</a:t>
            </a:r>
          </a:p>
          <a:p>
            <a:r>
              <a:rPr lang="en-US" altLang="ja-JP" sz="2000" dirty="0">
                <a:latin typeface="Lucida Console" panose="020B0609040504020204" pitchFamily="49" charset="0"/>
              </a:rPr>
              <a:t>count();</a:t>
            </a:r>
            <a:endParaRPr lang="ja-JP" altLang="en-US" sz="2000" dirty="0">
              <a:latin typeface="Lucida Console" panose="020B0609040504020204" pitchFamily="49" charset="0"/>
            </a:endParaRPr>
          </a:p>
        </p:txBody>
      </p:sp>
      <p:sp>
        <p:nvSpPr>
          <p:cNvPr id="5" name="正方形/長方形 4"/>
          <p:cNvSpPr/>
          <p:nvPr/>
        </p:nvSpPr>
        <p:spPr>
          <a:xfrm>
            <a:off x="826976" y="5796555"/>
            <a:ext cx="5760640" cy="923330"/>
          </a:xfrm>
          <a:prstGeom prst="rect">
            <a:avLst/>
          </a:prstGeom>
          <a:ln>
            <a:solidFill>
              <a:schemeClr val="tx1"/>
            </a:solidFill>
          </a:ln>
        </p:spPr>
        <p:txBody>
          <a:bodyPr wrap="square">
            <a:spAutoFit/>
          </a:bodyPr>
          <a:lstStyle/>
          <a:p>
            <a:r>
              <a:rPr lang="en-US" altLang="ja-JP" dirty="0" err="1">
                <a:latin typeface="Lucida Console" panose="020B0609040504020204" pitchFamily="49" charset="0"/>
              </a:rPr>
              <a:t>list.stream</a:t>
            </a:r>
            <a:r>
              <a:rPr lang="en-US" altLang="ja-JP" dirty="0">
                <a:latin typeface="Lucida Console" panose="020B0609040504020204" pitchFamily="49" charset="0"/>
              </a:rPr>
              <a:t>()</a:t>
            </a:r>
            <a:r>
              <a:rPr lang="en-US" altLang="ja-JP" dirty="0">
                <a:solidFill>
                  <a:srgbClr val="FF0000"/>
                </a:solidFill>
                <a:latin typeface="Lucida Console" panose="020B0609040504020204" pitchFamily="49" charset="0"/>
              </a:rPr>
              <a:t>.</a:t>
            </a:r>
          </a:p>
          <a:p>
            <a:r>
              <a:rPr lang="en-US" altLang="ja-JP" dirty="0">
                <a:latin typeface="Lucida Console" panose="020B0609040504020204" pitchFamily="49" charset="0"/>
              </a:rPr>
              <a:t>map(s -&gt; "[" + s + "]")</a:t>
            </a:r>
            <a:r>
              <a:rPr lang="en-US" altLang="ja-JP" dirty="0">
                <a:solidFill>
                  <a:srgbClr val="FF0000"/>
                </a:solidFill>
                <a:latin typeface="Lucida Console" panose="020B0609040504020204" pitchFamily="49" charset="0"/>
              </a:rPr>
              <a:t>.</a:t>
            </a:r>
          </a:p>
          <a:p>
            <a:r>
              <a:rPr lang="en-US" altLang="ja-JP" dirty="0" err="1">
                <a:latin typeface="Lucida Console" panose="020B0609040504020204" pitchFamily="49" charset="0"/>
              </a:rPr>
              <a:t>forEach</a:t>
            </a:r>
            <a:r>
              <a:rPr lang="en-US" altLang="ja-JP" dirty="0">
                <a:latin typeface="Lucida Console" panose="020B0609040504020204" pitchFamily="49" charset="0"/>
              </a:rPr>
              <a:t>(s -&gt; </a:t>
            </a:r>
            <a:r>
              <a:rPr lang="en-US" altLang="ja-JP" dirty="0" err="1">
                <a:latin typeface="Lucida Console" panose="020B0609040504020204" pitchFamily="49" charset="0"/>
              </a:rPr>
              <a:t>System.out.println</a:t>
            </a:r>
            <a:r>
              <a:rPr lang="en-US" altLang="ja-JP" dirty="0">
                <a:latin typeface="Lucida Console" panose="020B0609040504020204" pitchFamily="49" charset="0"/>
              </a:rPr>
              <a:t>(s));</a:t>
            </a:r>
          </a:p>
        </p:txBody>
      </p:sp>
      <p:sp>
        <p:nvSpPr>
          <p:cNvPr id="6" name="正方形/長方形 5"/>
          <p:cNvSpPr/>
          <p:nvPr/>
        </p:nvSpPr>
        <p:spPr>
          <a:xfrm>
            <a:off x="1022288" y="2235307"/>
            <a:ext cx="4288353" cy="400110"/>
          </a:xfrm>
          <a:prstGeom prst="rect">
            <a:avLst/>
          </a:prstGeom>
        </p:spPr>
        <p:txBody>
          <a:bodyPr wrap="none">
            <a:spAutoFit/>
          </a:bodyPr>
          <a:lstStyle/>
          <a:p>
            <a:r>
              <a:rPr lang="ja-JP" altLang="en-US" sz="2000" dirty="0">
                <a:latin typeface="+mn-ea"/>
                <a:ea typeface="+mn-ea"/>
              </a:rPr>
              <a:t>条件に合うオブジェクトの数を取得</a:t>
            </a:r>
          </a:p>
        </p:txBody>
      </p:sp>
      <p:sp>
        <p:nvSpPr>
          <p:cNvPr id="7" name="正方形/長方形 6"/>
          <p:cNvSpPr/>
          <p:nvPr/>
        </p:nvSpPr>
        <p:spPr>
          <a:xfrm>
            <a:off x="841492" y="5382186"/>
            <a:ext cx="3730508" cy="400110"/>
          </a:xfrm>
          <a:prstGeom prst="rect">
            <a:avLst/>
          </a:prstGeom>
        </p:spPr>
        <p:txBody>
          <a:bodyPr wrap="none">
            <a:spAutoFit/>
          </a:bodyPr>
          <a:lstStyle/>
          <a:p>
            <a:r>
              <a:rPr lang="ja-JP" altLang="en-US" sz="2000" dirty="0">
                <a:latin typeface="+mn-ea"/>
                <a:ea typeface="+mn-ea"/>
              </a:rPr>
              <a:t>前後を</a:t>
            </a:r>
            <a:r>
              <a:rPr lang="en-US" altLang="ja-JP" sz="2000" dirty="0">
                <a:latin typeface="+mn-ea"/>
                <a:ea typeface="+mn-ea"/>
              </a:rPr>
              <a:t>[]</a:t>
            </a:r>
            <a:r>
              <a:rPr lang="ja-JP" altLang="en-US" sz="2000" dirty="0">
                <a:latin typeface="+mn-ea"/>
                <a:ea typeface="+mn-ea"/>
              </a:rPr>
              <a:t>で囲った文字列を出力</a:t>
            </a:r>
          </a:p>
        </p:txBody>
      </p:sp>
      <p:sp>
        <p:nvSpPr>
          <p:cNvPr id="8" name="正方形/長方形 7"/>
          <p:cNvSpPr/>
          <p:nvPr/>
        </p:nvSpPr>
        <p:spPr>
          <a:xfrm>
            <a:off x="5785024" y="2132856"/>
            <a:ext cx="2915816" cy="1446550"/>
          </a:xfrm>
          <a:prstGeom prst="rect">
            <a:avLst/>
          </a:prstGeom>
        </p:spPr>
        <p:txBody>
          <a:bodyPr wrap="square">
            <a:spAutoFit/>
          </a:bodyPr>
          <a:lstStyle/>
          <a:p>
            <a:r>
              <a:rPr lang="en-US" altLang="ja-JP" sz="2000" dirty="0">
                <a:latin typeface="+mn-ea"/>
                <a:ea typeface="+mn-ea"/>
              </a:rPr>
              <a:t>※</a:t>
            </a:r>
            <a:r>
              <a:rPr lang="ja-JP" altLang="en-US" sz="2000" dirty="0">
                <a:latin typeface="+mn-ea"/>
                <a:ea typeface="+mn-ea"/>
              </a:rPr>
              <a:t>戻り値が</a:t>
            </a:r>
            <a:r>
              <a:rPr lang="en-US" altLang="ja-JP" sz="2400" dirty="0">
                <a:latin typeface="+mn-ea"/>
                <a:ea typeface="+mn-ea"/>
              </a:rPr>
              <a:t>Stream</a:t>
            </a:r>
            <a:r>
              <a:rPr lang="ja-JP" altLang="en-US" sz="2000" dirty="0">
                <a:latin typeface="+mn-ea"/>
                <a:ea typeface="+mn-ea"/>
              </a:rPr>
              <a:t>オブジェクトなので別のメソッドをドット（</a:t>
            </a:r>
            <a:r>
              <a:rPr lang="en-US" altLang="ja-JP" sz="2400" dirty="0">
                <a:latin typeface="+mn-ea"/>
                <a:ea typeface="+mn-ea"/>
              </a:rPr>
              <a:t>.</a:t>
            </a:r>
            <a:r>
              <a:rPr lang="ja-JP" altLang="en-US" sz="2000" dirty="0">
                <a:latin typeface="+mn-ea"/>
                <a:ea typeface="+mn-ea"/>
              </a:rPr>
              <a:t>）で連結できる。</a:t>
            </a:r>
          </a:p>
        </p:txBody>
      </p:sp>
    </p:spTree>
    <p:extLst>
      <p:ext uri="{BB962C8B-B14F-4D97-AF65-F5344CB8AC3E}">
        <p14:creationId xmlns:p14="http://schemas.microsoft.com/office/powerpoint/2010/main" val="392328504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ストリームに対する中間操作</a:t>
            </a:r>
            <a:endParaRPr kumimoji="1" lang="ja-JP" altLang="en-US" dirty="0"/>
          </a:p>
        </p:txBody>
      </p:sp>
      <p:sp>
        <p:nvSpPr>
          <p:cNvPr id="3" name="コンテンツ プレースホルダー 2"/>
          <p:cNvSpPr>
            <a:spLocks noGrp="1"/>
          </p:cNvSpPr>
          <p:nvPr>
            <p:ph idx="1"/>
          </p:nvPr>
        </p:nvSpPr>
        <p:spPr>
          <a:xfrm>
            <a:off x="457200" y="1214422"/>
            <a:ext cx="8229600" cy="5000660"/>
          </a:xfrm>
        </p:spPr>
        <p:txBody>
          <a:bodyPr/>
          <a:lstStyle/>
          <a:p>
            <a:r>
              <a:rPr lang="en-US" altLang="ja-JP"/>
              <a:t>Sorted</a:t>
            </a:r>
            <a:r>
              <a:rPr lang="ja-JP" altLang="en-US"/>
              <a:t>メソッドはデータを並べ替えることができる。</a:t>
            </a:r>
            <a:endParaRPr kumimoji="1" lang="ja-JP" altLang="en-US" dirty="0"/>
          </a:p>
        </p:txBody>
      </p:sp>
      <p:sp>
        <p:nvSpPr>
          <p:cNvPr id="4" name="正方形/長方形 3"/>
          <p:cNvSpPr/>
          <p:nvPr/>
        </p:nvSpPr>
        <p:spPr>
          <a:xfrm>
            <a:off x="1043608" y="3212976"/>
            <a:ext cx="7056784" cy="400110"/>
          </a:xfrm>
          <a:prstGeom prst="rect">
            <a:avLst/>
          </a:prstGeom>
          <a:ln>
            <a:solidFill>
              <a:schemeClr val="tx1"/>
            </a:solidFill>
          </a:ln>
        </p:spPr>
        <p:txBody>
          <a:bodyPr wrap="square">
            <a:spAutoFit/>
          </a:bodyPr>
          <a:lstStyle/>
          <a:p>
            <a:r>
              <a:rPr lang="en-US" altLang="ja-JP" sz="2000" dirty="0">
                <a:latin typeface="Lucida Console" panose="020B0609040504020204" pitchFamily="49" charset="0"/>
              </a:rPr>
              <a:t>sorted((s0, s1) -&gt; s0.length() - s1.length())</a:t>
            </a:r>
            <a:endParaRPr lang="ja-JP" altLang="en-US" sz="2000" dirty="0">
              <a:latin typeface="Lucida Console" panose="020B0609040504020204" pitchFamily="49" charset="0"/>
            </a:endParaRPr>
          </a:p>
        </p:txBody>
      </p:sp>
      <p:sp>
        <p:nvSpPr>
          <p:cNvPr id="5" name="正方形/長方形 4"/>
          <p:cNvSpPr/>
          <p:nvPr/>
        </p:nvSpPr>
        <p:spPr>
          <a:xfrm>
            <a:off x="2893744" y="2740858"/>
            <a:ext cx="3262432" cy="400110"/>
          </a:xfrm>
          <a:prstGeom prst="rect">
            <a:avLst/>
          </a:prstGeom>
        </p:spPr>
        <p:txBody>
          <a:bodyPr wrap="none">
            <a:spAutoFit/>
          </a:bodyPr>
          <a:lstStyle/>
          <a:p>
            <a:r>
              <a:rPr lang="ja-JP" altLang="en-US" sz="2000" dirty="0">
                <a:latin typeface="+mn-ea"/>
                <a:ea typeface="+mn-ea"/>
              </a:rPr>
              <a:t>文字列の長さで並べ替える</a:t>
            </a:r>
          </a:p>
        </p:txBody>
      </p:sp>
    </p:spTree>
    <p:extLst>
      <p:ext uri="{BB962C8B-B14F-4D97-AF65-F5344CB8AC3E}">
        <p14:creationId xmlns:p14="http://schemas.microsoft.com/office/powerpoint/2010/main" val="1910510172"/>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ストリーム処理の例</a:t>
            </a:r>
          </a:p>
        </p:txBody>
      </p:sp>
      <p:sp>
        <p:nvSpPr>
          <p:cNvPr id="4" name="正方形/長方形 3"/>
          <p:cNvSpPr/>
          <p:nvPr/>
        </p:nvSpPr>
        <p:spPr>
          <a:xfrm>
            <a:off x="827584" y="1556792"/>
            <a:ext cx="7200800" cy="1323439"/>
          </a:xfrm>
          <a:prstGeom prst="rect">
            <a:avLst/>
          </a:prstGeom>
          <a:ln>
            <a:solidFill>
              <a:schemeClr val="tx1"/>
            </a:solidFill>
          </a:ln>
        </p:spPr>
        <p:txBody>
          <a:bodyPr wrap="square">
            <a:spAutoFit/>
          </a:bodyPr>
          <a:lstStyle/>
          <a:p>
            <a:r>
              <a:rPr lang="en-US" altLang="ja-JP" sz="2000" dirty="0">
                <a:solidFill>
                  <a:srgbClr val="000000"/>
                </a:solidFill>
                <a:latin typeface="Lucida Console" panose="020B0609040504020204" pitchFamily="49" charset="0"/>
                <a:ea typeface="+mn-ea"/>
              </a:rPr>
              <a:t>List&lt;String&gt; list = </a:t>
            </a:r>
            <a:r>
              <a:rPr lang="en-US" altLang="ja-JP" sz="2000" dirty="0" err="1">
                <a:solidFill>
                  <a:srgbClr val="000000"/>
                </a:solidFill>
                <a:latin typeface="Lucida Console" panose="020B0609040504020204" pitchFamily="49" charset="0"/>
                <a:ea typeface="+mn-ea"/>
              </a:rPr>
              <a:t>Arrays.asList</a:t>
            </a:r>
            <a:r>
              <a:rPr lang="en-US" altLang="ja-JP" sz="2000" dirty="0">
                <a:solidFill>
                  <a:srgbClr val="000000"/>
                </a:solidFill>
                <a:latin typeface="Lucida Console" panose="020B0609040504020204" pitchFamily="49" charset="0"/>
                <a:ea typeface="+mn-ea"/>
              </a:rPr>
              <a:t>("January", "February", "March", "April", "May", "</a:t>
            </a:r>
            <a:r>
              <a:rPr lang="en-US" altLang="ja-JP" sz="2000" dirty="0" err="1">
                <a:solidFill>
                  <a:srgbClr val="000000"/>
                </a:solidFill>
                <a:latin typeface="Lucida Console" panose="020B0609040504020204" pitchFamily="49" charset="0"/>
                <a:ea typeface="+mn-ea"/>
              </a:rPr>
              <a:t>June","July</a:t>
            </a:r>
            <a:r>
              <a:rPr lang="en-US" altLang="ja-JP" sz="2000" dirty="0">
                <a:solidFill>
                  <a:srgbClr val="000000"/>
                </a:solidFill>
                <a:latin typeface="Lucida Console" panose="020B0609040504020204" pitchFamily="49" charset="0"/>
                <a:ea typeface="+mn-ea"/>
              </a:rPr>
              <a:t>", "August", "September", "October", "</a:t>
            </a:r>
            <a:r>
              <a:rPr lang="en-US" altLang="ja-JP" sz="2000" dirty="0" err="1">
                <a:solidFill>
                  <a:srgbClr val="000000"/>
                </a:solidFill>
                <a:latin typeface="Lucida Console" panose="020B0609040504020204" pitchFamily="49" charset="0"/>
                <a:ea typeface="+mn-ea"/>
              </a:rPr>
              <a:t>November","December</a:t>
            </a:r>
            <a:r>
              <a:rPr lang="en-US" altLang="ja-JP" sz="2000" dirty="0">
                <a:solidFill>
                  <a:srgbClr val="000000"/>
                </a:solidFill>
                <a:latin typeface="Lucida Console" panose="020B0609040504020204" pitchFamily="49" charset="0"/>
                <a:ea typeface="+mn-ea"/>
              </a:rPr>
              <a:t>");</a:t>
            </a:r>
            <a:endParaRPr lang="ja-JP" altLang="en-US" sz="2000" dirty="0">
              <a:latin typeface="Lucida Console" panose="020B0609040504020204" pitchFamily="49" charset="0"/>
              <a:ea typeface="+mn-ea"/>
            </a:endParaRPr>
          </a:p>
        </p:txBody>
      </p:sp>
      <p:sp>
        <p:nvSpPr>
          <p:cNvPr id="5" name="正方形/長方形 4"/>
          <p:cNvSpPr/>
          <p:nvPr/>
        </p:nvSpPr>
        <p:spPr>
          <a:xfrm>
            <a:off x="1455068" y="4293096"/>
            <a:ext cx="5945832" cy="1631216"/>
          </a:xfrm>
          <a:prstGeom prst="rect">
            <a:avLst/>
          </a:prstGeom>
          <a:ln>
            <a:solidFill>
              <a:schemeClr val="tx1"/>
            </a:solidFill>
          </a:ln>
        </p:spPr>
        <p:txBody>
          <a:bodyPr wrap="square">
            <a:spAutoFit/>
          </a:bodyPr>
          <a:lstStyle/>
          <a:p>
            <a:r>
              <a:rPr lang="en-US" altLang="ja-JP" sz="2000" dirty="0" err="1">
                <a:solidFill>
                  <a:srgbClr val="000000"/>
                </a:solidFill>
                <a:latin typeface="Lucida Console" panose="020B0609040504020204" pitchFamily="49" charset="0"/>
                <a:ea typeface="+mn-ea"/>
              </a:rPr>
              <a:t>list.stream</a:t>
            </a:r>
            <a:r>
              <a:rPr lang="en-US" altLang="ja-JP" sz="2000" dirty="0">
                <a:solidFill>
                  <a:srgbClr val="000000"/>
                </a:solidFill>
                <a:latin typeface="Lucida Console" panose="020B0609040504020204" pitchFamily="49" charset="0"/>
                <a:ea typeface="+mn-ea"/>
              </a:rPr>
              <a:t>().</a:t>
            </a:r>
          </a:p>
          <a:p>
            <a:r>
              <a:rPr lang="en-US" altLang="ja-JP" sz="2000" dirty="0">
                <a:solidFill>
                  <a:srgbClr val="000000"/>
                </a:solidFill>
                <a:latin typeface="Lucida Console" panose="020B0609040504020204" pitchFamily="49" charset="0"/>
                <a:ea typeface="+mn-ea"/>
              </a:rPr>
              <a:t>filter(s -&gt; </a:t>
            </a:r>
            <a:r>
              <a:rPr lang="en-US" altLang="ja-JP" sz="2000" dirty="0" err="1">
                <a:solidFill>
                  <a:srgbClr val="000000"/>
                </a:solidFill>
                <a:latin typeface="Lucida Console" panose="020B0609040504020204" pitchFamily="49" charset="0"/>
                <a:ea typeface="+mn-ea"/>
              </a:rPr>
              <a:t>s.length</a:t>
            </a:r>
            <a:r>
              <a:rPr lang="en-US" altLang="ja-JP" sz="2000" dirty="0">
                <a:solidFill>
                  <a:srgbClr val="000000"/>
                </a:solidFill>
                <a:latin typeface="Lucida Console" panose="020B0609040504020204" pitchFamily="49" charset="0"/>
                <a:ea typeface="+mn-ea"/>
              </a:rPr>
              <a:t>() &lt;= 5).</a:t>
            </a:r>
          </a:p>
          <a:p>
            <a:r>
              <a:rPr lang="en-US" altLang="ja-JP" sz="2000" dirty="0">
                <a:solidFill>
                  <a:srgbClr val="000000"/>
                </a:solidFill>
                <a:latin typeface="Lucida Console" panose="020B0609040504020204" pitchFamily="49" charset="0"/>
                <a:ea typeface="+mn-ea"/>
              </a:rPr>
              <a:t>sorted().</a:t>
            </a:r>
          </a:p>
          <a:p>
            <a:r>
              <a:rPr lang="en-US" altLang="ja-JP" sz="2000" dirty="0">
                <a:solidFill>
                  <a:srgbClr val="000000"/>
                </a:solidFill>
                <a:latin typeface="Lucida Console" panose="020B0609040504020204" pitchFamily="49" charset="0"/>
                <a:ea typeface="+mn-ea"/>
              </a:rPr>
              <a:t>map(s -&gt; "[" + s + "]").</a:t>
            </a:r>
          </a:p>
          <a:p>
            <a:r>
              <a:rPr lang="en-US" altLang="ja-JP" sz="2000" dirty="0" err="1">
                <a:solidFill>
                  <a:srgbClr val="000000"/>
                </a:solidFill>
                <a:latin typeface="Lucida Console" panose="020B0609040504020204" pitchFamily="49" charset="0"/>
                <a:ea typeface="+mn-ea"/>
              </a:rPr>
              <a:t>forEach</a:t>
            </a:r>
            <a:r>
              <a:rPr lang="en-US" altLang="ja-JP" sz="2000" dirty="0">
                <a:solidFill>
                  <a:srgbClr val="000000"/>
                </a:solidFill>
                <a:latin typeface="Lucida Console" panose="020B0609040504020204" pitchFamily="49" charset="0"/>
                <a:ea typeface="+mn-ea"/>
              </a:rPr>
              <a:t>(s-&gt; </a:t>
            </a:r>
            <a:r>
              <a:rPr lang="en-US" altLang="ja-JP" sz="2000" dirty="0" err="1">
                <a:solidFill>
                  <a:srgbClr val="000000"/>
                </a:solidFill>
                <a:latin typeface="Lucida Console" panose="020B0609040504020204" pitchFamily="49" charset="0"/>
                <a:ea typeface="+mn-ea"/>
              </a:rPr>
              <a:t>System.out.println</a:t>
            </a:r>
            <a:r>
              <a:rPr lang="en-US" altLang="ja-JP" sz="2000" dirty="0">
                <a:solidFill>
                  <a:srgbClr val="000000"/>
                </a:solidFill>
                <a:latin typeface="Lucida Console" panose="020B0609040504020204" pitchFamily="49" charset="0"/>
                <a:ea typeface="+mn-ea"/>
              </a:rPr>
              <a:t>(s));</a:t>
            </a:r>
          </a:p>
        </p:txBody>
      </p:sp>
      <p:sp>
        <p:nvSpPr>
          <p:cNvPr id="6" name="正方形/長方形 5"/>
          <p:cNvSpPr/>
          <p:nvPr/>
        </p:nvSpPr>
        <p:spPr>
          <a:xfrm>
            <a:off x="251520" y="3436915"/>
            <a:ext cx="8784976" cy="769441"/>
          </a:xfrm>
          <a:prstGeom prst="rect">
            <a:avLst/>
          </a:prstGeom>
        </p:spPr>
        <p:txBody>
          <a:bodyPr wrap="square">
            <a:spAutoFit/>
          </a:bodyPr>
          <a:lstStyle/>
          <a:p>
            <a:r>
              <a:rPr lang="en-US" altLang="ja-JP" sz="2000" dirty="0">
                <a:latin typeface="+mn-ea"/>
                <a:ea typeface="+mn-ea"/>
              </a:rPr>
              <a:t>list</a:t>
            </a:r>
            <a:r>
              <a:rPr lang="ja-JP" altLang="en-US" sz="2000" dirty="0">
                <a:latin typeface="+mn-ea"/>
                <a:ea typeface="+mn-ea"/>
              </a:rPr>
              <a:t>に格納された文字列の文字数が</a:t>
            </a:r>
            <a:r>
              <a:rPr lang="en-US" altLang="ja-JP" sz="2000" dirty="0">
                <a:latin typeface="+mn-lt"/>
                <a:ea typeface="+mn-ea"/>
              </a:rPr>
              <a:t>5</a:t>
            </a:r>
            <a:r>
              <a:rPr lang="ja-JP" altLang="en-US" sz="2000" dirty="0">
                <a:latin typeface="+mn-ea"/>
                <a:ea typeface="+mn-ea"/>
              </a:rPr>
              <a:t>以下のものに対して、アルファベット順で並べ替え、文字列の両端に</a:t>
            </a:r>
            <a:r>
              <a:rPr lang="en-US" altLang="ja-JP" sz="2400" b="1" dirty="0">
                <a:latin typeface="+mn-ea"/>
                <a:ea typeface="+mn-ea"/>
              </a:rPr>
              <a:t>"["</a:t>
            </a:r>
            <a:r>
              <a:rPr lang="ja-JP" altLang="en-US" sz="2000" dirty="0">
                <a:latin typeface="+mn-ea"/>
                <a:ea typeface="+mn-ea"/>
              </a:rPr>
              <a:t>と</a:t>
            </a:r>
            <a:r>
              <a:rPr lang="en-US" altLang="ja-JP" sz="2400" dirty="0">
                <a:latin typeface="+mn-ea"/>
                <a:ea typeface="+mn-ea"/>
              </a:rPr>
              <a:t>"</a:t>
            </a:r>
            <a:r>
              <a:rPr lang="en-US" altLang="ja-JP" sz="2400" b="1" dirty="0">
                <a:latin typeface="+mn-ea"/>
                <a:ea typeface="+mn-ea"/>
              </a:rPr>
              <a:t>]" </a:t>
            </a:r>
            <a:r>
              <a:rPr lang="ja-JP" altLang="en-US" sz="2000" dirty="0">
                <a:latin typeface="+mn-ea"/>
                <a:ea typeface="+mn-ea"/>
              </a:rPr>
              <a:t>記号をつけて、最後に</a:t>
            </a:r>
            <a:r>
              <a:rPr lang="en-US" altLang="ja-JP" sz="2000" dirty="0">
                <a:latin typeface="+mn-lt"/>
                <a:ea typeface="+mn-ea"/>
              </a:rPr>
              <a:t>1</a:t>
            </a:r>
            <a:r>
              <a:rPr lang="ja-JP" altLang="en-US" sz="2000" dirty="0">
                <a:latin typeface="+mn-ea"/>
                <a:ea typeface="+mn-ea"/>
              </a:rPr>
              <a:t>つ</a:t>
            </a:r>
            <a:r>
              <a:rPr lang="en-US" altLang="ja-JP" sz="2000" dirty="0">
                <a:latin typeface="+mn-lt"/>
                <a:ea typeface="+mn-ea"/>
              </a:rPr>
              <a:t>1</a:t>
            </a:r>
            <a:r>
              <a:rPr lang="ja-JP" altLang="en-US" sz="2000" dirty="0">
                <a:latin typeface="+mn-ea"/>
                <a:ea typeface="+mn-ea"/>
              </a:rPr>
              <a:t>つ出力</a:t>
            </a:r>
          </a:p>
        </p:txBody>
      </p:sp>
    </p:spTree>
    <p:extLst>
      <p:ext uri="{BB962C8B-B14F-4D97-AF65-F5344CB8AC3E}">
        <p14:creationId xmlns:p14="http://schemas.microsoft.com/office/powerpoint/2010/main" val="299888587"/>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タイトル 1"/>
          <p:cNvSpPr>
            <a:spLocks noGrp="1"/>
          </p:cNvSpPr>
          <p:nvPr>
            <p:ph type="title"/>
          </p:nvPr>
        </p:nvSpPr>
        <p:spPr>
          <a:xfrm>
            <a:off x="457200" y="274638"/>
            <a:ext cx="8229600" cy="725487"/>
          </a:xfrm>
        </p:spPr>
        <p:txBody>
          <a:bodyPr/>
          <a:lstStyle/>
          <a:p>
            <a:pPr eaLnBrk="1" hangingPunct="1"/>
            <a:r>
              <a:rPr lang="ja-JP" altLang="en-US"/>
              <a:t>スタティックインポート</a:t>
            </a:r>
          </a:p>
        </p:txBody>
      </p:sp>
      <p:sp>
        <p:nvSpPr>
          <p:cNvPr id="159747" name="コンテンツ プレースホルダ 2"/>
          <p:cNvSpPr>
            <a:spLocks noGrp="1"/>
          </p:cNvSpPr>
          <p:nvPr>
            <p:ph idx="1"/>
          </p:nvPr>
        </p:nvSpPr>
        <p:spPr>
          <a:xfrm>
            <a:off x="457200" y="1214438"/>
            <a:ext cx="8229600" cy="1714500"/>
          </a:xfrm>
        </p:spPr>
        <p:txBody>
          <a:bodyPr/>
          <a:lstStyle/>
          <a:p>
            <a:pPr marL="0" indent="0" eaLnBrk="1" hangingPunct="1">
              <a:buNone/>
            </a:pPr>
            <a:r>
              <a:rPr lang="ja-JP" altLang="en-US" sz="2800" dirty="0"/>
              <a:t>パッケージ名とクラス名を省略して、クラス変数やクラスメソッドを直接記述できる</a:t>
            </a:r>
          </a:p>
        </p:txBody>
      </p:sp>
      <p:sp>
        <p:nvSpPr>
          <p:cNvPr id="159748" name="正方形/長方形 3"/>
          <p:cNvSpPr>
            <a:spLocks noChangeArrowheads="1"/>
          </p:cNvSpPr>
          <p:nvPr/>
        </p:nvSpPr>
        <p:spPr bwMode="auto">
          <a:xfrm>
            <a:off x="285750" y="2928938"/>
            <a:ext cx="8643938" cy="3416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a:solidFill>
                  <a:srgbClr val="C00000"/>
                </a:solidFill>
                <a:latin typeface="Lucida Console" panose="020B0609040504020204" pitchFamily="49" charset="0"/>
                <a:ea typeface="HG丸ｺﾞｼｯｸM-PRO" panose="020F0600000000000000" pitchFamily="50" charset="-128"/>
              </a:rPr>
              <a:t>import static java.lang.Math.PI;</a:t>
            </a:r>
          </a:p>
          <a:p>
            <a:pPr eaLnBrk="1" hangingPunct="1"/>
            <a:r>
              <a:rPr lang="en-US" altLang="ja-JP" sz="2400">
                <a:solidFill>
                  <a:srgbClr val="C00000"/>
                </a:solidFill>
                <a:latin typeface="Lucida Console" panose="020B0609040504020204" pitchFamily="49" charset="0"/>
                <a:ea typeface="HG丸ｺﾞｼｯｸM-PRO" panose="020F0600000000000000" pitchFamily="50" charset="-128"/>
              </a:rPr>
              <a:t>import static java.lang.Math.abs;</a:t>
            </a:r>
          </a:p>
          <a:p>
            <a:pPr eaLnBrk="1" hangingPunct="1"/>
            <a:endParaRPr lang="en-US" altLang="ja-JP" sz="2400">
              <a:latin typeface="Lucida Console" panose="020B0609040504020204" pitchFamily="49" charset="0"/>
              <a:ea typeface="HG丸ｺﾞｼｯｸM-PRO" panose="020F0600000000000000" pitchFamily="50" charset="-128"/>
            </a:endParaRPr>
          </a:p>
          <a:p>
            <a:pPr eaLnBrk="1" hangingPunct="1"/>
            <a:r>
              <a:rPr lang="en-US" altLang="ja-JP" sz="2400">
                <a:latin typeface="Lucida Console" panose="020B0609040504020204" pitchFamily="49" charset="0"/>
                <a:ea typeface="HG丸ｺﾞｼｯｸM-PRO" panose="020F0600000000000000" pitchFamily="50" charset="-128"/>
              </a:rPr>
              <a:t>public class StaticImportExample {</a:t>
            </a:r>
          </a:p>
          <a:p>
            <a:pPr eaLnBrk="1" hangingPunct="1"/>
            <a:r>
              <a:rPr lang="en-US" altLang="ja-JP" sz="2400">
                <a:latin typeface="Lucida Console" panose="020B0609040504020204" pitchFamily="49" charset="0"/>
                <a:ea typeface="HG丸ｺﾞｼｯｸM-PRO" panose="020F0600000000000000" pitchFamily="50" charset="-128"/>
              </a:rPr>
              <a:t>  public static void main(String[] args) {</a:t>
            </a:r>
          </a:p>
          <a:p>
            <a:pPr eaLnBrk="1" hangingPunct="1"/>
            <a:r>
              <a:rPr lang="en-US" altLang="ja-JP" sz="2400">
                <a:latin typeface="Lucida Console" panose="020B0609040504020204" pitchFamily="49" charset="0"/>
                <a:ea typeface="HG丸ｺﾞｼｯｸM-PRO" panose="020F0600000000000000" pitchFamily="50" charset="-128"/>
              </a:rPr>
              <a:t>    System.out.println("PI=" + </a:t>
            </a:r>
            <a:r>
              <a:rPr lang="en-US" altLang="ja-JP" sz="2400">
                <a:solidFill>
                  <a:srgbClr val="C00000"/>
                </a:solidFill>
                <a:latin typeface="Lucida Console" panose="020B0609040504020204" pitchFamily="49" charset="0"/>
                <a:ea typeface="HG丸ｺﾞｼｯｸM-PRO" panose="020F0600000000000000" pitchFamily="50" charset="-128"/>
              </a:rPr>
              <a:t>PI</a:t>
            </a:r>
            <a:r>
              <a:rPr lang="en-US" altLang="ja-JP" sz="2400">
                <a:latin typeface="Lucida Console" panose="020B0609040504020204" pitchFamily="49" charset="0"/>
                <a:ea typeface="HG丸ｺﾞｼｯｸM-PRO" panose="020F0600000000000000" pitchFamily="50" charset="-128"/>
              </a:rPr>
              <a:t>);</a:t>
            </a:r>
          </a:p>
          <a:p>
            <a:pPr eaLnBrk="1" hangingPunct="1"/>
            <a:r>
              <a:rPr lang="en-US" altLang="ja-JP" sz="2400">
                <a:latin typeface="Lucida Console" panose="020B0609040504020204" pitchFamily="49" charset="0"/>
                <a:ea typeface="HG丸ｺﾞｼｯｸM-PRO" panose="020F0600000000000000" pitchFamily="50" charset="-128"/>
              </a:rPr>
              <a:t>    System.out.println("abs(-2)=" + </a:t>
            </a:r>
            <a:r>
              <a:rPr lang="en-US" altLang="ja-JP" sz="2400">
                <a:solidFill>
                  <a:srgbClr val="C00000"/>
                </a:solidFill>
                <a:latin typeface="Lucida Console" panose="020B0609040504020204" pitchFamily="49" charset="0"/>
                <a:ea typeface="HG丸ｺﾞｼｯｸM-PRO" panose="020F0600000000000000" pitchFamily="50" charset="-128"/>
              </a:rPr>
              <a:t>abs(-2)</a:t>
            </a:r>
            <a:r>
              <a:rPr lang="en-US" altLang="ja-JP" sz="2400">
                <a:latin typeface="Lucida Console" panose="020B0609040504020204" pitchFamily="49" charset="0"/>
                <a:ea typeface="HG丸ｺﾞｼｯｸM-PRO" panose="020F0600000000000000" pitchFamily="50" charset="-128"/>
              </a:rPr>
              <a:t>);</a:t>
            </a:r>
          </a:p>
          <a:p>
            <a:pPr eaLnBrk="1" hangingPunct="1"/>
            <a:r>
              <a:rPr lang="en-US" altLang="ja-JP" sz="2400">
                <a:latin typeface="Lucida Console" panose="020B0609040504020204" pitchFamily="49" charset="0"/>
                <a:ea typeface="HG丸ｺﾞｼｯｸM-PRO" panose="020F0600000000000000" pitchFamily="50" charset="-128"/>
              </a:rPr>
              <a:t>  }</a:t>
            </a:r>
          </a:p>
          <a:p>
            <a:pPr eaLnBrk="1" hangingPunct="1"/>
            <a:r>
              <a:rPr lang="en-US" altLang="ja-JP" sz="2400">
                <a:latin typeface="Lucida Console" panose="020B0609040504020204" pitchFamily="49" charset="0"/>
                <a:ea typeface="HG丸ｺﾞｼｯｸM-PRO" panose="020F0600000000000000" pitchFamily="50" charset="-128"/>
              </a:rPr>
              <a:t>}</a:t>
            </a: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インタフェースのデフォルトメソッド</a:t>
            </a:r>
          </a:p>
        </p:txBody>
      </p:sp>
      <p:sp>
        <p:nvSpPr>
          <p:cNvPr id="3" name="コンテンツ プレースホルダー 2"/>
          <p:cNvSpPr>
            <a:spLocks noGrp="1"/>
          </p:cNvSpPr>
          <p:nvPr>
            <p:ph idx="1"/>
          </p:nvPr>
        </p:nvSpPr>
        <p:spPr>
          <a:xfrm>
            <a:off x="457200" y="1214422"/>
            <a:ext cx="8507288" cy="5000660"/>
          </a:xfrm>
        </p:spPr>
        <p:txBody>
          <a:bodyPr/>
          <a:lstStyle/>
          <a:p>
            <a:r>
              <a:rPr lang="ja-JP" altLang="en-US" sz="2800" dirty="0"/>
              <a:t>インタフェースのメソッドに</a:t>
            </a:r>
            <a:r>
              <a:rPr lang="en-US" altLang="ja-JP" sz="2800" dirty="0"/>
              <a:t>default(</a:t>
            </a:r>
            <a:r>
              <a:rPr lang="ja-JP" altLang="en-US" sz="2800" dirty="0"/>
              <a:t>デフォルト</a:t>
            </a:r>
            <a:r>
              <a:rPr lang="en-US" altLang="ja-JP" sz="2800" dirty="0"/>
              <a:t>)</a:t>
            </a:r>
            <a:r>
              <a:rPr lang="ja-JP" altLang="en-US" sz="2800" dirty="0"/>
              <a:t>修飾子をつけるとメソッドの中身を記述できる</a:t>
            </a:r>
            <a:endParaRPr lang="en-US" altLang="ja-JP" sz="2800" dirty="0"/>
          </a:p>
          <a:p>
            <a:r>
              <a:rPr lang="ja-JP" altLang="en-US" sz="2800" dirty="0"/>
              <a:t>デフォルトメソッドを宣言すれば、メソッドをオーバライドせずに済ませられる</a:t>
            </a:r>
            <a:endParaRPr lang="en-US" altLang="ja-JP" sz="2800" dirty="0"/>
          </a:p>
          <a:p>
            <a:r>
              <a:rPr lang="ja-JP" altLang="en-US" sz="2800" dirty="0"/>
              <a:t>通常のインタフェースと同様にオーバーライドすることもできる</a:t>
            </a:r>
            <a:endParaRPr kumimoji="1" lang="ja-JP" altLang="en-US" sz="2800" dirty="0"/>
          </a:p>
        </p:txBody>
      </p:sp>
      <p:sp>
        <p:nvSpPr>
          <p:cNvPr id="4" name="正方形/長方形 3"/>
          <p:cNvSpPr/>
          <p:nvPr/>
        </p:nvSpPr>
        <p:spPr>
          <a:xfrm>
            <a:off x="1907704" y="4293096"/>
            <a:ext cx="4896544" cy="1631216"/>
          </a:xfrm>
          <a:prstGeom prst="rect">
            <a:avLst/>
          </a:prstGeom>
          <a:ln>
            <a:solidFill>
              <a:schemeClr val="tx1"/>
            </a:solidFill>
          </a:ln>
        </p:spPr>
        <p:txBody>
          <a:bodyPr wrap="square">
            <a:spAutoFit/>
          </a:bodyPr>
          <a:lstStyle/>
          <a:p>
            <a:r>
              <a:rPr lang="en-US" altLang="ja-JP" sz="2000" dirty="0">
                <a:latin typeface="Lucida Console" panose="020B0609040504020204" pitchFamily="49" charset="0"/>
                <a:ea typeface="+mn-ea"/>
              </a:rPr>
              <a:t>interface </a:t>
            </a:r>
            <a:r>
              <a:rPr lang="en-US" altLang="ja-JP" sz="2000" dirty="0" err="1">
                <a:latin typeface="Lucida Console" panose="020B0609040504020204" pitchFamily="49" charset="0"/>
                <a:ea typeface="+mn-ea"/>
              </a:rPr>
              <a:t>SayHello</a:t>
            </a:r>
            <a:r>
              <a:rPr lang="en-US" altLang="ja-JP" sz="2000" dirty="0">
                <a:latin typeface="Lucida Console" panose="020B0609040504020204" pitchFamily="49" charset="0"/>
                <a:ea typeface="+mn-ea"/>
              </a:rPr>
              <a:t> {</a:t>
            </a:r>
          </a:p>
          <a:p>
            <a:r>
              <a:rPr lang="en-US" altLang="ja-JP" sz="2000" dirty="0">
                <a:latin typeface="Lucida Console" panose="020B0609040504020204" pitchFamily="49" charset="0"/>
                <a:ea typeface="+mn-ea"/>
              </a:rPr>
              <a:t>  default void hello() {</a:t>
            </a:r>
          </a:p>
          <a:p>
            <a:r>
              <a:rPr lang="en-US" altLang="ja-JP" sz="2000" dirty="0">
                <a:latin typeface="Lucida Console" panose="020B0609040504020204" pitchFamily="49" charset="0"/>
                <a:ea typeface="+mn-ea"/>
              </a:rPr>
              <a:t>  </a:t>
            </a:r>
            <a:r>
              <a:rPr lang="en-US" altLang="ja-JP" sz="2000" dirty="0" err="1">
                <a:latin typeface="Lucida Console" panose="020B0609040504020204" pitchFamily="49" charset="0"/>
                <a:ea typeface="+mn-ea"/>
              </a:rPr>
              <a:t>System.out.println</a:t>
            </a:r>
            <a:r>
              <a:rPr lang="en-US" altLang="ja-JP" sz="2000" dirty="0">
                <a:latin typeface="Lucida Console" panose="020B0609040504020204" pitchFamily="49" charset="0"/>
                <a:ea typeface="+mn-ea"/>
              </a:rPr>
              <a:t>("Hello");</a:t>
            </a:r>
          </a:p>
          <a:p>
            <a:r>
              <a:rPr lang="en-US" altLang="ja-JP" sz="2000" dirty="0">
                <a:latin typeface="Lucida Console" panose="020B0609040504020204" pitchFamily="49" charset="0"/>
                <a:ea typeface="+mn-ea"/>
              </a:rPr>
              <a:t>  }</a:t>
            </a:r>
          </a:p>
          <a:p>
            <a:r>
              <a:rPr lang="en-US" altLang="ja-JP" sz="2000" dirty="0">
                <a:latin typeface="Lucida Console" panose="020B0609040504020204" pitchFamily="49" charset="0"/>
                <a:ea typeface="+mn-ea"/>
              </a:rPr>
              <a:t>}</a:t>
            </a:r>
            <a:endParaRPr lang="ja-JP" altLang="en-US" sz="2000" dirty="0">
              <a:latin typeface="Lucida Console" panose="020B0609040504020204" pitchFamily="49" charset="0"/>
              <a:ea typeface="+mn-ea"/>
            </a:endParaRPr>
          </a:p>
        </p:txBody>
      </p:sp>
    </p:spTree>
    <p:extLst>
      <p:ext uri="{BB962C8B-B14F-4D97-AF65-F5344CB8AC3E}">
        <p14:creationId xmlns:p14="http://schemas.microsoft.com/office/powerpoint/2010/main" val="1560684169"/>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デフォルトメソッドの例</a:t>
            </a:r>
            <a:endParaRPr kumimoji="1" lang="ja-JP" altLang="en-US" dirty="0"/>
          </a:p>
        </p:txBody>
      </p:sp>
      <p:sp>
        <p:nvSpPr>
          <p:cNvPr id="4" name="正方形/長方形 3"/>
          <p:cNvSpPr/>
          <p:nvPr/>
        </p:nvSpPr>
        <p:spPr>
          <a:xfrm>
            <a:off x="1403648" y="1268760"/>
            <a:ext cx="5976664" cy="3970318"/>
          </a:xfrm>
          <a:prstGeom prst="rect">
            <a:avLst/>
          </a:prstGeom>
          <a:ln>
            <a:solidFill>
              <a:schemeClr val="tx1"/>
            </a:solidFill>
          </a:ln>
        </p:spPr>
        <p:txBody>
          <a:bodyPr wrap="square">
            <a:spAutoFit/>
          </a:bodyPr>
          <a:lstStyle/>
          <a:p>
            <a:r>
              <a:rPr lang="en-US" altLang="ja-JP" dirty="0">
                <a:solidFill>
                  <a:srgbClr val="000000"/>
                </a:solidFill>
                <a:latin typeface="Lucida Console" panose="020B0609040504020204" pitchFamily="49" charset="0"/>
              </a:rPr>
              <a:t>interface </a:t>
            </a:r>
            <a:r>
              <a:rPr lang="en-US" altLang="ja-JP" dirty="0" err="1">
                <a:solidFill>
                  <a:srgbClr val="000000"/>
                </a:solidFill>
                <a:latin typeface="Lucida Console" panose="020B0609040504020204" pitchFamily="49" charset="0"/>
              </a:rPr>
              <a:t>SayHello</a:t>
            </a:r>
            <a:r>
              <a:rPr lang="en-US" altLang="ja-JP" dirty="0">
                <a:solidFill>
                  <a:srgbClr val="000000"/>
                </a:solidFill>
                <a:latin typeface="Lucida Console" panose="020B0609040504020204" pitchFamily="49" charset="0"/>
              </a:rPr>
              <a:t> {</a:t>
            </a:r>
          </a:p>
          <a:p>
            <a:r>
              <a:rPr lang="en-US" altLang="ja-JP" dirty="0">
                <a:solidFill>
                  <a:srgbClr val="000000"/>
                </a:solidFill>
                <a:latin typeface="Lucida Console" panose="020B0609040504020204" pitchFamily="49" charset="0"/>
              </a:rPr>
              <a:t>  default void hello() {</a:t>
            </a:r>
          </a:p>
          <a:p>
            <a:r>
              <a:rPr lang="en-US" altLang="ja-JP" dirty="0">
                <a:solidFill>
                  <a:srgbClr val="000000"/>
                </a:solidFill>
                <a:latin typeface="Lucida Console" panose="020B0609040504020204" pitchFamily="49" charset="0"/>
              </a:rPr>
              <a:t>    </a:t>
            </a:r>
            <a:r>
              <a:rPr lang="en-US" altLang="ja-JP" dirty="0" err="1">
                <a:solidFill>
                  <a:srgbClr val="000000"/>
                </a:solidFill>
                <a:latin typeface="Lucida Console" panose="020B0609040504020204" pitchFamily="49" charset="0"/>
              </a:rPr>
              <a:t>System.out.println</a:t>
            </a:r>
            <a:r>
              <a:rPr lang="en-US" altLang="ja-JP" dirty="0">
                <a:solidFill>
                  <a:srgbClr val="000000"/>
                </a:solidFill>
                <a:latin typeface="Lucida Console" panose="020B0609040504020204" pitchFamily="49" charset="0"/>
              </a:rPr>
              <a:t>("Hello");</a:t>
            </a:r>
          </a:p>
          <a:p>
            <a:r>
              <a:rPr lang="en-US" altLang="ja-JP" dirty="0">
                <a:solidFill>
                  <a:srgbClr val="000000"/>
                </a:solidFill>
                <a:latin typeface="Lucida Console" panose="020B0609040504020204" pitchFamily="49" charset="0"/>
              </a:rPr>
              <a:t>  }</a:t>
            </a:r>
          </a:p>
          <a:p>
            <a:r>
              <a:rPr lang="en-US" altLang="ja-JP" dirty="0">
                <a:solidFill>
                  <a:srgbClr val="000000"/>
                </a:solidFill>
                <a:latin typeface="Lucida Console" panose="020B0609040504020204" pitchFamily="49" charset="0"/>
              </a:rPr>
              <a:t>}</a:t>
            </a:r>
          </a:p>
          <a:p>
            <a:endParaRPr lang="en-US" altLang="ja-JP" dirty="0">
              <a:solidFill>
                <a:srgbClr val="000000"/>
              </a:solidFill>
              <a:latin typeface="Lucida Console" panose="020B0609040504020204" pitchFamily="49" charset="0"/>
            </a:endParaRPr>
          </a:p>
          <a:p>
            <a:r>
              <a:rPr lang="en-US" altLang="ja-JP" dirty="0">
                <a:solidFill>
                  <a:srgbClr val="000000"/>
                </a:solidFill>
                <a:latin typeface="Lucida Console" panose="020B0609040504020204" pitchFamily="49" charset="0"/>
              </a:rPr>
              <a:t>class </a:t>
            </a:r>
            <a:r>
              <a:rPr lang="en-US" altLang="ja-JP" dirty="0" err="1">
                <a:solidFill>
                  <a:srgbClr val="000000"/>
                </a:solidFill>
                <a:latin typeface="Lucida Console" panose="020B0609040504020204" pitchFamily="49" charset="0"/>
              </a:rPr>
              <a:t>EnglishGreet</a:t>
            </a:r>
            <a:r>
              <a:rPr lang="en-US" altLang="ja-JP" dirty="0">
                <a:solidFill>
                  <a:srgbClr val="000000"/>
                </a:solidFill>
                <a:latin typeface="Lucida Console" panose="020B0609040504020204" pitchFamily="49" charset="0"/>
              </a:rPr>
              <a:t> implements </a:t>
            </a:r>
            <a:r>
              <a:rPr lang="en-US" altLang="ja-JP" dirty="0" err="1">
                <a:solidFill>
                  <a:srgbClr val="000000"/>
                </a:solidFill>
                <a:latin typeface="Lucida Console" panose="020B0609040504020204" pitchFamily="49" charset="0"/>
              </a:rPr>
              <a:t>SayHello</a:t>
            </a:r>
            <a:r>
              <a:rPr lang="en-US" altLang="ja-JP" dirty="0">
                <a:solidFill>
                  <a:srgbClr val="000000"/>
                </a:solidFill>
                <a:latin typeface="Lucida Console" panose="020B0609040504020204" pitchFamily="49" charset="0"/>
              </a:rPr>
              <a:t> {</a:t>
            </a:r>
          </a:p>
          <a:p>
            <a:r>
              <a:rPr lang="en-US" altLang="ja-JP" dirty="0">
                <a:solidFill>
                  <a:srgbClr val="000000"/>
                </a:solidFill>
                <a:latin typeface="Lucida Console" panose="020B0609040504020204" pitchFamily="49" charset="0"/>
              </a:rPr>
              <a:t>}</a:t>
            </a:r>
          </a:p>
          <a:p>
            <a:endParaRPr lang="en-US" altLang="ja-JP" dirty="0">
              <a:solidFill>
                <a:srgbClr val="00FFFF"/>
              </a:solidFill>
              <a:latin typeface="Lucida Console" panose="020B0609040504020204" pitchFamily="49" charset="0"/>
            </a:endParaRPr>
          </a:p>
          <a:p>
            <a:r>
              <a:rPr lang="en-US" altLang="ja-JP" dirty="0">
                <a:solidFill>
                  <a:srgbClr val="000000"/>
                </a:solidFill>
                <a:latin typeface="Lucida Console" panose="020B0609040504020204" pitchFamily="49" charset="0"/>
              </a:rPr>
              <a:t>class </a:t>
            </a:r>
            <a:r>
              <a:rPr lang="en-US" altLang="ja-JP" dirty="0" err="1">
                <a:solidFill>
                  <a:srgbClr val="000000"/>
                </a:solidFill>
                <a:latin typeface="Lucida Console" panose="020B0609040504020204" pitchFamily="49" charset="0"/>
              </a:rPr>
              <a:t>JapaneseGreet</a:t>
            </a:r>
            <a:r>
              <a:rPr lang="en-US" altLang="ja-JP" dirty="0">
                <a:solidFill>
                  <a:srgbClr val="000000"/>
                </a:solidFill>
                <a:latin typeface="Lucida Console" panose="020B0609040504020204" pitchFamily="49" charset="0"/>
              </a:rPr>
              <a:t> implements </a:t>
            </a:r>
            <a:r>
              <a:rPr lang="en-US" altLang="ja-JP" dirty="0" err="1">
                <a:solidFill>
                  <a:srgbClr val="000000"/>
                </a:solidFill>
                <a:latin typeface="Lucida Console" panose="020B0609040504020204" pitchFamily="49" charset="0"/>
              </a:rPr>
              <a:t>SayHello</a:t>
            </a:r>
            <a:r>
              <a:rPr lang="en-US" altLang="ja-JP" dirty="0">
                <a:solidFill>
                  <a:srgbClr val="000000"/>
                </a:solidFill>
                <a:latin typeface="Lucida Console" panose="020B0609040504020204" pitchFamily="49" charset="0"/>
              </a:rPr>
              <a:t> {</a:t>
            </a:r>
          </a:p>
          <a:p>
            <a:r>
              <a:rPr lang="en-US" altLang="ja-JP" dirty="0">
                <a:solidFill>
                  <a:srgbClr val="00FFFF"/>
                </a:solidFill>
                <a:latin typeface="Lucida Console" panose="020B0609040504020204" pitchFamily="49" charset="0"/>
              </a:rPr>
              <a:t>  </a:t>
            </a:r>
            <a:r>
              <a:rPr lang="en-US" altLang="ja-JP" dirty="0">
                <a:solidFill>
                  <a:srgbClr val="000000"/>
                </a:solidFill>
                <a:latin typeface="Lucida Console" panose="020B0609040504020204" pitchFamily="49" charset="0"/>
              </a:rPr>
              <a:t>public void hello() {</a:t>
            </a:r>
          </a:p>
          <a:p>
            <a:r>
              <a:rPr lang="en-US" altLang="ja-JP" dirty="0">
                <a:solidFill>
                  <a:srgbClr val="00FFFF"/>
                </a:solidFill>
                <a:latin typeface="Lucida Console" panose="020B0609040504020204" pitchFamily="49" charset="0"/>
              </a:rPr>
              <a:t>    </a:t>
            </a:r>
            <a:r>
              <a:rPr lang="en-US" altLang="ja-JP" dirty="0" err="1">
                <a:solidFill>
                  <a:srgbClr val="000000"/>
                </a:solidFill>
                <a:latin typeface="Lucida Console" panose="020B0609040504020204" pitchFamily="49" charset="0"/>
              </a:rPr>
              <a:t>System.out.println</a:t>
            </a:r>
            <a:r>
              <a:rPr lang="en-US" altLang="ja-JP" dirty="0">
                <a:solidFill>
                  <a:srgbClr val="000000"/>
                </a:solidFill>
                <a:latin typeface="Lucida Console" panose="020B0609040504020204" pitchFamily="49" charset="0"/>
              </a:rPr>
              <a:t>("</a:t>
            </a:r>
            <a:r>
              <a:rPr lang="ja-JP" altLang="en-US" dirty="0">
                <a:solidFill>
                  <a:srgbClr val="000000"/>
                </a:solidFill>
                <a:latin typeface="Lucida Console" panose="020B0609040504020204" pitchFamily="49" charset="0"/>
                <a:ea typeface="+mn-ea"/>
              </a:rPr>
              <a:t>こんにちは</a:t>
            </a:r>
            <a:r>
              <a:rPr lang="en-US" altLang="ja-JP" dirty="0">
                <a:solidFill>
                  <a:srgbClr val="000000"/>
                </a:solidFill>
                <a:latin typeface="Lucida Console" panose="020B0609040504020204" pitchFamily="49" charset="0"/>
              </a:rPr>
              <a:t>");</a:t>
            </a:r>
          </a:p>
          <a:p>
            <a:r>
              <a:rPr lang="en-US" altLang="ja-JP" dirty="0">
                <a:solidFill>
                  <a:srgbClr val="000000"/>
                </a:solidFill>
                <a:latin typeface="Lucida Console" panose="020B0609040504020204" pitchFamily="49" charset="0"/>
              </a:rPr>
              <a:t>  }</a:t>
            </a:r>
          </a:p>
          <a:p>
            <a:r>
              <a:rPr lang="en-US" altLang="ja-JP" dirty="0">
                <a:solidFill>
                  <a:srgbClr val="000000"/>
                </a:solidFill>
                <a:latin typeface="Lucida Console" panose="020B0609040504020204" pitchFamily="49" charset="0"/>
              </a:rPr>
              <a:t>}</a:t>
            </a:r>
          </a:p>
        </p:txBody>
      </p:sp>
      <p:sp>
        <p:nvSpPr>
          <p:cNvPr id="6" name="正方形/長方形 5"/>
          <p:cNvSpPr/>
          <p:nvPr/>
        </p:nvSpPr>
        <p:spPr>
          <a:xfrm>
            <a:off x="1979712" y="5397600"/>
            <a:ext cx="4824536" cy="1200329"/>
          </a:xfrm>
          <a:prstGeom prst="rect">
            <a:avLst/>
          </a:prstGeom>
          <a:ln>
            <a:solidFill>
              <a:schemeClr val="tx1"/>
            </a:solidFill>
          </a:ln>
        </p:spPr>
        <p:txBody>
          <a:bodyPr wrap="square">
            <a:spAutoFit/>
          </a:bodyPr>
          <a:lstStyle/>
          <a:p>
            <a:r>
              <a:rPr lang="en-US" altLang="ja-JP" dirty="0" err="1">
                <a:solidFill>
                  <a:srgbClr val="000000"/>
                </a:solidFill>
                <a:latin typeface="Lucida Console" panose="020B0609040504020204" pitchFamily="49" charset="0"/>
                <a:ea typeface="+mn-ea"/>
              </a:rPr>
              <a:t>SayHello</a:t>
            </a:r>
            <a:r>
              <a:rPr lang="en-US" altLang="ja-JP" dirty="0">
                <a:solidFill>
                  <a:srgbClr val="000000"/>
                </a:solidFill>
                <a:latin typeface="Lucida Console" panose="020B0609040504020204" pitchFamily="49" charset="0"/>
                <a:ea typeface="+mn-ea"/>
              </a:rPr>
              <a:t> a = new </a:t>
            </a:r>
            <a:r>
              <a:rPr lang="en-US" altLang="ja-JP" dirty="0" err="1">
                <a:solidFill>
                  <a:srgbClr val="000000"/>
                </a:solidFill>
                <a:latin typeface="Lucida Console" panose="020B0609040504020204" pitchFamily="49" charset="0"/>
                <a:ea typeface="+mn-ea"/>
              </a:rPr>
              <a:t>EnglishGreet</a:t>
            </a:r>
            <a:r>
              <a:rPr lang="en-US" altLang="ja-JP" dirty="0">
                <a:solidFill>
                  <a:srgbClr val="000000"/>
                </a:solidFill>
                <a:latin typeface="Lucida Console" panose="020B0609040504020204" pitchFamily="49" charset="0"/>
                <a:ea typeface="+mn-ea"/>
              </a:rPr>
              <a:t>();</a:t>
            </a:r>
          </a:p>
          <a:p>
            <a:r>
              <a:rPr lang="en-US" altLang="ja-JP" dirty="0" err="1">
                <a:solidFill>
                  <a:srgbClr val="000000"/>
                </a:solidFill>
                <a:latin typeface="Lucida Console" panose="020B0609040504020204" pitchFamily="49" charset="0"/>
                <a:ea typeface="+mn-ea"/>
              </a:rPr>
              <a:t>SayHello</a:t>
            </a:r>
            <a:r>
              <a:rPr lang="en-US" altLang="ja-JP" dirty="0">
                <a:solidFill>
                  <a:srgbClr val="000000"/>
                </a:solidFill>
                <a:latin typeface="Lucida Console" panose="020B0609040504020204" pitchFamily="49" charset="0"/>
                <a:ea typeface="+mn-ea"/>
              </a:rPr>
              <a:t> b = new </a:t>
            </a:r>
            <a:r>
              <a:rPr lang="en-US" altLang="ja-JP" dirty="0" err="1">
                <a:solidFill>
                  <a:srgbClr val="000000"/>
                </a:solidFill>
                <a:latin typeface="Lucida Console" panose="020B0609040504020204" pitchFamily="49" charset="0"/>
                <a:ea typeface="+mn-ea"/>
              </a:rPr>
              <a:t>JapaneseGreet</a:t>
            </a:r>
            <a:r>
              <a:rPr lang="en-US" altLang="ja-JP" dirty="0">
                <a:solidFill>
                  <a:srgbClr val="000000"/>
                </a:solidFill>
                <a:latin typeface="Lucida Console" panose="020B0609040504020204" pitchFamily="49" charset="0"/>
                <a:ea typeface="+mn-ea"/>
              </a:rPr>
              <a:t>();</a:t>
            </a:r>
          </a:p>
          <a:p>
            <a:r>
              <a:rPr lang="en-US" altLang="ja-JP" dirty="0" err="1">
                <a:solidFill>
                  <a:srgbClr val="000000"/>
                </a:solidFill>
                <a:latin typeface="Lucida Console" panose="020B0609040504020204" pitchFamily="49" charset="0"/>
                <a:ea typeface="+mn-ea"/>
              </a:rPr>
              <a:t>a.hello</a:t>
            </a:r>
            <a:r>
              <a:rPr lang="en-US" altLang="ja-JP" dirty="0">
                <a:solidFill>
                  <a:srgbClr val="000000"/>
                </a:solidFill>
                <a:latin typeface="Lucida Console" panose="020B0609040504020204" pitchFamily="49" charset="0"/>
                <a:ea typeface="+mn-ea"/>
              </a:rPr>
              <a:t>();</a:t>
            </a:r>
          </a:p>
          <a:p>
            <a:r>
              <a:rPr lang="en-US" altLang="ja-JP" dirty="0" err="1">
                <a:solidFill>
                  <a:srgbClr val="000000"/>
                </a:solidFill>
                <a:latin typeface="Lucida Console" panose="020B0609040504020204" pitchFamily="49" charset="0"/>
                <a:ea typeface="+mn-ea"/>
              </a:rPr>
              <a:t>b.hello</a:t>
            </a:r>
            <a:r>
              <a:rPr lang="en-US" altLang="ja-JP" dirty="0">
                <a:solidFill>
                  <a:srgbClr val="000000"/>
                </a:solidFill>
                <a:latin typeface="Lucida Console" panose="020B0609040504020204" pitchFamily="49" charset="0"/>
                <a:ea typeface="+mn-ea"/>
              </a:rPr>
              <a:t>();</a:t>
            </a:r>
            <a:endParaRPr lang="ja-JP" altLang="en-US" dirty="0">
              <a:latin typeface="Lucida Console" panose="020B0609040504020204" pitchFamily="49" charset="0"/>
              <a:ea typeface="+mn-ea"/>
            </a:endParaRPr>
          </a:p>
        </p:txBody>
      </p:sp>
      <p:sp>
        <p:nvSpPr>
          <p:cNvPr id="7" name="正方形/長方形 6"/>
          <p:cNvSpPr/>
          <p:nvPr/>
        </p:nvSpPr>
        <p:spPr>
          <a:xfrm>
            <a:off x="3415165" y="5915022"/>
            <a:ext cx="2106667" cy="646331"/>
          </a:xfrm>
          <a:prstGeom prst="rect">
            <a:avLst/>
          </a:prstGeom>
        </p:spPr>
        <p:txBody>
          <a:bodyPr wrap="none">
            <a:spAutoFit/>
          </a:bodyPr>
          <a:lstStyle/>
          <a:p>
            <a:r>
              <a:rPr lang="ja-JP" altLang="en-US" b="1" dirty="0">
                <a:solidFill>
                  <a:srgbClr val="00B050"/>
                </a:solidFill>
              </a:rPr>
              <a:t>→</a:t>
            </a:r>
            <a:r>
              <a:rPr lang="en-US" altLang="ja-JP" b="1" dirty="0">
                <a:solidFill>
                  <a:srgbClr val="00B050"/>
                </a:solidFill>
              </a:rPr>
              <a:t>Hello</a:t>
            </a:r>
            <a:r>
              <a:rPr lang="ja-JP" altLang="en-US" b="1" dirty="0">
                <a:solidFill>
                  <a:srgbClr val="00B050"/>
                </a:solidFill>
              </a:rPr>
              <a:t>と出力</a:t>
            </a:r>
            <a:endParaRPr lang="en-US" altLang="ja-JP" b="1" dirty="0">
              <a:solidFill>
                <a:srgbClr val="00B050"/>
              </a:solidFill>
            </a:endParaRPr>
          </a:p>
          <a:p>
            <a:r>
              <a:rPr lang="ja-JP" altLang="en-US" b="1" dirty="0">
                <a:solidFill>
                  <a:srgbClr val="00B050"/>
                </a:solidFill>
              </a:rPr>
              <a:t>→こんにちはと出力</a:t>
            </a:r>
          </a:p>
        </p:txBody>
      </p:sp>
    </p:spTree>
    <p:extLst>
      <p:ext uri="{BB962C8B-B14F-4D97-AF65-F5344CB8AC3E}">
        <p14:creationId xmlns:p14="http://schemas.microsoft.com/office/powerpoint/2010/main" val="2803591242"/>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アノテーション</a:t>
            </a:r>
          </a:p>
        </p:txBody>
      </p:sp>
      <p:sp>
        <p:nvSpPr>
          <p:cNvPr id="3" name="コンテンツ プレースホルダー 2"/>
          <p:cNvSpPr>
            <a:spLocks noGrp="1"/>
          </p:cNvSpPr>
          <p:nvPr>
            <p:ph idx="1"/>
          </p:nvPr>
        </p:nvSpPr>
        <p:spPr/>
        <p:txBody>
          <a:bodyPr/>
          <a:lstStyle/>
          <a:p>
            <a:r>
              <a:rPr lang="ja-JP" altLang="en-US" sz="2800" dirty="0"/>
              <a:t>メソッド名の前の</a:t>
            </a:r>
            <a:r>
              <a:rPr lang="en-US" altLang="ja-JP" sz="2800" dirty="0">
                <a:latin typeface="Lucida Console" panose="020B0609040504020204" pitchFamily="49" charset="0"/>
              </a:rPr>
              <a:t>@Override</a:t>
            </a:r>
            <a:r>
              <a:rPr lang="ja-JP" altLang="en-US" sz="2800" dirty="0"/>
              <a:t>など、</a:t>
            </a:r>
            <a:br>
              <a:rPr lang="en-US" altLang="ja-JP" sz="2800" dirty="0"/>
            </a:br>
            <a:r>
              <a:rPr lang="ja-JP" altLang="en-US" sz="2800" dirty="0"/>
              <a:t>記号</a:t>
            </a:r>
            <a:r>
              <a:rPr lang="en-US" altLang="ja-JP" sz="2800" dirty="0"/>
              <a:t>(@)</a:t>
            </a:r>
            <a:r>
              <a:rPr lang="ja-JP" altLang="en-US" sz="2800" dirty="0"/>
              <a:t>を先頭に持つ表記</a:t>
            </a:r>
            <a:endParaRPr lang="en-US" altLang="ja-JP" sz="2800" dirty="0"/>
          </a:p>
          <a:p>
            <a:endParaRPr lang="en-US" altLang="ja-JP" sz="2800" dirty="0"/>
          </a:p>
          <a:p>
            <a:r>
              <a:rPr lang="ja-JP" altLang="en-US" sz="2800" dirty="0"/>
              <a:t>「このメソッドはスーパークラスまたはインタフェースのメソッドをオーバーライドしたものである」ということをコンパイラに伝える役割を持つ</a:t>
            </a:r>
            <a:endParaRPr lang="en-US" altLang="ja-JP" sz="2800" dirty="0"/>
          </a:p>
          <a:p>
            <a:endParaRPr lang="en-US" altLang="ja-JP" sz="2800" dirty="0"/>
          </a:p>
          <a:p>
            <a:r>
              <a:rPr lang="ja-JP" altLang="en-US" sz="2800" dirty="0"/>
              <a:t>適切にオーバーライドができていないときに、コンパイラがエラーを出す</a:t>
            </a:r>
            <a:endParaRPr kumimoji="1" lang="ja-JP" altLang="en-US" sz="2800" dirty="0"/>
          </a:p>
        </p:txBody>
      </p:sp>
    </p:spTree>
    <p:extLst>
      <p:ext uri="{BB962C8B-B14F-4D97-AF65-F5344CB8AC3E}">
        <p14:creationId xmlns:p14="http://schemas.microsoft.com/office/powerpoint/2010/main" val="83028907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タイトル 1"/>
          <p:cNvSpPr>
            <a:spLocks noGrp="1"/>
          </p:cNvSpPr>
          <p:nvPr>
            <p:ph type="title"/>
          </p:nvPr>
        </p:nvSpPr>
        <p:spPr>
          <a:xfrm>
            <a:off x="457200" y="274638"/>
            <a:ext cx="8229600" cy="725487"/>
          </a:xfrm>
        </p:spPr>
        <p:txBody>
          <a:bodyPr/>
          <a:lstStyle/>
          <a:p>
            <a:pPr eaLnBrk="1" hangingPunct="1"/>
            <a:r>
              <a:rPr lang="en-US" altLang="ja-JP"/>
              <a:t>System.out.printf</a:t>
            </a:r>
            <a:r>
              <a:rPr lang="ja-JP" altLang="en-US"/>
              <a:t>メソッド</a:t>
            </a:r>
          </a:p>
        </p:txBody>
      </p:sp>
      <p:sp>
        <p:nvSpPr>
          <p:cNvPr id="160771" name="コンテンツ プレースホルダ 2"/>
          <p:cNvSpPr>
            <a:spLocks noGrp="1"/>
          </p:cNvSpPr>
          <p:nvPr>
            <p:ph idx="1"/>
          </p:nvPr>
        </p:nvSpPr>
        <p:spPr>
          <a:xfrm>
            <a:off x="457200" y="1214438"/>
            <a:ext cx="8229600" cy="1643062"/>
          </a:xfrm>
        </p:spPr>
        <p:txBody>
          <a:bodyPr/>
          <a:lstStyle/>
          <a:p>
            <a:pPr marL="0" indent="0" eaLnBrk="1" hangingPunct="1">
              <a:buNone/>
            </a:pPr>
            <a:r>
              <a:rPr lang="ja-JP" altLang="en-US" sz="2800" dirty="0"/>
              <a:t>文字列の中の特別な記号（</a:t>
            </a:r>
            <a:r>
              <a:rPr lang="en-US" altLang="ja-JP" sz="2800" dirty="0"/>
              <a:t>%d, %f</a:t>
            </a:r>
            <a:r>
              <a:rPr lang="ja-JP" altLang="en-US" sz="2800" dirty="0"/>
              <a:t>など）を、引数で指定した変数の値に置き換えることができる</a:t>
            </a:r>
          </a:p>
        </p:txBody>
      </p:sp>
      <p:sp>
        <p:nvSpPr>
          <p:cNvPr id="160772" name="テキスト ボックス 3"/>
          <p:cNvSpPr txBox="1">
            <a:spLocks noChangeArrowheads="1"/>
          </p:cNvSpPr>
          <p:nvPr/>
        </p:nvSpPr>
        <p:spPr bwMode="auto">
          <a:xfrm>
            <a:off x="33338" y="2492896"/>
            <a:ext cx="9110662" cy="26781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a:latin typeface="Lucida Console" panose="020B0609040504020204" pitchFamily="49" charset="0"/>
                <a:ea typeface="HG丸ｺﾞｼｯｸM-PRO" panose="020F0600000000000000" pitchFamily="50" charset="-128"/>
              </a:rPr>
              <a:t>int x = 5;</a:t>
            </a:r>
          </a:p>
          <a:p>
            <a:pPr eaLnBrk="1" hangingPunct="1"/>
            <a:r>
              <a:rPr lang="en-US" altLang="ja-JP" sz="2400">
                <a:latin typeface="Lucida Console" panose="020B0609040504020204" pitchFamily="49" charset="0"/>
                <a:ea typeface="HG丸ｺﾞｼｯｸM-PRO" panose="020F0600000000000000" pitchFamily="50" charset="-128"/>
              </a:rPr>
              <a:t>int y = 10;</a:t>
            </a:r>
          </a:p>
          <a:p>
            <a:pPr eaLnBrk="1" hangingPunct="1"/>
            <a:r>
              <a:rPr lang="en-US" altLang="ja-JP" sz="2400">
                <a:latin typeface="Lucida Console" panose="020B0609040504020204" pitchFamily="49" charset="0"/>
                <a:ea typeface="HG丸ｺﾞｼｯｸM-PRO" panose="020F0600000000000000" pitchFamily="50" charset="-128"/>
              </a:rPr>
              <a:t>int z = 15;</a:t>
            </a:r>
          </a:p>
          <a:p>
            <a:pPr eaLnBrk="1" hangingPunct="1"/>
            <a:endParaRPr lang="en-US" altLang="ja-JP" sz="2400">
              <a:latin typeface="Lucida Console" panose="020B0609040504020204" pitchFamily="49" charset="0"/>
              <a:ea typeface="HG丸ｺﾞｼｯｸM-PRO" panose="020F0600000000000000" pitchFamily="50" charset="-128"/>
            </a:endParaRPr>
          </a:p>
          <a:p>
            <a:pPr eaLnBrk="1" hangingPunct="1"/>
            <a:r>
              <a:rPr lang="en-US" altLang="ja-JP" sz="2400">
                <a:latin typeface="Lucida Console" panose="020B0609040504020204" pitchFamily="49" charset="0"/>
                <a:ea typeface="HG丸ｺﾞｼｯｸM-PRO" panose="020F0600000000000000" pitchFamily="50" charset="-128"/>
              </a:rPr>
              <a:t>System.out.</a:t>
            </a:r>
            <a:r>
              <a:rPr lang="en-US" altLang="ja-JP" sz="2400">
                <a:solidFill>
                  <a:srgbClr val="C00000"/>
                </a:solidFill>
                <a:latin typeface="Lucida Console" panose="020B0609040504020204" pitchFamily="49" charset="0"/>
                <a:ea typeface="HG丸ｺﾞｼｯｸM-PRO" panose="020F0600000000000000" pitchFamily="50" charset="-128"/>
              </a:rPr>
              <a:t>printf</a:t>
            </a:r>
            <a:r>
              <a:rPr lang="en-US" altLang="ja-JP" sz="2400">
                <a:latin typeface="Lucida Console" panose="020B0609040504020204" pitchFamily="49" charset="0"/>
                <a:ea typeface="HG丸ｺﾞｼｯｸM-PRO" panose="020F0600000000000000" pitchFamily="50" charset="-128"/>
              </a:rPr>
              <a:t>("x=</a:t>
            </a:r>
            <a:r>
              <a:rPr lang="en-US" altLang="ja-JP" sz="2400">
                <a:solidFill>
                  <a:srgbClr val="C00000"/>
                </a:solidFill>
                <a:latin typeface="Lucida Console" panose="020B0609040504020204" pitchFamily="49" charset="0"/>
                <a:ea typeface="HG丸ｺﾞｼｯｸM-PRO" panose="020F0600000000000000" pitchFamily="50" charset="-128"/>
              </a:rPr>
              <a:t>%d%n</a:t>
            </a:r>
            <a:r>
              <a:rPr lang="en-US" altLang="ja-JP" sz="2400">
                <a:latin typeface="Lucida Console" panose="020B0609040504020204" pitchFamily="49" charset="0"/>
                <a:ea typeface="HG丸ｺﾞｼｯｸM-PRO" panose="020F0600000000000000" pitchFamily="50" charset="-128"/>
              </a:rPr>
              <a:t>", x);</a:t>
            </a:r>
          </a:p>
          <a:p>
            <a:pPr eaLnBrk="1" hangingPunct="1"/>
            <a:r>
              <a:rPr lang="en-US" altLang="ja-JP" sz="2400">
                <a:latin typeface="Lucida Console" panose="020B0609040504020204" pitchFamily="49" charset="0"/>
                <a:ea typeface="HG丸ｺﾞｼｯｸM-PRO" panose="020F0600000000000000" pitchFamily="50" charset="-128"/>
              </a:rPr>
              <a:t>System.out.</a:t>
            </a:r>
            <a:r>
              <a:rPr lang="en-US" altLang="ja-JP" sz="2400">
                <a:solidFill>
                  <a:srgbClr val="C00000"/>
                </a:solidFill>
                <a:latin typeface="Lucida Console" panose="020B0609040504020204" pitchFamily="49" charset="0"/>
                <a:ea typeface="HG丸ｺﾞｼｯｸM-PRO" panose="020F0600000000000000" pitchFamily="50" charset="-128"/>
              </a:rPr>
              <a:t>printf</a:t>
            </a:r>
            <a:r>
              <a:rPr lang="en-US" altLang="ja-JP" sz="2400">
                <a:latin typeface="Lucida Console" panose="020B0609040504020204" pitchFamily="49" charset="0"/>
                <a:ea typeface="HG丸ｺﾞｼｯｸM-PRO" panose="020F0600000000000000" pitchFamily="50" charset="-128"/>
              </a:rPr>
              <a:t>("(x,y)=(</a:t>
            </a:r>
            <a:r>
              <a:rPr lang="en-US" altLang="ja-JP" sz="2400">
                <a:solidFill>
                  <a:srgbClr val="C00000"/>
                </a:solidFill>
                <a:latin typeface="Lucida Console" panose="020B0609040504020204" pitchFamily="49" charset="0"/>
                <a:ea typeface="HG丸ｺﾞｼｯｸM-PRO" panose="020F0600000000000000" pitchFamily="50" charset="-128"/>
              </a:rPr>
              <a:t>%d</a:t>
            </a:r>
            <a:r>
              <a:rPr lang="en-US" altLang="ja-JP" sz="2400">
                <a:latin typeface="Lucida Console" panose="020B0609040504020204" pitchFamily="49" charset="0"/>
                <a:ea typeface="HG丸ｺﾞｼｯｸM-PRO" panose="020F0600000000000000" pitchFamily="50" charset="-128"/>
              </a:rPr>
              <a:t>,</a:t>
            </a:r>
            <a:r>
              <a:rPr lang="en-US" altLang="ja-JP" sz="2400">
                <a:solidFill>
                  <a:srgbClr val="C00000"/>
                </a:solidFill>
                <a:latin typeface="Lucida Console" panose="020B0609040504020204" pitchFamily="49" charset="0"/>
                <a:ea typeface="HG丸ｺﾞｼｯｸM-PRO" panose="020F0600000000000000" pitchFamily="50" charset="-128"/>
              </a:rPr>
              <a:t>%d</a:t>
            </a:r>
            <a:r>
              <a:rPr lang="en-US" altLang="ja-JP" sz="2400">
                <a:latin typeface="Lucida Console" panose="020B0609040504020204" pitchFamily="49" charset="0"/>
                <a:ea typeface="HG丸ｺﾞｼｯｸM-PRO" panose="020F0600000000000000" pitchFamily="50" charset="-128"/>
              </a:rPr>
              <a:t>)</a:t>
            </a:r>
            <a:r>
              <a:rPr lang="en-US" altLang="ja-JP" sz="2400">
                <a:solidFill>
                  <a:srgbClr val="C00000"/>
                </a:solidFill>
                <a:latin typeface="Lucida Console" panose="020B0609040504020204" pitchFamily="49" charset="0"/>
                <a:ea typeface="HG丸ｺﾞｼｯｸM-PRO" panose="020F0600000000000000" pitchFamily="50" charset="-128"/>
              </a:rPr>
              <a:t>%n</a:t>
            </a:r>
            <a:r>
              <a:rPr lang="en-US" altLang="ja-JP" sz="2400">
                <a:latin typeface="Lucida Console" panose="020B0609040504020204" pitchFamily="49" charset="0"/>
                <a:ea typeface="HG丸ｺﾞｼｯｸM-PRO" panose="020F0600000000000000" pitchFamily="50" charset="-128"/>
              </a:rPr>
              <a:t>", x,y);</a:t>
            </a:r>
          </a:p>
          <a:p>
            <a:pPr eaLnBrk="1" hangingPunct="1"/>
            <a:r>
              <a:rPr lang="en-US" altLang="ja-JP" sz="2400">
                <a:latin typeface="Lucida Console" panose="020B0609040504020204" pitchFamily="49" charset="0"/>
                <a:ea typeface="HG丸ｺﾞｼｯｸM-PRO" panose="020F0600000000000000" pitchFamily="50" charset="-128"/>
              </a:rPr>
              <a:t>System.out.</a:t>
            </a:r>
            <a:r>
              <a:rPr lang="en-US" altLang="ja-JP" sz="2400">
                <a:solidFill>
                  <a:srgbClr val="C00000"/>
                </a:solidFill>
                <a:latin typeface="Lucida Console" panose="020B0609040504020204" pitchFamily="49" charset="0"/>
                <a:ea typeface="HG丸ｺﾞｼｯｸM-PRO" panose="020F0600000000000000" pitchFamily="50" charset="-128"/>
              </a:rPr>
              <a:t>printf</a:t>
            </a:r>
            <a:r>
              <a:rPr lang="en-US" altLang="ja-JP" sz="2400">
                <a:latin typeface="Lucida Console" panose="020B0609040504020204" pitchFamily="49" charset="0"/>
                <a:ea typeface="HG丸ｺﾞｼｯｸM-PRO" panose="020F0600000000000000" pitchFamily="50" charset="-128"/>
              </a:rPr>
              <a:t>("(x,y,z)=(</a:t>
            </a:r>
            <a:r>
              <a:rPr lang="en-US" altLang="ja-JP" sz="2400">
                <a:solidFill>
                  <a:srgbClr val="C00000"/>
                </a:solidFill>
                <a:latin typeface="Lucida Console" panose="020B0609040504020204" pitchFamily="49" charset="0"/>
                <a:ea typeface="HG丸ｺﾞｼｯｸM-PRO" panose="020F0600000000000000" pitchFamily="50" charset="-128"/>
              </a:rPr>
              <a:t>%d</a:t>
            </a:r>
            <a:r>
              <a:rPr lang="en-US" altLang="ja-JP" sz="2400">
                <a:latin typeface="Lucida Console" panose="020B0609040504020204" pitchFamily="49" charset="0"/>
                <a:ea typeface="HG丸ｺﾞｼｯｸM-PRO" panose="020F0600000000000000" pitchFamily="50" charset="-128"/>
              </a:rPr>
              <a:t>,</a:t>
            </a:r>
            <a:r>
              <a:rPr lang="en-US" altLang="ja-JP" sz="2400">
                <a:solidFill>
                  <a:srgbClr val="C00000"/>
                </a:solidFill>
                <a:latin typeface="Lucida Console" panose="020B0609040504020204" pitchFamily="49" charset="0"/>
                <a:ea typeface="HG丸ｺﾞｼｯｸM-PRO" panose="020F0600000000000000" pitchFamily="50" charset="-128"/>
              </a:rPr>
              <a:t>%d</a:t>
            </a:r>
            <a:r>
              <a:rPr lang="en-US" altLang="ja-JP" sz="2400">
                <a:latin typeface="Lucida Console" panose="020B0609040504020204" pitchFamily="49" charset="0"/>
                <a:ea typeface="HG丸ｺﾞｼｯｸM-PRO" panose="020F0600000000000000" pitchFamily="50" charset="-128"/>
              </a:rPr>
              <a:t>,</a:t>
            </a:r>
            <a:r>
              <a:rPr lang="en-US" altLang="ja-JP" sz="2400">
                <a:solidFill>
                  <a:srgbClr val="C00000"/>
                </a:solidFill>
                <a:latin typeface="Lucida Console" panose="020B0609040504020204" pitchFamily="49" charset="0"/>
                <a:ea typeface="HG丸ｺﾞｼｯｸM-PRO" panose="020F0600000000000000" pitchFamily="50" charset="-128"/>
              </a:rPr>
              <a:t>%d</a:t>
            </a:r>
            <a:r>
              <a:rPr lang="en-US" altLang="ja-JP" sz="2400">
                <a:latin typeface="Lucida Console" panose="020B0609040504020204" pitchFamily="49" charset="0"/>
                <a:ea typeface="HG丸ｺﾞｼｯｸM-PRO" panose="020F0600000000000000" pitchFamily="50" charset="-128"/>
              </a:rPr>
              <a:t>)</a:t>
            </a:r>
            <a:r>
              <a:rPr lang="en-US" altLang="ja-JP" sz="2400">
                <a:solidFill>
                  <a:srgbClr val="C00000"/>
                </a:solidFill>
                <a:latin typeface="Lucida Console" panose="020B0609040504020204" pitchFamily="49" charset="0"/>
                <a:ea typeface="HG丸ｺﾞｼｯｸM-PRO" panose="020F0600000000000000" pitchFamily="50" charset="-128"/>
              </a:rPr>
              <a:t>%n</a:t>
            </a:r>
            <a:r>
              <a:rPr lang="en-US" altLang="ja-JP" sz="2400">
                <a:latin typeface="Lucida Console" panose="020B0609040504020204" pitchFamily="49" charset="0"/>
                <a:ea typeface="HG丸ｺﾞｼｯｸM-PRO" panose="020F0600000000000000" pitchFamily="50" charset="-128"/>
              </a:rPr>
              <a:t>",x,y,z);</a:t>
            </a:r>
          </a:p>
        </p:txBody>
      </p:sp>
      <p:sp>
        <p:nvSpPr>
          <p:cNvPr id="160773" name="テキスト ボックス 4"/>
          <p:cNvSpPr txBox="1">
            <a:spLocks noChangeArrowheads="1"/>
          </p:cNvSpPr>
          <p:nvPr/>
        </p:nvSpPr>
        <p:spPr bwMode="auto">
          <a:xfrm>
            <a:off x="295275" y="5733256"/>
            <a:ext cx="74206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2400" dirty="0">
                <a:latin typeface="+mn-ea"/>
                <a:ea typeface="+mn-ea"/>
              </a:rPr>
              <a:t>  </a:t>
            </a:r>
            <a:r>
              <a:rPr lang="en-US" altLang="ja-JP" sz="2400" dirty="0">
                <a:latin typeface="+mn-ea"/>
                <a:ea typeface="+mn-ea"/>
              </a:rPr>
              <a:t>%d </a:t>
            </a:r>
            <a:r>
              <a:rPr lang="ja-JP" altLang="en-US" sz="2400" dirty="0">
                <a:latin typeface="+mn-ea"/>
                <a:ea typeface="+mn-ea"/>
              </a:rPr>
              <a:t>整数、 </a:t>
            </a:r>
            <a:r>
              <a:rPr lang="en-US" altLang="ja-JP" sz="2400" dirty="0">
                <a:latin typeface="+mn-ea"/>
                <a:ea typeface="+mn-ea"/>
              </a:rPr>
              <a:t>%f </a:t>
            </a:r>
            <a:r>
              <a:rPr lang="ja-JP" altLang="en-US" sz="2400" dirty="0">
                <a:latin typeface="+mn-ea"/>
                <a:ea typeface="+mn-ea"/>
              </a:rPr>
              <a:t>小数を含む値、 </a:t>
            </a:r>
            <a:r>
              <a:rPr lang="en-US" altLang="ja-JP" sz="2400" dirty="0">
                <a:latin typeface="+mn-ea"/>
                <a:ea typeface="+mn-ea"/>
              </a:rPr>
              <a:t>%s </a:t>
            </a:r>
            <a:r>
              <a:rPr lang="ja-JP" altLang="en-US" sz="2400" dirty="0">
                <a:latin typeface="+mn-ea"/>
                <a:ea typeface="+mn-ea"/>
              </a:rPr>
              <a:t>文字列、</a:t>
            </a:r>
            <a:r>
              <a:rPr lang="en-US" altLang="ja-JP" sz="2400" dirty="0">
                <a:latin typeface="+mn-ea"/>
                <a:ea typeface="+mn-ea"/>
              </a:rPr>
              <a:t>%n </a:t>
            </a:r>
            <a:r>
              <a:rPr lang="ja-JP" altLang="en-US" sz="2400" dirty="0">
                <a:latin typeface="+mn-ea"/>
                <a:ea typeface="+mn-ea"/>
              </a:rPr>
              <a:t>改行</a:t>
            </a: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タイトル 1"/>
          <p:cNvSpPr>
            <a:spLocks noGrp="1"/>
          </p:cNvSpPr>
          <p:nvPr>
            <p:ph type="title"/>
          </p:nvPr>
        </p:nvSpPr>
        <p:spPr>
          <a:xfrm>
            <a:off x="457200" y="274638"/>
            <a:ext cx="8229600" cy="725487"/>
          </a:xfrm>
        </p:spPr>
        <p:txBody>
          <a:bodyPr/>
          <a:lstStyle/>
          <a:p>
            <a:pPr eaLnBrk="1" hangingPunct="1"/>
            <a:r>
              <a:rPr lang="en-US" altLang="ja-JP"/>
              <a:t>enum</a:t>
            </a:r>
            <a:r>
              <a:rPr lang="ja-JP" altLang="en-US"/>
              <a:t>宣言</a:t>
            </a:r>
          </a:p>
        </p:txBody>
      </p:sp>
      <p:sp>
        <p:nvSpPr>
          <p:cNvPr id="161795" name="コンテンツ プレースホルダ 2"/>
          <p:cNvSpPr>
            <a:spLocks noGrp="1"/>
          </p:cNvSpPr>
          <p:nvPr>
            <p:ph idx="1"/>
          </p:nvPr>
        </p:nvSpPr>
        <p:spPr>
          <a:xfrm>
            <a:off x="457200" y="1214438"/>
            <a:ext cx="8363272" cy="5000625"/>
          </a:xfrm>
        </p:spPr>
        <p:txBody>
          <a:bodyPr/>
          <a:lstStyle/>
          <a:p>
            <a:pPr marL="0" indent="0" eaLnBrk="1" hangingPunct="1">
              <a:buNone/>
            </a:pPr>
            <a:r>
              <a:rPr lang="ja-JP" altLang="en-US" sz="2800" dirty="0"/>
              <a:t>特定の定数の値だけを取れる独自の型を定義できる</a:t>
            </a:r>
            <a:endParaRPr lang="en-US" altLang="ja-JP" sz="2800" dirty="0"/>
          </a:p>
          <a:p>
            <a:pPr eaLnBrk="1" hangingPunct="1"/>
            <a:endParaRPr lang="ja-JP" altLang="en-US" sz="2800" dirty="0"/>
          </a:p>
        </p:txBody>
      </p:sp>
      <p:sp>
        <p:nvSpPr>
          <p:cNvPr id="161796" name="テキスト ボックス 3"/>
          <p:cNvSpPr txBox="1">
            <a:spLocks noChangeArrowheads="1"/>
          </p:cNvSpPr>
          <p:nvPr/>
        </p:nvSpPr>
        <p:spPr bwMode="auto">
          <a:xfrm>
            <a:off x="1195388" y="2500313"/>
            <a:ext cx="5948362" cy="19383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a:latin typeface="Lucida Console" panose="020B0609040504020204" pitchFamily="49" charset="0"/>
                <a:ea typeface="HG丸ｺﾞｼｯｸM-PRO" panose="020F0600000000000000" pitchFamily="50" charset="-128"/>
              </a:rPr>
              <a:t>class Student {</a:t>
            </a:r>
          </a:p>
          <a:p>
            <a:pPr eaLnBrk="1" hangingPunct="1"/>
            <a:r>
              <a:rPr lang="en-US" altLang="ja-JP" sz="2400">
                <a:latin typeface="Lucida Console" panose="020B0609040504020204" pitchFamily="49" charset="0"/>
                <a:ea typeface="HG丸ｺﾞｼｯｸM-PRO" panose="020F0600000000000000" pitchFamily="50" charset="-128"/>
              </a:rPr>
              <a:t>  </a:t>
            </a:r>
            <a:r>
              <a:rPr lang="en-US" altLang="ja-JP" sz="2400">
                <a:solidFill>
                  <a:srgbClr val="C00000"/>
                </a:solidFill>
                <a:latin typeface="Lucida Console" panose="020B0609040504020204" pitchFamily="49" charset="0"/>
                <a:ea typeface="HG丸ｺﾞｼｯｸM-PRO" panose="020F0600000000000000" pitchFamily="50" charset="-128"/>
              </a:rPr>
              <a:t>enum Gender { MALE, FEMALE };</a:t>
            </a:r>
          </a:p>
          <a:p>
            <a:pPr eaLnBrk="1" hangingPunct="1"/>
            <a:r>
              <a:rPr lang="en-US" altLang="ja-JP" sz="2400">
                <a:latin typeface="Lucida Console" panose="020B0609040504020204" pitchFamily="49" charset="0"/>
                <a:ea typeface="HG丸ｺﾞｼｯｸM-PRO" panose="020F0600000000000000" pitchFamily="50" charset="-128"/>
              </a:rPr>
              <a:t>  String name;</a:t>
            </a:r>
          </a:p>
          <a:p>
            <a:pPr eaLnBrk="1" hangingPunct="1"/>
            <a:r>
              <a:rPr lang="en-US" altLang="ja-JP" sz="2400">
                <a:latin typeface="Lucida Console" panose="020B0609040504020204" pitchFamily="49" charset="0"/>
                <a:ea typeface="HG丸ｺﾞｼｯｸM-PRO" panose="020F0600000000000000" pitchFamily="50" charset="-128"/>
              </a:rPr>
              <a:t>  Gender gender;</a:t>
            </a:r>
          </a:p>
          <a:p>
            <a:pPr eaLnBrk="1" hangingPunct="1"/>
            <a:r>
              <a:rPr lang="en-US" altLang="ja-JP" sz="2400">
                <a:latin typeface="Lucida Console" panose="020B0609040504020204" pitchFamily="49" charset="0"/>
                <a:ea typeface="HG丸ｺﾞｼｯｸM-PRO" panose="020F0600000000000000" pitchFamily="50" charset="-128"/>
              </a:rPr>
              <a:t>}</a:t>
            </a:r>
          </a:p>
        </p:txBody>
      </p:sp>
      <p:sp>
        <p:nvSpPr>
          <p:cNvPr id="161797" name="テキスト ボックス 4"/>
          <p:cNvSpPr txBox="1">
            <a:spLocks noChangeArrowheads="1"/>
          </p:cNvSpPr>
          <p:nvPr/>
        </p:nvSpPr>
        <p:spPr bwMode="auto">
          <a:xfrm>
            <a:off x="1195388" y="4643438"/>
            <a:ext cx="5948362" cy="1200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a:latin typeface="Lucida Console" panose="020B0609040504020204" pitchFamily="49" charset="0"/>
                <a:ea typeface="HG丸ｺﾞｼｯｸM-PRO" panose="020F0600000000000000" pitchFamily="50" charset="-128"/>
              </a:rPr>
              <a:t>Student s = new Student();</a:t>
            </a:r>
          </a:p>
          <a:p>
            <a:pPr eaLnBrk="1" hangingPunct="1"/>
            <a:r>
              <a:rPr lang="en-US" altLang="ja-JP" sz="2400">
                <a:latin typeface="Lucida Console" panose="020B0609040504020204" pitchFamily="49" charset="0"/>
                <a:ea typeface="HG丸ｺﾞｼｯｸM-PRO" panose="020F0600000000000000" pitchFamily="50" charset="-128"/>
              </a:rPr>
              <a:t>s.name = "</a:t>
            </a:r>
            <a:r>
              <a:rPr lang="ja-JP" altLang="en-US" sz="2400">
                <a:latin typeface="Lucida Console" panose="020B0609040504020204" pitchFamily="49" charset="0"/>
                <a:ea typeface="HG丸ｺﾞｼｯｸM-PRO" panose="020F0600000000000000" pitchFamily="50" charset="-128"/>
              </a:rPr>
              <a:t>山田太郎</a:t>
            </a:r>
            <a:r>
              <a:rPr lang="en-US" altLang="ja-JP" sz="2400">
                <a:latin typeface="Lucida Console" panose="020B0609040504020204" pitchFamily="49" charset="0"/>
                <a:ea typeface="HG丸ｺﾞｼｯｸM-PRO" panose="020F0600000000000000" pitchFamily="50" charset="-128"/>
              </a:rPr>
              <a:t>";</a:t>
            </a:r>
          </a:p>
          <a:p>
            <a:pPr eaLnBrk="1" hangingPunct="1"/>
            <a:r>
              <a:rPr lang="en-US" altLang="ja-JP" sz="2400">
                <a:solidFill>
                  <a:srgbClr val="C00000"/>
                </a:solidFill>
                <a:latin typeface="Lucida Console" panose="020B0609040504020204" pitchFamily="49" charset="0"/>
                <a:ea typeface="HG丸ｺﾞｼｯｸM-PRO" panose="020F0600000000000000" pitchFamily="50" charset="-128"/>
              </a:rPr>
              <a:t>s.gender = Student.Gender.MALE;</a:t>
            </a: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タイトル 1"/>
          <p:cNvSpPr>
            <a:spLocks noGrp="1"/>
          </p:cNvSpPr>
          <p:nvPr>
            <p:ph type="title"/>
          </p:nvPr>
        </p:nvSpPr>
        <p:spPr>
          <a:xfrm>
            <a:off x="457200" y="274638"/>
            <a:ext cx="8229600" cy="725487"/>
          </a:xfrm>
        </p:spPr>
        <p:txBody>
          <a:bodyPr/>
          <a:lstStyle/>
          <a:p>
            <a:pPr eaLnBrk="1" hangingPunct="1"/>
            <a:r>
              <a:rPr lang="en-US" altLang="ja-JP"/>
              <a:t>== </a:t>
            </a:r>
            <a:r>
              <a:rPr lang="ja-JP" altLang="en-US"/>
              <a:t>演算子と</a:t>
            </a:r>
            <a:r>
              <a:rPr lang="en-US" altLang="ja-JP"/>
              <a:t>equals</a:t>
            </a:r>
            <a:r>
              <a:rPr lang="ja-JP" altLang="en-US"/>
              <a:t>メソッド</a:t>
            </a:r>
          </a:p>
        </p:txBody>
      </p:sp>
      <p:sp>
        <p:nvSpPr>
          <p:cNvPr id="162819" name="コンテンツ プレースホルダ 2"/>
          <p:cNvSpPr>
            <a:spLocks noGrp="1"/>
          </p:cNvSpPr>
          <p:nvPr>
            <p:ph idx="1"/>
          </p:nvPr>
        </p:nvSpPr>
        <p:spPr>
          <a:xfrm>
            <a:off x="457200" y="1214438"/>
            <a:ext cx="8229600" cy="5000625"/>
          </a:xfrm>
        </p:spPr>
        <p:txBody>
          <a:bodyPr/>
          <a:lstStyle/>
          <a:p>
            <a:pPr eaLnBrk="1" hangingPunct="1"/>
            <a:r>
              <a:rPr lang="en-US" altLang="ja-JP" sz="2800" dirty="0"/>
              <a:t>==</a:t>
            </a:r>
            <a:r>
              <a:rPr lang="ja-JP" altLang="en-US" sz="2800" dirty="0"/>
              <a:t>演算子を使って</a:t>
            </a:r>
            <a:r>
              <a:rPr lang="en-US" altLang="ja-JP" sz="2800" dirty="0"/>
              <a:t>2</a:t>
            </a:r>
            <a:r>
              <a:rPr lang="ja-JP" altLang="en-US" sz="2800" dirty="0" err="1"/>
              <a:t>つの</a:t>
            </a:r>
            <a:r>
              <a:rPr lang="ja-JP" altLang="en-US" sz="2800" dirty="0"/>
              <a:t>オブジェクト参照を比較した場合、両方が同一のインスタンスを参照している場合は</a:t>
            </a:r>
            <a:r>
              <a:rPr lang="en-US" altLang="ja-JP" sz="2800" dirty="0"/>
              <a:t>true,</a:t>
            </a:r>
            <a:r>
              <a:rPr lang="ja-JP" altLang="en-US" sz="2800" dirty="0"/>
              <a:t>そうでない場合は</a:t>
            </a:r>
            <a:r>
              <a:rPr lang="en-US" altLang="ja-JP" sz="2800" dirty="0"/>
              <a:t>false</a:t>
            </a:r>
          </a:p>
          <a:p>
            <a:pPr eaLnBrk="1" hangingPunct="1"/>
            <a:endParaRPr lang="en-US" altLang="ja-JP" sz="2800" dirty="0"/>
          </a:p>
          <a:p>
            <a:pPr eaLnBrk="1" hangingPunct="1"/>
            <a:r>
              <a:rPr lang="en-US" altLang="ja-JP" sz="2800" dirty="0"/>
              <a:t>equals</a:t>
            </a:r>
            <a:r>
              <a:rPr lang="ja-JP" altLang="en-US" sz="2800" dirty="0"/>
              <a:t>メソッドは</a:t>
            </a:r>
            <a:r>
              <a:rPr lang="en-US" altLang="ja-JP" sz="2800" dirty="0"/>
              <a:t>Object</a:t>
            </a:r>
            <a:r>
              <a:rPr lang="ja-JP" altLang="en-US" sz="2800" dirty="0"/>
              <a:t>クラスに備わっているメソッド。オーバーライドして自分で定義できる</a:t>
            </a:r>
            <a:endParaRPr lang="en-US" altLang="ja-JP" sz="2800" dirty="0"/>
          </a:p>
          <a:p>
            <a:pPr eaLnBrk="1" hangingPunct="1"/>
            <a:endParaRPr lang="en-US" altLang="ja-JP" sz="2800" dirty="0"/>
          </a:p>
          <a:p>
            <a:pPr eaLnBrk="1" hangingPunct="1"/>
            <a:r>
              <a:rPr lang="ja-JP" altLang="en-US" sz="2800" dirty="0"/>
              <a:t>コレクションクラスでは、オブジェクトの比較に</a:t>
            </a:r>
            <a:r>
              <a:rPr lang="en-US" altLang="ja-JP" sz="2800" dirty="0"/>
              <a:t>equals</a:t>
            </a:r>
            <a:r>
              <a:rPr lang="ja-JP" altLang="en-US" sz="2800" dirty="0"/>
              <a:t>メソッドが使用される</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725487"/>
          </a:xfrm>
        </p:spPr>
        <p:txBody>
          <a:bodyPr rtlCol="0">
            <a:normAutofit fontScale="90000"/>
          </a:bodyPr>
          <a:lstStyle/>
          <a:p>
            <a:pPr eaLnBrk="1" fontAlgn="auto" hangingPunct="1">
              <a:spcAft>
                <a:spcPts val="0"/>
              </a:spcAft>
              <a:defRPr/>
            </a:pPr>
            <a:r>
              <a:rPr lang="en-US" altLang="ja-JP" dirty="0"/>
              <a:t>String</a:t>
            </a:r>
            <a:r>
              <a:rPr lang="ja-JP" altLang="en-US" dirty="0"/>
              <a:t>オブジェクトの生成方法による違い</a:t>
            </a:r>
          </a:p>
        </p:txBody>
      </p:sp>
      <p:sp>
        <p:nvSpPr>
          <p:cNvPr id="19459" name="テキスト ボックス 3"/>
          <p:cNvSpPr txBox="1">
            <a:spLocks noChangeArrowheads="1"/>
          </p:cNvSpPr>
          <p:nvPr/>
        </p:nvSpPr>
        <p:spPr bwMode="auto">
          <a:xfrm>
            <a:off x="571500" y="1428750"/>
            <a:ext cx="7064375" cy="1200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a:latin typeface="Lucida Console" panose="020B0609040504020204" pitchFamily="49" charset="0"/>
                <a:ea typeface="HG丸ｺﾞｼｯｸM-PRO" panose="020F0600000000000000" pitchFamily="50" charset="-128"/>
              </a:rPr>
              <a:t>String s1 = "</a:t>
            </a:r>
            <a:r>
              <a:rPr lang="ja-JP" altLang="en-US" sz="2400">
                <a:latin typeface="Lucida Console" panose="020B0609040504020204" pitchFamily="49" charset="0"/>
                <a:ea typeface="HG丸ｺﾞｼｯｸM-PRO" panose="020F0600000000000000" pitchFamily="50" charset="-128"/>
              </a:rPr>
              <a:t>こんにちは</a:t>
            </a:r>
            <a:r>
              <a:rPr lang="en-US" altLang="ja-JP" sz="2400">
                <a:latin typeface="Lucida Console" panose="020B0609040504020204" pitchFamily="49" charset="0"/>
                <a:ea typeface="HG丸ｺﾞｼｯｸM-PRO" panose="020F0600000000000000" pitchFamily="50" charset="-128"/>
              </a:rPr>
              <a:t>";</a:t>
            </a:r>
          </a:p>
          <a:p>
            <a:pPr eaLnBrk="1" hangingPunct="1"/>
            <a:r>
              <a:rPr lang="en-US" altLang="ja-JP" sz="2400">
                <a:latin typeface="Lucida Console" panose="020B0609040504020204" pitchFamily="49" charset="0"/>
                <a:ea typeface="HG丸ｺﾞｼｯｸM-PRO" panose="020F0600000000000000" pitchFamily="50" charset="-128"/>
              </a:rPr>
              <a:t>String s2 = "</a:t>
            </a:r>
            <a:r>
              <a:rPr lang="ja-JP" altLang="en-US" sz="2400">
                <a:latin typeface="Lucida Console" panose="020B0609040504020204" pitchFamily="49" charset="0"/>
                <a:ea typeface="HG丸ｺﾞｼｯｸM-PRO" panose="020F0600000000000000" pitchFamily="50" charset="-128"/>
              </a:rPr>
              <a:t>こんにちは</a:t>
            </a:r>
            <a:r>
              <a:rPr lang="en-US" altLang="ja-JP" sz="2400">
                <a:latin typeface="Lucida Console" panose="020B0609040504020204" pitchFamily="49" charset="0"/>
                <a:ea typeface="HG丸ｺﾞｼｯｸM-PRO" panose="020F0600000000000000" pitchFamily="50" charset="-128"/>
              </a:rPr>
              <a:t>";</a:t>
            </a:r>
          </a:p>
          <a:p>
            <a:pPr eaLnBrk="1" hangingPunct="1"/>
            <a:r>
              <a:rPr lang="en-US" altLang="ja-JP" sz="2400">
                <a:latin typeface="Lucida Console" panose="020B0609040504020204" pitchFamily="49" charset="0"/>
                <a:ea typeface="HG丸ｺﾞｼｯｸM-PRO" panose="020F0600000000000000" pitchFamily="50" charset="-128"/>
              </a:rPr>
              <a:t>System.out.println(s1 == s2); // true</a:t>
            </a:r>
            <a:endParaRPr lang="ja-JP" altLang="en-US" sz="2400">
              <a:latin typeface="Lucida Console" panose="020B0609040504020204" pitchFamily="49" charset="0"/>
              <a:ea typeface="HG丸ｺﾞｼｯｸM-PRO" panose="020F0600000000000000" pitchFamily="50" charset="-128"/>
            </a:endParaRPr>
          </a:p>
        </p:txBody>
      </p:sp>
      <p:sp>
        <p:nvSpPr>
          <p:cNvPr id="19460" name="テキスト ボックス 5"/>
          <p:cNvSpPr txBox="1">
            <a:spLocks noChangeArrowheads="1"/>
          </p:cNvSpPr>
          <p:nvPr/>
        </p:nvSpPr>
        <p:spPr bwMode="auto">
          <a:xfrm>
            <a:off x="1785938" y="5572125"/>
            <a:ext cx="437171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dirty="0">
                <a:latin typeface="Lucida Console" panose="020B0609040504020204" pitchFamily="49" charset="0"/>
                <a:ea typeface="HG丸ｺﾞｼｯｸM-PRO" panose="020F0600000000000000" pitchFamily="50" charset="-128"/>
              </a:rPr>
              <a:t>1</a:t>
            </a:r>
            <a:r>
              <a:rPr lang="ja-JP" altLang="en-US" sz="2400" dirty="0" err="1">
                <a:latin typeface="Lucida Console" panose="020B0609040504020204" pitchFamily="49" charset="0"/>
                <a:ea typeface="HG丸ｺﾞｼｯｸM-PRO" panose="020F0600000000000000" pitchFamily="50" charset="-128"/>
              </a:rPr>
              <a:t>つの</a:t>
            </a:r>
            <a:r>
              <a:rPr lang="ja-JP" altLang="en-US" sz="2400" dirty="0">
                <a:latin typeface="Lucida Console" panose="020B0609040504020204" pitchFamily="49" charset="0"/>
                <a:ea typeface="HG丸ｺﾞｼｯｸM-PRO" panose="020F0600000000000000" pitchFamily="50" charset="-128"/>
              </a:rPr>
              <a:t>インスタンスを参照する</a:t>
            </a:r>
            <a:endParaRPr lang="en-US" altLang="ja-JP" sz="2400" dirty="0">
              <a:latin typeface="Lucida Console" panose="020B0609040504020204" pitchFamily="49" charset="0"/>
              <a:ea typeface="HG丸ｺﾞｼｯｸM-PRO" panose="020F0600000000000000" pitchFamily="50" charset="-128"/>
            </a:endParaRPr>
          </a:p>
        </p:txBody>
      </p:sp>
      <p:pic>
        <p:nvPicPr>
          <p:cNvPr id="19461" name="Picture 2" descr="C:\_jun\work\2009misc\書籍出版関係\Java\00_Java図表画面データ\2巻\9章\図9-4.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7438" y="2786063"/>
            <a:ext cx="3629025"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タイトル 1"/>
          <p:cNvSpPr>
            <a:spLocks noGrp="1"/>
          </p:cNvSpPr>
          <p:nvPr>
            <p:ph type="title"/>
          </p:nvPr>
        </p:nvSpPr>
        <p:spPr>
          <a:xfrm>
            <a:off x="457200" y="274638"/>
            <a:ext cx="8229600" cy="725487"/>
          </a:xfrm>
        </p:spPr>
        <p:txBody>
          <a:bodyPr/>
          <a:lstStyle/>
          <a:p>
            <a:pPr eaLnBrk="1" hangingPunct="1"/>
            <a:r>
              <a:rPr lang="en-US" altLang="ja-JP"/>
              <a:t>String</a:t>
            </a:r>
            <a:r>
              <a:rPr lang="ja-JP" altLang="en-US"/>
              <a:t>クラスのメソッド</a:t>
            </a:r>
          </a:p>
        </p:txBody>
      </p:sp>
      <p:sp>
        <p:nvSpPr>
          <p:cNvPr id="20483" name="コンテンツ プレースホルダ 2"/>
          <p:cNvSpPr>
            <a:spLocks noGrp="1"/>
          </p:cNvSpPr>
          <p:nvPr>
            <p:ph idx="1"/>
          </p:nvPr>
        </p:nvSpPr>
        <p:spPr>
          <a:xfrm>
            <a:off x="457200" y="1214438"/>
            <a:ext cx="8229600" cy="1428750"/>
          </a:xfrm>
        </p:spPr>
        <p:txBody>
          <a:bodyPr/>
          <a:lstStyle/>
          <a:p>
            <a:pPr marL="0" indent="0" eaLnBrk="1" hangingPunct="1">
              <a:buNone/>
            </a:pPr>
            <a:r>
              <a:rPr lang="en-US" altLang="ja-JP" dirty="0"/>
              <a:t>String</a:t>
            </a:r>
            <a:r>
              <a:rPr lang="ja-JP" altLang="en-US" dirty="0"/>
              <a:t>クラスには、文字列を扱うための便利なメソッドがある</a:t>
            </a:r>
          </a:p>
        </p:txBody>
      </p:sp>
      <p:sp>
        <p:nvSpPr>
          <p:cNvPr id="20484" name="テキスト ボックス 3"/>
          <p:cNvSpPr txBox="1">
            <a:spLocks noChangeArrowheads="1"/>
          </p:cNvSpPr>
          <p:nvPr/>
        </p:nvSpPr>
        <p:spPr bwMode="auto">
          <a:xfrm>
            <a:off x="836613" y="2500313"/>
            <a:ext cx="7878762" cy="28622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000" dirty="0">
                <a:latin typeface="Lucida Console" panose="020B0609040504020204" pitchFamily="49" charset="0"/>
                <a:ea typeface="HG丸ｺﾞｼｯｸM-PRO" panose="020F0600000000000000" pitchFamily="50" charset="-128"/>
              </a:rPr>
              <a:t>String str = "Java</a:t>
            </a:r>
            <a:r>
              <a:rPr lang="ja-JP" altLang="en-US" sz="2000" dirty="0">
                <a:latin typeface="Lucida Console" panose="020B0609040504020204" pitchFamily="49" charset="0"/>
                <a:ea typeface="HG丸ｺﾞｼｯｸM-PRO" panose="020F0600000000000000" pitchFamily="50" charset="-128"/>
              </a:rPr>
              <a:t>の学習</a:t>
            </a:r>
            <a:r>
              <a:rPr lang="en-US" altLang="ja-JP" sz="2000" dirty="0">
                <a:latin typeface="Lucida Console" panose="020B0609040504020204" pitchFamily="49" charset="0"/>
                <a:ea typeface="HG丸ｺﾞｼｯｸM-PRO" panose="020F0600000000000000" pitchFamily="50" charset="-128"/>
              </a:rPr>
              <a:t>";</a:t>
            </a:r>
          </a:p>
          <a:p>
            <a:pPr eaLnBrk="1" hangingPunct="1"/>
            <a:r>
              <a:rPr lang="en-US" altLang="ja-JP" sz="2000" dirty="0" err="1">
                <a:latin typeface="Lucida Console" panose="020B0609040504020204" pitchFamily="49" charset="0"/>
                <a:ea typeface="HG丸ｺﾞｼｯｸM-PRO" panose="020F0600000000000000" pitchFamily="50" charset="-128"/>
              </a:rPr>
              <a:t>System.out.println</a:t>
            </a:r>
            <a:r>
              <a:rPr lang="en-US" altLang="ja-JP" sz="2000" dirty="0">
                <a:latin typeface="Lucida Console" panose="020B0609040504020204" pitchFamily="49" charset="0"/>
                <a:ea typeface="HG丸ｺﾞｼｯｸM-PRO" panose="020F0600000000000000" pitchFamily="50" charset="-128"/>
              </a:rPr>
              <a:t>(</a:t>
            </a:r>
            <a:r>
              <a:rPr lang="en-US" altLang="ja-JP" sz="2000" dirty="0" err="1">
                <a:latin typeface="Lucida Console" panose="020B0609040504020204" pitchFamily="49" charset="0"/>
                <a:ea typeface="HG丸ｺﾞｼｯｸM-PRO" panose="020F0600000000000000" pitchFamily="50" charset="-128"/>
              </a:rPr>
              <a:t>str.</a:t>
            </a:r>
            <a:r>
              <a:rPr lang="en-US" altLang="ja-JP" sz="2000" dirty="0" err="1">
                <a:solidFill>
                  <a:srgbClr val="C00000"/>
                </a:solidFill>
                <a:latin typeface="Lucida Console" panose="020B0609040504020204" pitchFamily="49" charset="0"/>
                <a:ea typeface="HG丸ｺﾞｼｯｸM-PRO" panose="020F0600000000000000" pitchFamily="50" charset="-128"/>
              </a:rPr>
              <a:t>length</a:t>
            </a:r>
            <a:r>
              <a:rPr lang="en-US" altLang="ja-JP" sz="2000" dirty="0">
                <a:latin typeface="Lucida Console" panose="020B0609040504020204" pitchFamily="49" charset="0"/>
                <a:ea typeface="HG丸ｺﾞｼｯｸM-PRO" panose="020F0600000000000000" pitchFamily="50" charset="-128"/>
              </a:rPr>
              <a:t>()); </a:t>
            </a:r>
            <a:r>
              <a:rPr lang="en-US" altLang="ja-JP" sz="2000" dirty="0">
                <a:solidFill>
                  <a:srgbClr val="008000"/>
                </a:solidFill>
                <a:latin typeface="Lucida Console" panose="020B0609040504020204" pitchFamily="49" charset="0"/>
                <a:ea typeface="HG丸ｺﾞｼｯｸM-PRO" panose="020F0600000000000000" pitchFamily="50" charset="-128"/>
              </a:rPr>
              <a:t>// 7</a:t>
            </a:r>
          </a:p>
          <a:p>
            <a:pPr eaLnBrk="1" hangingPunct="1"/>
            <a:r>
              <a:rPr lang="en-US" altLang="ja-JP" sz="2000" dirty="0" err="1">
                <a:latin typeface="Lucida Console" panose="020B0609040504020204" pitchFamily="49" charset="0"/>
                <a:ea typeface="HG丸ｺﾞｼｯｸM-PRO" panose="020F0600000000000000" pitchFamily="50" charset="-128"/>
              </a:rPr>
              <a:t>System.out.println</a:t>
            </a:r>
            <a:r>
              <a:rPr lang="en-US" altLang="ja-JP" sz="2000" dirty="0">
                <a:latin typeface="Lucida Console" panose="020B0609040504020204" pitchFamily="49" charset="0"/>
                <a:ea typeface="HG丸ｺﾞｼｯｸM-PRO" panose="020F0600000000000000" pitchFamily="50" charset="-128"/>
              </a:rPr>
              <a:t>(</a:t>
            </a:r>
            <a:r>
              <a:rPr lang="en-US" altLang="ja-JP" sz="2000" dirty="0" err="1">
                <a:latin typeface="Lucida Console" panose="020B0609040504020204" pitchFamily="49" charset="0"/>
                <a:ea typeface="HG丸ｺﾞｼｯｸM-PRO" panose="020F0600000000000000" pitchFamily="50" charset="-128"/>
              </a:rPr>
              <a:t>str.</a:t>
            </a:r>
            <a:r>
              <a:rPr lang="en-US" altLang="ja-JP" sz="2000" dirty="0" err="1">
                <a:solidFill>
                  <a:srgbClr val="C00000"/>
                </a:solidFill>
                <a:latin typeface="Lucida Console" panose="020B0609040504020204" pitchFamily="49" charset="0"/>
                <a:ea typeface="HG丸ｺﾞｼｯｸM-PRO" panose="020F0600000000000000" pitchFamily="50" charset="-128"/>
              </a:rPr>
              <a:t>indexOf</a:t>
            </a:r>
            <a:r>
              <a:rPr lang="en-US" altLang="ja-JP" sz="2000" dirty="0">
                <a:latin typeface="Lucida Console" panose="020B0609040504020204" pitchFamily="49" charset="0"/>
                <a:ea typeface="HG丸ｺﾞｼｯｸM-PRO" panose="020F0600000000000000" pitchFamily="50" charset="-128"/>
              </a:rPr>
              <a:t>("</a:t>
            </a:r>
            <a:r>
              <a:rPr lang="ja-JP" altLang="en-US" sz="2000" dirty="0">
                <a:latin typeface="Lucida Console" panose="020B0609040504020204" pitchFamily="49" charset="0"/>
                <a:ea typeface="HG丸ｺﾞｼｯｸM-PRO" panose="020F0600000000000000" pitchFamily="50" charset="-128"/>
              </a:rPr>
              <a:t>学習</a:t>
            </a:r>
            <a:r>
              <a:rPr lang="en-US" altLang="ja-JP" sz="2000" dirty="0">
                <a:latin typeface="Lucida Console" panose="020B0609040504020204" pitchFamily="49" charset="0"/>
                <a:ea typeface="HG丸ｺﾞｼｯｸM-PRO" panose="020F0600000000000000" pitchFamily="50" charset="-128"/>
              </a:rPr>
              <a:t>")); </a:t>
            </a:r>
            <a:r>
              <a:rPr lang="en-US" altLang="ja-JP" sz="2000" dirty="0">
                <a:solidFill>
                  <a:srgbClr val="008000"/>
                </a:solidFill>
                <a:latin typeface="Lucida Console" panose="020B0609040504020204" pitchFamily="49" charset="0"/>
                <a:ea typeface="HG丸ｺﾞｼｯｸM-PRO" panose="020F0600000000000000" pitchFamily="50" charset="-128"/>
              </a:rPr>
              <a:t>// 5</a:t>
            </a:r>
          </a:p>
          <a:p>
            <a:pPr eaLnBrk="1" hangingPunct="1"/>
            <a:r>
              <a:rPr lang="en-US" altLang="ja-JP" sz="2000" dirty="0" err="1">
                <a:latin typeface="Lucida Console" panose="020B0609040504020204" pitchFamily="49" charset="0"/>
                <a:ea typeface="HG丸ｺﾞｼｯｸM-PRO" panose="020F0600000000000000" pitchFamily="50" charset="-128"/>
              </a:rPr>
              <a:t>System.out.println</a:t>
            </a:r>
            <a:r>
              <a:rPr lang="en-US" altLang="ja-JP" sz="2000" dirty="0">
                <a:latin typeface="Lucida Console" panose="020B0609040504020204" pitchFamily="49" charset="0"/>
                <a:ea typeface="HG丸ｺﾞｼｯｸM-PRO" panose="020F0600000000000000" pitchFamily="50" charset="-128"/>
              </a:rPr>
              <a:t>(</a:t>
            </a:r>
            <a:r>
              <a:rPr lang="en-US" altLang="ja-JP" sz="2000" dirty="0" err="1">
                <a:latin typeface="Lucida Console" panose="020B0609040504020204" pitchFamily="49" charset="0"/>
                <a:ea typeface="HG丸ｺﾞｼｯｸM-PRO" panose="020F0600000000000000" pitchFamily="50" charset="-128"/>
              </a:rPr>
              <a:t>str.</a:t>
            </a:r>
            <a:r>
              <a:rPr lang="en-US" altLang="ja-JP" sz="2000" dirty="0" err="1">
                <a:solidFill>
                  <a:srgbClr val="C00000"/>
                </a:solidFill>
                <a:latin typeface="Lucida Console" panose="020B0609040504020204" pitchFamily="49" charset="0"/>
                <a:ea typeface="HG丸ｺﾞｼｯｸM-PRO" panose="020F0600000000000000" pitchFamily="50" charset="-128"/>
              </a:rPr>
              <a:t>indexOf</a:t>
            </a:r>
            <a:r>
              <a:rPr lang="en-US" altLang="ja-JP" sz="2000" dirty="0">
                <a:latin typeface="Lucida Console" panose="020B0609040504020204" pitchFamily="49" charset="0"/>
                <a:ea typeface="HG丸ｺﾞｼｯｸM-PRO" panose="020F0600000000000000" pitchFamily="50" charset="-128"/>
              </a:rPr>
              <a:t>("Ruby")); </a:t>
            </a:r>
            <a:r>
              <a:rPr lang="en-US" altLang="ja-JP" sz="2000" dirty="0">
                <a:solidFill>
                  <a:srgbClr val="008000"/>
                </a:solidFill>
                <a:latin typeface="Lucida Console" panose="020B0609040504020204" pitchFamily="49" charset="0"/>
                <a:ea typeface="HG丸ｺﾞｼｯｸM-PRO" panose="020F0600000000000000" pitchFamily="50" charset="-128"/>
              </a:rPr>
              <a:t>// -1</a:t>
            </a:r>
          </a:p>
          <a:p>
            <a:pPr eaLnBrk="1" hangingPunct="1"/>
            <a:r>
              <a:rPr lang="en-US" altLang="ja-JP" sz="2000" dirty="0" err="1">
                <a:latin typeface="Lucida Console" panose="020B0609040504020204" pitchFamily="49" charset="0"/>
                <a:ea typeface="HG丸ｺﾞｼｯｸM-PRO" panose="020F0600000000000000" pitchFamily="50" charset="-128"/>
              </a:rPr>
              <a:t>System.out.println</a:t>
            </a:r>
            <a:r>
              <a:rPr lang="en-US" altLang="ja-JP" sz="2000" dirty="0">
                <a:latin typeface="Lucida Console" panose="020B0609040504020204" pitchFamily="49" charset="0"/>
                <a:ea typeface="HG丸ｺﾞｼｯｸM-PRO" panose="020F0600000000000000" pitchFamily="50" charset="-128"/>
              </a:rPr>
              <a:t>(</a:t>
            </a:r>
            <a:r>
              <a:rPr lang="en-US" altLang="ja-JP" sz="2000" dirty="0" err="1">
                <a:latin typeface="Lucida Console" panose="020B0609040504020204" pitchFamily="49" charset="0"/>
                <a:ea typeface="HG丸ｺﾞｼｯｸM-PRO" panose="020F0600000000000000" pitchFamily="50" charset="-128"/>
              </a:rPr>
              <a:t>str.</a:t>
            </a:r>
            <a:r>
              <a:rPr lang="en-US" altLang="ja-JP" sz="2000" dirty="0" err="1">
                <a:solidFill>
                  <a:srgbClr val="C00000"/>
                </a:solidFill>
                <a:latin typeface="Lucida Console" panose="020B0609040504020204" pitchFamily="49" charset="0"/>
                <a:ea typeface="HG丸ｺﾞｼｯｸM-PRO" panose="020F0600000000000000" pitchFamily="50" charset="-128"/>
              </a:rPr>
              <a:t>contains</a:t>
            </a:r>
            <a:r>
              <a:rPr lang="en-US" altLang="ja-JP" sz="2000" dirty="0">
                <a:latin typeface="Lucida Console" panose="020B0609040504020204" pitchFamily="49" charset="0"/>
                <a:ea typeface="HG丸ｺﾞｼｯｸM-PRO" panose="020F0600000000000000" pitchFamily="50" charset="-128"/>
              </a:rPr>
              <a:t>("</a:t>
            </a:r>
            <a:r>
              <a:rPr lang="ja-JP" altLang="en-US" sz="2000" dirty="0">
                <a:latin typeface="Lucida Console" panose="020B0609040504020204" pitchFamily="49" charset="0"/>
                <a:ea typeface="HG丸ｺﾞｼｯｸM-PRO" panose="020F0600000000000000" pitchFamily="50" charset="-128"/>
              </a:rPr>
              <a:t>学習</a:t>
            </a:r>
            <a:r>
              <a:rPr lang="en-US" altLang="ja-JP" sz="2000" dirty="0">
                <a:latin typeface="Lucida Console" panose="020B0609040504020204" pitchFamily="49" charset="0"/>
                <a:ea typeface="HG丸ｺﾞｼｯｸM-PRO" panose="020F0600000000000000" pitchFamily="50" charset="-128"/>
              </a:rPr>
              <a:t>")); </a:t>
            </a:r>
            <a:r>
              <a:rPr lang="en-US" altLang="ja-JP" sz="2000" dirty="0">
                <a:solidFill>
                  <a:srgbClr val="008000"/>
                </a:solidFill>
                <a:latin typeface="Lucida Console" panose="020B0609040504020204" pitchFamily="49" charset="0"/>
                <a:ea typeface="HG丸ｺﾞｼｯｸM-PRO" panose="020F0600000000000000" pitchFamily="50" charset="-128"/>
              </a:rPr>
              <a:t>// true</a:t>
            </a:r>
          </a:p>
          <a:p>
            <a:pPr eaLnBrk="1" hangingPunct="1"/>
            <a:r>
              <a:rPr lang="en-US" altLang="ja-JP" sz="2000" dirty="0" err="1">
                <a:latin typeface="Lucida Console" panose="020B0609040504020204" pitchFamily="49" charset="0"/>
                <a:ea typeface="HG丸ｺﾞｼｯｸM-PRO" panose="020F0600000000000000" pitchFamily="50" charset="-128"/>
              </a:rPr>
              <a:t>System.out.println</a:t>
            </a:r>
            <a:r>
              <a:rPr lang="en-US" altLang="ja-JP" sz="2000" dirty="0">
                <a:latin typeface="Lucida Console" panose="020B0609040504020204" pitchFamily="49" charset="0"/>
                <a:ea typeface="HG丸ｺﾞｼｯｸM-PRO" panose="020F0600000000000000" pitchFamily="50" charset="-128"/>
              </a:rPr>
              <a:t>(</a:t>
            </a:r>
            <a:r>
              <a:rPr lang="en-US" altLang="ja-JP" sz="2000" dirty="0" err="1">
                <a:latin typeface="Lucida Console" panose="020B0609040504020204" pitchFamily="49" charset="0"/>
                <a:ea typeface="HG丸ｺﾞｼｯｸM-PRO" panose="020F0600000000000000" pitchFamily="50" charset="-128"/>
              </a:rPr>
              <a:t>str.</a:t>
            </a:r>
            <a:r>
              <a:rPr lang="en-US" altLang="ja-JP" sz="2000" dirty="0" err="1">
                <a:solidFill>
                  <a:srgbClr val="C00000"/>
                </a:solidFill>
                <a:latin typeface="Lucida Console" panose="020B0609040504020204" pitchFamily="49" charset="0"/>
                <a:ea typeface="HG丸ｺﾞｼｯｸM-PRO" panose="020F0600000000000000" pitchFamily="50" charset="-128"/>
              </a:rPr>
              <a:t>contains</a:t>
            </a:r>
            <a:r>
              <a:rPr lang="en-US" altLang="ja-JP" sz="2000" dirty="0">
                <a:latin typeface="Lucida Console" panose="020B0609040504020204" pitchFamily="49" charset="0"/>
                <a:ea typeface="HG丸ｺﾞｼｯｸM-PRO" panose="020F0600000000000000" pitchFamily="50" charset="-128"/>
              </a:rPr>
              <a:t>("Ruby")); </a:t>
            </a:r>
            <a:r>
              <a:rPr lang="en-US" altLang="ja-JP" sz="2000" dirty="0">
                <a:solidFill>
                  <a:srgbClr val="008000"/>
                </a:solidFill>
                <a:latin typeface="Lucida Console" panose="020B0609040504020204" pitchFamily="49" charset="0"/>
                <a:ea typeface="HG丸ｺﾞｼｯｸM-PRO" panose="020F0600000000000000" pitchFamily="50" charset="-128"/>
              </a:rPr>
              <a:t>// false</a:t>
            </a:r>
          </a:p>
          <a:p>
            <a:pPr eaLnBrk="1" hangingPunct="1"/>
            <a:endParaRPr lang="en-US" altLang="ja-JP" sz="2000" dirty="0">
              <a:latin typeface="Lucida Console" panose="020B0609040504020204" pitchFamily="49" charset="0"/>
              <a:ea typeface="HG丸ｺﾞｼｯｸM-PRO" panose="020F0600000000000000" pitchFamily="50" charset="-128"/>
            </a:endParaRPr>
          </a:p>
          <a:p>
            <a:pPr eaLnBrk="1" hangingPunct="1"/>
            <a:r>
              <a:rPr lang="en-US" altLang="ja-JP" sz="2000" dirty="0">
                <a:latin typeface="Lucida Console" panose="020B0609040504020204" pitchFamily="49" charset="0"/>
                <a:ea typeface="HG丸ｺﾞｼｯｸM-PRO" panose="020F0600000000000000" pitchFamily="50" charset="-128"/>
              </a:rPr>
              <a:t>String str2 = </a:t>
            </a:r>
            <a:r>
              <a:rPr lang="en-US" altLang="ja-JP" sz="2000" dirty="0" err="1">
                <a:latin typeface="Lucida Console" panose="020B0609040504020204" pitchFamily="49" charset="0"/>
                <a:ea typeface="HG丸ｺﾞｼｯｸM-PRO" panose="020F0600000000000000" pitchFamily="50" charset="-128"/>
              </a:rPr>
              <a:t>str.</a:t>
            </a:r>
            <a:r>
              <a:rPr lang="en-US" altLang="ja-JP" sz="2000" dirty="0" err="1">
                <a:solidFill>
                  <a:srgbClr val="C00000"/>
                </a:solidFill>
                <a:latin typeface="Lucida Console" panose="020B0609040504020204" pitchFamily="49" charset="0"/>
                <a:ea typeface="HG丸ｺﾞｼｯｸM-PRO" panose="020F0600000000000000" pitchFamily="50" charset="-128"/>
              </a:rPr>
              <a:t>replace</a:t>
            </a:r>
            <a:r>
              <a:rPr lang="en-US" altLang="ja-JP" sz="2000" dirty="0">
                <a:latin typeface="Lucida Console" panose="020B0609040504020204" pitchFamily="49" charset="0"/>
                <a:ea typeface="HG丸ｺﾞｼｯｸM-PRO" panose="020F0600000000000000" pitchFamily="50" charset="-128"/>
              </a:rPr>
              <a:t>("Java", "Java</a:t>
            </a:r>
            <a:r>
              <a:rPr lang="ja-JP" altLang="en-US" sz="2000" dirty="0">
                <a:latin typeface="Lucida Console" panose="020B0609040504020204" pitchFamily="49" charset="0"/>
                <a:ea typeface="HG丸ｺﾞｼｯｸM-PRO" panose="020F0600000000000000" pitchFamily="50" charset="-128"/>
              </a:rPr>
              <a:t>言語</a:t>
            </a:r>
            <a:r>
              <a:rPr lang="en-US" altLang="ja-JP" sz="2000" dirty="0">
                <a:latin typeface="Lucida Console" panose="020B0609040504020204" pitchFamily="49" charset="0"/>
                <a:ea typeface="HG丸ｺﾞｼｯｸM-PRO" panose="020F0600000000000000" pitchFamily="50" charset="-128"/>
              </a:rPr>
              <a:t>"));</a:t>
            </a:r>
          </a:p>
          <a:p>
            <a:pPr eaLnBrk="1" hangingPunct="1"/>
            <a:r>
              <a:rPr lang="en-US" altLang="ja-JP" sz="2000" dirty="0" err="1">
                <a:latin typeface="Lucida Console" panose="020B0609040504020204" pitchFamily="49" charset="0"/>
                <a:ea typeface="HG丸ｺﾞｼｯｸM-PRO" panose="020F0600000000000000" pitchFamily="50" charset="-128"/>
              </a:rPr>
              <a:t>System.out.println</a:t>
            </a:r>
            <a:r>
              <a:rPr lang="en-US" altLang="ja-JP" sz="2000" dirty="0">
                <a:latin typeface="Lucida Console" panose="020B0609040504020204" pitchFamily="49" charset="0"/>
                <a:ea typeface="HG丸ｺﾞｼｯｸM-PRO" panose="020F0600000000000000" pitchFamily="50" charset="-128"/>
              </a:rPr>
              <a:t>(str2); </a:t>
            </a:r>
            <a:r>
              <a:rPr lang="en-US" altLang="ja-JP" sz="2000" dirty="0">
                <a:solidFill>
                  <a:srgbClr val="008000"/>
                </a:solidFill>
                <a:latin typeface="Lucida Console" panose="020B0609040504020204" pitchFamily="49" charset="0"/>
                <a:ea typeface="HG丸ｺﾞｼｯｸM-PRO" panose="020F0600000000000000" pitchFamily="50" charset="-128"/>
              </a:rPr>
              <a:t>// Java</a:t>
            </a:r>
            <a:r>
              <a:rPr lang="ja-JP" altLang="en-US" sz="2000" dirty="0">
                <a:solidFill>
                  <a:srgbClr val="008000"/>
                </a:solidFill>
                <a:latin typeface="Lucida Console" panose="020B0609040504020204" pitchFamily="49" charset="0"/>
                <a:ea typeface="HG丸ｺﾞｼｯｸM-PRO" panose="020F0600000000000000" pitchFamily="50" charset="-128"/>
              </a:rPr>
              <a:t>言語の学習</a:t>
            </a:r>
            <a:endParaRPr lang="en-US" altLang="ja-JP" sz="2000" dirty="0">
              <a:solidFill>
                <a:srgbClr val="008000"/>
              </a:solidFill>
              <a:latin typeface="Lucida Console" panose="020B0609040504020204" pitchFamily="49" charset="0"/>
              <a:ea typeface="HG丸ｺﾞｼｯｸM-PRO" panose="020F0600000000000000" pitchFamily="50"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3"/>
          <p:cNvSpPr>
            <a:spLocks noGrp="1"/>
          </p:cNvSpPr>
          <p:nvPr>
            <p:ph type="title"/>
          </p:nvPr>
        </p:nvSpPr>
        <p:spPr>
          <a:xfrm>
            <a:off x="457200" y="274638"/>
            <a:ext cx="8229600" cy="725487"/>
          </a:xfrm>
        </p:spPr>
        <p:txBody>
          <a:bodyPr/>
          <a:lstStyle/>
          <a:p>
            <a:pPr eaLnBrk="1" hangingPunct="1"/>
            <a:r>
              <a:rPr lang="ja-JP" altLang="en-US" dirty="0"/>
              <a:t>本資料の位置づけ</a:t>
            </a:r>
            <a:endParaRPr lang="en-US" altLang="ja-JP" dirty="0"/>
          </a:p>
        </p:txBody>
      </p:sp>
      <p:sp>
        <p:nvSpPr>
          <p:cNvPr id="4100" name="正方形/長方形 6"/>
          <p:cNvSpPr>
            <a:spLocks noChangeArrowheads="1"/>
          </p:cNvSpPr>
          <p:nvPr/>
        </p:nvSpPr>
        <p:spPr bwMode="auto">
          <a:xfrm>
            <a:off x="4751388" y="1143000"/>
            <a:ext cx="331693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dirty="0">
                <a:latin typeface="+mn-ea"/>
                <a:ea typeface="+mn-ea"/>
              </a:rPr>
              <a:t>Java </a:t>
            </a:r>
            <a:r>
              <a:rPr lang="ja-JP" altLang="en-US" dirty="0">
                <a:latin typeface="+mn-ea"/>
                <a:ea typeface="+mn-ea"/>
              </a:rPr>
              <a:t>第</a:t>
            </a:r>
            <a:r>
              <a:rPr lang="en-US" altLang="ja-JP" dirty="0">
                <a:latin typeface="+mn-ea"/>
                <a:ea typeface="+mn-ea"/>
              </a:rPr>
              <a:t>3</a:t>
            </a:r>
            <a:r>
              <a:rPr lang="ja-JP" altLang="en-US" dirty="0">
                <a:latin typeface="+mn-ea"/>
                <a:ea typeface="+mn-ea"/>
              </a:rPr>
              <a:t>版 実践編</a:t>
            </a:r>
            <a:endParaRPr lang="en-US" altLang="ja-JP" dirty="0">
              <a:latin typeface="+mn-ea"/>
              <a:ea typeface="+mn-ea"/>
            </a:endParaRPr>
          </a:p>
          <a:p>
            <a:pPr eaLnBrk="1" hangingPunct="1"/>
            <a:r>
              <a:rPr lang="ja-JP" altLang="en-US" dirty="0">
                <a:latin typeface="+mn-ea"/>
                <a:ea typeface="+mn-ea"/>
              </a:rPr>
              <a:t>  アプリケーション作りの基本</a:t>
            </a:r>
            <a:endParaRPr lang="en-US" altLang="ja-JP" dirty="0">
              <a:latin typeface="+mn-ea"/>
              <a:ea typeface="+mn-ea"/>
            </a:endParaRPr>
          </a:p>
          <a:p>
            <a:pPr eaLnBrk="1" hangingPunct="1"/>
            <a:r>
              <a:rPr lang="ja-JP" altLang="en-US" dirty="0">
                <a:latin typeface="+mn-ea"/>
                <a:ea typeface="+mn-ea"/>
              </a:rPr>
              <a:t>（三谷純 著）</a:t>
            </a:r>
          </a:p>
        </p:txBody>
      </p:sp>
      <p:sp>
        <p:nvSpPr>
          <p:cNvPr id="4101" name="正方形/長方形 8"/>
          <p:cNvSpPr>
            <a:spLocks noChangeArrowheads="1"/>
          </p:cNvSpPr>
          <p:nvPr/>
        </p:nvSpPr>
        <p:spPr bwMode="auto">
          <a:xfrm>
            <a:off x="5364088" y="5589240"/>
            <a:ext cx="350043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1600" dirty="0">
                <a:latin typeface="+mn-ea"/>
                <a:ea typeface="+mn-ea"/>
              </a:rPr>
              <a:t>出版社： 翔泳社</a:t>
            </a:r>
            <a:endParaRPr lang="en-US" altLang="ja-JP" sz="1600" dirty="0">
              <a:latin typeface="+mn-ea"/>
              <a:ea typeface="+mn-ea"/>
            </a:endParaRPr>
          </a:p>
          <a:p>
            <a:pPr eaLnBrk="1" hangingPunct="1"/>
            <a:r>
              <a:rPr lang="ja-JP" altLang="en-US" sz="1600" dirty="0">
                <a:latin typeface="+mn-ea"/>
                <a:ea typeface="+mn-ea"/>
              </a:rPr>
              <a:t>発売日： </a:t>
            </a:r>
            <a:r>
              <a:rPr lang="en-US" altLang="ja-JP" sz="1600" dirty="0">
                <a:latin typeface="+mn-ea"/>
                <a:ea typeface="+mn-ea"/>
              </a:rPr>
              <a:t>2021/1/18</a:t>
            </a:r>
          </a:p>
          <a:p>
            <a:pPr eaLnBrk="1" hangingPunct="1"/>
            <a:r>
              <a:rPr lang="en-US" altLang="ja-JP" sz="1600" dirty="0">
                <a:latin typeface="+mn-ea"/>
                <a:ea typeface="+mn-ea"/>
              </a:rPr>
              <a:t>ISBN</a:t>
            </a:r>
            <a:r>
              <a:rPr lang="ja-JP" altLang="en-US" sz="1600" dirty="0">
                <a:latin typeface="+mn-ea"/>
                <a:ea typeface="+mn-ea"/>
              </a:rPr>
              <a:t> ：</a:t>
            </a:r>
            <a:r>
              <a:rPr lang="en-US" altLang="ja-JP" sz="1600" dirty="0">
                <a:latin typeface="+mn-ea"/>
                <a:ea typeface="+mn-ea"/>
              </a:rPr>
              <a:t> 9784798167077</a:t>
            </a:r>
          </a:p>
        </p:txBody>
      </p:sp>
      <p:sp>
        <p:nvSpPr>
          <p:cNvPr id="4102" name="正方形/長方形 9"/>
          <p:cNvSpPr>
            <a:spLocks noChangeArrowheads="1"/>
          </p:cNvSpPr>
          <p:nvPr/>
        </p:nvSpPr>
        <p:spPr bwMode="auto">
          <a:xfrm>
            <a:off x="214313" y="1951038"/>
            <a:ext cx="4572000"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dirty="0">
                <a:latin typeface="+mn-ea"/>
                <a:ea typeface="+mn-ea"/>
              </a:rPr>
              <a:t>本資料は</a:t>
            </a:r>
            <a:br>
              <a:rPr lang="en-US" altLang="ja-JP" dirty="0">
                <a:latin typeface="+mn-ea"/>
                <a:ea typeface="+mn-ea"/>
              </a:rPr>
            </a:br>
            <a:endParaRPr lang="en-US" altLang="ja-JP" dirty="0">
              <a:latin typeface="+mn-ea"/>
              <a:ea typeface="+mn-ea"/>
            </a:endParaRPr>
          </a:p>
          <a:p>
            <a:pPr eaLnBrk="1" hangingPunct="1"/>
            <a:r>
              <a:rPr lang="en-US" altLang="ja-JP" dirty="0">
                <a:latin typeface="+mn-ea"/>
                <a:ea typeface="+mn-ea"/>
              </a:rPr>
              <a:t>『Java </a:t>
            </a:r>
            <a:r>
              <a:rPr lang="ja-JP" altLang="en-US" dirty="0">
                <a:latin typeface="+mn-ea"/>
                <a:ea typeface="+mn-ea"/>
              </a:rPr>
              <a:t>第</a:t>
            </a:r>
            <a:r>
              <a:rPr lang="en-US" altLang="ja-JP" dirty="0">
                <a:latin typeface="+mn-ea"/>
                <a:ea typeface="+mn-ea"/>
              </a:rPr>
              <a:t>3</a:t>
            </a:r>
            <a:r>
              <a:rPr lang="ja-JP" altLang="en-US" dirty="0">
                <a:latin typeface="+mn-ea"/>
                <a:ea typeface="+mn-ea"/>
              </a:rPr>
              <a:t>版  実践編 </a:t>
            </a:r>
          </a:p>
          <a:p>
            <a:pPr eaLnBrk="1" hangingPunct="1"/>
            <a:r>
              <a:rPr lang="ja-JP" altLang="en-US" dirty="0">
                <a:latin typeface="+mn-ea"/>
                <a:ea typeface="+mn-ea"/>
              </a:rPr>
              <a:t>   アプリケーション作りの基本</a:t>
            </a:r>
            <a:r>
              <a:rPr lang="en-US" altLang="ja-JP" dirty="0">
                <a:latin typeface="+mn-ea"/>
                <a:ea typeface="+mn-ea"/>
              </a:rPr>
              <a:t>』</a:t>
            </a:r>
          </a:p>
          <a:p>
            <a:pPr eaLnBrk="1" hangingPunct="1"/>
            <a:endParaRPr lang="en-US" altLang="ja-JP" dirty="0">
              <a:latin typeface="+mn-ea"/>
              <a:ea typeface="+mn-ea"/>
            </a:endParaRPr>
          </a:p>
          <a:p>
            <a:pPr eaLnBrk="1" hangingPunct="1"/>
            <a:r>
              <a:rPr lang="ja-JP" altLang="en-US" dirty="0" err="1">
                <a:latin typeface="+mn-ea"/>
                <a:ea typeface="+mn-ea"/>
              </a:rPr>
              <a:t>を専</a:t>
            </a:r>
            <a:r>
              <a:rPr lang="ja-JP" altLang="en-US" dirty="0">
                <a:latin typeface="+mn-ea"/>
                <a:ea typeface="+mn-ea"/>
              </a:rPr>
              <a:t>門学校・大学・企業などで教科書として採用された教員・指導員を対象に、教科書の内容を解説するための副教材として作られています。</a:t>
            </a:r>
            <a:endParaRPr lang="en-US" altLang="ja-JP" dirty="0">
              <a:latin typeface="+mn-ea"/>
              <a:ea typeface="+mn-ea"/>
            </a:endParaRPr>
          </a:p>
          <a:p>
            <a:pPr eaLnBrk="1" hangingPunct="1"/>
            <a:endParaRPr lang="en-US" altLang="ja-JP" dirty="0">
              <a:latin typeface="+mn-ea"/>
              <a:ea typeface="+mn-ea"/>
            </a:endParaRPr>
          </a:p>
          <a:p>
            <a:pPr eaLnBrk="1" hangingPunct="1"/>
            <a:r>
              <a:rPr lang="ja-JP" altLang="en-US" dirty="0">
                <a:latin typeface="+mn-ea"/>
                <a:ea typeface="+mn-ea"/>
              </a:rPr>
              <a:t>どなたでも自由に使用できます。</a:t>
            </a:r>
            <a:endParaRPr lang="en-US" altLang="ja-JP" dirty="0">
              <a:latin typeface="+mn-ea"/>
              <a:ea typeface="+mn-ea"/>
            </a:endParaRPr>
          </a:p>
          <a:p>
            <a:pPr eaLnBrk="1" hangingPunct="1"/>
            <a:r>
              <a:rPr lang="ja-JP" altLang="en-US" dirty="0">
                <a:latin typeface="+mn-ea"/>
                <a:ea typeface="+mn-ea"/>
              </a:rPr>
              <a:t>授業の進め方などに応じて、改変していただいて結構です。</a:t>
            </a:r>
            <a:endParaRPr lang="en-US" altLang="ja-JP" dirty="0">
              <a:latin typeface="+mn-ea"/>
              <a:ea typeface="+mn-ea"/>
            </a:endParaRPr>
          </a:p>
          <a:p>
            <a:pPr eaLnBrk="1" hangingPunct="1"/>
            <a:endParaRPr lang="en-US" altLang="ja-JP" dirty="0">
              <a:latin typeface="+mn-ea"/>
              <a:ea typeface="+mn-ea"/>
            </a:endParaRPr>
          </a:p>
          <a:p>
            <a:pPr eaLnBrk="1" hangingPunct="1"/>
            <a:r>
              <a:rPr lang="en-US" altLang="ja-JP" dirty="0">
                <a:latin typeface="+mn-ea"/>
                <a:ea typeface="+mn-ea"/>
              </a:rPr>
              <a:t>※</a:t>
            </a:r>
            <a:r>
              <a:rPr lang="ja-JP" altLang="en-US" dirty="0">
                <a:latin typeface="+mn-ea"/>
                <a:ea typeface="+mn-ea"/>
              </a:rPr>
              <a:t> このページを削除しても構いません</a:t>
            </a:r>
          </a:p>
        </p:txBody>
      </p:sp>
      <p:pic>
        <p:nvPicPr>
          <p:cNvPr id="2050" name="Picture 2" descr="https://www.seshop.com/static/images/product/24239/L.png">
            <a:extLst>
              <a:ext uri="{FF2B5EF4-FFF2-40B4-BE49-F238E27FC236}">
                <a16:creationId xmlns:a16="http://schemas.microsoft.com/office/drawing/2014/main" id="{A737D819-6AF1-4303-A9D5-F1C15C04D7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2308724"/>
            <a:ext cx="2286000" cy="29813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タイトル 1"/>
          <p:cNvSpPr>
            <a:spLocks noGrp="1"/>
          </p:cNvSpPr>
          <p:nvPr>
            <p:ph type="title"/>
          </p:nvPr>
        </p:nvSpPr>
        <p:spPr>
          <a:xfrm>
            <a:off x="457200" y="274638"/>
            <a:ext cx="8229600" cy="725487"/>
          </a:xfrm>
        </p:spPr>
        <p:txBody>
          <a:bodyPr/>
          <a:lstStyle/>
          <a:p>
            <a:pPr eaLnBrk="1" hangingPunct="1"/>
            <a:r>
              <a:rPr lang="en-US" altLang="ja-JP"/>
              <a:t>String</a:t>
            </a:r>
            <a:r>
              <a:rPr lang="ja-JP" altLang="en-US"/>
              <a:t>クラスのメソッド</a:t>
            </a:r>
          </a:p>
        </p:txBody>
      </p:sp>
      <p:sp>
        <p:nvSpPr>
          <p:cNvPr id="21507" name="テキスト ボックス 3"/>
          <p:cNvSpPr txBox="1">
            <a:spLocks noChangeArrowheads="1"/>
          </p:cNvSpPr>
          <p:nvPr/>
        </p:nvSpPr>
        <p:spPr bwMode="auto">
          <a:xfrm>
            <a:off x="857250" y="1847850"/>
            <a:ext cx="7435850" cy="19383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dirty="0">
                <a:latin typeface="Lucida Console" panose="020B0609040504020204" pitchFamily="49" charset="0"/>
                <a:ea typeface="HG丸ｺﾞｼｯｸM-PRO" panose="020F0600000000000000" pitchFamily="50" charset="-128"/>
              </a:rPr>
              <a:t>String str = "2020/11/22";</a:t>
            </a:r>
          </a:p>
          <a:p>
            <a:pPr eaLnBrk="1" hangingPunct="1"/>
            <a:r>
              <a:rPr lang="en-US" altLang="ja-JP" sz="2400" dirty="0">
                <a:latin typeface="Lucida Console" panose="020B0609040504020204" pitchFamily="49" charset="0"/>
                <a:ea typeface="HG丸ｺﾞｼｯｸM-PRO" panose="020F0600000000000000" pitchFamily="50" charset="-128"/>
              </a:rPr>
              <a:t>String[] items = </a:t>
            </a:r>
            <a:r>
              <a:rPr lang="en-US" altLang="ja-JP" sz="2400" dirty="0" err="1">
                <a:latin typeface="Lucida Console" panose="020B0609040504020204" pitchFamily="49" charset="0"/>
                <a:ea typeface="HG丸ｺﾞｼｯｸM-PRO" panose="020F0600000000000000" pitchFamily="50" charset="-128"/>
              </a:rPr>
              <a:t>str.</a:t>
            </a:r>
            <a:r>
              <a:rPr lang="en-US" altLang="ja-JP" sz="2400" dirty="0" err="1">
                <a:solidFill>
                  <a:srgbClr val="C00000"/>
                </a:solidFill>
                <a:latin typeface="Lucida Console" panose="020B0609040504020204" pitchFamily="49" charset="0"/>
                <a:ea typeface="HG丸ｺﾞｼｯｸM-PRO" panose="020F0600000000000000" pitchFamily="50" charset="-128"/>
              </a:rPr>
              <a:t>split</a:t>
            </a:r>
            <a:r>
              <a:rPr lang="en-US" altLang="ja-JP" sz="2400" dirty="0">
                <a:latin typeface="Lucida Console" panose="020B0609040504020204" pitchFamily="49" charset="0"/>
                <a:ea typeface="HG丸ｺﾞｼｯｸM-PRO" panose="020F0600000000000000" pitchFamily="50" charset="-128"/>
              </a:rPr>
              <a:t>("/");</a:t>
            </a:r>
          </a:p>
          <a:p>
            <a:pPr eaLnBrk="1" hangingPunct="1"/>
            <a:r>
              <a:rPr lang="en-US" altLang="ja-JP" sz="2400" dirty="0">
                <a:latin typeface="Lucida Console" panose="020B0609040504020204" pitchFamily="49" charset="0"/>
                <a:ea typeface="HG丸ｺﾞｼｯｸM-PRO" panose="020F0600000000000000" pitchFamily="50" charset="-128"/>
              </a:rPr>
              <a:t>for(</a:t>
            </a:r>
            <a:r>
              <a:rPr lang="en-US" altLang="ja-JP" sz="2400" dirty="0" err="1">
                <a:latin typeface="Lucida Console" panose="020B0609040504020204" pitchFamily="49" charset="0"/>
                <a:ea typeface="HG丸ｺﾞｼｯｸM-PRO" panose="020F0600000000000000" pitchFamily="50" charset="-128"/>
              </a:rPr>
              <a:t>int</a:t>
            </a:r>
            <a:r>
              <a:rPr lang="en-US" altLang="ja-JP" sz="2400" dirty="0">
                <a:latin typeface="Lucida Console" panose="020B0609040504020204" pitchFamily="49" charset="0"/>
                <a:ea typeface="HG丸ｺﾞｼｯｸM-PRO" panose="020F0600000000000000" pitchFamily="50" charset="-128"/>
              </a:rPr>
              <a:t> </a:t>
            </a:r>
            <a:r>
              <a:rPr lang="en-US" altLang="ja-JP" sz="2400" dirty="0" err="1">
                <a:latin typeface="Lucida Console" panose="020B0609040504020204" pitchFamily="49" charset="0"/>
                <a:ea typeface="HG丸ｺﾞｼｯｸM-PRO" panose="020F0600000000000000" pitchFamily="50" charset="-128"/>
              </a:rPr>
              <a:t>i</a:t>
            </a:r>
            <a:r>
              <a:rPr lang="en-US" altLang="ja-JP" sz="2400" dirty="0">
                <a:latin typeface="Lucida Console" panose="020B0609040504020204" pitchFamily="49" charset="0"/>
                <a:ea typeface="HG丸ｺﾞｼｯｸM-PRO" panose="020F0600000000000000" pitchFamily="50" charset="-128"/>
              </a:rPr>
              <a:t> = 0; </a:t>
            </a:r>
            <a:r>
              <a:rPr lang="en-US" altLang="ja-JP" sz="2400" dirty="0" err="1">
                <a:latin typeface="Lucida Console" panose="020B0609040504020204" pitchFamily="49" charset="0"/>
                <a:ea typeface="HG丸ｺﾞｼｯｸM-PRO" panose="020F0600000000000000" pitchFamily="50" charset="-128"/>
              </a:rPr>
              <a:t>i</a:t>
            </a:r>
            <a:r>
              <a:rPr lang="en-US" altLang="ja-JP" sz="2400" dirty="0">
                <a:latin typeface="Lucida Console" panose="020B0609040504020204" pitchFamily="49" charset="0"/>
                <a:ea typeface="HG丸ｺﾞｼｯｸM-PRO" panose="020F0600000000000000" pitchFamily="50" charset="-128"/>
              </a:rPr>
              <a:t> &lt; </a:t>
            </a:r>
            <a:r>
              <a:rPr lang="en-US" altLang="ja-JP" sz="2400" dirty="0" err="1">
                <a:latin typeface="Lucida Console" panose="020B0609040504020204" pitchFamily="49" charset="0"/>
                <a:ea typeface="HG丸ｺﾞｼｯｸM-PRO" panose="020F0600000000000000" pitchFamily="50" charset="-128"/>
              </a:rPr>
              <a:t>items.length</a:t>
            </a:r>
            <a:r>
              <a:rPr lang="en-US" altLang="ja-JP" sz="2400" dirty="0">
                <a:latin typeface="Lucida Console" panose="020B0609040504020204" pitchFamily="49" charset="0"/>
                <a:ea typeface="HG丸ｺﾞｼｯｸM-PRO" panose="020F0600000000000000" pitchFamily="50" charset="-128"/>
              </a:rPr>
              <a:t>; </a:t>
            </a:r>
            <a:r>
              <a:rPr lang="en-US" altLang="ja-JP" sz="2400" dirty="0" err="1">
                <a:latin typeface="Lucida Console" panose="020B0609040504020204" pitchFamily="49" charset="0"/>
                <a:ea typeface="HG丸ｺﾞｼｯｸM-PRO" panose="020F0600000000000000" pitchFamily="50" charset="-128"/>
              </a:rPr>
              <a:t>i</a:t>
            </a:r>
            <a:r>
              <a:rPr lang="en-US" altLang="ja-JP" sz="2400" dirty="0">
                <a:latin typeface="Lucida Console" panose="020B0609040504020204" pitchFamily="49" charset="0"/>
                <a:ea typeface="HG丸ｺﾞｼｯｸM-PRO" panose="020F0600000000000000" pitchFamily="50" charset="-128"/>
              </a:rPr>
              <a:t>++) {</a:t>
            </a:r>
          </a:p>
          <a:p>
            <a:pPr eaLnBrk="1" hangingPunct="1"/>
            <a:r>
              <a:rPr lang="en-US" altLang="ja-JP" sz="2400" dirty="0">
                <a:latin typeface="Lucida Console" panose="020B0609040504020204" pitchFamily="49" charset="0"/>
                <a:ea typeface="HG丸ｺﾞｼｯｸM-PRO" panose="020F0600000000000000" pitchFamily="50" charset="-128"/>
              </a:rPr>
              <a:t>  </a:t>
            </a:r>
            <a:r>
              <a:rPr lang="en-US" altLang="ja-JP" sz="2400" dirty="0" err="1">
                <a:latin typeface="Lucida Console" panose="020B0609040504020204" pitchFamily="49" charset="0"/>
                <a:ea typeface="HG丸ｺﾞｼｯｸM-PRO" panose="020F0600000000000000" pitchFamily="50" charset="-128"/>
              </a:rPr>
              <a:t>System.out.println</a:t>
            </a:r>
            <a:r>
              <a:rPr lang="en-US" altLang="ja-JP" sz="2400" dirty="0">
                <a:latin typeface="Lucida Console" panose="020B0609040504020204" pitchFamily="49" charset="0"/>
                <a:ea typeface="HG丸ｺﾞｼｯｸM-PRO" panose="020F0600000000000000" pitchFamily="50" charset="-128"/>
              </a:rPr>
              <a:t>(items[</a:t>
            </a:r>
            <a:r>
              <a:rPr lang="en-US" altLang="ja-JP" sz="2400" dirty="0" err="1">
                <a:latin typeface="Lucida Console" panose="020B0609040504020204" pitchFamily="49" charset="0"/>
                <a:ea typeface="HG丸ｺﾞｼｯｸM-PRO" panose="020F0600000000000000" pitchFamily="50" charset="-128"/>
              </a:rPr>
              <a:t>i</a:t>
            </a:r>
            <a:r>
              <a:rPr lang="en-US" altLang="ja-JP" sz="2400" dirty="0">
                <a:latin typeface="Lucida Console" panose="020B0609040504020204" pitchFamily="49" charset="0"/>
                <a:ea typeface="HG丸ｺﾞｼｯｸM-PRO" panose="020F0600000000000000" pitchFamily="50" charset="-128"/>
              </a:rPr>
              <a:t>]);</a:t>
            </a:r>
          </a:p>
          <a:p>
            <a:pPr eaLnBrk="1" hangingPunct="1"/>
            <a:r>
              <a:rPr lang="en-US" altLang="ja-JP" sz="2400" dirty="0">
                <a:latin typeface="Lucida Console" panose="020B0609040504020204" pitchFamily="49" charset="0"/>
                <a:ea typeface="HG丸ｺﾞｼｯｸM-PRO" panose="020F0600000000000000" pitchFamily="50" charset="-128"/>
              </a:rPr>
              <a:t>}</a:t>
            </a:r>
            <a:endParaRPr lang="ja-JP" altLang="en-US" sz="2400" dirty="0">
              <a:latin typeface="Lucida Console" panose="020B0609040504020204" pitchFamily="49" charset="0"/>
              <a:ea typeface="HG丸ｺﾞｼｯｸM-PRO" panose="020F0600000000000000" pitchFamily="50" charset="-128"/>
            </a:endParaRPr>
          </a:p>
        </p:txBody>
      </p:sp>
      <p:sp>
        <p:nvSpPr>
          <p:cNvPr id="21508" name="テキスト ボックス 4"/>
          <p:cNvSpPr txBox="1">
            <a:spLocks noChangeArrowheads="1"/>
          </p:cNvSpPr>
          <p:nvPr/>
        </p:nvSpPr>
        <p:spPr bwMode="auto">
          <a:xfrm>
            <a:off x="857250" y="4514850"/>
            <a:ext cx="928459" cy="120032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dirty="0">
                <a:latin typeface="Lucida Console" panose="020B0609040504020204" pitchFamily="49" charset="0"/>
                <a:ea typeface="HG丸ｺﾞｼｯｸM-PRO" panose="020F0600000000000000" pitchFamily="50" charset="-128"/>
              </a:rPr>
              <a:t>2020</a:t>
            </a:r>
          </a:p>
          <a:p>
            <a:pPr eaLnBrk="1" hangingPunct="1"/>
            <a:r>
              <a:rPr lang="en-US" altLang="ja-JP" sz="2400" dirty="0">
                <a:latin typeface="Lucida Console" panose="020B0609040504020204" pitchFamily="49" charset="0"/>
                <a:ea typeface="HG丸ｺﾞｼｯｸM-PRO" panose="020F0600000000000000" pitchFamily="50" charset="-128"/>
              </a:rPr>
              <a:t>11</a:t>
            </a:r>
          </a:p>
          <a:p>
            <a:pPr eaLnBrk="1" hangingPunct="1"/>
            <a:r>
              <a:rPr lang="en-US" altLang="ja-JP" sz="2400" dirty="0">
                <a:latin typeface="Lucida Console" panose="020B0609040504020204" pitchFamily="49" charset="0"/>
                <a:ea typeface="HG丸ｺﾞｼｯｸM-PRO" panose="020F0600000000000000" pitchFamily="50" charset="-128"/>
              </a:rPr>
              <a:t>22</a:t>
            </a:r>
            <a:endParaRPr lang="ja-JP" altLang="en-US" sz="2400" dirty="0">
              <a:latin typeface="Lucida Console" panose="020B0609040504020204" pitchFamily="49" charset="0"/>
              <a:ea typeface="HG丸ｺﾞｼｯｸM-PRO" panose="020F0600000000000000" pitchFamily="50" charset="-128"/>
            </a:endParaRPr>
          </a:p>
        </p:txBody>
      </p:sp>
      <p:sp>
        <p:nvSpPr>
          <p:cNvPr id="21509" name="テキスト ボックス 5"/>
          <p:cNvSpPr txBox="1">
            <a:spLocks noChangeArrowheads="1"/>
          </p:cNvSpPr>
          <p:nvPr/>
        </p:nvSpPr>
        <p:spPr bwMode="auto">
          <a:xfrm>
            <a:off x="785813" y="4143375"/>
            <a:ext cx="1108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a:latin typeface="Lucida Console" panose="020B0609040504020204" pitchFamily="49" charset="0"/>
                <a:ea typeface="HG丸ｺﾞｼｯｸM-PRO" panose="020F0600000000000000" pitchFamily="50" charset="-128"/>
              </a:rPr>
              <a:t>実行結果</a:t>
            </a:r>
          </a:p>
        </p:txBody>
      </p:sp>
      <p:sp>
        <p:nvSpPr>
          <p:cNvPr id="21510" name="テキスト ボックス 6"/>
          <p:cNvSpPr txBox="1">
            <a:spLocks noChangeArrowheads="1"/>
          </p:cNvSpPr>
          <p:nvPr/>
        </p:nvSpPr>
        <p:spPr bwMode="auto">
          <a:xfrm>
            <a:off x="798513" y="1357313"/>
            <a:ext cx="36464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a:latin typeface="Lucida Console" panose="020B0609040504020204" pitchFamily="49" charset="0"/>
                <a:ea typeface="HG丸ｺﾞｼｯｸM-PRO" panose="020F0600000000000000" pitchFamily="50" charset="-128"/>
              </a:rPr>
              <a:t>文字列を区切り記号で分割する例</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タイトル 1"/>
          <p:cNvSpPr>
            <a:spLocks noGrp="1"/>
          </p:cNvSpPr>
          <p:nvPr>
            <p:ph type="title"/>
          </p:nvPr>
        </p:nvSpPr>
        <p:spPr>
          <a:xfrm>
            <a:off x="457200" y="274638"/>
            <a:ext cx="8229600" cy="725487"/>
          </a:xfrm>
        </p:spPr>
        <p:txBody>
          <a:bodyPr/>
          <a:lstStyle/>
          <a:p>
            <a:pPr eaLnBrk="1" hangingPunct="1"/>
            <a:r>
              <a:rPr lang="en-US" altLang="ja-JP"/>
              <a:t>Math</a:t>
            </a:r>
            <a:r>
              <a:rPr lang="ja-JP" altLang="en-US"/>
              <a:t>クラス</a:t>
            </a:r>
          </a:p>
        </p:txBody>
      </p:sp>
      <p:sp>
        <p:nvSpPr>
          <p:cNvPr id="3" name="コンテンツ プレースホルダ 2"/>
          <p:cNvSpPr>
            <a:spLocks noGrp="1"/>
          </p:cNvSpPr>
          <p:nvPr>
            <p:ph idx="1"/>
          </p:nvPr>
        </p:nvSpPr>
        <p:spPr>
          <a:xfrm>
            <a:off x="457200" y="1214438"/>
            <a:ext cx="8229600" cy="1357312"/>
          </a:xfrm>
        </p:spPr>
        <p:txBody>
          <a:bodyPr rtlCol="0">
            <a:normAutofit/>
          </a:bodyPr>
          <a:lstStyle/>
          <a:p>
            <a:pPr marL="0" indent="0" eaLnBrk="1" fontAlgn="auto" hangingPunct="1">
              <a:spcAft>
                <a:spcPts val="0"/>
              </a:spcAft>
              <a:buNone/>
              <a:defRPr/>
            </a:pPr>
            <a:r>
              <a:rPr lang="en-US" altLang="ja-JP" dirty="0" err="1"/>
              <a:t>java.lang.Math</a:t>
            </a:r>
            <a:r>
              <a:rPr lang="ja-JP" altLang="en-US" dirty="0"/>
              <a:t>クラスには数学的な計算を行う便利なクラスメソッドが多数ある</a:t>
            </a:r>
          </a:p>
        </p:txBody>
      </p:sp>
      <p:pic>
        <p:nvPicPr>
          <p:cNvPr id="22532" name="Picture 2" descr="C:\_jun\work\2009misc\書籍出版関係\Java\00_Java図表画面データ\2巻\9章\表9-2.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7313" y="2286000"/>
            <a:ext cx="6224587"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タイトル 1"/>
          <p:cNvSpPr>
            <a:spLocks noGrp="1"/>
          </p:cNvSpPr>
          <p:nvPr>
            <p:ph type="title"/>
          </p:nvPr>
        </p:nvSpPr>
        <p:spPr>
          <a:xfrm>
            <a:off x="457200" y="274638"/>
            <a:ext cx="8229600" cy="725487"/>
          </a:xfrm>
        </p:spPr>
        <p:txBody>
          <a:bodyPr/>
          <a:lstStyle/>
          <a:p>
            <a:pPr eaLnBrk="1" hangingPunct="1"/>
            <a:r>
              <a:rPr lang="en-US" altLang="ja-JP"/>
              <a:t>Math</a:t>
            </a:r>
            <a:r>
              <a:rPr lang="ja-JP" altLang="en-US"/>
              <a:t>クラスの使用</a:t>
            </a:r>
          </a:p>
        </p:txBody>
      </p:sp>
      <p:sp>
        <p:nvSpPr>
          <p:cNvPr id="23555" name="コンテンツ プレースホルダ 2"/>
          <p:cNvSpPr>
            <a:spLocks noGrp="1"/>
          </p:cNvSpPr>
          <p:nvPr>
            <p:ph idx="1"/>
          </p:nvPr>
        </p:nvSpPr>
        <p:spPr>
          <a:xfrm>
            <a:off x="457200" y="1214438"/>
            <a:ext cx="8229600" cy="2214562"/>
          </a:xfrm>
        </p:spPr>
        <p:txBody>
          <a:bodyPr/>
          <a:lstStyle/>
          <a:p>
            <a:pPr eaLnBrk="1" hangingPunct="1"/>
            <a:r>
              <a:rPr lang="en-US" altLang="ja-JP" dirty="0" err="1"/>
              <a:t>java.lang</a:t>
            </a:r>
            <a:r>
              <a:rPr lang="ja-JP" altLang="en-US" dirty="0"/>
              <a:t>パッケージは</a:t>
            </a:r>
            <a:r>
              <a:rPr lang="en-US" altLang="ja-JP" dirty="0"/>
              <a:t>import</a:t>
            </a:r>
            <a:r>
              <a:rPr lang="ja-JP" altLang="en-US" dirty="0"/>
              <a:t>文を省略できる</a:t>
            </a:r>
            <a:endParaRPr lang="en-US" altLang="ja-JP" dirty="0"/>
          </a:p>
          <a:p>
            <a:pPr eaLnBrk="1" hangingPunct="1"/>
            <a:r>
              <a:rPr lang="ja-JP" altLang="en-US" dirty="0"/>
              <a:t>クラスメソッドの使用方法（復習）</a:t>
            </a:r>
            <a:br>
              <a:rPr lang="en-US" altLang="ja-JP" dirty="0"/>
            </a:br>
            <a:r>
              <a:rPr lang="ja-JP" altLang="en-US" dirty="0"/>
              <a:t>「</a:t>
            </a:r>
            <a:r>
              <a:rPr lang="en-US" altLang="ja-JP" dirty="0">
                <a:latin typeface="Lucida Console" panose="020B0609040504020204" pitchFamily="49" charset="0"/>
              </a:rPr>
              <a:t>Math.</a:t>
            </a:r>
            <a:r>
              <a:rPr lang="ja-JP" altLang="en-US" dirty="0">
                <a:latin typeface="Lucida Console" panose="020B0609040504020204" pitchFamily="49" charset="0"/>
                <a:ea typeface="ＭＳ ゴシック" panose="020B0609070205080204" pitchFamily="49" charset="-128"/>
              </a:rPr>
              <a:t>メソッド名</a:t>
            </a:r>
            <a:r>
              <a:rPr lang="en-US" altLang="ja-JP" dirty="0">
                <a:latin typeface="Lucida Console" panose="020B0609040504020204" pitchFamily="49" charset="0"/>
                <a:ea typeface="ＭＳ ゴシック" panose="020B0609070205080204" pitchFamily="49" charset="-128"/>
              </a:rPr>
              <a:t>(</a:t>
            </a:r>
            <a:r>
              <a:rPr lang="ja-JP" altLang="en-US" dirty="0">
                <a:latin typeface="Lucida Console" panose="020B0609040504020204" pitchFamily="49" charset="0"/>
                <a:ea typeface="ＭＳ ゴシック" panose="020B0609070205080204" pitchFamily="49" charset="-128"/>
              </a:rPr>
              <a:t>引数</a:t>
            </a:r>
            <a:r>
              <a:rPr lang="en-US" altLang="ja-JP" dirty="0">
                <a:latin typeface="Lucida Console" panose="020B0609040504020204" pitchFamily="49" charset="0"/>
                <a:ea typeface="ＭＳ ゴシック" panose="020B0609070205080204" pitchFamily="49" charset="-128"/>
              </a:rPr>
              <a:t>);</a:t>
            </a:r>
            <a:r>
              <a:rPr lang="ja-JP" altLang="en-US" dirty="0"/>
              <a:t>」</a:t>
            </a:r>
          </a:p>
        </p:txBody>
      </p:sp>
      <p:sp>
        <p:nvSpPr>
          <p:cNvPr id="23556" name="正方形/長方形 3"/>
          <p:cNvSpPr>
            <a:spLocks noChangeArrowheads="1"/>
          </p:cNvSpPr>
          <p:nvPr/>
        </p:nvSpPr>
        <p:spPr bwMode="auto">
          <a:xfrm>
            <a:off x="142875" y="3500438"/>
            <a:ext cx="8858250" cy="28622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000">
                <a:latin typeface="Lucida Console" panose="020B0609040504020204" pitchFamily="49" charset="0"/>
                <a:ea typeface="HG丸ｺﾞｼｯｸM-PRO" panose="020F0600000000000000" pitchFamily="50" charset="-128"/>
              </a:rPr>
              <a:t>class MathExample {</a:t>
            </a:r>
          </a:p>
          <a:p>
            <a:pPr eaLnBrk="1" hangingPunct="1"/>
            <a:r>
              <a:rPr lang="ja-JP" altLang="en-US" sz="2000">
                <a:latin typeface="Lucida Console" panose="020B0609040504020204" pitchFamily="49" charset="0"/>
                <a:ea typeface="HG丸ｺﾞｼｯｸM-PRO" panose="020F0600000000000000" pitchFamily="50" charset="-128"/>
              </a:rPr>
              <a:t>  </a:t>
            </a:r>
            <a:r>
              <a:rPr lang="en-US" altLang="ja-JP" sz="2000">
                <a:latin typeface="Lucida Console" panose="020B0609040504020204" pitchFamily="49" charset="0"/>
                <a:ea typeface="HG丸ｺﾞｼｯｸM-PRO" panose="020F0600000000000000" pitchFamily="50" charset="-128"/>
              </a:rPr>
              <a:t>public static void main(String[] args) {</a:t>
            </a:r>
          </a:p>
          <a:p>
            <a:pPr eaLnBrk="1" hangingPunct="1"/>
            <a:r>
              <a:rPr lang="ja-JP" altLang="en-US" sz="2000">
                <a:latin typeface="Lucida Console" panose="020B0609040504020204" pitchFamily="49" charset="0"/>
                <a:ea typeface="HG丸ｺﾞｼｯｸM-PRO" panose="020F0600000000000000" pitchFamily="50" charset="-128"/>
              </a:rPr>
              <a:t>    </a:t>
            </a:r>
            <a:r>
              <a:rPr lang="en-US" altLang="ja-JP" sz="2000">
                <a:latin typeface="Lucida Console" panose="020B0609040504020204" pitchFamily="49" charset="0"/>
                <a:ea typeface="HG丸ｺﾞｼｯｸM-PRO" panose="020F0600000000000000" pitchFamily="50" charset="-128"/>
              </a:rPr>
              <a:t>System.out.println("-5</a:t>
            </a:r>
            <a:r>
              <a:rPr lang="ja-JP" altLang="en-US" sz="2000">
                <a:latin typeface="Lucida Console" panose="020B0609040504020204" pitchFamily="49" charset="0"/>
                <a:ea typeface="HG丸ｺﾞｼｯｸM-PRO" panose="020F0600000000000000" pitchFamily="50" charset="-128"/>
              </a:rPr>
              <a:t>の絶対値は</a:t>
            </a:r>
            <a:r>
              <a:rPr lang="en-US" altLang="ja-JP" sz="2000">
                <a:latin typeface="Lucida Console" panose="020B0609040504020204" pitchFamily="49" charset="0"/>
                <a:ea typeface="HG丸ｺﾞｼｯｸM-PRO" panose="020F0600000000000000" pitchFamily="50" charset="-128"/>
              </a:rPr>
              <a:t>" + </a:t>
            </a:r>
            <a:r>
              <a:rPr lang="en-US" altLang="ja-JP" sz="2000">
                <a:solidFill>
                  <a:srgbClr val="C00000"/>
                </a:solidFill>
                <a:latin typeface="Lucida Console" panose="020B0609040504020204" pitchFamily="49" charset="0"/>
                <a:ea typeface="HG丸ｺﾞｼｯｸM-PRO" panose="020F0600000000000000" pitchFamily="50" charset="-128"/>
              </a:rPr>
              <a:t>Math.abs</a:t>
            </a:r>
            <a:r>
              <a:rPr lang="en-US" altLang="ja-JP" sz="2000">
                <a:latin typeface="Lucida Console" panose="020B0609040504020204" pitchFamily="49" charset="0"/>
                <a:ea typeface="HG丸ｺﾞｼｯｸM-PRO" panose="020F0600000000000000" pitchFamily="50" charset="-128"/>
              </a:rPr>
              <a:t>(-5));</a:t>
            </a:r>
          </a:p>
          <a:p>
            <a:pPr eaLnBrk="1" hangingPunct="1"/>
            <a:r>
              <a:rPr lang="ja-JP" altLang="en-US" sz="2000">
                <a:latin typeface="Lucida Console" panose="020B0609040504020204" pitchFamily="49" charset="0"/>
                <a:ea typeface="HG丸ｺﾞｼｯｸM-PRO" panose="020F0600000000000000" pitchFamily="50" charset="-128"/>
              </a:rPr>
              <a:t>    </a:t>
            </a:r>
            <a:r>
              <a:rPr lang="en-US" altLang="ja-JP" sz="2000">
                <a:latin typeface="Lucida Console" panose="020B0609040504020204" pitchFamily="49" charset="0"/>
                <a:ea typeface="HG丸ｺﾞｼｯｸM-PRO" panose="020F0600000000000000" pitchFamily="50" charset="-128"/>
              </a:rPr>
              <a:t>System.out.println("3.0</a:t>
            </a:r>
            <a:r>
              <a:rPr lang="ja-JP" altLang="en-US" sz="2000">
                <a:latin typeface="Lucida Console" panose="020B0609040504020204" pitchFamily="49" charset="0"/>
                <a:ea typeface="HG丸ｺﾞｼｯｸM-PRO" panose="020F0600000000000000" pitchFamily="50" charset="-128"/>
              </a:rPr>
              <a:t>の平方根は</a:t>
            </a:r>
            <a:r>
              <a:rPr lang="en-US" altLang="ja-JP" sz="2000">
                <a:latin typeface="Lucida Console" panose="020B0609040504020204" pitchFamily="49" charset="0"/>
                <a:ea typeface="HG丸ｺﾞｼｯｸM-PRO" panose="020F0600000000000000" pitchFamily="50" charset="-128"/>
              </a:rPr>
              <a:t>" + </a:t>
            </a:r>
            <a:r>
              <a:rPr lang="en-US" altLang="ja-JP" sz="2000">
                <a:solidFill>
                  <a:srgbClr val="C00000"/>
                </a:solidFill>
                <a:latin typeface="Lucida Console" panose="020B0609040504020204" pitchFamily="49" charset="0"/>
                <a:ea typeface="HG丸ｺﾞｼｯｸM-PRO" panose="020F0600000000000000" pitchFamily="50" charset="-128"/>
              </a:rPr>
              <a:t>Math.sqrt</a:t>
            </a:r>
            <a:r>
              <a:rPr lang="en-US" altLang="ja-JP" sz="2000">
                <a:latin typeface="Lucida Console" panose="020B0609040504020204" pitchFamily="49" charset="0"/>
                <a:ea typeface="HG丸ｺﾞｼｯｸM-PRO" panose="020F0600000000000000" pitchFamily="50" charset="-128"/>
              </a:rPr>
              <a:t>(3.0));</a:t>
            </a:r>
          </a:p>
          <a:p>
            <a:pPr eaLnBrk="1" hangingPunct="1"/>
            <a:r>
              <a:rPr lang="ja-JP" altLang="en-US" sz="2000">
                <a:latin typeface="Lucida Console" panose="020B0609040504020204" pitchFamily="49" charset="0"/>
                <a:ea typeface="HG丸ｺﾞｼｯｸM-PRO" panose="020F0600000000000000" pitchFamily="50" charset="-128"/>
              </a:rPr>
              <a:t>    </a:t>
            </a:r>
            <a:r>
              <a:rPr lang="en-US" altLang="ja-JP" sz="2000">
                <a:latin typeface="Lucida Console" panose="020B0609040504020204" pitchFamily="49" charset="0"/>
                <a:ea typeface="HG丸ｺﾞｼｯｸM-PRO" panose="020F0600000000000000" pitchFamily="50" charset="-128"/>
              </a:rPr>
              <a:t>System.out.println("</a:t>
            </a:r>
            <a:r>
              <a:rPr lang="ja-JP" altLang="en-US" sz="2000">
                <a:latin typeface="Lucida Console" panose="020B0609040504020204" pitchFamily="49" charset="0"/>
                <a:ea typeface="HG丸ｺﾞｼｯｸM-PRO" panose="020F0600000000000000" pitchFamily="50" charset="-128"/>
              </a:rPr>
              <a:t>半径</a:t>
            </a:r>
            <a:r>
              <a:rPr lang="en-US" altLang="ja-JP" sz="2000">
                <a:latin typeface="Lucida Console" panose="020B0609040504020204" pitchFamily="49" charset="0"/>
                <a:ea typeface="HG丸ｺﾞｼｯｸM-PRO" panose="020F0600000000000000" pitchFamily="50" charset="-128"/>
              </a:rPr>
              <a:t>2</a:t>
            </a:r>
            <a:r>
              <a:rPr lang="ja-JP" altLang="en-US" sz="2000">
                <a:latin typeface="Lucida Console" panose="020B0609040504020204" pitchFamily="49" charset="0"/>
                <a:ea typeface="HG丸ｺﾞｼｯｸM-PRO" panose="020F0600000000000000" pitchFamily="50" charset="-128"/>
              </a:rPr>
              <a:t>の円の面積は</a:t>
            </a:r>
            <a:r>
              <a:rPr lang="en-US" altLang="ja-JP" sz="2000">
                <a:latin typeface="Lucida Console" panose="020B0609040504020204" pitchFamily="49" charset="0"/>
                <a:ea typeface="HG丸ｺﾞｼｯｸM-PRO" panose="020F0600000000000000" pitchFamily="50" charset="-128"/>
              </a:rPr>
              <a:t>" + 2*2*</a:t>
            </a:r>
            <a:r>
              <a:rPr lang="en-US" altLang="ja-JP" sz="2000">
                <a:solidFill>
                  <a:srgbClr val="C00000"/>
                </a:solidFill>
                <a:latin typeface="Lucida Console" panose="020B0609040504020204" pitchFamily="49" charset="0"/>
                <a:ea typeface="HG丸ｺﾞｼｯｸM-PRO" panose="020F0600000000000000" pitchFamily="50" charset="-128"/>
              </a:rPr>
              <a:t>Math.PI</a:t>
            </a:r>
            <a:r>
              <a:rPr lang="en-US" altLang="ja-JP" sz="2000">
                <a:latin typeface="Lucida Console" panose="020B0609040504020204" pitchFamily="49" charset="0"/>
                <a:ea typeface="HG丸ｺﾞｼｯｸM-PRO" panose="020F0600000000000000" pitchFamily="50" charset="-128"/>
              </a:rPr>
              <a:t>);</a:t>
            </a:r>
          </a:p>
          <a:p>
            <a:pPr eaLnBrk="1" hangingPunct="1"/>
            <a:r>
              <a:rPr lang="ja-JP" altLang="en-US" sz="2000">
                <a:latin typeface="Lucida Console" panose="020B0609040504020204" pitchFamily="49" charset="0"/>
                <a:ea typeface="HG丸ｺﾞｼｯｸM-PRO" panose="020F0600000000000000" pitchFamily="50" charset="-128"/>
              </a:rPr>
              <a:t>    </a:t>
            </a:r>
            <a:r>
              <a:rPr lang="en-US" altLang="ja-JP" sz="2000">
                <a:latin typeface="Lucida Console" panose="020B0609040504020204" pitchFamily="49" charset="0"/>
                <a:ea typeface="HG丸ｺﾞｼｯｸM-PRO" panose="020F0600000000000000" pitchFamily="50" charset="-128"/>
              </a:rPr>
              <a:t>System.out.println("sin60°</a:t>
            </a:r>
            <a:r>
              <a:rPr lang="ja-JP" altLang="en-US" sz="2000">
                <a:latin typeface="Lucida Console" panose="020B0609040504020204" pitchFamily="49" charset="0"/>
                <a:ea typeface="HG丸ｺﾞｼｯｸM-PRO" panose="020F0600000000000000" pitchFamily="50" charset="-128"/>
              </a:rPr>
              <a:t>は</a:t>
            </a:r>
            <a:r>
              <a:rPr lang="en-US" altLang="ja-JP" sz="2000">
                <a:latin typeface="Lucida Console" panose="020B0609040504020204" pitchFamily="49" charset="0"/>
                <a:ea typeface="HG丸ｺﾞｼｯｸM-PRO" panose="020F0600000000000000" pitchFamily="50" charset="-128"/>
              </a:rPr>
              <a:t>" + </a:t>
            </a:r>
            <a:br>
              <a:rPr lang="en-US" altLang="ja-JP" sz="2000">
                <a:latin typeface="Lucida Console" panose="020B0609040504020204" pitchFamily="49" charset="0"/>
                <a:ea typeface="HG丸ｺﾞｼｯｸM-PRO" panose="020F0600000000000000" pitchFamily="50" charset="-128"/>
              </a:rPr>
            </a:br>
            <a:r>
              <a:rPr lang="ja-JP" altLang="en-US" sz="2000">
                <a:latin typeface="Lucida Console" panose="020B0609040504020204" pitchFamily="49" charset="0"/>
                <a:ea typeface="HG丸ｺﾞｼｯｸM-PRO" panose="020F0600000000000000" pitchFamily="50" charset="-128"/>
              </a:rPr>
              <a:t>                        </a:t>
            </a:r>
            <a:r>
              <a:rPr lang="en-US" altLang="ja-JP" sz="2000">
                <a:solidFill>
                  <a:srgbClr val="C00000"/>
                </a:solidFill>
                <a:latin typeface="Lucida Console" panose="020B0609040504020204" pitchFamily="49" charset="0"/>
                <a:ea typeface="HG丸ｺﾞｼｯｸM-PRO" panose="020F0600000000000000" pitchFamily="50" charset="-128"/>
              </a:rPr>
              <a:t>Math.sin</a:t>
            </a:r>
            <a:r>
              <a:rPr lang="en-US" altLang="ja-JP" sz="2000">
                <a:latin typeface="Lucida Console" panose="020B0609040504020204" pitchFamily="49" charset="0"/>
                <a:ea typeface="HG丸ｺﾞｼｯｸM-PRO" panose="020F0600000000000000" pitchFamily="50" charset="-128"/>
              </a:rPr>
              <a:t>(60.0*</a:t>
            </a:r>
            <a:r>
              <a:rPr lang="en-US" altLang="ja-JP" sz="2000">
                <a:solidFill>
                  <a:srgbClr val="C00000"/>
                </a:solidFill>
                <a:latin typeface="Lucida Console" panose="020B0609040504020204" pitchFamily="49" charset="0"/>
                <a:ea typeface="HG丸ｺﾞｼｯｸM-PRO" panose="020F0600000000000000" pitchFamily="50" charset="-128"/>
              </a:rPr>
              <a:t>Math.PI</a:t>
            </a:r>
            <a:r>
              <a:rPr lang="en-US" altLang="ja-JP" sz="2000">
                <a:latin typeface="Lucida Console" panose="020B0609040504020204" pitchFamily="49" charset="0"/>
                <a:ea typeface="HG丸ｺﾞｼｯｸM-PRO" panose="020F0600000000000000" pitchFamily="50" charset="-128"/>
              </a:rPr>
              <a:t> / 180.0));</a:t>
            </a:r>
          </a:p>
          <a:p>
            <a:pPr eaLnBrk="1" hangingPunct="1"/>
            <a:r>
              <a:rPr lang="ja-JP" altLang="en-US" sz="2000">
                <a:latin typeface="Lucida Console" panose="020B0609040504020204" pitchFamily="49" charset="0"/>
                <a:ea typeface="HG丸ｺﾞｼｯｸM-PRO" panose="020F0600000000000000" pitchFamily="50" charset="-128"/>
              </a:rPr>
              <a:t>  </a:t>
            </a:r>
            <a:r>
              <a:rPr lang="en-US" altLang="ja-JP" sz="2000">
                <a:latin typeface="Lucida Console" panose="020B0609040504020204" pitchFamily="49" charset="0"/>
                <a:ea typeface="HG丸ｺﾞｼｯｸM-PRO" panose="020F0600000000000000" pitchFamily="50" charset="-128"/>
              </a:rPr>
              <a:t>}</a:t>
            </a:r>
          </a:p>
          <a:p>
            <a:pPr eaLnBrk="1" hangingPunct="1"/>
            <a:r>
              <a:rPr lang="en-US" altLang="ja-JP" sz="2000">
                <a:latin typeface="Lucida Console" panose="020B0609040504020204" pitchFamily="49" charset="0"/>
                <a:ea typeface="HG丸ｺﾞｼｯｸM-PRO" panose="020F0600000000000000" pitchFamily="50" charset="-128"/>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タイトル 1"/>
          <p:cNvSpPr>
            <a:spLocks noGrp="1"/>
          </p:cNvSpPr>
          <p:nvPr>
            <p:ph type="title"/>
          </p:nvPr>
        </p:nvSpPr>
        <p:spPr>
          <a:xfrm>
            <a:off x="457200" y="274638"/>
            <a:ext cx="8229600" cy="725487"/>
          </a:xfrm>
        </p:spPr>
        <p:txBody>
          <a:bodyPr/>
          <a:lstStyle/>
          <a:p>
            <a:pPr eaLnBrk="1" hangingPunct="1"/>
            <a:r>
              <a:rPr lang="ja-JP" altLang="en-US"/>
              <a:t>パッケージの作成</a:t>
            </a:r>
          </a:p>
        </p:txBody>
      </p:sp>
      <p:sp>
        <p:nvSpPr>
          <p:cNvPr id="24579" name="正方形/長方形 3"/>
          <p:cNvSpPr>
            <a:spLocks noChangeArrowheads="1"/>
          </p:cNvSpPr>
          <p:nvPr/>
        </p:nvSpPr>
        <p:spPr bwMode="auto">
          <a:xfrm>
            <a:off x="142875" y="3571875"/>
            <a:ext cx="8929688" cy="203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a:solidFill>
                  <a:srgbClr val="C00000"/>
                </a:solidFill>
                <a:latin typeface="Lucida Console" panose="020B0609040504020204" pitchFamily="49" charset="0"/>
                <a:ea typeface="HG丸ｺﾞｼｯｸM-PRO" panose="020F0600000000000000" pitchFamily="50" charset="-128"/>
              </a:rPr>
              <a:t>package mypackage;</a:t>
            </a:r>
          </a:p>
          <a:p>
            <a:pPr eaLnBrk="1" hangingPunct="1"/>
            <a:endParaRPr lang="en-US" altLang="ja-JP">
              <a:latin typeface="Lucida Console" panose="020B0609040504020204" pitchFamily="49" charset="0"/>
              <a:ea typeface="HG丸ｺﾞｼｯｸM-PRO" panose="020F0600000000000000" pitchFamily="50" charset="-128"/>
            </a:endParaRPr>
          </a:p>
          <a:p>
            <a:pPr eaLnBrk="1" hangingPunct="1"/>
            <a:r>
              <a:rPr lang="en-US" altLang="ja-JP">
                <a:solidFill>
                  <a:srgbClr val="C00000"/>
                </a:solidFill>
                <a:latin typeface="Lucida Console" panose="020B0609040504020204" pitchFamily="49" charset="0"/>
                <a:ea typeface="HG丸ｺﾞｼｯｸM-PRO" panose="020F0600000000000000" pitchFamily="50" charset="-128"/>
              </a:rPr>
              <a:t>public</a:t>
            </a:r>
            <a:r>
              <a:rPr lang="en-US" altLang="ja-JP">
                <a:latin typeface="Lucida Console" panose="020B0609040504020204" pitchFamily="49" charset="0"/>
                <a:ea typeface="HG丸ｺﾞｼｯｸM-PRO" panose="020F0600000000000000" pitchFamily="50" charset="-128"/>
              </a:rPr>
              <a:t> class MyClass {</a:t>
            </a:r>
          </a:p>
          <a:p>
            <a:pPr eaLnBrk="1" hangingPunct="1"/>
            <a:r>
              <a:rPr lang="ja-JP" altLang="en-US">
                <a:latin typeface="Lucida Console" panose="020B0609040504020204" pitchFamily="49" charset="0"/>
                <a:ea typeface="HG丸ｺﾞｼｯｸM-PRO" panose="020F0600000000000000" pitchFamily="50" charset="-128"/>
              </a:rPr>
              <a:t>  </a:t>
            </a:r>
            <a:r>
              <a:rPr lang="en-US" altLang="ja-JP">
                <a:latin typeface="Lucida Console" panose="020B0609040504020204" pitchFamily="49" charset="0"/>
                <a:ea typeface="HG丸ｺﾞｼｯｸM-PRO" panose="020F0600000000000000" pitchFamily="50" charset="-128"/>
              </a:rPr>
              <a:t>public void printMessage() {</a:t>
            </a:r>
          </a:p>
          <a:p>
            <a:pPr eaLnBrk="1" hangingPunct="1"/>
            <a:r>
              <a:rPr lang="ja-JP" altLang="en-US">
                <a:latin typeface="Lucida Console" panose="020B0609040504020204" pitchFamily="49" charset="0"/>
                <a:ea typeface="HG丸ｺﾞｼｯｸM-PRO" panose="020F0600000000000000" pitchFamily="50" charset="-128"/>
              </a:rPr>
              <a:t>   </a:t>
            </a:r>
            <a:r>
              <a:rPr lang="en-US" altLang="ja-JP">
                <a:latin typeface="Lucida Console" panose="020B0609040504020204" pitchFamily="49" charset="0"/>
                <a:ea typeface="HG丸ｺﾞｼｯｸM-PRO" panose="020F0600000000000000" pitchFamily="50" charset="-128"/>
              </a:rPr>
              <a:t>System.out.println("mypackage.MyClass</a:t>
            </a:r>
            <a:r>
              <a:rPr lang="ja-JP" altLang="en-US">
                <a:latin typeface="Lucida Console" panose="020B0609040504020204" pitchFamily="49" charset="0"/>
                <a:ea typeface="HG丸ｺﾞｼｯｸM-PRO" panose="020F0600000000000000" pitchFamily="50" charset="-128"/>
              </a:rPr>
              <a:t>の</a:t>
            </a:r>
            <a:r>
              <a:rPr lang="en-US" altLang="ja-JP">
                <a:latin typeface="Lucida Console" panose="020B0609040504020204" pitchFamily="49" charset="0"/>
                <a:ea typeface="HG丸ｺﾞｼｯｸM-PRO" panose="020F0600000000000000" pitchFamily="50" charset="-128"/>
              </a:rPr>
              <a:t>printMessage</a:t>
            </a:r>
            <a:r>
              <a:rPr lang="ja-JP" altLang="en-US">
                <a:latin typeface="Lucida Console" panose="020B0609040504020204" pitchFamily="49" charset="0"/>
                <a:ea typeface="HG丸ｺﾞｼｯｸM-PRO" panose="020F0600000000000000" pitchFamily="50" charset="-128"/>
              </a:rPr>
              <a:t>メソッド</a:t>
            </a:r>
            <a:r>
              <a:rPr lang="en-US" altLang="ja-JP">
                <a:latin typeface="Lucida Console" panose="020B0609040504020204" pitchFamily="49" charset="0"/>
                <a:ea typeface="HG丸ｺﾞｼｯｸM-PRO" panose="020F0600000000000000" pitchFamily="50" charset="-128"/>
              </a:rPr>
              <a:t>");</a:t>
            </a:r>
          </a:p>
          <a:p>
            <a:pPr eaLnBrk="1" hangingPunct="1"/>
            <a:r>
              <a:rPr lang="ja-JP" altLang="en-US">
                <a:latin typeface="Lucida Console" panose="020B0609040504020204" pitchFamily="49" charset="0"/>
                <a:ea typeface="HG丸ｺﾞｼｯｸM-PRO" panose="020F0600000000000000" pitchFamily="50" charset="-128"/>
              </a:rPr>
              <a:t>  </a:t>
            </a:r>
            <a:r>
              <a:rPr lang="en-US" altLang="ja-JP">
                <a:latin typeface="Lucida Console" panose="020B0609040504020204" pitchFamily="49" charset="0"/>
                <a:ea typeface="HG丸ｺﾞｼｯｸM-PRO" panose="020F0600000000000000" pitchFamily="50" charset="-128"/>
              </a:rPr>
              <a:t>}</a:t>
            </a:r>
          </a:p>
          <a:p>
            <a:pPr eaLnBrk="1" hangingPunct="1"/>
            <a:r>
              <a:rPr lang="en-US" altLang="ja-JP">
                <a:latin typeface="Lucida Console" panose="020B0609040504020204" pitchFamily="49" charset="0"/>
                <a:ea typeface="HG丸ｺﾞｼｯｸM-PRO" panose="020F0600000000000000" pitchFamily="50" charset="-128"/>
              </a:rPr>
              <a:t>}</a:t>
            </a:r>
          </a:p>
        </p:txBody>
      </p:sp>
      <p:sp>
        <p:nvSpPr>
          <p:cNvPr id="24580" name="テキスト ボックス 4"/>
          <p:cNvSpPr txBox="1">
            <a:spLocks noChangeArrowheads="1"/>
          </p:cNvSpPr>
          <p:nvPr/>
        </p:nvSpPr>
        <p:spPr bwMode="auto">
          <a:xfrm>
            <a:off x="357188" y="1928813"/>
            <a:ext cx="3705225" cy="4619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a:latin typeface="Lucida Console" panose="020B0609040504020204" pitchFamily="49" charset="0"/>
                <a:ea typeface="HG丸ｺﾞｼｯｸM-PRO" panose="020F0600000000000000" pitchFamily="50" charset="-128"/>
              </a:rPr>
              <a:t>package </a:t>
            </a:r>
            <a:r>
              <a:rPr lang="ja-JP" altLang="en-US" sz="2400">
                <a:latin typeface="Lucida Console" panose="020B0609040504020204" pitchFamily="49" charset="0"/>
                <a:ea typeface="HG丸ｺﾞｼｯｸM-PRO" panose="020F0600000000000000" pitchFamily="50" charset="-128"/>
              </a:rPr>
              <a:t>パッケージ名</a:t>
            </a:r>
            <a:r>
              <a:rPr lang="en-US" altLang="ja-JP" sz="2400">
                <a:latin typeface="Lucida Console" panose="020B0609040504020204" pitchFamily="49" charset="0"/>
                <a:ea typeface="HG丸ｺﾞｼｯｸM-PRO" panose="020F0600000000000000" pitchFamily="50" charset="-128"/>
              </a:rPr>
              <a:t>;</a:t>
            </a:r>
            <a:endParaRPr lang="ja-JP" altLang="en-US" sz="2400">
              <a:latin typeface="Lucida Console" panose="020B0609040504020204" pitchFamily="49" charset="0"/>
              <a:ea typeface="HG丸ｺﾞｼｯｸM-PRO" panose="020F0600000000000000" pitchFamily="50" charset="-128"/>
            </a:endParaRPr>
          </a:p>
        </p:txBody>
      </p:sp>
      <p:sp>
        <p:nvSpPr>
          <p:cNvPr id="24581" name="テキスト ボックス 5"/>
          <p:cNvSpPr txBox="1">
            <a:spLocks noChangeArrowheads="1"/>
          </p:cNvSpPr>
          <p:nvPr/>
        </p:nvSpPr>
        <p:spPr bwMode="auto">
          <a:xfrm>
            <a:off x="357188" y="2500313"/>
            <a:ext cx="57245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2400" dirty="0">
                <a:latin typeface="+mn-ea"/>
                <a:ea typeface="+mn-ea"/>
              </a:rPr>
              <a:t>とプログラムコードの先頭に記述する。</a:t>
            </a:r>
          </a:p>
        </p:txBody>
      </p:sp>
      <p:sp>
        <p:nvSpPr>
          <p:cNvPr id="24582" name="テキスト ボックス 6"/>
          <p:cNvSpPr txBox="1">
            <a:spLocks noChangeArrowheads="1"/>
          </p:cNvSpPr>
          <p:nvPr/>
        </p:nvSpPr>
        <p:spPr bwMode="auto">
          <a:xfrm>
            <a:off x="357188" y="1285875"/>
            <a:ext cx="4800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2400">
                <a:latin typeface="+mn-ea"/>
                <a:ea typeface="+mn-ea"/>
              </a:rPr>
              <a:t>パッケージは自分で作成できる。</a:t>
            </a:r>
          </a:p>
        </p:txBody>
      </p:sp>
      <p:sp>
        <p:nvSpPr>
          <p:cNvPr id="24583" name="テキスト ボックス 7"/>
          <p:cNvSpPr txBox="1">
            <a:spLocks noChangeArrowheads="1"/>
          </p:cNvSpPr>
          <p:nvPr/>
        </p:nvSpPr>
        <p:spPr bwMode="auto">
          <a:xfrm>
            <a:off x="285750" y="5929313"/>
            <a:ext cx="745909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a:latin typeface="+mn-ea"/>
                <a:ea typeface="+mn-ea"/>
              </a:rPr>
              <a:t>Eclipse</a:t>
            </a:r>
            <a:r>
              <a:rPr lang="ja-JP" altLang="en-US">
                <a:latin typeface="+mn-ea"/>
                <a:ea typeface="+mn-ea"/>
              </a:rPr>
              <a:t>では</a:t>
            </a:r>
            <a:r>
              <a:rPr lang="en-US" altLang="ja-JP">
                <a:latin typeface="+mn-ea"/>
                <a:ea typeface="+mn-ea"/>
              </a:rPr>
              <a:t>[</a:t>
            </a:r>
            <a:r>
              <a:rPr lang="ja-JP" altLang="en-US">
                <a:latin typeface="+mn-ea"/>
                <a:ea typeface="+mn-ea"/>
              </a:rPr>
              <a:t>ファイル</a:t>
            </a:r>
            <a:r>
              <a:rPr lang="en-US" altLang="ja-JP">
                <a:latin typeface="+mn-ea"/>
                <a:ea typeface="+mn-ea"/>
              </a:rPr>
              <a:t>]-[</a:t>
            </a:r>
            <a:r>
              <a:rPr lang="ja-JP" altLang="en-US">
                <a:latin typeface="+mn-ea"/>
                <a:ea typeface="+mn-ea"/>
              </a:rPr>
              <a:t>新規</a:t>
            </a:r>
            <a:r>
              <a:rPr lang="en-US" altLang="ja-JP">
                <a:latin typeface="+mn-ea"/>
                <a:ea typeface="+mn-ea"/>
              </a:rPr>
              <a:t>]-[</a:t>
            </a:r>
            <a:r>
              <a:rPr lang="ja-JP" altLang="en-US">
                <a:latin typeface="+mn-ea"/>
                <a:ea typeface="+mn-ea"/>
              </a:rPr>
              <a:t>パッケージ</a:t>
            </a:r>
            <a:r>
              <a:rPr lang="en-US" altLang="ja-JP">
                <a:latin typeface="+mn-ea"/>
                <a:ea typeface="+mn-ea"/>
              </a:rPr>
              <a:t>]</a:t>
            </a:r>
            <a:r>
              <a:rPr lang="ja-JP" altLang="en-US">
                <a:latin typeface="+mn-ea"/>
                <a:ea typeface="+mn-ea"/>
              </a:rPr>
              <a:t>でパッケージを新規作成。</a:t>
            </a:r>
            <a:endParaRPr lang="en-US" altLang="ja-JP">
              <a:latin typeface="+mn-ea"/>
              <a:ea typeface="+mn-ea"/>
            </a:endParaRPr>
          </a:p>
          <a:p>
            <a:pPr eaLnBrk="1" hangingPunct="1"/>
            <a:r>
              <a:rPr lang="ja-JP" altLang="en-US">
                <a:latin typeface="+mn-ea"/>
                <a:ea typeface="+mn-ea"/>
              </a:rPr>
              <a:t>その中にクラスを作成する。</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85750" y="274638"/>
            <a:ext cx="8472488" cy="725487"/>
          </a:xfrm>
        </p:spPr>
        <p:txBody>
          <a:bodyPr rtlCol="0">
            <a:normAutofit fontScale="90000"/>
          </a:bodyPr>
          <a:lstStyle/>
          <a:p>
            <a:pPr eaLnBrk="1" fontAlgn="auto" hangingPunct="1">
              <a:spcAft>
                <a:spcPts val="0"/>
              </a:spcAft>
              <a:defRPr/>
            </a:pPr>
            <a:r>
              <a:rPr lang="ja-JP" altLang="en-US" dirty="0"/>
              <a:t>パッケージの階層構造とフォルダの階層構造</a:t>
            </a:r>
          </a:p>
        </p:txBody>
      </p:sp>
      <p:pic>
        <p:nvPicPr>
          <p:cNvPr id="25603" name="Picture 2" descr="C:\_jun\work\2009misc\書籍出版関係\Java\00_Java図表画面データ\2巻\9章\図9-5.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25" y="1357313"/>
            <a:ext cx="6500813" cy="523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4" name="テキスト ボックス 4"/>
          <p:cNvSpPr txBox="1">
            <a:spLocks noChangeArrowheads="1"/>
          </p:cNvSpPr>
          <p:nvPr/>
        </p:nvSpPr>
        <p:spPr bwMode="auto">
          <a:xfrm>
            <a:off x="3286125" y="1357313"/>
            <a:ext cx="5150769"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000" dirty="0" err="1">
                <a:latin typeface="+mn-ea"/>
                <a:ea typeface="+mn-ea"/>
              </a:rPr>
              <a:t>jp.co.javacompany.develop</a:t>
            </a:r>
            <a:r>
              <a:rPr lang="ja-JP" altLang="en-US" sz="2000" dirty="0">
                <a:latin typeface="+mn-ea"/>
                <a:ea typeface="+mn-ea"/>
              </a:rPr>
              <a:t>パッケージ内に</a:t>
            </a:r>
            <a:endParaRPr lang="en-US" altLang="ja-JP" sz="2000" dirty="0">
              <a:latin typeface="+mn-ea"/>
              <a:ea typeface="+mn-ea"/>
            </a:endParaRPr>
          </a:p>
          <a:p>
            <a:pPr eaLnBrk="1" hangingPunct="1"/>
            <a:r>
              <a:rPr lang="en-US" altLang="ja-JP" sz="2000" dirty="0" err="1">
                <a:latin typeface="+mn-ea"/>
                <a:ea typeface="+mn-ea"/>
              </a:rPr>
              <a:t>MyClass</a:t>
            </a:r>
            <a:r>
              <a:rPr lang="ja-JP" altLang="en-US" sz="2000" dirty="0">
                <a:latin typeface="+mn-ea"/>
                <a:ea typeface="+mn-ea"/>
              </a:rPr>
              <a:t>クラスがある場合</a:t>
            </a:r>
            <a:endParaRPr lang="en-US" altLang="ja-JP" sz="2000" dirty="0">
              <a:latin typeface="+mn-ea"/>
              <a:ea typeface="+mn-ea"/>
            </a:endParaRPr>
          </a:p>
          <a:p>
            <a:pPr eaLnBrk="1" hangingPunct="1"/>
            <a:endParaRPr lang="en-US" altLang="ja-JP" sz="2000" dirty="0">
              <a:latin typeface="+mn-ea"/>
              <a:ea typeface="+mn-ea"/>
            </a:endParaRPr>
          </a:p>
        </p:txBody>
      </p:sp>
      <p:sp>
        <p:nvSpPr>
          <p:cNvPr id="25605" name="正方形/長方形 5"/>
          <p:cNvSpPr>
            <a:spLocks noChangeArrowheads="1"/>
          </p:cNvSpPr>
          <p:nvPr/>
        </p:nvSpPr>
        <p:spPr bwMode="auto">
          <a:xfrm>
            <a:off x="4143375" y="4500563"/>
            <a:ext cx="4572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2000" dirty="0">
                <a:latin typeface="+mn-ea"/>
                <a:ea typeface="+mn-ea"/>
              </a:rPr>
              <a:t>注：クラスの継承の階層とパッケージの階層は関係ない</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タイトル 1"/>
          <p:cNvSpPr>
            <a:spLocks noGrp="1"/>
          </p:cNvSpPr>
          <p:nvPr>
            <p:ph type="title"/>
          </p:nvPr>
        </p:nvSpPr>
        <p:spPr>
          <a:xfrm>
            <a:off x="457200" y="274638"/>
            <a:ext cx="8229600" cy="725487"/>
          </a:xfrm>
        </p:spPr>
        <p:txBody>
          <a:bodyPr/>
          <a:lstStyle/>
          <a:p>
            <a:pPr eaLnBrk="1" hangingPunct="1"/>
            <a:r>
              <a:rPr lang="ja-JP" altLang="en-US"/>
              <a:t>パッケージ名の設定</a:t>
            </a:r>
          </a:p>
        </p:txBody>
      </p:sp>
      <p:sp>
        <p:nvSpPr>
          <p:cNvPr id="26627" name="コンテンツ プレースホルダ 2"/>
          <p:cNvSpPr>
            <a:spLocks noGrp="1"/>
          </p:cNvSpPr>
          <p:nvPr>
            <p:ph idx="1"/>
          </p:nvPr>
        </p:nvSpPr>
        <p:spPr>
          <a:xfrm>
            <a:off x="457200" y="1214438"/>
            <a:ext cx="8229600" cy="5000625"/>
          </a:xfrm>
        </p:spPr>
        <p:txBody>
          <a:bodyPr/>
          <a:lstStyle/>
          <a:p>
            <a:pPr eaLnBrk="1" hangingPunct="1"/>
            <a:r>
              <a:rPr lang="ja-JP" altLang="en-US" dirty="0"/>
              <a:t>パッケージ名は他人が作ったものと同じものではいけない（</a:t>
            </a:r>
            <a:r>
              <a:rPr lang="ja-JP" altLang="en-US" dirty="0">
                <a:solidFill>
                  <a:srgbClr val="C00000"/>
                </a:solidFill>
              </a:rPr>
              <a:t>名前の衝突</a:t>
            </a:r>
            <a:r>
              <a:rPr lang="ja-JP" altLang="en-US" dirty="0"/>
              <a:t>）</a:t>
            </a:r>
            <a:endParaRPr lang="en-US" altLang="ja-JP" dirty="0"/>
          </a:p>
          <a:p>
            <a:pPr eaLnBrk="1" hangingPunct="1"/>
            <a:endParaRPr lang="en-US" altLang="ja-JP" dirty="0"/>
          </a:p>
          <a:p>
            <a:pPr eaLnBrk="1" hangingPunct="1"/>
            <a:r>
              <a:rPr lang="ja-JP" altLang="en-US" dirty="0"/>
              <a:t>ドメイン名をパッケージ名に使用することが多い。並び順は逆。</a:t>
            </a:r>
            <a:br>
              <a:rPr lang="en-US" altLang="ja-JP" dirty="0"/>
            </a:br>
            <a:r>
              <a:rPr lang="ja-JP" altLang="en-US" dirty="0"/>
              <a:t>例：</a:t>
            </a:r>
            <a:r>
              <a:rPr lang="en-US" altLang="ja-JP" dirty="0" err="1"/>
              <a:t>jp.co.javacompany.develop</a:t>
            </a:r>
            <a:endParaRPr lang="ja-JP"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タイトル 1"/>
          <p:cNvSpPr>
            <a:spLocks noGrp="1"/>
          </p:cNvSpPr>
          <p:nvPr>
            <p:ph type="title"/>
          </p:nvPr>
        </p:nvSpPr>
        <p:spPr>
          <a:xfrm>
            <a:off x="457200" y="274638"/>
            <a:ext cx="8229600" cy="725487"/>
          </a:xfrm>
        </p:spPr>
        <p:txBody>
          <a:bodyPr/>
          <a:lstStyle/>
          <a:p>
            <a:pPr eaLnBrk="1" hangingPunct="1"/>
            <a:r>
              <a:rPr lang="ja-JP" altLang="en-US"/>
              <a:t>クラスのアクセス制御</a:t>
            </a:r>
          </a:p>
        </p:txBody>
      </p:sp>
      <p:sp>
        <p:nvSpPr>
          <p:cNvPr id="27651" name="コンテンツ プレースホルダ 2"/>
          <p:cNvSpPr>
            <a:spLocks noGrp="1"/>
          </p:cNvSpPr>
          <p:nvPr>
            <p:ph idx="1"/>
          </p:nvPr>
        </p:nvSpPr>
        <p:spPr>
          <a:xfrm>
            <a:off x="457200" y="1214438"/>
            <a:ext cx="8229600" cy="5000625"/>
          </a:xfrm>
        </p:spPr>
        <p:txBody>
          <a:bodyPr/>
          <a:lstStyle/>
          <a:p>
            <a:pPr marL="0" indent="0" eaLnBrk="1" hangingPunct="1">
              <a:buNone/>
            </a:pPr>
            <a:r>
              <a:rPr lang="ja-JP" altLang="en-US" dirty="0">
                <a:solidFill>
                  <a:srgbClr val="C00000"/>
                </a:solidFill>
              </a:rPr>
              <a:t>アクセス修飾子</a:t>
            </a:r>
            <a:r>
              <a:rPr lang="ja-JP" altLang="en-US" dirty="0"/>
              <a:t>を使って、パッケージ外部からのアクセスを制御できる</a:t>
            </a:r>
          </a:p>
        </p:txBody>
      </p:sp>
      <p:pic>
        <p:nvPicPr>
          <p:cNvPr id="27652" name="Picture 2" descr="C:\_jun\work\2009misc\書籍出版関係\Java\00_Java図表画面データ\2巻\9章\表9-3.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63" y="3786188"/>
            <a:ext cx="824547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テキスト ボックス 4"/>
          <p:cNvSpPr txBox="1">
            <a:spLocks noChangeArrowheads="1"/>
          </p:cNvSpPr>
          <p:nvPr/>
        </p:nvSpPr>
        <p:spPr bwMode="auto">
          <a:xfrm>
            <a:off x="357188" y="3214688"/>
            <a:ext cx="84947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2400">
                <a:latin typeface="Lucida Console" panose="020B0609040504020204" pitchFamily="49" charset="0"/>
                <a:ea typeface="HG丸ｺﾞｼｯｸM-PRO" panose="020F0600000000000000" pitchFamily="50" charset="-128"/>
              </a:rPr>
              <a:t>クラスとインタフェースの宣言で使用できるアクセス修飾子</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725487"/>
          </a:xfrm>
        </p:spPr>
        <p:txBody>
          <a:bodyPr rtlCol="0">
            <a:normAutofit fontScale="90000"/>
          </a:bodyPr>
          <a:lstStyle/>
          <a:p>
            <a:pPr eaLnBrk="1" fontAlgn="auto" hangingPunct="1">
              <a:spcAft>
                <a:spcPts val="0"/>
              </a:spcAft>
              <a:defRPr/>
            </a:pPr>
            <a:r>
              <a:rPr lang="ja-JP" altLang="en-US" dirty="0"/>
              <a:t>メソッドとフィールドのアクセス修飾子</a:t>
            </a:r>
          </a:p>
        </p:txBody>
      </p:sp>
      <p:pic>
        <p:nvPicPr>
          <p:cNvPr id="28675" name="Picture 2" descr="C:\_jun\work\2009misc\書籍出版関係\Java\00_Java図表画面データ\2巻\9章\表9-4.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2143125"/>
            <a:ext cx="8723313" cy="303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6" name="テキスト ボックス 4"/>
          <p:cNvSpPr txBox="1">
            <a:spLocks noChangeArrowheads="1"/>
          </p:cNvSpPr>
          <p:nvPr/>
        </p:nvSpPr>
        <p:spPr bwMode="auto">
          <a:xfrm>
            <a:off x="357188" y="1500188"/>
            <a:ext cx="84947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2400" dirty="0">
                <a:latin typeface="+mn-ea"/>
                <a:ea typeface="+mn-ea"/>
              </a:rPr>
              <a:t>メソッドとフィールドの宣言で使用できるアクセス修飾子</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タイトル 1"/>
          <p:cNvSpPr>
            <a:spLocks noGrp="1"/>
          </p:cNvSpPr>
          <p:nvPr>
            <p:ph type="title"/>
          </p:nvPr>
        </p:nvSpPr>
        <p:spPr>
          <a:xfrm>
            <a:off x="457200" y="274638"/>
            <a:ext cx="8229600" cy="725487"/>
          </a:xfrm>
        </p:spPr>
        <p:txBody>
          <a:bodyPr/>
          <a:lstStyle/>
          <a:p>
            <a:pPr eaLnBrk="1" hangingPunct="1"/>
            <a:r>
              <a:rPr lang="ja-JP" altLang="en-US"/>
              <a:t>アクセス修飾子の優先順位</a:t>
            </a:r>
          </a:p>
        </p:txBody>
      </p:sp>
      <p:sp>
        <p:nvSpPr>
          <p:cNvPr id="29699" name="コンテンツ プレースホルダ 2"/>
          <p:cNvSpPr>
            <a:spLocks noGrp="1"/>
          </p:cNvSpPr>
          <p:nvPr>
            <p:ph idx="1"/>
          </p:nvPr>
        </p:nvSpPr>
        <p:spPr>
          <a:xfrm>
            <a:off x="457200" y="1214438"/>
            <a:ext cx="8229600" cy="2286000"/>
          </a:xfrm>
        </p:spPr>
        <p:txBody>
          <a:bodyPr/>
          <a:lstStyle/>
          <a:p>
            <a:pPr marL="0" indent="0" eaLnBrk="1" hangingPunct="1">
              <a:buNone/>
            </a:pPr>
            <a:r>
              <a:rPr lang="ja-JP" altLang="en-US" dirty="0"/>
              <a:t>フィールドやメソッドのアクセス修飾子が</a:t>
            </a:r>
            <a:r>
              <a:rPr lang="en-US" altLang="ja-JP" dirty="0"/>
              <a:t>public</a:t>
            </a:r>
            <a:r>
              <a:rPr lang="ja-JP" altLang="en-US" dirty="0"/>
              <a:t>であっても、クラスのアクセス修飾子が</a:t>
            </a:r>
            <a:r>
              <a:rPr lang="en-US" altLang="ja-JP" dirty="0"/>
              <a:t>public</a:t>
            </a:r>
            <a:r>
              <a:rPr lang="ja-JP" altLang="en-US" dirty="0"/>
              <a:t>でない場合は、パッケージの外からはアクセスできない</a:t>
            </a:r>
          </a:p>
        </p:txBody>
      </p:sp>
      <p:pic>
        <p:nvPicPr>
          <p:cNvPr id="29700" name="Picture 2" descr="C:\_jun\work\2009misc\書籍出版関係\Java\00_Java図表画面データ\2巻\9章\図9-6.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792538"/>
            <a:ext cx="9078913" cy="256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725487"/>
          </a:xfrm>
        </p:spPr>
        <p:txBody>
          <a:bodyPr rtlCol="0">
            <a:normAutofit fontScale="90000"/>
          </a:bodyPr>
          <a:lstStyle/>
          <a:p>
            <a:pPr eaLnBrk="1" fontAlgn="auto" hangingPunct="1">
              <a:spcAft>
                <a:spcPts val="0"/>
              </a:spcAft>
              <a:defRPr/>
            </a:pPr>
            <a:r>
              <a:rPr lang="ja-JP" altLang="en-US" dirty="0"/>
              <a:t>複数のクラス宣言を持つプログラムコード</a:t>
            </a:r>
          </a:p>
        </p:txBody>
      </p:sp>
      <p:sp>
        <p:nvSpPr>
          <p:cNvPr id="3" name="コンテンツ プレースホルダ 2"/>
          <p:cNvSpPr>
            <a:spLocks noGrp="1"/>
          </p:cNvSpPr>
          <p:nvPr>
            <p:ph idx="1"/>
          </p:nvPr>
        </p:nvSpPr>
        <p:spPr>
          <a:xfrm>
            <a:off x="457200" y="1214438"/>
            <a:ext cx="8229600" cy="1571625"/>
          </a:xfrm>
        </p:spPr>
        <p:txBody>
          <a:bodyPr rtlCol="0">
            <a:normAutofit fontScale="77500" lnSpcReduction="20000"/>
          </a:bodyPr>
          <a:lstStyle/>
          <a:p>
            <a:pPr eaLnBrk="1" fontAlgn="auto" hangingPunct="1">
              <a:spcAft>
                <a:spcPts val="0"/>
              </a:spcAft>
              <a:defRPr/>
            </a:pPr>
            <a:r>
              <a:rPr lang="en-US" altLang="ja-JP" dirty="0"/>
              <a:t>1</a:t>
            </a:r>
            <a:r>
              <a:rPr lang="ja-JP" altLang="en-US" dirty="0" err="1"/>
              <a:t>つの</a:t>
            </a:r>
            <a:r>
              <a:rPr lang="en-US" altLang="ja-JP" dirty="0"/>
              <a:t>.java</a:t>
            </a:r>
            <a:r>
              <a:rPr lang="ja-JP" altLang="en-US" dirty="0"/>
              <a:t>ファイルで複数のクラスを宣言できる</a:t>
            </a:r>
            <a:endParaRPr lang="en-US" altLang="ja-JP" dirty="0"/>
          </a:p>
          <a:p>
            <a:pPr eaLnBrk="1" fontAlgn="auto" hangingPunct="1">
              <a:spcAft>
                <a:spcPts val="0"/>
              </a:spcAft>
              <a:defRPr/>
            </a:pPr>
            <a:r>
              <a:rPr lang="en-US" altLang="ja-JP" dirty="0"/>
              <a:t>public</a:t>
            </a:r>
            <a:r>
              <a:rPr lang="ja-JP" altLang="en-US" dirty="0"/>
              <a:t>修飾子をつけられるのは</a:t>
            </a:r>
            <a:r>
              <a:rPr lang="en-US" altLang="ja-JP" dirty="0"/>
              <a:t>1</a:t>
            </a:r>
            <a:r>
              <a:rPr lang="ja-JP" altLang="en-US" dirty="0"/>
              <a:t>つだ</a:t>
            </a:r>
            <a:r>
              <a:rPr lang="ja-JP" altLang="en-US" dirty="0" err="1"/>
              <a:t>け</a:t>
            </a:r>
            <a:endParaRPr lang="en-US" altLang="ja-JP" dirty="0"/>
          </a:p>
          <a:p>
            <a:pPr eaLnBrk="1" fontAlgn="auto" hangingPunct="1">
              <a:spcAft>
                <a:spcPts val="0"/>
              </a:spcAft>
              <a:defRPr/>
            </a:pPr>
            <a:r>
              <a:rPr lang="en-US" altLang="ja-JP" dirty="0"/>
              <a:t>public</a:t>
            </a:r>
            <a:r>
              <a:rPr lang="ja-JP" altLang="en-US" dirty="0"/>
              <a:t>修飾子をつけたクラス名とファイル名は一致する必要がある</a:t>
            </a:r>
          </a:p>
        </p:txBody>
      </p:sp>
      <p:sp>
        <p:nvSpPr>
          <p:cNvPr id="30724" name="正方形/長方形 3"/>
          <p:cNvSpPr>
            <a:spLocks noChangeArrowheads="1"/>
          </p:cNvSpPr>
          <p:nvPr/>
        </p:nvSpPr>
        <p:spPr bwMode="auto">
          <a:xfrm>
            <a:off x="428625" y="3071813"/>
            <a:ext cx="7929563" cy="36925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a:latin typeface="Lucida Console" panose="020B0609040504020204" pitchFamily="49" charset="0"/>
                <a:ea typeface="HG丸ｺﾞｼｯｸM-PRO" panose="020F0600000000000000" pitchFamily="50" charset="-128"/>
              </a:rPr>
              <a:t>class SimpleClass {</a:t>
            </a:r>
          </a:p>
          <a:p>
            <a:pPr eaLnBrk="1" hangingPunct="1"/>
            <a:r>
              <a:rPr lang="ja-JP" altLang="en-US">
                <a:latin typeface="Lucida Console" panose="020B0609040504020204" pitchFamily="49" charset="0"/>
                <a:ea typeface="HG丸ｺﾞｼｯｸM-PRO" panose="020F0600000000000000" pitchFamily="50" charset="-128"/>
              </a:rPr>
              <a:t>  </a:t>
            </a:r>
            <a:r>
              <a:rPr lang="en-US" altLang="ja-JP">
                <a:latin typeface="Lucida Console" panose="020B0609040504020204" pitchFamily="49" charset="0"/>
                <a:ea typeface="HG丸ｺﾞｼｯｸM-PRO" panose="020F0600000000000000" pitchFamily="50" charset="-128"/>
              </a:rPr>
              <a:t>String str;</a:t>
            </a:r>
          </a:p>
          <a:p>
            <a:pPr eaLnBrk="1" hangingPunct="1"/>
            <a:r>
              <a:rPr lang="ja-JP" altLang="en-US">
                <a:latin typeface="Lucida Console" panose="020B0609040504020204" pitchFamily="49" charset="0"/>
                <a:ea typeface="HG丸ｺﾞｼｯｸM-PRO" panose="020F0600000000000000" pitchFamily="50" charset="-128"/>
              </a:rPr>
              <a:t>  </a:t>
            </a:r>
            <a:r>
              <a:rPr lang="en-US" altLang="ja-JP">
                <a:latin typeface="Lucida Console" panose="020B0609040504020204" pitchFamily="49" charset="0"/>
                <a:ea typeface="HG丸ｺﾞｼｯｸM-PRO" panose="020F0600000000000000" pitchFamily="50" charset="-128"/>
              </a:rPr>
              <a:t>SimpleClass(String str) {</a:t>
            </a:r>
          </a:p>
          <a:p>
            <a:pPr eaLnBrk="1" hangingPunct="1"/>
            <a:r>
              <a:rPr lang="ja-JP" altLang="en-US">
                <a:latin typeface="Lucida Console" panose="020B0609040504020204" pitchFamily="49" charset="0"/>
                <a:ea typeface="HG丸ｺﾞｼｯｸM-PRO" panose="020F0600000000000000" pitchFamily="50" charset="-128"/>
              </a:rPr>
              <a:t>    </a:t>
            </a:r>
            <a:r>
              <a:rPr lang="en-US" altLang="ja-JP">
                <a:latin typeface="Lucida Console" panose="020B0609040504020204" pitchFamily="49" charset="0"/>
                <a:ea typeface="HG丸ｺﾞｼｯｸM-PRO" panose="020F0600000000000000" pitchFamily="50" charset="-128"/>
              </a:rPr>
              <a:t>this.str = str;</a:t>
            </a:r>
          </a:p>
          <a:p>
            <a:pPr eaLnBrk="1" hangingPunct="1"/>
            <a:r>
              <a:rPr lang="ja-JP" altLang="en-US">
                <a:latin typeface="Lucida Console" panose="020B0609040504020204" pitchFamily="49" charset="0"/>
                <a:ea typeface="HG丸ｺﾞｼｯｸM-PRO" panose="020F0600000000000000" pitchFamily="50" charset="-128"/>
              </a:rPr>
              <a:t>  </a:t>
            </a:r>
            <a:r>
              <a:rPr lang="en-US" altLang="ja-JP">
                <a:latin typeface="Lucida Console" panose="020B0609040504020204" pitchFamily="49" charset="0"/>
                <a:ea typeface="HG丸ｺﾞｼｯｸM-PRO" panose="020F0600000000000000" pitchFamily="50" charset="-128"/>
              </a:rPr>
              <a:t>}</a:t>
            </a:r>
          </a:p>
          <a:p>
            <a:pPr eaLnBrk="1" hangingPunct="1"/>
            <a:r>
              <a:rPr lang="en-US" altLang="ja-JP">
                <a:latin typeface="Lucida Console" panose="020B0609040504020204" pitchFamily="49" charset="0"/>
                <a:ea typeface="HG丸ｺﾞｼｯｸM-PRO" panose="020F0600000000000000" pitchFamily="50" charset="-128"/>
              </a:rPr>
              <a:t>}</a:t>
            </a:r>
          </a:p>
          <a:p>
            <a:pPr eaLnBrk="1" hangingPunct="1"/>
            <a:endParaRPr lang="en-US" altLang="ja-JP">
              <a:latin typeface="Lucida Console" panose="020B0609040504020204" pitchFamily="49" charset="0"/>
              <a:ea typeface="HG丸ｺﾞｼｯｸM-PRO" panose="020F0600000000000000" pitchFamily="50" charset="-128"/>
            </a:endParaRPr>
          </a:p>
          <a:p>
            <a:pPr eaLnBrk="1" hangingPunct="1"/>
            <a:r>
              <a:rPr lang="en-US" altLang="ja-JP">
                <a:solidFill>
                  <a:srgbClr val="C00000"/>
                </a:solidFill>
                <a:latin typeface="Lucida Console" panose="020B0609040504020204" pitchFamily="49" charset="0"/>
                <a:ea typeface="HG丸ｺﾞｼｯｸM-PRO" panose="020F0600000000000000" pitchFamily="50" charset="-128"/>
              </a:rPr>
              <a:t>public</a:t>
            </a:r>
            <a:r>
              <a:rPr lang="en-US" altLang="ja-JP">
                <a:latin typeface="Lucida Console" panose="020B0609040504020204" pitchFamily="49" charset="0"/>
                <a:ea typeface="HG丸ｺﾞｼｯｸM-PRO" panose="020F0600000000000000" pitchFamily="50" charset="-128"/>
              </a:rPr>
              <a:t> class MultiClassExample {</a:t>
            </a:r>
          </a:p>
          <a:p>
            <a:pPr eaLnBrk="1" hangingPunct="1"/>
            <a:r>
              <a:rPr lang="ja-JP" altLang="en-US">
                <a:latin typeface="Lucida Console" panose="020B0609040504020204" pitchFamily="49" charset="0"/>
                <a:ea typeface="HG丸ｺﾞｼｯｸM-PRO" panose="020F0600000000000000" pitchFamily="50" charset="-128"/>
              </a:rPr>
              <a:t>  </a:t>
            </a:r>
            <a:r>
              <a:rPr lang="en-US" altLang="ja-JP">
                <a:latin typeface="Lucida Console" panose="020B0609040504020204" pitchFamily="49" charset="0"/>
                <a:ea typeface="HG丸ｺﾞｼｯｸM-PRO" panose="020F0600000000000000" pitchFamily="50" charset="-128"/>
              </a:rPr>
              <a:t>public static void main(String[] args) {</a:t>
            </a:r>
          </a:p>
          <a:p>
            <a:pPr eaLnBrk="1" hangingPunct="1"/>
            <a:r>
              <a:rPr lang="ja-JP" altLang="en-US">
                <a:latin typeface="Lucida Console" panose="020B0609040504020204" pitchFamily="49" charset="0"/>
                <a:ea typeface="HG丸ｺﾞｼｯｸM-PRO" panose="020F0600000000000000" pitchFamily="50" charset="-128"/>
              </a:rPr>
              <a:t>    </a:t>
            </a:r>
            <a:r>
              <a:rPr lang="en-US" altLang="ja-JP">
                <a:latin typeface="Lucida Console" panose="020B0609040504020204" pitchFamily="49" charset="0"/>
                <a:ea typeface="HG丸ｺﾞｼｯｸM-PRO" panose="020F0600000000000000" pitchFamily="50" charset="-128"/>
              </a:rPr>
              <a:t>SimpleClass sc = new SimpleClass("Hello.");</a:t>
            </a:r>
          </a:p>
          <a:p>
            <a:pPr eaLnBrk="1" hangingPunct="1"/>
            <a:r>
              <a:rPr lang="ja-JP" altLang="en-US">
                <a:latin typeface="Lucida Console" panose="020B0609040504020204" pitchFamily="49" charset="0"/>
                <a:ea typeface="HG丸ｺﾞｼｯｸM-PRO" panose="020F0600000000000000" pitchFamily="50" charset="-128"/>
              </a:rPr>
              <a:t>    </a:t>
            </a:r>
            <a:r>
              <a:rPr lang="en-US" altLang="ja-JP">
                <a:latin typeface="Lucida Console" panose="020B0609040504020204" pitchFamily="49" charset="0"/>
                <a:ea typeface="HG丸ｺﾞｼｯｸM-PRO" panose="020F0600000000000000" pitchFamily="50" charset="-128"/>
              </a:rPr>
              <a:t>System.out.println(sc.str);</a:t>
            </a:r>
          </a:p>
          <a:p>
            <a:pPr eaLnBrk="1" hangingPunct="1"/>
            <a:r>
              <a:rPr lang="ja-JP" altLang="en-US">
                <a:latin typeface="Lucida Console" panose="020B0609040504020204" pitchFamily="49" charset="0"/>
                <a:ea typeface="HG丸ｺﾞｼｯｸM-PRO" panose="020F0600000000000000" pitchFamily="50" charset="-128"/>
              </a:rPr>
              <a:t>  </a:t>
            </a:r>
            <a:r>
              <a:rPr lang="en-US" altLang="ja-JP">
                <a:latin typeface="Lucida Console" panose="020B0609040504020204" pitchFamily="49" charset="0"/>
                <a:ea typeface="HG丸ｺﾞｼｯｸM-PRO" panose="020F0600000000000000" pitchFamily="50" charset="-128"/>
              </a:rPr>
              <a:t>}</a:t>
            </a:r>
          </a:p>
          <a:p>
            <a:pPr eaLnBrk="1" hangingPunct="1"/>
            <a:r>
              <a:rPr lang="en-US" altLang="ja-JP">
                <a:latin typeface="Lucida Console" panose="020B0609040504020204" pitchFamily="49" charset="0"/>
                <a:ea typeface="HG丸ｺﾞｼｯｸM-PRO" panose="020F0600000000000000" pitchFamily="50" charset="-128"/>
              </a:rPr>
              <a:t>}</a:t>
            </a:r>
          </a:p>
        </p:txBody>
      </p:sp>
      <p:sp>
        <p:nvSpPr>
          <p:cNvPr id="30725" name="テキスト ボックス 4"/>
          <p:cNvSpPr txBox="1">
            <a:spLocks noChangeArrowheads="1"/>
          </p:cNvSpPr>
          <p:nvPr/>
        </p:nvSpPr>
        <p:spPr bwMode="auto">
          <a:xfrm>
            <a:off x="357188" y="2714625"/>
            <a:ext cx="32527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a:latin typeface="Lucida Console" panose="020B0609040504020204" pitchFamily="49" charset="0"/>
                <a:ea typeface="HG丸ｺﾞｼｯｸM-PRO" panose="020F0600000000000000" pitchFamily="50" charset="-128"/>
              </a:rPr>
              <a:t>MultiClassExample.java</a:t>
            </a:r>
            <a:endParaRPr lang="ja-JP" altLang="en-US">
              <a:latin typeface="Lucida Console" panose="020B0609040504020204" pitchFamily="49" charset="0"/>
              <a:ea typeface="HG丸ｺﾞｼｯｸM-PRO" panose="020F0600000000000000" pitchFamily="50"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タイトル 1"/>
          <p:cNvSpPr>
            <a:spLocks noGrp="1"/>
          </p:cNvSpPr>
          <p:nvPr>
            <p:ph type="ctrTitle"/>
          </p:nvPr>
        </p:nvSpPr>
        <p:spPr/>
        <p:txBody>
          <a:bodyPr/>
          <a:lstStyle/>
          <a:p>
            <a:pPr eaLnBrk="1" hangingPunct="1"/>
            <a:r>
              <a:rPr lang="ja-JP" altLang="en-US" sz="4000" dirty="0"/>
              <a:t>第</a:t>
            </a:r>
            <a:r>
              <a:rPr lang="en-US" altLang="ja-JP" sz="4000" dirty="0"/>
              <a:t>1</a:t>
            </a:r>
            <a:r>
              <a:rPr lang="ja-JP" altLang="en-US" sz="4000" dirty="0"/>
              <a:t>章 パッケージと</a:t>
            </a:r>
            <a:r>
              <a:rPr lang="en-US" altLang="ja-JP" sz="4000" dirty="0"/>
              <a:t>Java API</a:t>
            </a:r>
            <a:endParaRPr lang="ja-JP" altLang="en-US" sz="4000" dirty="0"/>
          </a:p>
        </p:txBody>
      </p:sp>
      <p:sp>
        <p:nvSpPr>
          <p:cNvPr id="3" name="サブタイトル 2"/>
          <p:cNvSpPr>
            <a:spLocks noGrp="1"/>
          </p:cNvSpPr>
          <p:nvPr>
            <p:ph type="subTitle" idx="1"/>
          </p:nvPr>
        </p:nvSpPr>
        <p:spPr/>
        <p:txBody>
          <a:bodyPr rtlCol="0">
            <a:normAutofit/>
          </a:bodyPr>
          <a:lstStyle/>
          <a:p>
            <a:pPr eaLnBrk="1" fontAlgn="auto" hangingPunct="1">
              <a:spcAft>
                <a:spcPts val="0"/>
              </a:spcAft>
              <a:defRPr/>
            </a:pPr>
            <a:endParaRPr lang="ja-JP"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タイトル 1"/>
          <p:cNvSpPr>
            <a:spLocks noGrp="1"/>
          </p:cNvSpPr>
          <p:nvPr>
            <p:ph type="ctrTitle"/>
          </p:nvPr>
        </p:nvSpPr>
        <p:spPr/>
        <p:txBody>
          <a:bodyPr/>
          <a:lstStyle/>
          <a:p>
            <a:pPr eaLnBrk="1" hangingPunct="1"/>
            <a:r>
              <a:rPr lang="ja-JP" altLang="en-US" dirty="0"/>
              <a:t>第</a:t>
            </a:r>
            <a:r>
              <a:rPr lang="en-US" altLang="ja-JP" dirty="0"/>
              <a:t>2</a:t>
            </a:r>
            <a:r>
              <a:rPr lang="ja-JP" altLang="en-US" dirty="0"/>
              <a:t>章 例外処理</a:t>
            </a:r>
          </a:p>
        </p:txBody>
      </p:sp>
      <p:sp>
        <p:nvSpPr>
          <p:cNvPr id="3" name="サブタイトル 2"/>
          <p:cNvSpPr>
            <a:spLocks noGrp="1"/>
          </p:cNvSpPr>
          <p:nvPr>
            <p:ph type="subTitle" idx="1"/>
          </p:nvPr>
        </p:nvSpPr>
        <p:spPr/>
        <p:txBody>
          <a:bodyPr rtlCol="0">
            <a:normAutofit/>
          </a:bodyPr>
          <a:lstStyle/>
          <a:p>
            <a:pPr eaLnBrk="1" fontAlgn="auto" hangingPunct="1">
              <a:spcAft>
                <a:spcPts val="0"/>
              </a:spcAft>
              <a:defRPr/>
            </a:pPr>
            <a:endParaRPr lang="ja-JP"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タイトル 1"/>
          <p:cNvSpPr>
            <a:spLocks noGrp="1"/>
          </p:cNvSpPr>
          <p:nvPr>
            <p:ph type="title"/>
          </p:nvPr>
        </p:nvSpPr>
        <p:spPr>
          <a:xfrm>
            <a:off x="457200" y="274638"/>
            <a:ext cx="8229600" cy="725487"/>
          </a:xfrm>
        </p:spPr>
        <p:txBody>
          <a:bodyPr/>
          <a:lstStyle/>
          <a:p>
            <a:pPr eaLnBrk="1" hangingPunct="1"/>
            <a:r>
              <a:rPr lang="ja-JP" altLang="en-US"/>
              <a:t>例外の発生</a:t>
            </a:r>
          </a:p>
        </p:txBody>
      </p:sp>
      <p:sp>
        <p:nvSpPr>
          <p:cNvPr id="32771" name="コンテンツ プレースホルダ 2"/>
          <p:cNvSpPr>
            <a:spLocks noGrp="1"/>
          </p:cNvSpPr>
          <p:nvPr>
            <p:ph idx="1"/>
          </p:nvPr>
        </p:nvSpPr>
        <p:spPr>
          <a:xfrm>
            <a:off x="457200" y="1214438"/>
            <a:ext cx="8229600" cy="5000625"/>
          </a:xfrm>
        </p:spPr>
        <p:txBody>
          <a:bodyPr/>
          <a:lstStyle/>
          <a:p>
            <a:pPr eaLnBrk="1" hangingPunct="1"/>
            <a:r>
              <a:rPr lang="ja-JP" altLang="en-US" dirty="0"/>
              <a:t>プログラムが動作する時にトラブルが発生することがある。これを「例外」と言う</a:t>
            </a:r>
            <a:endParaRPr lang="en-US" altLang="ja-JP" dirty="0"/>
          </a:p>
          <a:p>
            <a:pPr eaLnBrk="1" hangingPunct="1"/>
            <a:endParaRPr lang="en-US" altLang="ja-JP" dirty="0"/>
          </a:p>
          <a:p>
            <a:pPr marL="0" indent="0" eaLnBrk="1" hangingPunct="1">
              <a:buNone/>
            </a:pPr>
            <a:r>
              <a:rPr lang="ja-JP" altLang="en-US" dirty="0"/>
              <a:t>「例外が発生する」</a:t>
            </a:r>
            <a:endParaRPr lang="en-US" altLang="ja-JP" dirty="0"/>
          </a:p>
          <a:p>
            <a:pPr marL="0" indent="0" eaLnBrk="1" hangingPunct="1">
              <a:buNone/>
            </a:pPr>
            <a:r>
              <a:rPr lang="ja-JP" altLang="en-US" dirty="0"/>
              <a:t>「例外が投げられる」</a:t>
            </a:r>
            <a:endParaRPr lang="en-US" altLang="ja-JP" dirty="0"/>
          </a:p>
          <a:p>
            <a:pPr marL="0" indent="0" eaLnBrk="1" hangingPunct="1">
              <a:buNone/>
            </a:pPr>
            <a:r>
              <a:rPr lang="ja-JP" altLang="en-US" dirty="0"/>
              <a:t>「例外がスロー</a:t>
            </a:r>
            <a:r>
              <a:rPr lang="en-US" altLang="ja-JP" dirty="0"/>
              <a:t>(throw)</a:t>
            </a:r>
            <a:r>
              <a:rPr lang="ja-JP" altLang="en-US" dirty="0"/>
              <a:t>される」</a:t>
            </a:r>
            <a:endParaRPr lang="en-US" altLang="ja-JP" dirty="0"/>
          </a:p>
          <a:p>
            <a:pPr marL="0" indent="0" eaLnBrk="1" hangingPunct="1">
              <a:buNone/>
            </a:pPr>
            <a:r>
              <a:rPr lang="ja-JP" altLang="en-US" dirty="0"/>
              <a:t>  などと表現する</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タイトル 1"/>
          <p:cNvSpPr>
            <a:spLocks noGrp="1"/>
          </p:cNvSpPr>
          <p:nvPr>
            <p:ph type="title"/>
          </p:nvPr>
        </p:nvSpPr>
        <p:spPr>
          <a:xfrm>
            <a:off x="457200" y="274638"/>
            <a:ext cx="8229600" cy="725487"/>
          </a:xfrm>
        </p:spPr>
        <p:txBody>
          <a:bodyPr/>
          <a:lstStyle/>
          <a:p>
            <a:pPr eaLnBrk="1" hangingPunct="1"/>
            <a:r>
              <a:rPr lang="ja-JP" altLang="en-US"/>
              <a:t>例外が発生する例</a:t>
            </a:r>
          </a:p>
        </p:txBody>
      </p:sp>
      <p:sp>
        <p:nvSpPr>
          <p:cNvPr id="33795" name="正方形/長方形 3"/>
          <p:cNvSpPr>
            <a:spLocks noChangeArrowheads="1"/>
          </p:cNvSpPr>
          <p:nvPr/>
        </p:nvSpPr>
        <p:spPr bwMode="auto">
          <a:xfrm>
            <a:off x="500063" y="2000250"/>
            <a:ext cx="8358187" cy="1200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a:latin typeface="Lucida Console" panose="020B0609040504020204" pitchFamily="49" charset="0"/>
                <a:ea typeface="HG丸ｺﾞｼｯｸM-PRO" panose="020F0600000000000000" pitchFamily="50" charset="-128"/>
              </a:rPr>
              <a:t>int a = 4;</a:t>
            </a:r>
          </a:p>
          <a:p>
            <a:pPr eaLnBrk="1" hangingPunct="1"/>
            <a:r>
              <a:rPr lang="en-US" altLang="ja-JP" sz="2400">
                <a:latin typeface="Lucida Console" panose="020B0609040504020204" pitchFamily="49" charset="0"/>
                <a:ea typeface="HG丸ｺﾞｼｯｸM-PRO" panose="020F0600000000000000" pitchFamily="50" charset="-128"/>
              </a:rPr>
              <a:t>int b = 0;</a:t>
            </a:r>
          </a:p>
          <a:p>
            <a:pPr eaLnBrk="1" hangingPunct="1"/>
            <a:r>
              <a:rPr lang="en-US" altLang="ja-JP" sz="2400">
                <a:latin typeface="Lucida Console" panose="020B0609040504020204" pitchFamily="49" charset="0"/>
                <a:ea typeface="HG丸ｺﾞｼｯｸM-PRO" panose="020F0600000000000000" pitchFamily="50" charset="-128"/>
              </a:rPr>
              <a:t>System.out.println(a / b);</a:t>
            </a:r>
          </a:p>
        </p:txBody>
      </p:sp>
      <p:sp>
        <p:nvSpPr>
          <p:cNvPr id="33796" name="テキスト ボックス 5"/>
          <p:cNvSpPr txBox="1">
            <a:spLocks noChangeArrowheads="1"/>
          </p:cNvSpPr>
          <p:nvPr/>
        </p:nvSpPr>
        <p:spPr bwMode="auto">
          <a:xfrm>
            <a:off x="500063" y="1500188"/>
            <a:ext cx="2032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2400" dirty="0">
                <a:latin typeface="+mn-ea"/>
                <a:ea typeface="+mn-ea"/>
              </a:rPr>
              <a:t>ゼロでの除算</a:t>
            </a:r>
          </a:p>
        </p:txBody>
      </p:sp>
      <p:pic>
        <p:nvPicPr>
          <p:cNvPr id="33797" name="Picture 2" descr="C:\_jun\work\2009misc\書籍出版関係\Java\00_Java図表画面データ\2巻\10章\図10-１.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8" y="4117975"/>
            <a:ext cx="9020175" cy="166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タイトル 1"/>
          <p:cNvSpPr>
            <a:spLocks noGrp="1"/>
          </p:cNvSpPr>
          <p:nvPr>
            <p:ph type="title"/>
          </p:nvPr>
        </p:nvSpPr>
        <p:spPr>
          <a:xfrm>
            <a:off x="457200" y="274638"/>
            <a:ext cx="8229600" cy="725487"/>
          </a:xfrm>
        </p:spPr>
        <p:txBody>
          <a:bodyPr/>
          <a:lstStyle/>
          <a:p>
            <a:pPr eaLnBrk="1" hangingPunct="1"/>
            <a:r>
              <a:rPr lang="ja-JP" altLang="en-US"/>
              <a:t>例外が発生する例</a:t>
            </a:r>
          </a:p>
        </p:txBody>
      </p:sp>
      <p:sp>
        <p:nvSpPr>
          <p:cNvPr id="34819" name="正方形/長方形 4"/>
          <p:cNvSpPr>
            <a:spLocks noChangeArrowheads="1"/>
          </p:cNvSpPr>
          <p:nvPr/>
        </p:nvSpPr>
        <p:spPr bwMode="auto">
          <a:xfrm>
            <a:off x="500063" y="1879600"/>
            <a:ext cx="8215312" cy="19399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a:latin typeface="Lucida Console" panose="020B0609040504020204" pitchFamily="49" charset="0"/>
                <a:ea typeface="HG丸ｺﾞｼｯｸM-PRO" panose="020F0600000000000000" pitchFamily="50" charset="-128"/>
              </a:rPr>
              <a:t>int[] scores = new int[3];</a:t>
            </a:r>
          </a:p>
          <a:p>
            <a:pPr eaLnBrk="1" hangingPunct="1"/>
            <a:r>
              <a:rPr lang="en-US" altLang="ja-JP" sz="2400">
                <a:latin typeface="Lucida Console" panose="020B0609040504020204" pitchFamily="49" charset="0"/>
                <a:ea typeface="HG丸ｺﾞｼｯｸM-PRO" panose="020F0600000000000000" pitchFamily="50" charset="-128"/>
              </a:rPr>
              <a:t>scores[0] = 50;</a:t>
            </a:r>
          </a:p>
          <a:p>
            <a:pPr eaLnBrk="1" hangingPunct="1"/>
            <a:r>
              <a:rPr lang="en-US" altLang="ja-JP" sz="2400">
                <a:latin typeface="Lucida Console" panose="020B0609040504020204" pitchFamily="49" charset="0"/>
                <a:ea typeface="HG丸ｺﾞｼｯｸM-PRO" panose="020F0600000000000000" pitchFamily="50" charset="-128"/>
              </a:rPr>
              <a:t>scores[1] = 55;</a:t>
            </a:r>
          </a:p>
          <a:p>
            <a:pPr eaLnBrk="1" hangingPunct="1"/>
            <a:r>
              <a:rPr lang="en-US" altLang="ja-JP" sz="2400">
                <a:latin typeface="Lucida Console" panose="020B0609040504020204" pitchFamily="49" charset="0"/>
                <a:ea typeface="HG丸ｺﾞｼｯｸM-PRO" panose="020F0600000000000000" pitchFamily="50" charset="-128"/>
              </a:rPr>
              <a:t>scores[2] = 70;</a:t>
            </a:r>
          </a:p>
          <a:p>
            <a:pPr eaLnBrk="1" hangingPunct="1"/>
            <a:r>
              <a:rPr lang="en-US" altLang="ja-JP" sz="2400">
                <a:latin typeface="Lucida Console" panose="020B0609040504020204" pitchFamily="49" charset="0"/>
                <a:ea typeface="HG丸ｺﾞｼｯｸM-PRO" panose="020F0600000000000000" pitchFamily="50" charset="-128"/>
              </a:rPr>
              <a:t>scores[3] = 65;</a:t>
            </a:r>
          </a:p>
        </p:txBody>
      </p:sp>
      <p:sp>
        <p:nvSpPr>
          <p:cNvPr id="34820" name="テキスト ボックス 6"/>
          <p:cNvSpPr txBox="1">
            <a:spLocks noChangeArrowheads="1"/>
          </p:cNvSpPr>
          <p:nvPr/>
        </p:nvSpPr>
        <p:spPr bwMode="auto">
          <a:xfrm>
            <a:off x="500063" y="1285875"/>
            <a:ext cx="4800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2400" dirty="0">
                <a:latin typeface="+mn-ea"/>
                <a:ea typeface="+mn-ea"/>
              </a:rPr>
              <a:t>範囲を超えたインデックスの参照</a:t>
            </a:r>
          </a:p>
        </p:txBody>
      </p:sp>
      <p:pic>
        <p:nvPicPr>
          <p:cNvPr id="34821" name="Picture 2" descr="C:\_jun\work\2009misc\書籍出版関係\Java\00_Java図表画面データ\2巻\10章\図10-2.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1688" y="3929063"/>
            <a:ext cx="5286375" cy="287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タイトル 1"/>
          <p:cNvSpPr>
            <a:spLocks noGrp="1"/>
          </p:cNvSpPr>
          <p:nvPr>
            <p:ph type="title"/>
          </p:nvPr>
        </p:nvSpPr>
        <p:spPr>
          <a:xfrm>
            <a:off x="457200" y="274638"/>
            <a:ext cx="8229600" cy="725487"/>
          </a:xfrm>
        </p:spPr>
        <p:txBody>
          <a:bodyPr/>
          <a:lstStyle/>
          <a:p>
            <a:pPr eaLnBrk="1" hangingPunct="1"/>
            <a:r>
              <a:rPr lang="ja-JP" altLang="en-US"/>
              <a:t>投げられた例外をキャッチする</a:t>
            </a:r>
          </a:p>
        </p:txBody>
      </p:sp>
      <p:sp>
        <p:nvSpPr>
          <p:cNvPr id="35843" name="コンテンツ プレースホルダ 2"/>
          <p:cNvSpPr>
            <a:spLocks noGrp="1"/>
          </p:cNvSpPr>
          <p:nvPr>
            <p:ph idx="1"/>
          </p:nvPr>
        </p:nvSpPr>
        <p:spPr>
          <a:xfrm>
            <a:off x="457200" y="1214438"/>
            <a:ext cx="4829175" cy="5000625"/>
          </a:xfrm>
        </p:spPr>
        <p:txBody>
          <a:bodyPr/>
          <a:lstStyle/>
          <a:p>
            <a:pPr eaLnBrk="1" hangingPunct="1"/>
            <a:r>
              <a:rPr lang="ja-JP" altLang="en-US" sz="2800" dirty="0"/>
              <a:t>例外が投げられたときにも、その例外をキャッチして処理を続けることができる仕組みがある</a:t>
            </a:r>
            <a:endParaRPr lang="en-US" altLang="ja-JP" sz="2800" dirty="0"/>
          </a:p>
          <a:p>
            <a:pPr eaLnBrk="1" hangingPunct="1"/>
            <a:endParaRPr lang="en-US" altLang="ja-JP" sz="2800" dirty="0"/>
          </a:p>
          <a:p>
            <a:pPr eaLnBrk="1" hangingPunct="1"/>
            <a:r>
              <a:rPr lang="en-US" altLang="ja-JP" sz="2800" dirty="0"/>
              <a:t>try</a:t>
            </a:r>
            <a:r>
              <a:rPr lang="ja-JP" altLang="en-US" sz="2800" dirty="0"/>
              <a:t>～</a:t>
            </a:r>
            <a:r>
              <a:rPr lang="en-US" altLang="ja-JP" sz="2800" dirty="0"/>
              <a:t>catch</a:t>
            </a:r>
            <a:r>
              <a:rPr lang="ja-JP" altLang="en-US" sz="2800" dirty="0"/>
              <a:t>文を使う</a:t>
            </a:r>
            <a:endParaRPr lang="en-US" altLang="ja-JP" sz="2800" dirty="0"/>
          </a:p>
          <a:p>
            <a:pPr eaLnBrk="1" hangingPunct="1"/>
            <a:endParaRPr lang="en-US" altLang="ja-JP" sz="2800" dirty="0"/>
          </a:p>
          <a:p>
            <a:pPr eaLnBrk="1" hangingPunct="1"/>
            <a:r>
              <a:rPr lang="ja-JP" altLang="en-US" sz="2800" dirty="0"/>
              <a:t>「</a:t>
            </a:r>
            <a:r>
              <a:rPr lang="ja-JP" altLang="en-US" sz="2800" dirty="0">
                <a:solidFill>
                  <a:srgbClr val="C00000"/>
                </a:solidFill>
              </a:rPr>
              <a:t>例外処理</a:t>
            </a:r>
            <a:r>
              <a:rPr lang="ja-JP" altLang="en-US" sz="2800" dirty="0"/>
              <a:t>」と呼ぶ</a:t>
            </a:r>
          </a:p>
        </p:txBody>
      </p:sp>
      <p:pic>
        <p:nvPicPr>
          <p:cNvPr id="35844" name="Picture 2" descr="C:\_jun\work\2009misc\書籍出版関係\Java\00_Java図表画面データ\2巻\10章\図10-3.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3563" y="2143125"/>
            <a:ext cx="3227387" cy="332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タイトル 1"/>
          <p:cNvSpPr>
            <a:spLocks noGrp="1"/>
          </p:cNvSpPr>
          <p:nvPr>
            <p:ph type="title"/>
          </p:nvPr>
        </p:nvSpPr>
        <p:spPr>
          <a:xfrm>
            <a:off x="457200" y="274638"/>
            <a:ext cx="8229600" cy="725487"/>
          </a:xfrm>
        </p:spPr>
        <p:txBody>
          <a:bodyPr/>
          <a:lstStyle/>
          <a:p>
            <a:pPr eaLnBrk="1" hangingPunct="1"/>
            <a:r>
              <a:rPr lang="en-US" altLang="ja-JP"/>
              <a:t>try</a:t>
            </a:r>
            <a:r>
              <a:rPr lang="ja-JP" altLang="en-US"/>
              <a:t>～</a:t>
            </a:r>
            <a:r>
              <a:rPr lang="en-US" altLang="ja-JP"/>
              <a:t>catch</a:t>
            </a:r>
            <a:r>
              <a:rPr lang="ja-JP" altLang="en-US"/>
              <a:t>文</a:t>
            </a:r>
          </a:p>
        </p:txBody>
      </p:sp>
      <p:sp>
        <p:nvSpPr>
          <p:cNvPr id="36867" name="テキスト ボックス 3"/>
          <p:cNvSpPr txBox="1">
            <a:spLocks noChangeArrowheads="1"/>
          </p:cNvSpPr>
          <p:nvPr/>
        </p:nvSpPr>
        <p:spPr bwMode="auto">
          <a:xfrm>
            <a:off x="1209675" y="1092200"/>
            <a:ext cx="6362700" cy="5694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800" dirty="0">
                <a:solidFill>
                  <a:srgbClr val="C00000"/>
                </a:solidFill>
                <a:latin typeface="Lucida Console" panose="020B0609040504020204" pitchFamily="49" charset="0"/>
                <a:ea typeface="HG丸ｺﾞｼｯｸM-PRO" panose="020F0600000000000000" pitchFamily="50" charset="-128"/>
              </a:rPr>
              <a:t>try</a:t>
            </a:r>
            <a:r>
              <a:rPr lang="en-US" altLang="ja-JP" sz="2800" dirty="0">
                <a:latin typeface="Lucida Console" panose="020B0609040504020204" pitchFamily="49" charset="0"/>
                <a:ea typeface="HG丸ｺﾞｼｯｸM-PRO" panose="020F0600000000000000" pitchFamily="50" charset="-128"/>
              </a:rPr>
              <a:t> {</a:t>
            </a:r>
          </a:p>
          <a:p>
            <a:pPr eaLnBrk="1" hangingPunct="1"/>
            <a:r>
              <a:rPr lang="en-US" altLang="ja-JP" sz="2800" dirty="0">
                <a:latin typeface="Lucida Console" panose="020B0609040504020204" pitchFamily="49" charset="0"/>
                <a:ea typeface="HG丸ｺﾞｼｯｸM-PRO" panose="020F0600000000000000" pitchFamily="50" charset="-128"/>
              </a:rPr>
              <a:t>  </a:t>
            </a:r>
            <a:r>
              <a:rPr lang="en-US" altLang="ja-JP" sz="2800" dirty="0">
                <a:latin typeface="+mn-ea"/>
                <a:ea typeface="+mn-ea"/>
              </a:rPr>
              <a:t>try</a:t>
            </a:r>
            <a:r>
              <a:rPr lang="ja-JP" altLang="en-US" sz="2800" dirty="0">
                <a:latin typeface="+mn-ea"/>
                <a:ea typeface="+mn-ea"/>
              </a:rPr>
              <a:t>ブロック</a:t>
            </a:r>
            <a:endParaRPr lang="en-US" altLang="ja-JP" sz="2800" dirty="0">
              <a:latin typeface="+mn-ea"/>
              <a:ea typeface="+mn-ea"/>
            </a:endParaRPr>
          </a:p>
          <a:p>
            <a:pPr eaLnBrk="1" hangingPunct="1"/>
            <a:r>
              <a:rPr lang="en-US" altLang="ja-JP" sz="2800" dirty="0">
                <a:latin typeface="+mn-ea"/>
                <a:ea typeface="+mn-ea"/>
              </a:rPr>
              <a:t>    </a:t>
            </a:r>
            <a:r>
              <a:rPr lang="ja-JP" altLang="en-US" sz="2800" dirty="0">
                <a:latin typeface="+mn-ea"/>
                <a:ea typeface="+mn-ea"/>
              </a:rPr>
              <a:t>本来実行したい処理だが、</a:t>
            </a:r>
            <a:endParaRPr lang="en-US" altLang="ja-JP" sz="2800" dirty="0">
              <a:latin typeface="+mn-ea"/>
              <a:ea typeface="+mn-ea"/>
            </a:endParaRPr>
          </a:p>
          <a:p>
            <a:pPr eaLnBrk="1" hangingPunct="1"/>
            <a:r>
              <a:rPr lang="ja-JP" altLang="en-US" sz="2800" dirty="0">
                <a:latin typeface="+mn-ea"/>
                <a:ea typeface="+mn-ea"/>
              </a:rPr>
              <a:t>    例外が投げられる可能性がある処理</a:t>
            </a:r>
            <a:endParaRPr lang="en-US" altLang="ja-JP" sz="2800" dirty="0">
              <a:latin typeface="+mn-ea"/>
              <a:ea typeface="+mn-ea"/>
            </a:endParaRPr>
          </a:p>
          <a:p>
            <a:pPr eaLnBrk="1" hangingPunct="1"/>
            <a:r>
              <a:rPr lang="en-US" altLang="ja-JP" sz="2800" dirty="0">
                <a:latin typeface="Lucida Console" panose="020B0609040504020204" pitchFamily="49" charset="0"/>
                <a:ea typeface="HG丸ｺﾞｼｯｸM-PRO" panose="020F0600000000000000" pitchFamily="50" charset="-128"/>
              </a:rPr>
              <a:t>} </a:t>
            </a:r>
          </a:p>
          <a:p>
            <a:pPr eaLnBrk="1" hangingPunct="1"/>
            <a:r>
              <a:rPr lang="en-US" altLang="ja-JP" sz="2800" dirty="0">
                <a:solidFill>
                  <a:srgbClr val="C00000"/>
                </a:solidFill>
                <a:latin typeface="Lucida Console" panose="020B0609040504020204" pitchFamily="49" charset="0"/>
                <a:ea typeface="HG丸ｺﾞｼｯｸM-PRO" panose="020F0600000000000000" pitchFamily="50" charset="-128"/>
              </a:rPr>
              <a:t>catch</a:t>
            </a:r>
            <a:r>
              <a:rPr lang="en-US" altLang="ja-JP" sz="2800" dirty="0">
                <a:latin typeface="Lucida Console" panose="020B0609040504020204" pitchFamily="49" charset="0"/>
                <a:ea typeface="HG丸ｺﾞｼｯｸM-PRO" panose="020F0600000000000000" pitchFamily="50" charset="-128"/>
              </a:rPr>
              <a:t>(</a:t>
            </a:r>
            <a:r>
              <a:rPr lang="ja-JP" altLang="en-US" sz="2800" dirty="0">
                <a:latin typeface="Lucida Console" panose="020B0609040504020204" pitchFamily="49" charset="0"/>
                <a:ea typeface="HG丸ｺﾞｼｯｸM-PRO" panose="020F0600000000000000" pitchFamily="50" charset="-128"/>
              </a:rPr>
              <a:t>例外の型 変数名</a:t>
            </a:r>
            <a:r>
              <a:rPr lang="en-US" altLang="ja-JP" sz="2800" dirty="0">
                <a:latin typeface="Lucida Console" panose="020B0609040504020204" pitchFamily="49" charset="0"/>
                <a:ea typeface="HG丸ｺﾞｼｯｸM-PRO" panose="020F0600000000000000" pitchFamily="50" charset="-128"/>
              </a:rPr>
              <a:t>) {</a:t>
            </a:r>
          </a:p>
          <a:p>
            <a:pPr eaLnBrk="1" hangingPunct="1"/>
            <a:r>
              <a:rPr lang="en-US" altLang="ja-JP" sz="2800" dirty="0">
                <a:latin typeface="Lucida Console" panose="020B0609040504020204" pitchFamily="49" charset="0"/>
                <a:ea typeface="HG丸ｺﾞｼｯｸM-PRO" panose="020F0600000000000000" pitchFamily="50" charset="-128"/>
              </a:rPr>
              <a:t>  </a:t>
            </a:r>
            <a:r>
              <a:rPr lang="en-US" altLang="ja-JP" sz="2800" dirty="0">
                <a:latin typeface="+mn-ea"/>
                <a:ea typeface="+mn-ea"/>
              </a:rPr>
              <a:t>catch</a:t>
            </a:r>
            <a:r>
              <a:rPr lang="ja-JP" altLang="en-US" sz="2800" dirty="0">
                <a:latin typeface="+mn-ea"/>
                <a:ea typeface="+mn-ea"/>
              </a:rPr>
              <a:t>ブロック</a:t>
            </a:r>
            <a:endParaRPr lang="en-US" altLang="ja-JP" sz="2800" dirty="0">
              <a:latin typeface="+mn-ea"/>
              <a:ea typeface="+mn-ea"/>
            </a:endParaRPr>
          </a:p>
          <a:p>
            <a:pPr eaLnBrk="1" hangingPunct="1"/>
            <a:r>
              <a:rPr lang="ja-JP" altLang="en-US" sz="2800" dirty="0">
                <a:latin typeface="+mn-ea"/>
                <a:ea typeface="+mn-ea"/>
              </a:rPr>
              <a:t>    例外が投げられたときの処理</a:t>
            </a:r>
            <a:endParaRPr lang="en-US" altLang="ja-JP" sz="2800" dirty="0">
              <a:latin typeface="+mn-ea"/>
              <a:ea typeface="+mn-ea"/>
            </a:endParaRPr>
          </a:p>
          <a:p>
            <a:pPr eaLnBrk="1" hangingPunct="1"/>
            <a:r>
              <a:rPr lang="en-US" altLang="ja-JP" sz="2800" dirty="0">
                <a:latin typeface="Lucida Console" panose="020B0609040504020204" pitchFamily="49" charset="0"/>
                <a:ea typeface="HG丸ｺﾞｼｯｸM-PRO" panose="020F0600000000000000" pitchFamily="50" charset="-128"/>
              </a:rPr>
              <a:t>}</a:t>
            </a:r>
          </a:p>
          <a:p>
            <a:pPr eaLnBrk="1" hangingPunct="1"/>
            <a:r>
              <a:rPr lang="en-US" altLang="ja-JP" sz="2800" dirty="0">
                <a:solidFill>
                  <a:srgbClr val="C00000"/>
                </a:solidFill>
                <a:latin typeface="Lucida Console" panose="020B0609040504020204" pitchFamily="49" charset="0"/>
                <a:ea typeface="HG丸ｺﾞｼｯｸM-PRO" panose="020F0600000000000000" pitchFamily="50" charset="-128"/>
              </a:rPr>
              <a:t>finally</a:t>
            </a:r>
            <a:r>
              <a:rPr lang="en-US" altLang="ja-JP" sz="2800" dirty="0">
                <a:latin typeface="Lucida Console" panose="020B0609040504020204" pitchFamily="49" charset="0"/>
                <a:ea typeface="HG丸ｺﾞｼｯｸM-PRO" panose="020F0600000000000000" pitchFamily="50" charset="-128"/>
              </a:rPr>
              <a:t> {</a:t>
            </a:r>
          </a:p>
          <a:p>
            <a:pPr eaLnBrk="1" hangingPunct="1"/>
            <a:r>
              <a:rPr lang="en-US" altLang="ja-JP" sz="2800" dirty="0">
                <a:latin typeface="Lucida Console" panose="020B0609040504020204" pitchFamily="49" charset="0"/>
                <a:ea typeface="HG丸ｺﾞｼｯｸM-PRO" panose="020F0600000000000000" pitchFamily="50" charset="-128"/>
              </a:rPr>
              <a:t>  </a:t>
            </a:r>
            <a:r>
              <a:rPr lang="en-US" altLang="ja-JP" sz="2800" dirty="0">
                <a:latin typeface="+mn-ea"/>
                <a:ea typeface="+mn-ea"/>
              </a:rPr>
              <a:t>finally</a:t>
            </a:r>
            <a:r>
              <a:rPr lang="ja-JP" altLang="en-US" sz="2800" dirty="0">
                <a:latin typeface="+mn-ea"/>
                <a:ea typeface="+mn-ea"/>
              </a:rPr>
              <a:t>ブロック</a:t>
            </a:r>
            <a:endParaRPr lang="en-US" altLang="ja-JP" sz="2800" dirty="0">
              <a:latin typeface="+mn-ea"/>
              <a:ea typeface="+mn-ea"/>
            </a:endParaRPr>
          </a:p>
          <a:p>
            <a:pPr eaLnBrk="1" hangingPunct="1"/>
            <a:r>
              <a:rPr lang="ja-JP" altLang="en-US" sz="2800" dirty="0">
                <a:latin typeface="+mn-ea"/>
                <a:ea typeface="+mn-ea"/>
              </a:rPr>
              <a:t>    最後に必ず行う処理</a:t>
            </a:r>
            <a:endParaRPr lang="en-US" altLang="ja-JP" sz="2800" dirty="0">
              <a:latin typeface="+mn-ea"/>
              <a:ea typeface="+mn-ea"/>
            </a:endParaRPr>
          </a:p>
          <a:p>
            <a:pPr eaLnBrk="1" hangingPunct="1"/>
            <a:r>
              <a:rPr lang="en-US" altLang="ja-JP" sz="2800" dirty="0">
                <a:latin typeface="Lucida Console" panose="020B0609040504020204" pitchFamily="49" charset="0"/>
                <a:ea typeface="HG丸ｺﾞｼｯｸM-PRO" panose="020F0600000000000000" pitchFamily="50" charset="-128"/>
              </a:rPr>
              <a:t>}</a:t>
            </a:r>
            <a:endParaRPr lang="ja-JP" altLang="en-US" sz="2800" dirty="0">
              <a:latin typeface="Lucida Console" panose="020B0609040504020204" pitchFamily="49" charset="0"/>
              <a:ea typeface="HG丸ｺﾞｼｯｸM-PRO" panose="020F0600000000000000" pitchFamily="50" charset="-128"/>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タイトル 1"/>
          <p:cNvSpPr>
            <a:spLocks noGrp="1"/>
          </p:cNvSpPr>
          <p:nvPr>
            <p:ph type="title"/>
          </p:nvPr>
        </p:nvSpPr>
        <p:spPr>
          <a:xfrm>
            <a:off x="457200" y="274638"/>
            <a:ext cx="8229600" cy="725487"/>
          </a:xfrm>
        </p:spPr>
        <p:txBody>
          <a:bodyPr/>
          <a:lstStyle/>
          <a:p>
            <a:pPr eaLnBrk="1" hangingPunct="1"/>
            <a:r>
              <a:rPr lang="ja-JP" altLang="en-US"/>
              <a:t>処理の流れ</a:t>
            </a:r>
          </a:p>
        </p:txBody>
      </p:sp>
      <p:pic>
        <p:nvPicPr>
          <p:cNvPr id="37891" name="Picture 2" descr="C:\_jun\work\2009misc\書籍出版関係\Java\00_Java図表画面データ\2巻\10章\図10-4.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13" y="1357313"/>
            <a:ext cx="8767762" cy="514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タイトル 1"/>
          <p:cNvSpPr>
            <a:spLocks noGrp="1"/>
          </p:cNvSpPr>
          <p:nvPr>
            <p:ph type="title"/>
          </p:nvPr>
        </p:nvSpPr>
        <p:spPr>
          <a:xfrm>
            <a:off x="457200" y="274638"/>
            <a:ext cx="8229600" cy="725487"/>
          </a:xfrm>
        </p:spPr>
        <p:txBody>
          <a:bodyPr/>
          <a:lstStyle/>
          <a:p>
            <a:pPr eaLnBrk="1" hangingPunct="1"/>
            <a:r>
              <a:rPr lang="ja-JP" altLang="en-US" dirty="0"/>
              <a:t>例外処理の例</a:t>
            </a:r>
          </a:p>
        </p:txBody>
      </p:sp>
      <p:sp>
        <p:nvSpPr>
          <p:cNvPr id="38915" name="正方形/長方形 3"/>
          <p:cNvSpPr>
            <a:spLocks noChangeArrowheads="1"/>
          </p:cNvSpPr>
          <p:nvPr/>
        </p:nvSpPr>
        <p:spPr bwMode="auto">
          <a:xfrm>
            <a:off x="285750" y="1506538"/>
            <a:ext cx="8643938" cy="47085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000" dirty="0">
                <a:latin typeface="Lucida Console" panose="020B0609040504020204" pitchFamily="49" charset="0"/>
                <a:ea typeface="HG丸ｺﾞｼｯｸM-PRO" panose="020F0600000000000000" pitchFamily="50" charset="-128"/>
              </a:rPr>
              <a:t>public class ExceptionExample3 {</a:t>
            </a:r>
          </a:p>
          <a:p>
            <a:pPr eaLnBrk="1" hangingPunct="1"/>
            <a:r>
              <a:rPr lang="ja-JP" altLang="en-US" sz="2000" dirty="0">
                <a:latin typeface="Lucida Console" panose="020B0609040504020204" pitchFamily="49" charset="0"/>
                <a:ea typeface="HG丸ｺﾞｼｯｸM-PRO" panose="020F0600000000000000" pitchFamily="50" charset="-128"/>
              </a:rPr>
              <a:t>  </a:t>
            </a:r>
            <a:r>
              <a:rPr lang="en-US" altLang="ja-JP" sz="2000" dirty="0">
                <a:latin typeface="Lucida Console" panose="020B0609040504020204" pitchFamily="49" charset="0"/>
                <a:ea typeface="HG丸ｺﾞｼｯｸM-PRO" panose="020F0600000000000000" pitchFamily="50" charset="-128"/>
              </a:rPr>
              <a:t>public static void main(String[] </a:t>
            </a:r>
            <a:r>
              <a:rPr lang="en-US" altLang="ja-JP" sz="2000" dirty="0" err="1">
                <a:latin typeface="Lucida Console" panose="020B0609040504020204" pitchFamily="49" charset="0"/>
                <a:ea typeface="HG丸ｺﾞｼｯｸM-PRO" panose="020F0600000000000000" pitchFamily="50" charset="-128"/>
              </a:rPr>
              <a:t>args</a:t>
            </a:r>
            <a:r>
              <a:rPr lang="en-US" altLang="ja-JP" sz="2000" dirty="0">
                <a:latin typeface="Lucida Console" panose="020B0609040504020204" pitchFamily="49" charset="0"/>
                <a:ea typeface="HG丸ｺﾞｼｯｸM-PRO" panose="020F0600000000000000" pitchFamily="50" charset="-128"/>
              </a:rPr>
              <a:t>) {</a:t>
            </a:r>
          </a:p>
          <a:p>
            <a:pPr eaLnBrk="1" hangingPunct="1"/>
            <a:r>
              <a:rPr lang="ja-JP" altLang="en-US" sz="2000" dirty="0">
                <a:latin typeface="Lucida Console" panose="020B0609040504020204" pitchFamily="49" charset="0"/>
                <a:ea typeface="HG丸ｺﾞｼｯｸM-PRO" panose="020F0600000000000000" pitchFamily="50" charset="-128"/>
              </a:rPr>
              <a:t>    </a:t>
            </a:r>
            <a:r>
              <a:rPr lang="en-US" altLang="ja-JP" sz="2000" dirty="0" err="1">
                <a:latin typeface="Lucida Console" panose="020B0609040504020204" pitchFamily="49" charset="0"/>
                <a:ea typeface="HG丸ｺﾞｼｯｸM-PRO" panose="020F0600000000000000" pitchFamily="50" charset="-128"/>
              </a:rPr>
              <a:t>int</a:t>
            </a:r>
            <a:r>
              <a:rPr lang="en-US" altLang="ja-JP" sz="2000" dirty="0">
                <a:latin typeface="Lucida Console" panose="020B0609040504020204" pitchFamily="49" charset="0"/>
                <a:ea typeface="HG丸ｺﾞｼｯｸM-PRO" panose="020F0600000000000000" pitchFamily="50" charset="-128"/>
              </a:rPr>
              <a:t> a = 4;</a:t>
            </a:r>
          </a:p>
          <a:p>
            <a:pPr eaLnBrk="1" hangingPunct="1"/>
            <a:r>
              <a:rPr lang="ja-JP" altLang="en-US" sz="2000" dirty="0">
                <a:latin typeface="Lucida Console" panose="020B0609040504020204" pitchFamily="49" charset="0"/>
                <a:ea typeface="HG丸ｺﾞｼｯｸM-PRO" panose="020F0600000000000000" pitchFamily="50" charset="-128"/>
              </a:rPr>
              <a:t>    </a:t>
            </a:r>
            <a:r>
              <a:rPr lang="en-US" altLang="ja-JP" sz="2000" dirty="0" err="1">
                <a:latin typeface="Lucida Console" panose="020B0609040504020204" pitchFamily="49" charset="0"/>
                <a:ea typeface="HG丸ｺﾞｼｯｸM-PRO" panose="020F0600000000000000" pitchFamily="50" charset="-128"/>
              </a:rPr>
              <a:t>int</a:t>
            </a:r>
            <a:r>
              <a:rPr lang="en-US" altLang="ja-JP" sz="2000" dirty="0">
                <a:latin typeface="Lucida Console" panose="020B0609040504020204" pitchFamily="49" charset="0"/>
                <a:ea typeface="HG丸ｺﾞｼｯｸM-PRO" panose="020F0600000000000000" pitchFamily="50" charset="-128"/>
              </a:rPr>
              <a:t> b = 0;</a:t>
            </a:r>
          </a:p>
          <a:p>
            <a:pPr eaLnBrk="1" hangingPunct="1"/>
            <a:r>
              <a:rPr lang="ja-JP" altLang="en-US" sz="2000" dirty="0">
                <a:latin typeface="Lucida Console" panose="020B0609040504020204" pitchFamily="49" charset="0"/>
                <a:ea typeface="HG丸ｺﾞｼｯｸM-PRO" panose="020F0600000000000000" pitchFamily="50" charset="-128"/>
              </a:rPr>
              <a:t>    </a:t>
            </a:r>
            <a:r>
              <a:rPr lang="en-US" altLang="ja-JP" sz="2000" dirty="0">
                <a:solidFill>
                  <a:srgbClr val="C00000"/>
                </a:solidFill>
                <a:latin typeface="Lucida Console" panose="020B0609040504020204" pitchFamily="49" charset="0"/>
                <a:ea typeface="HG丸ｺﾞｼｯｸM-PRO" panose="020F0600000000000000" pitchFamily="50" charset="-128"/>
              </a:rPr>
              <a:t>try </a:t>
            </a:r>
            <a:r>
              <a:rPr lang="en-US" altLang="ja-JP" sz="2000" dirty="0">
                <a:latin typeface="Lucida Console" panose="020B0609040504020204" pitchFamily="49" charset="0"/>
                <a:ea typeface="HG丸ｺﾞｼｯｸM-PRO" panose="020F0600000000000000" pitchFamily="50" charset="-128"/>
              </a:rPr>
              <a:t>{</a:t>
            </a:r>
          </a:p>
          <a:p>
            <a:pPr eaLnBrk="1" hangingPunct="1"/>
            <a:r>
              <a:rPr lang="ja-JP" altLang="en-US" sz="2000" dirty="0">
                <a:latin typeface="Lucida Console" panose="020B0609040504020204" pitchFamily="49" charset="0"/>
                <a:ea typeface="HG丸ｺﾞｼｯｸM-PRO" panose="020F0600000000000000" pitchFamily="50" charset="-128"/>
              </a:rPr>
              <a:t>      </a:t>
            </a:r>
            <a:r>
              <a:rPr lang="en-US" altLang="ja-JP" sz="2000" dirty="0" err="1">
                <a:latin typeface="Lucida Console" panose="020B0609040504020204" pitchFamily="49" charset="0"/>
                <a:ea typeface="HG丸ｺﾞｼｯｸM-PRO" panose="020F0600000000000000" pitchFamily="50" charset="-128"/>
              </a:rPr>
              <a:t>int</a:t>
            </a:r>
            <a:r>
              <a:rPr lang="en-US" altLang="ja-JP" sz="2000" dirty="0">
                <a:latin typeface="Lucida Console" panose="020B0609040504020204" pitchFamily="49" charset="0"/>
                <a:ea typeface="HG丸ｺﾞｼｯｸM-PRO" panose="020F0600000000000000" pitchFamily="50" charset="-128"/>
              </a:rPr>
              <a:t> c = a / b;</a:t>
            </a:r>
          </a:p>
          <a:p>
            <a:pPr eaLnBrk="1" hangingPunct="1"/>
            <a:r>
              <a:rPr lang="ja-JP" altLang="en-US" sz="2000" dirty="0">
                <a:latin typeface="Lucida Console" panose="020B0609040504020204" pitchFamily="49" charset="0"/>
                <a:ea typeface="HG丸ｺﾞｼｯｸM-PRO" panose="020F0600000000000000" pitchFamily="50" charset="-128"/>
              </a:rPr>
              <a:t>      </a:t>
            </a:r>
            <a:r>
              <a:rPr lang="en-US" altLang="ja-JP" sz="2000" dirty="0" err="1">
                <a:latin typeface="Lucida Console" panose="020B0609040504020204" pitchFamily="49" charset="0"/>
                <a:ea typeface="HG丸ｺﾞｼｯｸM-PRO" panose="020F0600000000000000" pitchFamily="50" charset="-128"/>
              </a:rPr>
              <a:t>System.out.println</a:t>
            </a:r>
            <a:r>
              <a:rPr lang="en-US" altLang="ja-JP" sz="2000" dirty="0">
                <a:latin typeface="Lucida Console" panose="020B0609040504020204" pitchFamily="49" charset="0"/>
                <a:ea typeface="HG丸ｺﾞｼｯｸM-PRO" panose="020F0600000000000000" pitchFamily="50" charset="-128"/>
              </a:rPr>
              <a:t>("c</a:t>
            </a:r>
            <a:r>
              <a:rPr lang="ja-JP" altLang="en-US" sz="2000" dirty="0">
                <a:latin typeface="Lucida Console" panose="020B0609040504020204" pitchFamily="49" charset="0"/>
                <a:ea typeface="HG丸ｺﾞｼｯｸM-PRO" panose="020F0600000000000000" pitchFamily="50" charset="-128"/>
              </a:rPr>
              <a:t>の値は</a:t>
            </a:r>
            <a:r>
              <a:rPr lang="en-US" altLang="ja-JP" sz="2000" dirty="0">
                <a:latin typeface="Lucida Console" panose="020B0609040504020204" pitchFamily="49" charset="0"/>
                <a:ea typeface="HG丸ｺﾞｼｯｸM-PRO" panose="020F0600000000000000" pitchFamily="50" charset="-128"/>
              </a:rPr>
              <a:t>" + c);</a:t>
            </a:r>
          </a:p>
          <a:p>
            <a:pPr eaLnBrk="1" hangingPunct="1"/>
            <a:r>
              <a:rPr lang="ja-JP" altLang="en-US" sz="2000" dirty="0">
                <a:latin typeface="Lucida Console" panose="020B0609040504020204" pitchFamily="49" charset="0"/>
                <a:ea typeface="HG丸ｺﾞｼｯｸM-PRO" panose="020F0600000000000000" pitchFamily="50" charset="-128"/>
              </a:rPr>
              <a:t>    </a:t>
            </a:r>
            <a:r>
              <a:rPr lang="en-US" altLang="ja-JP" sz="2000" dirty="0">
                <a:latin typeface="Lucida Console" panose="020B0609040504020204" pitchFamily="49" charset="0"/>
                <a:ea typeface="HG丸ｺﾞｼｯｸM-PRO" panose="020F0600000000000000" pitchFamily="50" charset="-128"/>
              </a:rPr>
              <a:t>} </a:t>
            </a:r>
          </a:p>
          <a:p>
            <a:pPr eaLnBrk="1" hangingPunct="1"/>
            <a:r>
              <a:rPr lang="ja-JP" altLang="en-US" sz="2000" dirty="0">
                <a:latin typeface="Lucida Console" panose="020B0609040504020204" pitchFamily="49" charset="0"/>
                <a:ea typeface="HG丸ｺﾞｼｯｸM-PRO" panose="020F0600000000000000" pitchFamily="50" charset="-128"/>
              </a:rPr>
              <a:t>    </a:t>
            </a:r>
            <a:r>
              <a:rPr lang="en-US" altLang="ja-JP" sz="2000" dirty="0">
                <a:solidFill>
                  <a:srgbClr val="C00000"/>
                </a:solidFill>
                <a:latin typeface="Lucida Console" panose="020B0609040504020204" pitchFamily="49" charset="0"/>
                <a:ea typeface="HG丸ｺﾞｼｯｸM-PRO" panose="020F0600000000000000" pitchFamily="50" charset="-128"/>
              </a:rPr>
              <a:t>catch</a:t>
            </a:r>
            <a:r>
              <a:rPr lang="en-US" altLang="ja-JP" sz="2000" dirty="0">
                <a:latin typeface="Lucida Console" panose="020B0609040504020204" pitchFamily="49" charset="0"/>
                <a:ea typeface="HG丸ｺﾞｼｯｸM-PRO" panose="020F0600000000000000" pitchFamily="50" charset="-128"/>
              </a:rPr>
              <a:t> (</a:t>
            </a:r>
            <a:r>
              <a:rPr lang="en-US" altLang="ja-JP" sz="2000" dirty="0" err="1">
                <a:solidFill>
                  <a:srgbClr val="C00000"/>
                </a:solidFill>
                <a:latin typeface="Lucida Console" panose="020B0609040504020204" pitchFamily="49" charset="0"/>
                <a:ea typeface="HG丸ｺﾞｼｯｸM-PRO" panose="020F0600000000000000" pitchFamily="50" charset="-128"/>
              </a:rPr>
              <a:t>ArithmeticException</a:t>
            </a:r>
            <a:r>
              <a:rPr lang="en-US" altLang="ja-JP" sz="2000" dirty="0">
                <a:solidFill>
                  <a:srgbClr val="C00000"/>
                </a:solidFill>
                <a:latin typeface="Lucida Console" panose="020B0609040504020204" pitchFamily="49" charset="0"/>
                <a:ea typeface="HG丸ｺﾞｼｯｸM-PRO" panose="020F0600000000000000" pitchFamily="50" charset="-128"/>
              </a:rPr>
              <a:t> e</a:t>
            </a:r>
            <a:r>
              <a:rPr lang="en-US" altLang="ja-JP" sz="2000" dirty="0">
                <a:latin typeface="Lucida Console" panose="020B0609040504020204" pitchFamily="49" charset="0"/>
                <a:ea typeface="HG丸ｺﾞｼｯｸM-PRO" panose="020F0600000000000000" pitchFamily="50" charset="-128"/>
              </a:rPr>
              <a:t>) {</a:t>
            </a:r>
          </a:p>
          <a:p>
            <a:pPr eaLnBrk="1" hangingPunct="1"/>
            <a:r>
              <a:rPr lang="ja-JP" altLang="en-US" sz="2000" dirty="0">
                <a:latin typeface="Lucida Console" panose="020B0609040504020204" pitchFamily="49" charset="0"/>
                <a:ea typeface="HG丸ｺﾞｼｯｸM-PRO" panose="020F0600000000000000" pitchFamily="50" charset="-128"/>
              </a:rPr>
              <a:t>      </a:t>
            </a:r>
            <a:r>
              <a:rPr lang="en-US" altLang="ja-JP" sz="2000" dirty="0" err="1">
                <a:latin typeface="Lucida Console" panose="020B0609040504020204" pitchFamily="49" charset="0"/>
                <a:ea typeface="HG丸ｺﾞｼｯｸM-PRO" panose="020F0600000000000000" pitchFamily="50" charset="-128"/>
              </a:rPr>
              <a:t>System.out.println</a:t>
            </a:r>
            <a:r>
              <a:rPr lang="en-US" altLang="ja-JP" sz="2000" dirty="0">
                <a:latin typeface="Lucida Console" panose="020B0609040504020204" pitchFamily="49" charset="0"/>
                <a:ea typeface="HG丸ｺﾞｼｯｸM-PRO" panose="020F0600000000000000" pitchFamily="50" charset="-128"/>
              </a:rPr>
              <a:t>("</a:t>
            </a:r>
            <a:r>
              <a:rPr lang="ja-JP" altLang="en-US" sz="2000" dirty="0">
                <a:latin typeface="Lucida Console" panose="020B0609040504020204" pitchFamily="49" charset="0"/>
                <a:ea typeface="HG丸ｺﾞｼｯｸM-PRO" panose="020F0600000000000000" pitchFamily="50" charset="-128"/>
              </a:rPr>
              <a:t>例外をキャッチしました</a:t>
            </a:r>
            <a:r>
              <a:rPr lang="en-US" altLang="ja-JP" sz="2000" dirty="0">
                <a:latin typeface="Lucida Console" panose="020B0609040504020204" pitchFamily="49" charset="0"/>
                <a:ea typeface="HG丸ｺﾞｼｯｸM-PRO" panose="020F0600000000000000" pitchFamily="50" charset="-128"/>
              </a:rPr>
              <a:t>");</a:t>
            </a:r>
          </a:p>
          <a:p>
            <a:pPr eaLnBrk="1" hangingPunct="1"/>
            <a:r>
              <a:rPr lang="ja-JP" altLang="en-US" sz="2000" dirty="0">
                <a:latin typeface="Lucida Console" panose="020B0609040504020204" pitchFamily="49" charset="0"/>
                <a:ea typeface="HG丸ｺﾞｼｯｸM-PRO" panose="020F0600000000000000" pitchFamily="50" charset="-128"/>
              </a:rPr>
              <a:t>      </a:t>
            </a:r>
            <a:r>
              <a:rPr lang="en-US" altLang="ja-JP" sz="2000" dirty="0" err="1">
                <a:latin typeface="Lucida Console" panose="020B0609040504020204" pitchFamily="49" charset="0"/>
                <a:ea typeface="HG丸ｺﾞｼｯｸM-PRO" panose="020F0600000000000000" pitchFamily="50" charset="-128"/>
              </a:rPr>
              <a:t>System.out.println</a:t>
            </a:r>
            <a:r>
              <a:rPr lang="en-US" altLang="ja-JP" sz="2000" dirty="0">
                <a:latin typeface="Lucida Console" panose="020B0609040504020204" pitchFamily="49" charset="0"/>
                <a:ea typeface="HG丸ｺﾞｼｯｸM-PRO" panose="020F0600000000000000" pitchFamily="50" charset="-128"/>
              </a:rPr>
              <a:t>(</a:t>
            </a:r>
            <a:r>
              <a:rPr lang="en-US" altLang="ja-JP" sz="2000" dirty="0">
                <a:solidFill>
                  <a:srgbClr val="C00000"/>
                </a:solidFill>
                <a:latin typeface="Lucida Console" panose="020B0609040504020204" pitchFamily="49" charset="0"/>
                <a:ea typeface="HG丸ｺﾞｼｯｸM-PRO" panose="020F0600000000000000" pitchFamily="50" charset="-128"/>
              </a:rPr>
              <a:t>e</a:t>
            </a:r>
            <a:r>
              <a:rPr lang="en-US" altLang="ja-JP" sz="2000" dirty="0">
                <a:latin typeface="Lucida Console" panose="020B0609040504020204" pitchFamily="49" charset="0"/>
                <a:ea typeface="HG丸ｺﾞｼｯｸM-PRO" panose="020F0600000000000000" pitchFamily="50" charset="-128"/>
              </a:rPr>
              <a:t>);</a:t>
            </a:r>
          </a:p>
          <a:p>
            <a:pPr eaLnBrk="1" hangingPunct="1"/>
            <a:r>
              <a:rPr lang="ja-JP" altLang="en-US" sz="2000" dirty="0">
                <a:latin typeface="Lucida Console" panose="020B0609040504020204" pitchFamily="49" charset="0"/>
                <a:ea typeface="HG丸ｺﾞｼｯｸM-PRO" panose="020F0600000000000000" pitchFamily="50" charset="-128"/>
              </a:rPr>
              <a:t>    </a:t>
            </a:r>
            <a:r>
              <a:rPr lang="en-US" altLang="ja-JP" sz="2000" dirty="0">
                <a:latin typeface="Lucida Console" panose="020B0609040504020204" pitchFamily="49" charset="0"/>
                <a:ea typeface="HG丸ｺﾞｼｯｸM-PRO" panose="020F0600000000000000" pitchFamily="50" charset="-128"/>
              </a:rPr>
              <a:t>}</a:t>
            </a:r>
          </a:p>
          <a:p>
            <a:pPr eaLnBrk="1" hangingPunct="1"/>
            <a:r>
              <a:rPr lang="ja-JP" altLang="en-US" sz="2000" dirty="0">
                <a:latin typeface="Lucida Console" panose="020B0609040504020204" pitchFamily="49" charset="0"/>
                <a:ea typeface="HG丸ｺﾞｼｯｸM-PRO" panose="020F0600000000000000" pitchFamily="50" charset="-128"/>
              </a:rPr>
              <a:t>    </a:t>
            </a:r>
            <a:r>
              <a:rPr lang="en-US" altLang="ja-JP" sz="2000" dirty="0" err="1">
                <a:latin typeface="Lucida Console" panose="020B0609040504020204" pitchFamily="49" charset="0"/>
                <a:ea typeface="HG丸ｺﾞｼｯｸM-PRO" panose="020F0600000000000000" pitchFamily="50" charset="-128"/>
              </a:rPr>
              <a:t>System.out.println</a:t>
            </a:r>
            <a:r>
              <a:rPr lang="en-US" altLang="ja-JP" sz="2000" dirty="0">
                <a:latin typeface="Lucida Console" panose="020B0609040504020204" pitchFamily="49" charset="0"/>
                <a:ea typeface="HG丸ｺﾞｼｯｸM-PRO" panose="020F0600000000000000" pitchFamily="50" charset="-128"/>
              </a:rPr>
              <a:t>("</a:t>
            </a:r>
            <a:r>
              <a:rPr lang="ja-JP" altLang="en-US" sz="2000" dirty="0">
                <a:latin typeface="Lucida Console" panose="020B0609040504020204" pitchFamily="49" charset="0"/>
                <a:ea typeface="HG丸ｺﾞｼｯｸM-PRO" panose="020F0600000000000000" pitchFamily="50" charset="-128"/>
              </a:rPr>
              <a:t>プログラムを終了します</a:t>
            </a:r>
            <a:r>
              <a:rPr lang="en-US" altLang="ja-JP" sz="2000" dirty="0">
                <a:latin typeface="Lucida Console" panose="020B0609040504020204" pitchFamily="49" charset="0"/>
                <a:ea typeface="HG丸ｺﾞｼｯｸM-PRO" panose="020F0600000000000000" pitchFamily="50" charset="-128"/>
              </a:rPr>
              <a:t>");</a:t>
            </a:r>
          </a:p>
          <a:p>
            <a:pPr eaLnBrk="1" hangingPunct="1"/>
            <a:r>
              <a:rPr lang="ja-JP" altLang="en-US" sz="2000" dirty="0">
                <a:latin typeface="Lucida Console" panose="020B0609040504020204" pitchFamily="49" charset="0"/>
                <a:ea typeface="HG丸ｺﾞｼｯｸM-PRO" panose="020F0600000000000000" pitchFamily="50" charset="-128"/>
              </a:rPr>
              <a:t>  </a:t>
            </a:r>
            <a:r>
              <a:rPr lang="en-US" altLang="ja-JP" sz="2000" dirty="0">
                <a:latin typeface="Lucida Console" panose="020B0609040504020204" pitchFamily="49" charset="0"/>
                <a:ea typeface="HG丸ｺﾞｼｯｸM-PRO" panose="020F0600000000000000" pitchFamily="50" charset="-128"/>
              </a:rPr>
              <a:t>}</a:t>
            </a:r>
          </a:p>
          <a:p>
            <a:pPr eaLnBrk="1" hangingPunct="1"/>
            <a:r>
              <a:rPr lang="en-US" altLang="ja-JP" sz="2000" dirty="0">
                <a:latin typeface="Lucida Console" panose="020B0609040504020204" pitchFamily="49" charset="0"/>
                <a:ea typeface="HG丸ｺﾞｼｯｸM-PRO" panose="020F0600000000000000" pitchFamily="50" charset="-128"/>
              </a:rPr>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タイトル 1"/>
          <p:cNvSpPr>
            <a:spLocks noGrp="1"/>
          </p:cNvSpPr>
          <p:nvPr>
            <p:ph type="title"/>
          </p:nvPr>
        </p:nvSpPr>
        <p:spPr>
          <a:xfrm>
            <a:off x="457200" y="274638"/>
            <a:ext cx="8229600" cy="725487"/>
          </a:xfrm>
        </p:spPr>
        <p:txBody>
          <a:bodyPr/>
          <a:lstStyle/>
          <a:p>
            <a:pPr eaLnBrk="1" hangingPunct="1"/>
            <a:r>
              <a:rPr lang="en-US" altLang="ja-JP"/>
              <a:t>finally</a:t>
            </a:r>
            <a:r>
              <a:rPr lang="ja-JP" altLang="en-US"/>
              <a:t>の処理</a:t>
            </a:r>
          </a:p>
        </p:txBody>
      </p:sp>
      <p:sp>
        <p:nvSpPr>
          <p:cNvPr id="39939" name="正方形/長方形 3"/>
          <p:cNvSpPr>
            <a:spLocks noChangeArrowheads="1"/>
          </p:cNvSpPr>
          <p:nvPr/>
        </p:nvSpPr>
        <p:spPr bwMode="auto">
          <a:xfrm>
            <a:off x="428625" y="1285875"/>
            <a:ext cx="8215313" cy="53244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000">
                <a:latin typeface="Lucida Console" panose="020B0609040504020204" pitchFamily="49" charset="0"/>
                <a:ea typeface="HG丸ｺﾞｼｯｸM-PRO" panose="020F0600000000000000" pitchFamily="50" charset="-128"/>
              </a:rPr>
              <a:t>public static void main(String[] args) {</a:t>
            </a:r>
          </a:p>
          <a:p>
            <a:pPr eaLnBrk="1" hangingPunct="1"/>
            <a:r>
              <a:rPr lang="ja-JP" altLang="en-US" sz="2000">
                <a:latin typeface="Lucida Console" panose="020B0609040504020204" pitchFamily="49" charset="0"/>
                <a:ea typeface="HG丸ｺﾞｼｯｸM-PRO" panose="020F0600000000000000" pitchFamily="50" charset="-128"/>
              </a:rPr>
              <a:t>  </a:t>
            </a:r>
            <a:r>
              <a:rPr lang="en-US" altLang="ja-JP" sz="2000">
                <a:latin typeface="Lucida Console" panose="020B0609040504020204" pitchFamily="49" charset="0"/>
                <a:ea typeface="HG丸ｺﾞｼｯｸM-PRO" panose="020F0600000000000000" pitchFamily="50" charset="-128"/>
              </a:rPr>
              <a:t>int a = 4;</a:t>
            </a:r>
          </a:p>
          <a:p>
            <a:pPr eaLnBrk="1" hangingPunct="1"/>
            <a:r>
              <a:rPr lang="ja-JP" altLang="en-US" sz="2000">
                <a:latin typeface="Lucida Console" panose="020B0609040504020204" pitchFamily="49" charset="0"/>
                <a:ea typeface="HG丸ｺﾞｼｯｸM-PRO" panose="020F0600000000000000" pitchFamily="50" charset="-128"/>
              </a:rPr>
              <a:t>  </a:t>
            </a:r>
            <a:r>
              <a:rPr lang="en-US" altLang="ja-JP" sz="2000">
                <a:latin typeface="Lucida Console" panose="020B0609040504020204" pitchFamily="49" charset="0"/>
                <a:ea typeface="HG丸ｺﾞｼｯｸM-PRO" panose="020F0600000000000000" pitchFamily="50" charset="-128"/>
              </a:rPr>
              <a:t>int b = 0;</a:t>
            </a:r>
          </a:p>
          <a:p>
            <a:pPr eaLnBrk="1" hangingPunct="1"/>
            <a:r>
              <a:rPr lang="ja-JP" altLang="en-US" sz="2000">
                <a:latin typeface="Lucida Console" panose="020B0609040504020204" pitchFamily="49" charset="0"/>
                <a:ea typeface="HG丸ｺﾞｼｯｸM-PRO" panose="020F0600000000000000" pitchFamily="50" charset="-128"/>
              </a:rPr>
              <a:t>  </a:t>
            </a:r>
            <a:r>
              <a:rPr lang="en-US" altLang="ja-JP" sz="2000">
                <a:solidFill>
                  <a:srgbClr val="C00000"/>
                </a:solidFill>
                <a:latin typeface="Lucida Console" panose="020B0609040504020204" pitchFamily="49" charset="0"/>
                <a:ea typeface="HG丸ｺﾞｼｯｸM-PRO" panose="020F0600000000000000" pitchFamily="50" charset="-128"/>
              </a:rPr>
              <a:t>try</a:t>
            </a:r>
            <a:r>
              <a:rPr lang="en-US" altLang="ja-JP" sz="2000">
                <a:latin typeface="Lucida Console" panose="020B0609040504020204" pitchFamily="49" charset="0"/>
                <a:ea typeface="HG丸ｺﾞｼｯｸM-PRO" panose="020F0600000000000000" pitchFamily="50" charset="-128"/>
              </a:rPr>
              <a:t> {</a:t>
            </a:r>
          </a:p>
          <a:p>
            <a:pPr eaLnBrk="1" hangingPunct="1"/>
            <a:r>
              <a:rPr lang="ja-JP" altLang="en-US" sz="2000">
                <a:latin typeface="Lucida Console" panose="020B0609040504020204" pitchFamily="49" charset="0"/>
                <a:ea typeface="HG丸ｺﾞｼｯｸM-PRO" panose="020F0600000000000000" pitchFamily="50" charset="-128"/>
              </a:rPr>
              <a:t>    </a:t>
            </a:r>
            <a:r>
              <a:rPr lang="en-US" altLang="ja-JP" sz="2000">
                <a:latin typeface="Lucida Console" panose="020B0609040504020204" pitchFamily="49" charset="0"/>
                <a:ea typeface="HG丸ｺﾞｼｯｸM-PRO" panose="020F0600000000000000" pitchFamily="50" charset="-128"/>
              </a:rPr>
              <a:t>int c = a / b;</a:t>
            </a:r>
          </a:p>
          <a:p>
            <a:pPr eaLnBrk="1" hangingPunct="1"/>
            <a:r>
              <a:rPr lang="ja-JP" altLang="en-US" sz="2000">
                <a:latin typeface="Lucida Console" panose="020B0609040504020204" pitchFamily="49" charset="0"/>
                <a:ea typeface="HG丸ｺﾞｼｯｸM-PRO" panose="020F0600000000000000" pitchFamily="50" charset="-128"/>
              </a:rPr>
              <a:t>    </a:t>
            </a:r>
            <a:r>
              <a:rPr lang="en-US" altLang="ja-JP" sz="2000">
                <a:latin typeface="Lucida Console" panose="020B0609040504020204" pitchFamily="49" charset="0"/>
                <a:ea typeface="HG丸ｺﾞｼｯｸM-PRO" panose="020F0600000000000000" pitchFamily="50" charset="-128"/>
              </a:rPr>
              <a:t>System.out.println("c</a:t>
            </a:r>
            <a:r>
              <a:rPr lang="ja-JP" altLang="en-US" sz="2000">
                <a:latin typeface="Lucida Console" panose="020B0609040504020204" pitchFamily="49" charset="0"/>
                <a:ea typeface="HG丸ｺﾞｼｯｸM-PRO" panose="020F0600000000000000" pitchFamily="50" charset="-128"/>
              </a:rPr>
              <a:t>の値は</a:t>
            </a:r>
            <a:r>
              <a:rPr lang="en-US" altLang="ja-JP" sz="2000">
                <a:latin typeface="Lucida Console" panose="020B0609040504020204" pitchFamily="49" charset="0"/>
                <a:ea typeface="HG丸ｺﾞｼｯｸM-PRO" panose="020F0600000000000000" pitchFamily="50" charset="-128"/>
              </a:rPr>
              <a:t>" + c);</a:t>
            </a:r>
          </a:p>
          <a:p>
            <a:pPr eaLnBrk="1" hangingPunct="1"/>
            <a:r>
              <a:rPr lang="ja-JP" altLang="en-US" sz="2000">
                <a:latin typeface="Lucida Console" panose="020B0609040504020204" pitchFamily="49" charset="0"/>
                <a:ea typeface="HG丸ｺﾞｼｯｸM-PRO" panose="020F0600000000000000" pitchFamily="50" charset="-128"/>
              </a:rPr>
              <a:t>  </a:t>
            </a:r>
            <a:r>
              <a:rPr lang="en-US" altLang="ja-JP" sz="2000">
                <a:latin typeface="Lucida Console" panose="020B0609040504020204" pitchFamily="49" charset="0"/>
                <a:ea typeface="HG丸ｺﾞｼｯｸM-PRO" panose="020F0600000000000000" pitchFamily="50" charset="-128"/>
              </a:rPr>
              <a:t>} </a:t>
            </a:r>
          </a:p>
          <a:p>
            <a:pPr eaLnBrk="1" hangingPunct="1"/>
            <a:r>
              <a:rPr lang="ja-JP" altLang="en-US" sz="2000">
                <a:latin typeface="Lucida Console" panose="020B0609040504020204" pitchFamily="49" charset="0"/>
                <a:ea typeface="HG丸ｺﾞｼｯｸM-PRO" panose="020F0600000000000000" pitchFamily="50" charset="-128"/>
              </a:rPr>
              <a:t>  </a:t>
            </a:r>
            <a:r>
              <a:rPr lang="en-US" altLang="ja-JP" sz="2000">
                <a:solidFill>
                  <a:srgbClr val="C00000"/>
                </a:solidFill>
                <a:latin typeface="Lucida Console" panose="020B0609040504020204" pitchFamily="49" charset="0"/>
                <a:ea typeface="HG丸ｺﾞｼｯｸM-PRO" panose="020F0600000000000000" pitchFamily="50" charset="-128"/>
              </a:rPr>
              <a:t>catch</a:t>
            </a:r>
            <a:r>
              <a:rPr lang="en-US" altLang="ja-JP" sz="2000">
                <a:latin typeface="Lucida Console" panose="020B0609040504020204" pitchFamily="49" charset="0"/>
                <a:ea typeface="HG丸ｺﾞｼｯｸM-PRO" panose="020F0600000000000000" pitchFamily="50" charset="-128"/>
              </a:rPr>
              <a:t> (ArithmeticException e) {</a:t>
            </a:r>
          </a:p>
          <a:p>
            <a:pPr eaLnBrk="1" hangingPunct="1"/>
            <a:r>
              <a:rPr lang="ja-JP" altLang="en-US" sz="2000">
                <a:latin typeface="Lucida Console" panose="020B0609040504020204" pitchFamily="49" charset="0"/>
                <a:ea typeface="HG丸ｺﾞｼｯｸM-PRO" panose="020F0600000000000000" pitchFamily="50" charset="-128"/>
              </a:rPr>
              <a:t>    </a:t>
            </a:r>
            <a:r>
              <a:rPr lang="en-US" altLang="ja-JP" sz="2000">
                <a:latin typeface="Lucida Console" panose="020B0609040504020204" pitchFamily="49" charset="0"/>
                <a:ea typeface="HG丸ｺﾞｼｯｸM-PRO" panose="020F0600000000000000" pitchFamily="50" charset="-128"/>
              </a:rPr>
              <a:t>System.out.println("</a:t>
            </a:r>
            <a:r>
              <a:rPr lang="ja-JP" altLang="en-US" sz="2000">
                <a:latin typeface="Lucida Console" panose="020B0609040504020204" pitchFamily="49" charset="0"/>
                <a:ea typeface="HG丸ｺﾞｼｯｸM-PRO" panose="020F0600000000000000" pitchFamily="50" charset="-128"/>
              </a:rPr>
              <a:t>例外をキャッチしました</a:t>
            </a:r>
            <a:r>
              <a:rPr lang="en-US" altLang="ja-JP" sz="2000">
                <a:latin typeface="Lucida Console" panose="020B0609040504020204" pitchFamily="49" charset="0"/>
                <a:ea typeface="HG丸ｺﾞｼｯｸM-PRO" panose="020F0600000000000000" pitchFamily="50" charset="-128"/>
              </a:rPr>
              <a:t>");</a:t>
            </a:r>
          </a:p>
          <a:p>
            <a:pPr eaLnBrk="1" hangingPunct="1"/>
            <a:r>
              <a:rPr lang="ja-JP" altLang="en-US" sz="2000">
                <a:latin typeface="Lucida Console" panose="020B0609040504020204" pitchFamily="49" charset="0"/>
                <a:ea typeface="HG丸ｺﾞｼｯｸM-PRO" panose="020F0600000000000000" pitchFamily="50" charset="-128"/>
              </a:rPr>
              <a:t>    </a:t>
            </a:r>
            <a:r>
              <a:rPr lang="en-US" altLang="ja-JP" sz="2000">
                <a:latin typeface="Lucida Console" panose="020B0609040504020204" pitchFamily="49" charset="0"/>
                <a:ea typeface="HG丸ｺﾞｼｯｸM-PRO" panose="020F0600000000000000" pitchFamily="50" charset="-128"/>
              </a:rPr>
              <a:t>System.out.println(e);</a:t>
            </a:r>
          </a:p>
          <a:p>
            <a:pPr eaLnBrk="1" hangingPunct="1"/>
            <a:r>
              <a:rPr lang="ja-JP" altLang="en-US" sz="2000">
                <a:latin typeface="Lucida Console" panose="020B0609040504020204" pitchFamily="49" charset="0"/>
                <a:ea typeface="HG丸ｺﾞｼｯｸM-PRO" panose="020F0600000000000000" pitchFamily="50" charset="-128"/>
              </a:rPr>
              <a:t>    </a:t>
            </a:r>
            <a:r>
              <a:rPr lang="en-US" altLang="ja-JP" sz="2000">
                <a:solidFill>
                  <a:srgbClr val="C00000"/>
                </a:solidFill>
                <a:latin typeface="Lucida Console" panose="020B0609040504020204" pitchFamily="49" charset="0"/>
                <a:ea typeface="HG丸ｺﾞｼｯｸM-PRO" panose="020F0600000000000000" pitchFamily="50" charset="-128"/>
              </a:rPr>
              <a:t>return;</a:t>
            </a:r>
          </a:p>
          <a:p>
            <a:pPr eaLnBrk="1" hangingPunct="1"/>
            <a:r>
              <a:rPr lang="ja-JP" altLang="en-US" sz="2000">
                <a:latin typeface="Lucida Console" panose="020B0609040504020204" pitchFamily="49" charset="0"/>
                <a:ea typeface="HG丸ｺﾞｼｯｸM-PRO" panose="020F0600000000000000" pitchFamily="50" charset="-128"/>
              </a:rPr>
              <a:t>  </a:t>
            </a:r>
            <a:r>
              <a:rPr lang="en-US" altLang="ja-JP" sz="2000">
                <a:latin typeface="Lucida Console" panose="020B0609040504020204" pitchFamily="49" charset="0"/>
                <a:ea typeface="HG丸ｺﾞｼｯｸM-PRO" panose="020F0600000000000000" pitchFamily="50" charset="-128"/>
              </a:rPr>
              <a:t>}</a:t>
            </a:r>
          </a:p>
          <a:p>
            <a:pPr eaLnBrk="1" hangingPunct="1"/>
            <a:r>
              <a:rPr lang="ja-JP" altLang="en-US" sz="2000">
                <a:latin typeface="Lucida Console" panose="020B0609040504020204" pitchFamily="49" charset="0"/>
                <a:ea typeface="HG丸ｺﾞｼｯｸM-PRO" panose="020F0600000000000000" pitchFamily="50" charset="-128"/>
              </a:rPr>
              <a:t>  </a:t>
            </a:r>
            <a:r>
              <a:rPr lang="en-US" altLang="ja-JP" sz="2000">
                <a:solidFill>
                  <a:srgbClr val="C00000"/>
                </a:solidFill>
                <a:latin typeface="Lucida Console" panose="020B0609040504020204" pitchFamily="49" charset="0"/>
                <a:ea typeface="HG丸ｺﾞｼｯｸM-PRO" panose="020F0600000000000000" pitchFamily="50" charset="-128"/>
              </a:rPr>
              <a:t>finally</a:t>
            </a:r>
            <a:r>
              <a:rPr lang="en-US" altLang="ja-JP" sz="2000">
                <a:latin typeface="Lucida Console" panose="020B0609040504020204" pitchFamily="49" charset="0"/>
                <a:ea typeface="HG丸ｺﾞｼｯｸM-PRO" panose="020F0600000000000000" pitchFamily="50" charset="-128"/>
              </a:rPr>
              <a:t> {</a:t>
            </a:r>
          </a:p>
          <a:p>
            <a:pPr eaLnBrk="1" hangingPunct="1"/>
            <a:r>
              <a:rPr lang="ja-JP" altLang="en-US" sz="2000">
                <a:latin typeface="Lucida Console" panose="020B0609040504020204" pitchFamily="49" charset="0"/>
                <a:ea typeface="HG丸ｺﾞｼｯｸM-PRO" panose="020F0600000000000000" pitchFamily="50" charset="-128"/>
              </a:rPr>
              <a:t>    </a:t>
            </a:r>
            <a:r>
              <a:rPr lang="en-US" altLang="ja-JP" sz="2000">
                <a:latin typeface="Lucida Console" panose="020B0609040504020204" pitchFamily="49" charset="0"/>
                <a:ea typeface="HG丸ｺﾞｼｯｸM-PRO" panose="020F0600000000000000" pitchFamily="50" charset="-128"/>
              </a:rPr>
              <a:t>System.out.println("finally</a:t>
            </a:r>
            <a:r>
              <a:rPr lang="ja-JP" altLang="en-US" sz="2000">
                <a:latin typeface="Lucida Console" panose="020B0609040504020204" pitchFamily="49" charset="0"/>
                <a:ea typeface="HG丸ｺﾞｼｯｸM-PRO" panose="020F0600000000000000" pitchFamily="50" charset="-128"/>
              </a:rPr>
              <a:t>ブロックの処理です</a:t>
            </a:r>
            <a:r>
              <a:rPr lang="en-US" altLang="ja-JP" sz="2000">
                <a:latin typeface="Lucida Console" panose="020B0609040504020204" pitchFamily="49" charset="0"/>
                <a:ea typeface="HG丸ｺﾞｼｯｸM-PRO" panose="020F0600000000000000" pitchFamily="50" charset="-128"/>
              </a:rPr>
              <a:t>");</a:t>
            </a:r>
          </a:p>
          <a:p>
            <a:pPr eaLnBrk="1" hangingPunct="1"/>
            <a:r>
              <a:rPr lang="ja-JP" altLang="en-US" sz="2000">
                <a:latin typeface="Lucida Console" panose="020B0609040504020204" pitchFamily="49" charset="0"/>
                <a:ea typeface="HG丸ｺﾞｼｯｸM-PRO" panose="020F0600000000000000" pitchFamily="50" charset="-128"/>
              </a:rPr>
              <a:t>  </a:t>
            </a:r>
            <a:r>
              <a:rPr lang="en-US" altLang="ja-JP" sz="2000">
                <a:latin typeface="Lucida Console" panose="020B0609040504020204" pitchFamily="49" charset="0"/>
                <a:ea typeface="HG丸ｺﾞｼｯｸM-PRO" panose="020F0600000000000000" pitchFamily="50" charset="-128"/>
              </a:rPr>
              <a:t>}</a:t>
            </a:r>
          </a:p>
          <a:p>
            <a:pPr eaLnBrk="1" hangingPunct="1"/>
            <a:r>
              <a:rPr lang="ja-JP" altLang="en-US" sz="2000">
                <a:latin typeface="Lucida Console" panose="020B0609040504020204" pitchFamily="49" charset="0"/>
                <a:ea typeface="HG丸ｺﾞｼｯｸM-PRO" panose="020F0600000000000000" pitchFamily="50" charset="-128"/>
              </a:rPr>
              <a:t>  </a:t>
            </a:r>
            <a:r>
              <a:rPr lang="en-US" altLang="ja-JP" sz="2000">
                <a:latin typeface="Lucida Console" panose="020B0609040504020204" pitchFamily="49" charset="0"/>
                <a:ea typeface="HG丸ｺﾞｼｯｸM-PRO" panose="020F0600000000000000" pitchFamily="50" charset="-128"/>
              </a:rPr>
              <a:t>System.out.println("</a:t>
            </a:r>
            <a:r>
              <a:rPr lang="ja-JP" altLang="en-US" sz="2000">
                <a:latin typeface="Lucida Console" panose="020B0609040504020204" pitchFamily="49" charset="0"/>
                <a:ea typeface="HG丸ｺﾞｼｯｸM-PRO" panose="020F0600000000000000" pitchFamily="50" charset="-128"/>
              </a:rPr>
              <a:t>プログラムを終了します</a:t>
            </a:r>
            <a:r>
              <a:rPr lang="en-US" altLang="ja-JP" sz="2000">
                <a:latin typeface="Lucida Console" panose="020B0609040504020204" pitchFamily="49" charset="0"/>
                <a:ea typeface="HG丸ｺﾞｼｯｸM-PRO" panose="020F0600000000000000" pitchFamily="50" charset="-128"/>
              </a:rPr>
              <a:t>");</a:t>
            </a:r>
          </a:p>
          <a:p>
            <a:pPr eaLnBrk="1" hangingPunct="1"/>
            <a:r>
              <a:rPr lang="en-US" altLang="ja-JP" sz="2000">
                <a:latin typeface="Lucida Console" panose="020B0609040504020204" pitchFamily="49" charset="0"/>
                <a:ea typeface="HG丸ｺﾞｼｯｸM-PRO" panose="020F0600000000000000" pitchFamily="50" charset="-128"/>
              </a:rPr>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タイトル 1"/>
          <p:cNvSpPr>
            <a:spLocks noGrp="1"/>
          </p:cNvSpPr>
          <p:nvPr>
            <p:ph type="title"/>
          </p:nvPr>
        </p:nvSpPr>
        <p:spPr>
          <a:xfrm>
            <a:off x="457200" y="274638"/>
            <a:ext cx="8229600" cy="725487"/>
          </a:xfrm>
        </p:spPr>
        <p:txBody>
          <a:bodyPr/>
          <a:lstStyle/>
          <a:p>
            <a:pPr eaLnBrk="1" hangingPunct="1"/>
            <a:r>
              <a:rPr lang="en-US" altLang="ja-JP"/>
              <a:t>catch</a:t>
            </a:r>
            <a:r>
              <a:rPr lang="ja-JP" altLang="en-US"/>
              <a:t>ブロックの検索</a:t>
            </a:r>
          </a:p>
        </p:txBody>
      </p:sp>
      <p:sp>
        <p:nvSpPr>
          <p:cNvPr id="40963" name="正方形/長方形 3"/>
          <p:cNvSpPr>
            <a:spLocks noChangeArrowheads="1"/>
          </p:cNvSpPr>
          <p:nvPr/>
        </p:nvSpPr>
        <p:spPr bwMode="auto">
          <a:xfrm>
            <a:off x="500063" y="1143000"/>
            <a:ext cx="8072437" cy="56324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a:latin typeface="Lucida Console" panose="020B0609040504020204" pitchFamily="49" charset="0"/>
                <a:ea typeface="HG丸ｺﾞｼｯｸM-PRO" panose="020F0600000000000000" pitchFamily="50" charset="-128"/>
              </a:rPr>
              <a:t>class SimpleClass {</a:t>
            </a:r>
          </a:p>
          <a:p>
            <a:pPr eaLnBrk="1" hangingPunct="1"/>
            <a:r>
              <a:rPr lang="en-US" altLang="ja-JP">
                <a:latin typeface="Lucida Console" panose="020B0609040504020204" pitchFamily="49" charset="0"/>
                <a:ea typeface="HG丸ｺﾞｼｯｸM-PRO" panose="020F0600000000000000" pitchFamily="50" charset="-128"/>
              </a:rPr>
              <a:t>  void doSomething() {</a:t>
            </a:r>
          </a:p>
          <a:p>
            <a:pPr eaLnBrk="1" hangingPunct="1"/>
            <a:r>
              <a:rPr lang="en-US" altLang="ja-JP">
                <a:latin typeface="Lucida Console" panose="020B0609040504020204" pitchFamily="49" charset="0"/>
                <a:ea typeface="HG丸ｺﾞｼｯｸM-PRO" panose="020F0600000000000000" pitchFamily="50" charset="-128"/>
              </a:rPr>
              <a:t>    int array[] = new int[3];</a:t>
            </a:r>
          </a:p>
          <a:p>
            <a:pPr eaLnBrk="1" hangingPunct="1"/>
            <a:r>
              <a:rPr lang="en-US" altLang="ja-JP">
                <a:latin typeface="Lucida Console" panose="020B0609040504020204" pitchFamily="49" charset="0"/>
                <a:ea typeface="HG丸ｺﾞｼｯｸM-PRO" panose="020F0600000000000000" pitchFamily="50" charset="-128"/>
              </a:rPr>
              <a:t>    </a:t>
            </a:r>
            <a:r>
              <a:rPr lang="en-US" altLang="ja-JP">
                <a:solidFill>
                  <a:srgbClr val="C00000"/>
                </a:solidFill>
                <a:latin typeface="Lucida Console" panose="020B0609040504020204" pitchFamily="49" charset="0"/>
                <a:ea typeface="HG丸ｺﾞｼｯｸM-PRO" panose="020F0600000000000000" pitchFamily="50" charset="-128"/>
              </a:rPr>
              <a:t>array[10] = 99;</a:t>
            </a:r>
            <a:r>
              <a:rPr lang="ja-JP" altLang="en-US">
                <a:solidFill>
                  <a:srgbClr val="C00000"/>
                </a:solidFill>
                <a:latin typeface="Lucida Console" panose="020B0609040504020204" pitchFamily="49" charset="0"/>
                <a:ea typeface="HG丸ｺﾞｼｯｸM-PRO" panose="020F0600000000000000" pitchFamily="50" charset="-128"/>
              </a:rPr>
              <a:t> </a:t>
            </a:r>
            <a:r>
              <a:rPr lang="en-US" altLang="ja-JP">
                <a:solidFill>
                  <a:srgbClr val="C00000"/>
                </a:solidFill>
                <a:latin typeface="Lucida Console" panose="020B0609040504020204" pitchFamily="49" charset="0"/>
                <a:ea typeface="HG丸ｺﾞｼｯｸM-PRO" panose="020F0600000000000000" pitchFamily="50" charset="-128"/>
              </a:rPr>
              <a:t>// </a:t>
            </a:r>
            <a:r>
              <a:rPr lang="ja-JP" altLang="en-US">
                <a:solidFill>
                  <a:srgbClr val="C00000"/>
                </a:solidFill>
                <a:latin typeface="Lucida Console" panose="020B0609040504020204" pitchFamily="49" charset="0"/>
                <a:ea typeface="HG丸ｺﾞｼｯｸM-PRO" panose="020F0600000000000000" pitchFamily="50" charset="-128"/>
              </a:rPr>
              <a:t>例外が発生する</a:t>
            </a:r>
            <a:endParaRPr lang="en-US" altLang="ja-JP">
              <a:solidFill>
                <a:srgbClr val="C00000"/>
              </a:solidFill>
              <a:latin typeface="Lucida Console" panose="020B0609040504020204" pitchFamily="49" charset="0"/>
              <a:ea typeface="HG丸ｺﾞｼｯｸM-PRO" panose="020F0600000000000000" pitchFamily="50" charset="-128"/>
            </a:endParaRPr>
          </a:p>
          <a:p>
            <a:pPr eaLnBrk="1" hangingPunct="1"/>
            <a:r>
              <a:rPr lang="en-US" altLang="ja-JP">
                <a:latin typeface="Lucida Console" panose="020B0609040504020204" pitchFamily="49" charset="0"/>
                <a:ea typeface="HG丸ｺﾞｼｯｸM-PRO" panose="020F0600000000000000" pitchFamily="50" charset="-128"/>
              </a:rPr>
              <a:t>    System.out.println("doSomething</a:t>
            </a:r>
            <a:r>
              <a:rPr lang="ja-JP" altLang="en-US">
                <a:latin typeface="Lucida Console" panose="020B0609040504020204" pitchFamily="49" charset="0"/>
                <a:ea typeface="HG丸ｺﾞｼｯｸM-PRO" panose="020F0600000000000000" pitchFamily="50" charset="-128"/>
              </a:rPr>
              <a:t>メソッドを終了します</a:t>
            </a:r>
            <a:r>
              <a:rPr lang="en-US" altLang="ja-JP">
                <a:latin typeface="Lucida Console" panose="020B0609040504020204" pitchFamily="49" charset="0"/>
                <a:ea typeface="HG丸ｺﾞｼｯｸM-PRO" panose="020F0600000000000000" pitchFamily="50" charset="-128"/>
              </a:rPr>
              <a:t>");</a:t>
            </a:r>
          </a:p>
          <a:p>
            <a:pPr eaLnBrk="1" hangingPunct="1"/>
            <a:r>
              <a:rPr lang="en-US" altLang="ja-JP">
                <a:latin typeface="Lucida Console" panose="020B0609040504020204" pitchFamily="49" charset="0"/>
                <a:ea typeface="HG丸ｺﾞｼｯｸM-PRO" panose="020F0600000000000000" pitchFamily="50" charset="-128"/>
              </a:rPr>
              <a:t>  }</a:t>
            </a:r>
          </a:p>
          <a:p>
            <a:pPr eaLnBrk="1" hangingPunct="1"/>
            <a:r>
              <a:rPr lang="en-US" altLang="ja-JP">
                <a:latin typeface="Lucida Console" panose="020B0609040504020204" pitchFamily="49" charset="0"/>
                <a:ea typeface="HG丸ｺﾞｼｯｸM-PRO" panose="020F0600000000000000" pitchFamily="50" charset="-128"/>
              </a:rPr>
              <a:t>}</a:t>
            </a:r>
          </a:p>
          <a:p>
            <a:pPr eaLnBrk="1" hangingPunct="1"/>
            <a:endParaRPr lang="en-US" altLang="ja-JP">
              <a:latin typeface="Lucida Console" panose="020B0609040504020204" pitchFamily="49" charset="0"/>
              <a:ea typeface="HG丸ｺﾞｼｯｸM-PRO" panose="020F0600000000000000" pitchFamily="50" charset="-128"/>
            </a:endParaRPr>
          </a:p>
          <a:p>
            <a:pPr eaLnBrk="1" hangingPunct="1"/>
            <a:r>
              <a:rPr lang="en-US" altLang="ja-JP">
                <a:latin typeface="Lucida Console" panose="020B0609040504020204" pitchFamily="49" charset="0"/>
                <a:ea typeface="HG丸ｺﾞｼｯｸM-PRO" panose="020F0600000000000000" pitchFamily="50" charset="-128"/>
              </a:rPr>
              <a:t>public class ExceptionExample5 {</a:t>
            </a:r>
          </a:p>
          <a:p>
            <a:pPr eaLnBrk="1" hangingPunct="1"/>
            <a:r>
              <a:rPr lang="en-US" altLang="ja-JP">
                <a:latin typeface="Lucida Console" panose="020B0609040504020204" pitchFamily="49" charset="0"/>
                <a:ea typeface="HG丸ｺﾞｼｯｸM-PRO" panose="020F0600000000000000" pitchFamily="50" charset="-128"/>
              </a:rPr>
              <a:t>  public static void main(String args[]) {</a:t>
            </a:r>
          </a:p>
          <a:p>
            <a:pPr eaLnBrk="1" hangingPunct="1"/>
            <a:r>
              <a:rPr lang="en-US" altLang="ja-JP">
                <a:latin typeface="Lucida Console" panose="020B0609040504020204" pitchFamily="49" charset="0"/>
                <a:ea typeface="HG丸ｺﾞｼｯｸM-PRO" panose="020F0600000000000000" pitchFamily="50" charset="-128"/>
              </a:rPr>
              <a:t>    SimpleClass obj = new SimpleClass();</a:t>
            </a:r>
          </a:p>
          <a:p>
            <a:pPr eaLnBrk="1" hangingPunct="1"/>
            <a:r>
              <a:rPr lang="en-US" altLang="ja-JP">
                <a:latin typeface="Lucida Console" panose="020B0609040504020204" pitchFamily="49" charset="0"/>
                <a:ea typeface="HG丸ｺﾞｼｯｸM-PRO" panose="020F0600000000000000" pitchFamily="50" charset="-128"/>
              </a:rPr>
              <a:t>    </a:t>
            </a:r>
            <a:r>
              <a:rPr lang="en-US" altLang="ja-JP">
                <a:solidFill>
                  <a:srgbClr val="C00000"/>
                </a:solidFill>
                <a:latin typeface="Lucida Console" panose="020B0609040504020204" pitchFamily="49" charset="0"/>
                <a:ea typeface="HG丸ｺﾞｼｯｸM-PRO" panose="020F0600000000000000" pitchFamily="50" charset="-128"/>
              </a:rPr>
              <a:t>try </a:t>
            </a:r>
            <a:r>
              <a:rPr lang="en-US" altLang="ja-JP">
                <a:latin typeface="Lucida Console" panose="020B0609040504020204" pitchFamily="49" charset="0"/>
                <a:ea typeface="HG丸ｺﾞｼｯｸM-PRO" panose="020F0600000000000000" pitchFamily="50" charset="-128"/>
              </a:rPr>
              <a:t>{</a:t>
            </a:r>
          </a:p>
          <a:p>
            <a:pPr eaLnBrk="1" hangingPunct="1"/>
            <a:r>
              <a:rPr lang="en-US" altLang="ja-JP">
                <a:latin typeface="Lucida Console" panose="020B0609040504020204" pitchFamily="49" charset="0"/>
                <a:ea typeface="HG丸ｺﾞｼｯｸM-PRO" panose="020F0600000000000000" pitchFamily="50" charset="-128"/>
              </a:rPr>
              <a:t>      obj.doSomething();</a:t>
            </a:r>
            <a:r>
              <a:rPr lang="ja-JP" altLang="en-US">
                <a:latin typeface="Lucida Console" panose="020B0609040504020204" pitchFamily="49" charset="0"/>
                <a:ea typeface="HG丸ｺﾞｼｯｸM-PRO" panose="020F0600000000000000" pitchFamily="50" charset="-128"/>
              </a:rPr>
              <a:t> </a:t>
            </a:r>
            <a:r>
              <a:rPr lang="en-US" altLang="ja-JP">
                <a:solidFill>
                  <a:srgbClr val="C00000"/>
                </a:solidFill>
                <a:latin typeface="Lucida Console" panose="020B0609040504020204" pitchFamily="49" charset="0"/>
                <a:ea typeface="HG丸ｺﾞｼｯｸM-PRO" panose="020F0600000000000000" pitchFamily="50" charset="-128"/>
              </a:rPr>
              <a:t>// </a:t>
            </a:r>
            <a:r>
              <a:rPr lang="ja-JP" altLang="en-US">
                <a:solidFill>
                  <a:srgbClr val="C00000"/>
                </a:solidFill>
                <a:latin typeface="Lucida Console" panose="020B0609040504020204" pitchFamily="49" charset="0"/>
                <a:ea typeface="HG丸ｺﾞｼｯｸM-PRO" panose="020F0600000000000000" pitchFamily="50" charset="-128"/>
              </a:rPr>
              <a:t>例外の発生するメソッドの呼び出し</a:t>
            </a:r>
            <a:endParaRPr lang="en-US" altLang="ja-JP">
              <a:solidFill>
                <a:srgbClr val="C00000"/>
              </a:solidFill>
              <a:latin typeface="Lucida Console" panose="020B0609040504020204" pitchFamily="49" charset="0"/>
              <a:ea typeface="HG丸ｺﾞｼｯｸM-PRO" panose="020F0600000000000000" pitchFamily="50" charset="-128"/>
            </a:endParaRPr>
          </a:p>
          <a:p>
            <a:pPr eaLnBrk="1" hangingPunct="1"/>
            <a:r>
              <a:rPr lang="en-US" altLang="ja-JP">
                <a:latin typeface="Lucida Console" panose="020B0609040504020204" pitchFamily="49" charset="0"/>
                <a:ea typeface="HG丸ｺﾞｼｯｸM-PRO" panose="020F0600000000000000" pitchFamily="50" charset="-128"/>
              </a:rPr>
              <a:t>    } </a:t>
            </a:r>
          </a:p>
          <a:p>
            <a:pPr eaLnBrk="1" hangingPunct="1"/>
            <a:r>
              <a:rPr lang="en-US" altLang="ja-JP">
                <a:latin typeface="Lucida Console" panose="020B0609040504020204" pitchFamily="49" charset="0"/>
                <a:ea typeface="HG丸ｺﾞｼｯｸM-PRO" panose="020F0600000000000000" pitchFamily="50" charset="-128"/>
              </a:rPr>
              <a:t>    </a:t>
            </a:r>
            <a:r>
              <a:rPr lang="en-US" altLang="ja-JP">
                <a:solidFill>
                  <a:srgbClr val="C00000"/>
                </a:solidFill>
                <a:latin typeface="Lucida Console" panose="020B0609040504020204" pitchFamily="49" charset="0"/>
                <a:ea typeface="HG丸ｺﾞｼｯｸM-PRO" panose="020F0600000000000000" pitchFamily="50" charset="-128"/>
              </a:rPr>
              <a:t>catch (ArrayIndexOutOfBoundsException e) </a:t>
            </a:r>
            <a:r>
              <a:rPr lang="en-US" altLang="ja-JP">
                <a:latin typeface="Lucida Console" panose="020B0609040504020204" pitchFamily="49" charset="0"/>
                <a:ea typeface="HG丸ｺﾞｼｯｸM-PRO" panose="020F0600000000000000" pitchFamily="50" charset="-128"/>
              </a:rPr>
              <a:t>{</a:t>
            </a:r>
          </a:p>
          <a:p>
            <a:pPr eaLnBrk="1" hangingPunct="1"/>
            <a:r>
              <a:rPr lang="en-US" altLang="ja-JP">
                <a:latin typeface="Lucida Console" panose="020B0609040504020204" pitchFamily="49" charset="0"/>
                <a:ea typeface="HG丸ｺﾞｼｯｸM-PRO" panose="020F0600000000000000" pitchFamily="50" charset="-128"/>
              </a:rPr>
              <a:t>      System.out.println("</a:t>
            </a:r>
            <a:r>
              <a:rPr lang="ja-JP" altLang="en-US">
                <a:latin typeface="Lucida Console" panose="020B0609040504020204" pitchFamily="49" charset="0"/>
                <a:ea typeface="HG丸ｺﾞｼｯｸM-PRO" panose="020F0600000000000000" pitchFamily="50" charset="-128"/>
              </a:rPr>
              <a:t>例外をキャッチしました</a:t>
            </a:r>
            <a:r>
              <a:rPr lang="en-US" altLang="ja-JP">
                <a:latin typeface="Lucida Console" panose="020B0609040504020204" pitchFamily="49" charset="0"/>
                <a:ea typeface="HG丸ｺﾞｼｯｸM-PRO" panose="020F0600000000000000" pitchFamily="50" charset="-128"/>
              </a:rPr>
              <a:t>");</a:t>
            </a:r>
          </a:p>
          <a:p>
            <a:pPr eaLnBrk="1" hangingPunct="1"/>
            <a:r>
              <a:rPr lang="en-US" altLang="ja-JP">
                <a:latin typeface="Lucida Console" panose="020B0609040504020204" pitchFamily="49" charset="0"/>
                <a:ea typeface="HG丸ｺﾞｼｯｸM-PRO" panose="020F0600000000000000" pitchFamily="50" charset="-128"/>
              </a:rPr>
              <a:t>      e.printStackTrace();</a:t>
            </a:r>
          </a:p>
          <a:p>
            <a:pPr eaLnBrk="1" hangingPunct="1"/>
            <a:r>
              <a:rPr lang="en-US" altLang="ja-JP">
                <a:latin typeface="Lucida Console" panose="020B0609040504020204" pitchFamily="49" charset="0"/>
                <a:ea typeface="HG丸ｺﾞｼｯｸM-PRO" panose="020F0600000000000000" pitchFamily="50" charset="-128"/>
              </a:rPr>
              <a:t>    }</a:t>
            </a:r>
          </a:p>
          <a:p>
            <a:pPr eaLnBrk="1" hangingPunct="1"/>
            <a:r>
              <a:rPr lang="en-US" altLang="ja-JP">
                <a:latin typeface="Lucida Console" panose="020B0609040504020204" pitchFamily="49" charset="0"/>
                <a:ea typeface="HG丸ｺﾞｼｯｸM-PRO" panose="020F0600000000000000" pitchFamily="50" charset="-128"/>
              </a:rPr>
              <a:t>  }</a:t>
            </a:r>
          </a:p>
          <a:p>
            <a:pPr eaLnBrk="1" hangingPunct="1"/>
            <a:r>
              <a:rPr lang="en-US" altLang="ja-JP">
                <a:latin typeface="Lucida Console" panose="020B0609040504020204" pitchFamily="49" charset="0"/>
                <a:ea typeface="HG丸ｺﾞｼｯｸM-PRO" panose="020F0600000000000000" pitchFamily="50" charset="-128"/>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タイトル 1"/>
          <p:cNvSpPr>
            <a:spLocks noGrp="1"/>
          </p:cNvSpPr>
          <p:nvPr>
            <p:ph type="title"/>
          </p:nvPr>
        </p:nvSpPr>
        <p:spPr>
          <a:xfrm>
            <a:off x="457200" y="274638"/>
            <a:ext cx="8229600" cy="725487"/>
          </a:xfrm>
        </p:spPr>
        <p:txBody>
          <a:bodyPr/>
          <a:lstStyle/>
          <a:p>
            <a:pPr eaLnBrk="1" hangingPunct="1"/>
            <a:r>
              <a:rPr lang="ja-JP" altLang="en-US" dirty="0"/>
              <a:t>モジュールとパッケージ</a:t>
            </a:r>
          </a:p>
        </p:txBody>
      </p:sp>
      <p:sp>
        <p:nvSpPr>
          <p:cNvPr id="3" name="コンテンツ プレースホルダ 2"/>
          <p:cNvSpPr>
            <a:spLocks noGrp="1"/>
          </p:cNvSpPr>
          <p:nvPr>
            <p:ph idx="1"/>
          </p:nvPr>
        </p:nvSpPr>
        <p:spPr>
          <a:xfrm>
            <a:off x="457200" y="1214438"/>
            <a:ext cx="8229600" cy="3357562"/>
          </a:xfrm>
        </p:spPr>
        <p:txBody>
          <a:bodyPr rtlCol="0">
            <a:normAutofit/>
          </a:bodyPr>
          <a:lstStyle/>
          <a:p>
            <a:pPr eaLnBrk="1" fontAlgn="auto" hangingPunct="1">
              <a:spcAft>
                <a:spcPts val="0"/>
              </a:spcAft>
              <a:defRPr/>
            </a:pPr>
            <a:r>
              <a:rPr lang="en-US" altLang="ja-JP" sz="2800" dirty="0"/>
              <a:t>Java</a:t>
            </a:r>
            <a:r>
              <a:rPr lang="ja-JP" altLang="en-US" sz="2800" dirty="0"/>
              <a:t>には「クラスライブラリ」と呼ばれる、便利なクラスやインタフェースが準備されている</a:t>
            </a:r>
            <a:endParaRPr lang="en-US" altLang="ja-JP" sz="2800" dirty="0"/>
          </a:p>
          <a:p>
            <a:pPr eaLnBrk="1" fontAlgn="auto" hangingPunct="1">
              <a:spcAft>
                <a:spcPts val="0"/>
              </a:spcAft>
              <a:defRPr/>
            </a:pPr>
            <a:r>
              <a:rPr lang="ja-JP" altLang="en-US" sz="2800" dirty="0"/>
              <a:t>クラスライブラリは必要に応じて自由に使える</a:t>
            </a:r>
            <a:endParaRPr lang="en-US" altLang="ja-JP" sz="2800" dirty="0"/>
          </a:p>
          <a:p>
            <a:pPr eaLnBrk="1" fontAlgn="auto" hangingPunct="1">
              <a:spcAft>
                <a:spcPts val="0"/>
              </a:spcAft>
              <a:defRPr/>
            </a:pPr>
            <a:r>
              <a:rPr lang="ja-JP" altLang="en-US" sz="2800" dirty="0"/>
              <a:t>クラスライブラリは「モジュール」と「パッケージ」で管理されている</a:t>
            </a:r>
          </a:p>
        </p:txBody>
      </p:sp>
      <p:pic>
        <p:nvPicPr>
          <p:cNvPr id="2" name="図 1">
            <a:extLst>
              <a:ext uri="{FF2B5EF4-FFF2-40B4-BE49-F238E27FC236}">
                <a16:creationId xmlns:a16="http://schemas.microsoft.com/office/drawing/2014/main" id="{E6A0E744-942B-4766-A881-607993CF502C}"/>
              </a:ext>
            </a:extLst>
          </p:cNvPr>
          <p:cNvPicPr>
            <a:picLocks noChangeAspect="1"/>
          </p:cNvPicPr>
          <p:nvPr/>
        </p:nvPicPr>
        <p:blipFill>
          <a:blip r:embed="rId3"/>
          <a:stretch>
            <a:fillRect/>
          </a:stretch>
        </p:blipFill>
        <p:spPr>
          <a:xfrm>
            <a:off x="469806" y="3953644"/>
            <a:ext cx="7889002" cy="2651422"/>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タイトル 1"/>
          <p:cNvSpPr>
            <a:spLocks noGrp="1"/>
          </p:cNvSpPr>
          <p:nvPr>
            <p:ph type="title"/>
          </p:nvPr>
        </p:nvSpPr>
        <p:spPr>
          <a:xfrm>
            <a:off x="457200" y="274638"/>
            <a:ext cx="8229600" cy="725487"/>
          </a:xfrm>
        </p:spPr>
        <p:txBody>
          <a:bodyPr/>
          <a:lstStyle/>
          <a:p>
            <a:pPr eaLnBrk="1" hangingPunct="1"/>
            <a:r>
              <a:rPr lang="ja-JP" altLang="en-US"/>
              <a:t>例外オブジェクト</a:t>
            </a:r>
          </a:p>
        </p:txBody>
      </p:sp>
      <p:sp>
        <p:nvSpPr>
          <p:cNvPr id="41987" name="コンテンツ プレースホルダ 2"/>
          <p:cNvSpPr>
            <a:spLocks noGrp="1"/>
          </p:cNvSpPr>
          <p:nvPr>
            <p:ph idx="1"/>
          </p:nvPr>
        </p:nvSpPr>
        <p:spPr>
          <a:xfrm>
            <a:off x="457200" y="1214438"/>
            <a:ext cx="8229600" cy="5000625"/>
          </a:xfrm>
        </p:spPr>
        <p:txBody>
          <a:bodyPr/>
          <a:lstStyle/>
          <a:p>
            <a:pPr eaLnBrk="1" hangingPunct="1"/>
            <a:r>
              <a:rPr lang="ja-JP" altLang="en-US" sz="2800" dirty="0"/>
              <a:t>例外が発生した時には</a:t>
            </a:r>
            <a:br>
              <a:rPr lang="en-US" altLang="ja-JP" sz="2800" dirty="0"/>
            </a:br>
            <a:r>
              <a:rPr lang="en-US" altLang="ja-JP" sz="2800" dirty="0" err="1"/>
              <a:t>java.lang.Exception</a:t>
            </a:r>
            <a:r>
              <a:rPr lang="ja-JP" altLang="en-US" sz="2800" dirty="0"/>
              <a:t>クラスの</a:t>
            </a:r>
            <a:br>
              <a:rPr lang="en-US" altLang="ja-JP" sz="2800" dirty="0"/>
            </a:br>
            <a:r>
              <a:rPr lang="ja-JP" altLang="en-US" sz="2800" dirty="0"/>
              <a:t>「</a:t>
            </a:r>
            <a:r>
              <a:rPr lang="ja-JP" altLang="en-US" sz="2800" dirty="0">
                <a:solidFill>
                  <a:srgbClr val="C00000"/>
                </a:solidFill>
              </a:rPr>
              <a:t>例外オブジェクト</a:t>
            </a:r>
            <a:r>
              <a:rPr lang="ja-JP" altLang="en-US" sz="2800" dirty="0"/>
              <a:t>」が投げられる</a:t>
            </a:r>
            <a:endParaRPr lang="en-US" altLang="ja-JP" sz="2800" dirty="0"/>
          </a:p>
          <a:p>
            <a:pPr eaLnBrk="1" hangingPunct="1"/>
            <a:endParaRPr lang="en-US" altLang="ja-JP" sz="2800" dirty="0"/>
          </a:p>
          <a:p>
            <a:pPr eaLnBrk="1" hangingPunct="1"/>
            <a:r>
              <a:rPr lang="ja-JP" altLang="en-US" sz="2800" dirty="0"/>
              <a:t>実際は、</a:t>
            </a:r>
            <a:r>
              <a:rPr lang="en-US" altLang="ja-JP" sz="2800" dirty="0"/>
              <a:t>Exception</a:t>
            </a:r>
            <a:r>
              <a:rPr lang="ja-JP" altLang="en-US" sz="2800" dirty="0"/>
              <a:t>クラスのサブクラス</a:t>
            </a:r>
            <a:endParaRPr lang="en-US" altLang="ja-JP" sz="2800" dirty="0"/>
          </a:p>
          <a:p>
            <a:pPr eaLnBrk="1" hangingPunct="1"/>
            <a:endParaRPr lang="en-US" altLang="ja-JP" sz="2800" dirty="0"/>
          </a:p>
          <a:p>
            <a:pPr eaLnBrk="1" hangingPunct="1"/>
            <a:r>
              <a:rPr lang="ja-JP" altLang="en-US" sz="2800" dirty="0"/>
              <a:t>例外の種類によって異なる</a:t>
            </a:r>
            <a:endParaRPr lang="en-US" altLang="ja-JP" sz="2800" dirty="0"/>
          </a:p>
          <a:p>
            <a:pPr marL="457200" lvl="1" indent="0" eaLnBrk="1" hangingPunct="1">
              <a:buNone/>
            </a:pPr>
            <a:r>
              <a:rPr lang="ja-JP" altLang="en-US" sz="2400" dirty="0"/>
              <a:t>ゼロ除算：</a:t>
            </a:r>
            <a:r>
              <a:rPr lang="en-US" altLang="ja-JP" sz="2400" dirty="0" err="1"/>
              <a:t>ArithmeticException</a:t>
            </a:r>
            <a:endParaRPr lang="en-US" altLang="ja-JP" sz="2400" dirty="0"/>
          </a:p>
          <a:p>
            <a:pPr marL="457200" lvl="1" indent="0" eaLnBrk="1" hangingPunct="1">
              <a:buNone/>
            </a:pPr>
            <a:r>
              <a:rPr lang="ja-JP" altLang="en-US" sz="2400" dirty="0"/>
              <a:t>配列の範囲を超えた参照</a:t>
            </a:r>
            <a:br>
              <a:rPr lang="en-US" altLang="ja-JP" sz="2400" dirty="0"/>
            </a:br>
            <a:r>
              <a:rPr lang="en-US" altLang="ja-JP" sz="2400" dirty="0" err="1"/>
              <a:t>ArrayIndexOutOfBoundsException</a:t>
            </a:r>
            <a:endParaRPr lang="ja-JP" altLang="en-US" sz="2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725487"/>
          </a:xfrm>
        </p:spPr>
        <p:txBody>
          <a:bodyPr rtlCol="0">
            <a:normAutofit fontScale="90000"/>
          </a:bodyPr>
          <a:lstStyle/>
          <a:p>
            <a:pPr eaLnBrk="1" fontAlgn="auto" hangingPunct="1">
              <a:spcAft>
                <a:spcPts val="0"/>
              </a:spcAft>
              <a:defRPr/>
            </a:pPr>
            <a:r>
              <a:rPr lang="ja-JP" altLang="en-US" dirty="0"/>
              <a:t>例外オブジェクトの種類による場合分け</a:t>
            </a:r>
          </a:p>
        </p:txBody>
      </p:sp>
      <p:sp>
        <p:nvSpPr>
          <p:cNvPr id="43011" name="テキスト ボックス 3"/>
          <p:cNvSpPr txBox="1">
            <a:spLocks noChangeArrowheads="1"/>
          </p:cNvSpPr>
          <p:nvPr/>
        </p:nvSpPr>
        <p:spPr bwMode="auto">
          <a:xfrm>
            <a:off x="928688" y="1285875"/>
            <a:ext cx="7297737" cy="52625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800" dirty="0">
                <a:solidFill>
                  <a:srgbClr val="C00000"/>
                </a:solidFill>
                <a:latin typeface="Lucida Console" panose="020B0609040504020204" pitchFamily="49" charset="0"/>
                <a:ea typeface="HG丸ｺﾞｼｯｸM-PRO" panose="020F0600000000000000" pitchFamily="50" charset="-128"/>
              </a:rPr>
              <a:t>try</a:t>
            </a:r>
            <a:r>
              <a:rPr lang="en-US" altLang="ja-JP" sz="2800" dirty="0">
                <a:latin typeface="Lucida Console" panose="020B0609040504020204" pitchFamily="49" charset="0"/>
                <a:ea typeface="HG丸ｺﾞｼｯｸM-PRO" panose="020F0600000000000000" pitchFamily="50" charset="-128"/>
              </a:rPr>
              <a:t> {</a:t>
            </a:r>
          </a:p>
          <a:p>
            <a:pPr eaLnBrk="1" hangingPunct="1"/>
            <a:r>
              <a:rPr lang="en-US" altLang="ja-JP" sz="2800" dirty="0">
                <a:latin typeface="Lucida Console" panose="020B0609040504020204" pitchFamily="49" charset="0"/>
                <a:ea typeface="HG丸ｺﾞｼｯｸM-PRO" panose="020F0600000000000000" pitchFamily="50" charset="-128"/>
              </a:rPr>
              <a:t>  </a:t>
            </a:r>
            <a:r>
              <a:rPr lang="ja-JP" altLang="en-US" sz="2800" dirty="0">
                <a:latin typeface="+mn-ea"/>
                <a:ea typeface="+mn-ea"/>
              </a:rPr>
              <a:t>例外が投げられる可能性のある処理</a:t>
            </a:r>
            <a:endParaRPr lang="en-US" altLang="ja-JP" sz="2800" dirty="0">
              <a:latin typeface="+mn-ea"/>
              <a:ea typeface="+mn-ea"/>
            </a:endParaRPr>
          </a:p>
          <a:p>
            <a:pPr eaLnBrk="1" hangingPunct="1"/>
            <a:r>
              <a:rPr lang="en-US" altLang="ja-JP" sz="2800" dirty="0">
                <a:latin typeface="Lucida Console" panose="020B0609040504020204" pitchFamily="49" charset="0"/>
                <a:ea typeface="HG丸ｺﾞｼｯｸM-PRO" panose="020F0600000000000000" pitchFamily="50" charset="-128"/>
              </a:rPr>
              <a:t>} </a:t>
            </a:r>
          </a:p>
          <a:p>
            <a:pPr eaLnBrk="1" hangingPunct="1"/>
            <a:r>
              <a:rPr lang="en-US" altLang="ja-JP" sz="2800" dirty="0">
                <a:solidFill>
                  <a:srgbClr val="C00000"/>
                </a:solidFill>
                <a:latin typeface="Lucida Console" panose="020B0609040504020204" pitchFamily="49" charset="0"/>
                <a:ea typeface="HG丸ｺﾞｼｯｸM-PRO" panose="020F0600000000000000" pitchFamily="50" charset="-128"/>
              </a:rPr>
              <a:t>catch</a:t>
            </a:r>
            <a:r>
              <a:rPr lang="en-US" altLang="ja-JP" sz="2800" dirty="0">
                <a:latin typeface="Lucida Console" panose="020B0609040504020204" pitchFamily="49" charset="0"/>
                <a:ea typeface="HG丸ｺﾞｼｯｸM-PRO" panose="020F0600000000000000" pitchFamily="50" charset="-128"/>
              </a:rPr>
              <a:t>(</a:t>
            </a:r>
            <a:r>
              <a:rPr lang="ja-JP" altLang="en-US" sz="2800" dirty="0">
                <a:latin typeface="Lucida Console" panose="020B0609040504020204" pitchFamily="49" charset="0"/>
                <a:ea typeface="HG丸ｺﾞｼｯｸM-PRO" panose="020F0600000000000000" pitchFamily="50" charset="-128"/>
              </a:rPr>
              <a:t>例外の型</a:t>
            </a:r>
            <a:r>
              <a:rPr lang="en-US" altLang="ja-JP" sz="2800" dirty="0">
                <a:latin typeface="Lucida Console" panose="020B0609040504020204" pitchFamily="49" charset="0"/>
                <a:ea typeface="HG丸ｺﾞｼｯｸM-PRO" panose="020F0600000000000000" pitchFamily="50" charset="-128"/>
              </a:rPr>
              <a:t>1 </a:t>
            </a:r>
            <a:r>
              <a:rPr lang="ja-JP" altLang="en-US" sz="2800" dirty="0">
                <a:latin typeface="Lucida Console" panose="020B0609040504020204" pitchFamily="49" charset="0"/>
                <a:ea typeface="HG丸ｺﾞｼｯｸM-PRO" panose="020F0600000000000000" pitchFamily="50" charset="-128"/>
              </a:rPr>
              <a:t>変数名</a:t>
            </a:r>
            <a:r>
              <a:rPr lang="en-US" altLang="ja-JP" sz="2800" dirty="0">
                <a:latin typeface="Lucida Console" panose="020B0609040504020204" pitchFamily="49" charset="0"/>
                <a:ea typeface="HG丸ｺﾞｼｯｸM-PRO" panose="020F0600000000000000" pitchFamily="50" charset="-128"/>
              </a:rPr>
              <a:t>1) {</a:t>
            </a:r>
          </a:p>
          <a:p>
            <a:pPr eaLnBrk="1" hangingPunct="1"/>
            <a:r>
              <a:rPr lang="ja-JP" altLang="en-US" sz="2800" dirty="0">
                <a:latin typeface="Lucida Console" panose="020B0609040504020204" pitchFamily="49" charset="0"/>
                <a:ea typeface="HG丸ｺﾞｼｯｸM-PRO" panose="020F0600000000000000" pitchFamily="50" charset="-128"/>
              </a:rPr>
              <a:t>  </a:t>
            </a:r>
            <a:r>
              <a:rPr lang="ja-JP" altLang="en-US" sz="2800" dirty="0">
                <a:latin typeface="+mn-ea"/>
                <a:ea typeface="+mn-ea"/>
              </a:rPr>
              <a:t>例外の型</a:t>
            </a:r>
            <a:r>
              <a:rPr lang="en-US" altLang="ja-JP" sz="2800" dirty="0">
                <a:latin typeface="+mn-ea"/>
                <a:ea typeface="+mn-ea"/>
              </a:rPr>
              <a:t>1</a:t>
            </a:r>
            <a:r>
              <a:rPr lang="ja-JP" altLang="en-US" sz="2800" dirty="0">
                <a:latin typeface="+mn-ea"/>
                <a:ea typeface="+mn-ea"/>
              </a:rPr>
              <a:t>の例外が投げられたときの処理</a:t>
            </a:r>
            <a:endParaRPr lang="en-US" altLang="ja-JP" sz="2800" dirty="0">
              <a:latin typeface="+mn-ea"/>
              <a:ea typeface="+mn-ea"/>
            </a:endParaRPr>
          </a:p>
          <a:p>
            <a:pPr eaLnBrk="1" hangingPunct="1"/>
            <a:r>
              <a:rPr lang="en-US" altLang="ja-JP" sz="2800" dirty="0">
                <a:latin typeface="Lucida Console" panose="020B0609040504020204" pitchFamily="49" charset="0"/>
                <a:ea typeface="HG丸ｺﾞｼｯｸM-PRO" panose="020F0600000000000000" pitchFamily="50" charset="-128"/>
              </a:rPr>
              <a:t>}</a:t>
            </a:r>
          </a:p>
          <a:p>
            <a:pPr eaLnBrk="1" hangingPunct="1"/>
            <a:r>
              <a:rPr lang="en-US" altLang="ja-JP" sz="2800" dirty="0">
                <a:solidFill>
                  <a:srgbClr val="C00000"/>
                </a:solidFill>
                <a:latin typeface="Lucida Console" panose="020B0609040504020204" pitchFamily="49" charset="0"/>
                <a:ea typeface="HG丸ｺﾞｼｯｸM-PRO" panose="020F0600000000000000" pitchFamily="50" charset="-128"/>
              </a:rPr>
              <a:t>catch</a:t>
            </a:r>
            <a:r>
              <a:rPr lang="en-US" altLang="ja-JP" sz="2800" dirty="0">
                <a:latin typeface="Lucida Console" panose="020B0609040504020204" pitchFamily="49" charset="0"/>
                <a:ea typeface="HG丸ｺﾞｼｯｸM-PRO" panose="020F0600000000000000" pitchFamily="50" charset="-128"/>
              </a:rPr>
              <a:t>(</a:t>
            </a:r>
            <a:r>
              <a:rPr lang="ja-JP" altLang="en-US" sz="2800" dirty="0">
                <a:latin typeface="Lucida Console" panose="020B0609040504020204" pitchFamily="49" charset="0"/>
                <a:ea typeface="HG丸ｺﾞｼｯｸM-PRO" panose="020F0600000000000000" pitchFamily="50" charset="-128"/>
              </a:rPr>
              <a:t>例外の型</a:t>
            </a:r>
            <a:r>
              <a:rPr lang="en-US" altLang="ja-JP" sz="2800" dirty="0">
                <a:latin typeface="Lucida Console" panose="020B0609040504020204" pitchFamily="49" charset="0"/>
                <a:ea typeface="HG丸ｺﾞｼｯｸM-PRO" panose="020F0600000000000000" pitchFamily="50" charset="-128"/>
              </a:rPr>
              <a:t>2 </a:t>
            </a:r>
            <a:r>
              <a:rPr lang="ja-JP" altLang="en-US" sz="2800" dirty="0">
                <a:latin typeface="Lucida Console" panose="020B0609040504020204" pitchFamily="49" charset="0"/>
                <a:ea typeface="HG丸ｺﾞｼｯｸM-PRO" panose="020F0600000000000000" pitchFamily="50" charset="-128"/>
              </a:rPr>
              <a:t>変数名</a:t>
            </a:r>
            <a:r>
              <a:rPr lang="en-US" altLang="ja-JP" sz="2800" dirty="0">
                <a:latin typeface="Lucida Console" panose="020B0609040504020204" pitchFamily="49" charset="0"/>
                <a:ea typeface="HG丸ｺﾞｼｯｸM-PRO" panose="020F0600000000000000" pitchFamily="50" charset="-128"/>
              </a:rPr>
              <a:t>2) {</a:t>
            </a:r>
          </a:p>
          <a:p>
            <a:pPr eaLnBrk="1" hangingPunct="1"/>
            <a:r>
              <a:rPr lang="ja-JP" altLang="en-US" sz="2800" dirty="0">
                <a:latin typeface="Lucida Console" panose="020B0609040504020204" pitchFamily="49" charset="0"/>
                <a:ea typeface="HG丸ｺﾞｼｯｸM-PRO" panose="020F0600000000000000" pitchFamily="50" charset="-128"/>
              </a:rPr>
              <a:t>  </a:t>
            </a:r>
            <a:r>
              <a:rPr lang="ja-JP" altLang="en-US" sz="2800" dirty="0">
                <a:latin typeface="+mn-ea"/>
                <a:ea typeface="+mn-ea"/>
              </a:rPr>
              <a:t>例外の型</a:t>
            </a:r>
            <a:r>
              <a:rPr lang="en-US" altLang="ja-JP" sz="2800" dirty="0">
                <a:latin typeface="+mn-ea"/>
                <a:ea typeface="+mn-ea"/>
              </a:rPr>
              <a:t>2</a:t>
            </a:r>
            <a:r>
              <a:rPr lang="ja-JP" altLang="en-US" sz="2800" dirty="0">
                <a:latin typeface="+mn-ea"/>
                <a:ea typeface="+mn-ea"/>
              </a:rPr>
              <a:t>の例外が投げられたときの処理</a:t>
            </a:r>
            <a:endParaRPr lang="en-US" altLang="ja-JP" sz="2800" dirty="0">
              <a:latin typeface="+mn-ea"/>
              <a:ea typeface="+mn-ea"/>
            </a:endParaRPr>
          </a:p>
          <a:p>
            <a:pPr eaLnBrk="1" hangingPunct="1"/>
            <a:r>
              <a:rPr lang="en-US" altLang="ja-JP" sz="2800" dirty="0">
                <a:latin typeface="Lucida Console" panose="020B0609040504020204" pitchFamily="49" charset="0"/>
                <a:ea typeface="HG丸ｺﾞｼｯｸM-PRO" panose="020F0600000000000000" pitchFamily="50" charset="-128"/>
              </a:rPr>
              <a:t>}</a:t>
            </a:r>
          </a:p>
          <a:p>
            <a:pPr eaLnBrk="1" hangingPunct="1"/>
            <a:r>
              <a:rPr lang="en-US" altLang="ja-JP" sz="2800" dirty="0">
                <a:solidFill>
                  <a:srgbClr val="C00000"/>
                </a:solidFill>
                <a:latin typeface="Lucida Console" panose="020B0609040504020204" pitchFamily="49" charset="0"/>
                <a:ea typeface="HG丸ｺﾞｼｯｸM-PRO" panose="020F0600000000000000" pitchFamily="50" charset="-128"/>
              </a:rPr>
              <a:t>finally</a:t>
            </a:r>
            <a:r>
              <a:rPr lang="en-US" altLang="ja-JP" sz="2800" dirty="0">
                <a:latin typeface="Lucida Console" panose="020B0609040504020204" pitchFamily="49" charset="0"/>
                <a:ea typeface="HG丸ｺﾞｼｯｸM-PRO" panose="020F0600000000000000" pitchFamily="50" charset="-128"/>
              </a:rPr>
              <a:t> {</a:t>
            </a:r>
          </a:p>
          <a:p>
            <a:pPr eaLnBrk="1" hangingPunct="1"/>
            <a:r>
              <a:rPr lang="en-US" altLang="ja-JP" sz="2800" dirty="0">
                <a:latin typeface="Lucida Console" panose="020B0609040504020204" pitchFamily="49" charset="0"/>
                <a:ea typeface="HG丸ｺﾞｼｯｸM-PRO" panose="020F0600000000000000" pitchFamily="50" charset="-128"/>
              </a:rPr>
              <a:t>  </a:t>
            </a:r>
            <a:r>
              <a:rPr lang="ja-JP" altLang="en-US" sz="2800" dirty="0">
                <a:latin typeface="+mn-ea"/>
                <a:ea typeface="+mn-ea"/>
              </a:rPr>
              <a:t>最後に必ず行う処理</a:t>
            </a:r>
            <a:endParaRPr lang="en-US" altLang="ja-JP" sz="2800" dirty="0">
              <a:latin typeface="+mn-ea"/>
              <a:ea typeface="+mn-ea"/>
            </a:endParaRPr>
          </a:p>
          <a:p>
            <a:pPr eaLnBrk="1" hangingPunct="1"/>
            <a:r>
              <a:rPr lang="en-US" altLang="ja-JP" sz="2800" dirty="0">
                <a:latin typeface="Lucida Console" panose="020B0609040504020204" pitchFamily="49" charset="0"/>
                <a:ea typeface="HG丸ｺﾞｼｯｸM-PRO" panose="020F0600000000000000" pitchFamily="50" charset="-128"/>
              </a:rPr>
              <a:t>}</a:t>
            </a:r>
            <a:endParaRPr lang="ja-JP" altLang="en-US" sz="2800" dirty="0">
              <a:latin typeface="Lucida Console" panose="020B0609040504020204" pitchFamily="49" charset="0"/>
              <a:ea typeface="HG丸ｺﾞｼｯｸM-PRO" panose="020F0600000000000000" pitchFamily="50" charset="-128"/>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タイトル 1"/>
          <p:cNvSpPr>
            <a:spLocks noGrp="1"/>
          </p:cNvSpPr>
          <p:nvPr>
            <p:ph type="title"/>
          </p:nvPr>
        </p:nvSpPr>
        <p:spPr>
          <a:xfrm>
            <a:off x="457200" y="274638"/>
            <a:ext cx="8229600" cy="725487"/>
          </a:xfrm>
        </p:spPr>
        <p:txBody>
          <a:bodyPr/>
          <a:lstStyle/>
          <a:p>
            <a:pPr eaLnBrk="1" hangingPunct="1"/>
            <a:r>
              <a:rPr lang="ja-JP" altLang="en-US"/>
              <a:t>例外クラスの階層</a:t>
            </a:r>
          </a:p>
        </p:txBody>
      </p:sp>
      <p:pic>
        <p:nvPicPr>
          <p:cNvPr id="44035" name="Picture 2" descr="C:\_jun\work\2009misc\書籍出版関係\Java\00_Java図表画面データ\2巻\10章\図10-5.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75" y="1143000"/>
            <a:ext cx="8215313" cy="403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6" name="テキスト ボックス 4"/>
          <p:cNvSpPr txBox="1">
            <a:spLocks noChangeArrowheads="1"/>
          </p:cNvSpPr>
          <p:nvPr/>
        </p:nvSpPr>
        <p:spPr bwMode="auto">
          <a:xfrm>
            <a:off x="428625" y="5286375"/>
            <a:ext cx="842962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a:latin typeface="+mn-ea"/>
                <a:ea typeface="+mn-ea"/>
              </a:rPr>
              <a:t>Exception</a:t>
            </a:r>
            <a:r>
              <a:rPr lang="ja-JP" altLang="en-US" sz="2400">
                <a:latin typeface="+mn-ea"/>
                <a:ea typeface="+mn-ea"/>
              </a:rPr>
              <a:t>オブジェクトが投げられる可能性がある場合は</a:t>
            </a:r>
            <a:r>
              <a:rPr lang="en-US" altLang="ja-JP" sz="2400">
                <a:latin typeface="+mn-ea"/>
                <a:ea typeface="+mn-ea"/>
              </a:rPr>
              <a:t>try</a:t>
            </a:r>
            <a:r>
              <a:rPr lang="ja-JP" altLang="en-US" sz="2400">
                <a:latin typeface="+mn-ea"/>
                <a:ea typeface="+mn-ea"/>
              </a:rPr>
              <a:t>～</a:t>
            </a:r>
            <a:r>
              <a:rPr lang="en-US" altLang="ja-JP" sz="2400">
                <a:latin typeface="+mn-ea"/>
                <a:ea typeface="+mn-ea"/>
              </a:rPr>
              <a:t>catch</a:t>
            </a:r>
            <a:r>
              <a:rPr lang="ja-JP" altLang="en-US" sz="2400">
                <a:latin typeface="+mn-ea"/>
                <a:ea typeface="+mn-ea"/>
              </a:rPr>
              <a:t>文を書かなくてはいけない。</a:t>
            </a:r>
            <a:endParaRPr lang="en-US" altLang="ja-JP" sz="2400">
              <a:latin typeface="+mn-ea"/>
              <a:ea typeface="+mn-ea"/>
            </a:endParaRPr>
          </a:p>
          <a:p>
            <a:pPr eaLnBrk="1" hangingPunct="1"/>
            <a:r>
              <a:rPr lang="ja-JP" altLang="en-US" sz="2400">
                <a:latin typeface="+mn-ea"/>
                <a:ea typeface="+mn-ea"/>
              </a:rPr>
              <a:t>ただし、</a:t>
            </a:r>
            <a:r>
              <a:rPr lang="en-US" altLang="ja-JP" sz="2400">
                <a:latin typeface="+mn-ea"/>
                <a:ea typeface="+mn-ea"/>
              </a:rPr>
              <a:t>RuntimeException</a:t>
            </a:r>
            <a:r>
              <a:rPr lang="ja-JP" altLang="en-US" sz="2400">
                <a:latin typeface="+mn-ea"/>
                <a:ea typeface="+mn-ea"/>
              </a:rPr>
              <a:t>だけは、</a:t>
            </a:r>
            <a:r>
              <a:rPr lang="en-US" altLang="ja-JP" sz="2400">
                <a:latin typeface="+mn-ea"/>
                <a:ea typeface="+mn-ea"/>
              </a:rPr>
              <a:t>try</a:t>
            </a:r>
            <a:r>
              <a:rPr lang="ja-JP" altLang="en-US" sz="2400">
                <a:latin typeface="+mn-ea"/>
                <a:ea typeface="+mn-ea"/>
              </a:rPr>
              <a:t>～</a:t>
            </a:r>
            <a:r>
              <a:rPr lang="en-US" altLang="ja-JP" sz="2400">
                <a:latin typeface="+mn-ea"/>
                <a:ea typeface="+mn-ea"/>
              </a:rPr>
              <a:t>catch</a:t>
            </a:r>
            <a:r>
              <a:rPr lang="ja-JP" altLang="en-US" sz="2400">
                <a:latin typeface="+mn-ea"/>
                <a:ea typeface="+mn-ea"/>
              </a:rPr>
              <a:t>文が無くてもよい。</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タイトル 1"/>
          <p:cNvSpPr>
            <a:spLocks noGrp="1"/>
          </p:cNvSpPr>
          <p:nvPr>
            <p:ph type="title"/>
          </p:nvPr>
        </p:nvSpPr>
        <p:spPr>
          <a:xfrm>
            <a:off x="457200" y="274638"/>
            <a:ext cx="8229600" cy="725487"/>
          </a:xfrm>
        </p:spPr>
        <p:txBody>
          <a:bodyPr/>
          <a:lstStyle/>
          <a:p>
            <a:pPr eaLnBrk="1" hangingPunct="1"/>
            <a:r>
              <a:rPr lang="ja-JP" altLang="en-US"/>
              <a:t>例外を作成して投げる</a:t>
            </a:r>
          </a:p>
        </p:txBody>
      </p:sp>
      <p:sp>
        <p:nvSpPr>
          <p:cNvPr id="45059" name="コンテンツ プレースホルダ 2"/>
          <p:cNvSpPr>
            <a:spLocks noGrp="1"/>
          </p:cNvSpPr>
          <p:nvPr>
            <p:ph idx="1"/>
          </p:nvPr>
        </p:nvSpPr>
        <p:spPr>
          <a:xfrm>
            <a:off x="457200" y="1214438"/>
            <a:ext cx="8229600" cy="2357437"/>
          </a:xfrm>
        </p:spPr>
        <p:txBody>
          <a:bodyPr/>
          <a:lstStyle/>
          <a:p>
            <a:pPr eaLnBrk="1" hangingPunct="1"/>
            <a:r>
              <a:rPr lang="ja-JP" altLang="en-US"/>
              <a:t>例外オブジェクトを自分で作成して投げることができる</a:t>
            </a:r>
            <a:endParaRPr lang="en-US" altLang="ja-JP"/>
          </a:p>
          <a:p>
            <a:pPr eaLnBrk="1" hangingPunct="1"/>
            <a:endParaRPr lang="en-US" altLang="ja-JP"/>
          </a:p>
          <a:p>
            <a:pPr eaLnBrk="1" hangingPunct="1"/>
            <a:r>
              <a:rPr lang="ja-JP" altLang="en-US"/>
              <a:t>例外オブジェクトの作成</a:t>
            </a:r>
          </a:p>
        </p:txBody>
      </p:sp>
      <p:sp>
        <p:nvSpPr>
          <p:cNvPr id="45060" name="テキスト ボックス 3"/>
          <p:cNvSpPr txBox="1">
            <a:spLocks noChangeArrowheads="1"/>
          </p:cNvSpPr>
          <p:nvPr/>
        </p:nvSpPr>
        <p:spPr bwMode="auto">
          <a:xfrm>
            <a:off x="214313" y="3500438"/>
            <a:ext cx="8699500" cy="4000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000">
                <a:latin typeface="Lucida Console" panose="020B0609040504020204" pitchFamily="49" charset="0"/>
                <a:ea typeface="HG丸ｺﾞｼｯｸM-PRO" panose="020F0600000000000000" pitchFamily="50" charset="-128"/>
              </a:rPr>
              <a:t>Exception e = new Exception("</a:t>
            </a:r>
            <a:r>
              <a:rPr lang="ja-JP" altLang="en-US" sz="2000">
                <a:latin typeface="Lucida Console" panose="020B0609040504020204" pitchFamily="49" charset="0"/>
                <a:ea typeface="HG丸ｺﾞｼｯｸM-PRO" panose="020F0600000000000000" pitchFamily="50" charset="-128"/>
              </a:rPr>
              <a:t>○○という例外が発生しました</a:t>
            </a:r>
            <a:r>
              <a:rPr lang="en-US" altLang="ja-JP" sz="2000">
                <a:latin typeface="Lucida Console" panose="020B0609040504020204" pitchFamily="49" charset="0"/>
                <a:ea typeface="HG丸ｺﾞｼｯｸM-PRO" panose="020F0600000000000000" pitchFamily="50" charset="-128"/>
              </a:rPr>
              <a:t>");</a:t>
            </a:r>
            <a:endParaRPr lang="ja-JP" altLang="en-US" sz="2000">
              <a:latin typeface="Lucida Console" panose="020B0609040504020204" pitchFamily="49" charset="0"/>
              <a:ea typeface="HG丸ｺﾞｼｯｸM-PRO" panose="020F0600000000000000" pitchFamily="50" charset="-128"/>
            </a:endParaRPr>
          </a:p>
        </p:txBody>
      </p:sp>
      <p:sp>
        <p:nvSpPr>
          <p:cNvPr id="45061" name="コンテンツ プレースホルダ 2"/>
          <p:cNvSpPr txBox="1">
            <a:spLocks/>
          </p:cNvSpPr>
          <p:nvPr/>
        </p:nvSpPr>
        <p:spPr bwMode="auto">
          <a:xfrm>
            <a:off x="457200" y="4286250"/>
            <a:ext cx="82296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spcBef>
                <a:spcPct val="20000"/>
              </a:spcBef>
              <a:buFont typeface="Arial" panose="020B0604020202020204" pitchFamily="34" charset="0"/>
              <a:buChar char="•"/>
            </a:pPr>
            <a:r>
              <a:rPr lang="ja-JP" altLang="en-US" sz="3200" dirty="0">
                <a:latin typeface="+mn-ea"/>
                <a:ea typeface="+mn-ea"/>
              </a:rPr>
              <a:t>例外オブジェクトを投げる</a:t>
            </a:r>
          </a:p>
        </p:txBody>
      </p:sp>
      <p:sp>
        <p:nvSpPr>
          <p:cNvPr id="45062" name="テキスト ボックス 5"/>
          <p:cNvSpPr txBox="1">
            <a:spLocks noChangeArrowheads="1"/>
          </p:cNvSpPr>
          <p:nvPr/>
        </p:nvSpPr>
        <p:spPr bwMode="auto">
          <a:xfrm>
            <a:off x="214313" y="5000625"/>
            <a:ext cx="1916112" cy="523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800">
                <a:solidFill>
                  <a:srgbClr val="C00000"/>
                </a:solidFill>
                <a:latin typeface="Lucida Console" panose="020B0609040504020204" pitchFamily="49" charset="0"/>
                <a:ea typeface="HG丸ｺﾞｼｯｸM-PRO" panose="020F0600000000000000" pitchFamily="50" charset="-128"/>
              </a:rPr>
              <a:t>throw</a:t>
            </a:r>
            <a:r>
              <a:rPr lang="en-US" altLang="ja-JP" sz="2800">
                <a:latin typeface="Lucida Console" panose="020B0609040504020204" pitchFamily="49" charset="0"/>
                <a:ea typeface="HG丸ｺﾞｼｯｸM-PRO" panose="020F0600000000000000" pitchFamily="50" charset="-128"/>
              </a:rPr>
              <a:t> e;</a:t>
            </a:r>
            <a:endParaRPr lang="ja-JP" altLang="en-US" sz="2800">
              <a:latin typeface="Lucida Console" panose="020B0609040504020204" pitchFamily="49" charset="0"/>
              <a:ea typeface="HG丸ｺﾞｼｯｸM-PRO" panose="020F0600000000000000" pitchFamily="50" charset="-128"/>
            </a:endParaRPr>
          </a:p>
        </p:txBody>
      </p:sp>
      <p:sp>
        <p:nvSpPr>
          <p:cNvPr id="45063" name="テキスト ボックス 6"/>
          <p:cNvSpPr txBox="1">
            <a:spLocks noChangeArrowheads="1"/>
          </p:cNvSpPr>
          <p:nvPr/>
        </p:nvSpPr>
        <p:spPr bwMode="auto">
          <a:xfrm>
            <a:off x="142875" y="6000750"/>
            <a:ext cx="90566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dirty="0">
                <a:latin typeface="+mn-ea"/>
                <a:ea typeface="+mn-ea"/>
              </a:rPr>
              <a:t>※</a:t>
            </a:r>
            <a:r>
              <a:rPr lang="ja-JP" altLang="en-US" dirty="0">
                <a:latin typeface="+mn-ea"/>
                <a:ea typeface="+mn-ea"/>
              </a:rPr>
              <a:t>通常は</a:t>
            </a:r>
            <a:r>
              <a:rPr lang="en-US" altLang="ja-JP" dirty="0">
                <a:latin typeface="+mn-ea"/>
                <a:ea typeface="+mn-ea"/>
              </a:rPr>
              <a:t>Exception</a:t>
            </a:r>
            <a:r>
              <a:rPr lang="ja-JP" altLang="en-US" dirty="0">
                <a:latin typeface="+mn-ea"/>
                <a:ea typeface="+mn-ea"/>
              </a:rPr>
              <a:t>クラスをそのまま使用せず、サブクラスを作って例外を投げる。</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タイトル 1"/>
          <p:cNvSpPr>
            <a:spLocks noGrp="1"/>
          </p:cNvSpPr>
          <p:nvPr>
            <p:ph type="title"/>
          </p:nvPr>
        </p:nvSpPr>
        <p:spPr>
          <a:xfrm>
            <a:off x="457200" y="274638"/>
            <a:ext cx="8229600" cy="725487"/>
          </a:xfrm>
        </p:spPr>
        <p:txBody>
          <a:bodyPr/>
          <a:lstStyle/>
          <a:p>
            <a:pPr eaLnBrk="1" hangingPunct="1"/>
            <a:r>
              <a:rPr lang="ja-JP" altLang="en-US"/>
              <a:t>メソッドの外への例外の送出</a:t>
            </a:r>
          </a:p>
        </p:txBody>
      </p:sp>
      <p:sp>
        <p:nvSpPr>
          <p:cNvPr id="3" name="コンテンツ プレースホルダ 2"/>
          <p:cNvSpPr>
            <a:spLocks noGrp="1"/>
          </p:cNvSpPr>
          <p:nvPr>
            <p:ph idx="1"/>
          </p:nvPr>
        </p:nvSpPr>
        <p:spPr>
          <a:xfrm>
            <a:off x="457200" y="1214438"/>
            <a:ext cx="8229600" cy="2857500"/>
          </a:xfrm>
        </p:spPr>
        <p:txBody>
          <a:bodyPr rtlCol="0">
            <a:normAutofit/>
          </a:bodyPr>
          <a:lstStyle/>
          <a:p>
            <a:pPr marL="0" indent="0" eaLnBrk="1" fontAlgn="auto" hangingPunct="1">
              <a:spcAft>
                <a:spcPts val="0"/>
              </a:spcAft>
              <a:buNone/>
              <a:defRPr/>
            </a:pPr>
            <a:r>
              <a:rPr lang="ja-JP" altLang="en-US" dirty="0"/>
              <a:t>自分で作成した例外オブジェクトを</a:t>
            </a:r>
            <a:r>
              <a:rPr lang="en-US" altLang="ja-JP" dirty="0"/>
              <a:t>throw</a:t>
            </a:r>
            <a:r>
              <a:rPr lang="ja-JP" altLang="en-US" dirty="0"/>
              <a:t>した後の処理</a:t>
            </a:r>
            <a:endParaRPr lang="en-US" altLang="ja-JP" dirty="0"/>
          </a:p>
          <a:p>
            <a:pPr marL="971550" lvl="1" indent="-514350" eaLnBrk="1" fontAlgn="auto" hangingPunct="1">
              <a:spcAft>
                <a:spcPts val="0"/>
              </a:spcAft>
              <a:buFont typeface="Arial" panose="020B0604020202020204" pitchFamily="34" charset="0"/>
              <a:buAutoNum type="arabicPeriod"/>
              <a:defRPr/>
            </a:pPr>
            <a:r>
              <a:rPr lang="en-US" altLang="ja-JP" dirty="0"/>
              <a:t>try</a:t>
            </a:r>
            <a:r>
              <a:rPr lang="ja-JP" altLang="en-US" dirty="0"/>
              <a:t>～</a:t>
            </a:r>
            <a:r>
              <a:rPr lang="en-US" altLang="ja-JP" dirty="0"/>
              <a:t>catch</a:t>
            </a:r>
            <a:r>
              <a:rPr lang="ja-JP" altLang="en-US" dirty="0"/>
              <a:t>文で囲んで処理する</a:t>
            </a:r>
            <a:endParaRPr lang="en-US" altLang="ja-JP" dirty="0"/>
          </a:p>
          <a:p>
            <a:pPr marL="971550" lvl="1" indent="-514350" eaLnBrk="1" fontAlgn="auto" hangingPunct="1">
              <a:spcAft>
                <a:spcPts val="0"/>
              </a:spcAft>
              <a:buFont typeface="Arial" panose="020B0604020202020204" pitchFamily="34" charset="0"/>
              <a:buAutoNum type="arabicPeriod"/>
              <a:defRPr/>
            </a:pPr>
            <a:r>
              <a:rPr lang="ja-JP" altLang="en-US" dirty="0">
                <a:solidFill>
                  <a:srgbClr val="C00000"/>
                </a:solidFill>
              </a:rPr>
              <a:t>メソッドの外に投げる</a:t>
            </a:r>
            <a:br>
              <a:rPr lang="en-US" altLang="ja-JP" dirty="0"/>
            </a:br>
            <a:r>
              <a:rPr lang="ja-JP" altLang="en-US" dirty="0"/>
              <a:t>（メソッドの呼び出し側で処理する）</a:t>
            </a:r>
            <a:endParaRPr lang="en-US" altLang="ja-JP" dirty="0"/>
          </a:p>
          <a:p>
            <a:pPr lvl="1" eaLnBrk="1" fontAlgn="auto" hangingPunct="1">
              <a:spcAft>
                <a:spcPts val="0"/>
              </a:spcAft>
              <a:defRPr/>
            </a:pPr>
            <a:endParaRPr lang="ja-JP" altLang="en-US" dirty="0"/>
          </a:p>
        </p:txBody>
      </p:sp>
      <p:sp>
        <p:nvSpPr>
          <p:cNvPr id="46084" name="テキスト ボックス 3"/>
          <p:cNvSpPr txBox="1">
            <a:spLocks noChangeArrowheads="1"/>
          </p:cNvSpPr>
          <p:nvPr/>
        </p:nvSpPr>
        <p:spPr bwMode="auto">
          <a:xfrm>
            <a:off x="214313" y="4830763"/>
            <a:ext cx="8643937" cy="1384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2800" dirty="0">
                <a:latin typeface="Lucida Console" panose="020B0609040504020204" pitchFamily="49" charset="0"/>
                <a:ea typeface="HG丸ｺﾞｼｯｸM-PRO" panose="020F0600000000000000" pitchFamily="50" charset="-128"/>
              </a:rPr>
              <a:t>戻り値 メソッド名</a:t>
            </a:r>
            <a:r>
              <a:rPr lang="en-US" altLang="ja-JP" sz="2800" dirty="0">
                <a:latin typeface="Lucida Console" panose="020B0609040504020204" pitchFamily="49" charset="0"/>
                <a:ea typeface="HG丸ｺﾞｼｯｸM-PRO" panose="020F0600000000000000" pitchFamily="50" charset="-128"/>
              </a:rPr>
              <a:t>(</a:t>
            </a:r>
            <a:r>
              <a:rPr lang="ja-JP" altLang="en-US" sz="2800" dirty="0">
                <a:latin typeface="Lucida Console" panose="020B0609040504020204" pitchFamily="49" charset="0"/>
                <a:ea typeface="HG丸ｺﾞｼｯｸM-PRO" panose="020F0600000000000000" pitchFamily="50" charset="-128"/>
              </a:rPr>
              <a:t>引数</a:t>
            </a:r>
            <a:r>
              <a:rPr lang="en-US" altLang="ja-JP" sz="2800" dirty="0">
                <a:latin typeface="Lucida Console" panose="020B0609040504020204" pitchFamily="49" charset="0"/>
                <a:ea typeface="HG丸ｺﾞｼｯｸM-PRO" panose="020F0600000000000000" pitchFamily="50" charset="-128"/>
              </a:rPr>
              <a:t>)</a:t>
            </a:r>
            <a:r>
              <a:rPr lang="ja-JP" altLang="en-US" sz="2800" dirty="0">
                <a:latin typeface="Lucida Console" panose="020B0609040504020204" pitchFamily="49" charset="0"/>
                <a:ea typeface="HG丸ｺﾞｼｯｸM-PRO" panose="020F0600000000000000" pitchFamily="50" charset="-128"/>
              </a:rPr>
              <a:t> </a:t>
            </a:r>
            <a:r>
              <a:rPr lang="en-US" altLang="ja-JP" sz="2800" dirty="0">
                <a:solidFill>
                  <a:srgbClr val="C00000"/>
                </a:solidFill>
                <a:latin typeface="Lucida Console" panose="020B0609040504020204" pitchFamily="49" charset="0"/>
                <a:ea typeface="HG丸ｺﾞｼｯｸM-PRO" panose="020F0600000000000000" pitchFamily="50" charset="-128"/>
              </a:rPr>
              <a:t>throws </a:t>
            </a:r>
            <a:r>
              <a:rPr lang="ja-JP" altLang="en-US" sz="2800" dirty="0">
                <a:solidFill>
                  <a:srgbClr val="C00000"/>
                </a:solidFill>
                <a:latin typeface="Lucida Console" panose="020B0609040504020204" pitchFamily="49" charset="0"/>
                <a:ea typeface="HG丸ｺﾞｼｯｸM-PRO" panose="020F0600000000000000" pitchFamily="50" charset="-128"/>
              </a:rPr>
              <a:t>例外の型</a:t>
            </a:r>
            <a:r>
              <a:rPr lang="ja-JP" altLang="en-US" sz="2800" dirty="0">
                <a:latin typeface="Lucida Console" panose="020B0609040504020204" pitchFamily="49" charset="0"/>
                <a:ea typeface="HG丸ｺﾞｼｯｸM-PRO" panose="020F0600000000000000" pitchFamily="50" charset="-128"/>
              </a:rPr>
              <a:t> </a:t>
            </a:r>
            <a:r>
              <a:rPr lang="en-US" altLang="ja-JP" sz="2800" dirty="0">
                <a:latin typeface="Lucida Console" panose="020B0609040504020204" pitchFamily="49" charset="0"/>
                <a:ea typeface="HG丸ｺﾞｼｯｸM-PRO" panose="020F0600000000000000" pitchFamily="50" charset="-128"/>
              </a:rPr>
              <a:t>{</a:t>
            </a:r>
          </a:p>
          <a:p>
            <a:pPr eaLnBrk="1" hangingPunct="1"/>
            <a:r>
              <a:rPr lang="en-US" altLang="ja-JP" sz="2800" dirty="0">
                <a:latin typeface="Lucida Console" panose="020B0609040504020204" pitchFamily="49" charset="0"/>
                <a:ea typeface="HG丸ｺﾞｼｯｸM-PRO" panose="020F0600000000000000" pitchFamily="50" charset="-128"/>
              </a:rPr>
              <a:t>  </a:t>
            </a:r>
            <a:r>
              <a:rPr lang="ja-JP" altLang="en-US" sz="2800" dirty="0">
                <a:latin typeface="+mn-ea"/>
                <a:ea typeface="+mn-ea"/>
              </a:rPr>
              <a:t>例外を投げる可能性のあるメソッドの内容</a:t>
            </a:r>
            <a:endParaRPr lang="en-US" altLang="ja-JP" sz="2800" dirty="0">
              <a:latin typeface="+mn-ea"/>
              <a:ea typeface="+mn-ea"/>
            </a:endParaRPr>
          </a:p>
          <a:p>
            <a:pPr eaLnBrk="1" hangingPunct="1"/>
            <a:r>
              <a:rPr lang="en-US" altLang="ja-JP" sz="2800" dirty="0">
                <a:latin typeface="Lucida Console" panose="020B0609040504020204" pitchFamily="49" charset="0"/>
                <a:ea typeface="HG丸ｺﾞｼｯｸM-PRO" panose="020F0600000000000000" pitchFamily="50" charset="-128"/>
              </a:rPr>
              <a:t>}</a:t>
            </a:r>
            <a:endParaRPr lang="ja-JP" altLang="en-US" sz="2800" dirty="0">
              <a:latin typeface="Lucida Console" panose="020B0609040504020204" pitchFamily="49" charset="0"/>
              <a:ea typeface="HG丸ｺﾞｼｯｸM-PRO" panose="020F0600000000000000" pitchFamily="50" charset="-128"/>
            </a:endParaRPr>
          </a:p>
        </p:txBody>
      </p:sp>
      <p:sp>
        <p:nvSpPr>
          <p:cNvPr id="46085" name="テキスト ボックス 4"/>
          <p:cNvSpPr txBox="1">
            <a:spLocks noChangeArrowheads="1"/>
          </p:cNvSpPr>
          <p:nvPr/>
        </p:nvSpPr>
        <p:spPr bwMode="auto">
          <a:xfrm>
            <a:off x="214313" y="4357688"/>
            <a:ext cx="67329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a:latin typeface="+mn-ea"/>
                <a:ea typeface="+mn-ea"/>
              </a:rPr>
              <a:t>2</a:t>
            </a:r>
            <a:r>
              <a:rPr lang="ja-JP" altLang="en-US" sz="2400">
                <a:latin typeface="+mn-ea"/>
                <a:ea typeface="+mn-ea"/>
              </a:rPr>
              <a:t>の場合はメソッドの宣言に </a:t>
            </a:r>
            <a:r>
              <a:rPr lang="en-US" altLang="ja-JP" sz="2400">
                <a:latin typeface="+mn-ea"/>
                <a:ea typeface="+mn-ea"/>
              </a:rPr>
              <a:t>throws </a:t>
            </a:r>
            <a:r>
              <a:rPr lang="ja-JP" altLang="en-US" sz="2400">
                <a:latin typeface="+mn-ea"/>
                <a:ea typeface="+mn-ea"/>
              </a:rPr>
              <a:t>を追加する</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タイトル 1"/>
          <p:cNvSpPr>
            <a:spLocks noGrp="1"/>
          </p:cNvSpPr>
          <p:nvPr>
            <p:ph type="title"/>
          </p:nvPr>
        </p:nvSpPr>
        <p:spPr>
          <a:xfrm>
            <a:off x="457200" y="274638"/>
            <a:ext cx="8229600" cy="725487"/>
          </a:xfrm>
        </p:spPr>
        <p:txBody>
          <a:bodyPr/>
          <a:lstStyle/>
          <a:p>
            <a:pPr eaLnBrk="1" hangingPunct="1"/>
            <a:r>
              <a:rPr lang="ja-JP" altLang="en-US"/>
              <a:t>メソッドの外への例外の送出の例</a:t>
            </a:r>
          </a:p>
        </p:txBody>
      </p:sp>
      <p:sp>
        <p:nvSpPr>
          <p:cNvPr id="47107" name="正方形/長方形 3"/>
          <p:cNvSpPr>
            <a:spLocks noChangeArrowheads="1"/>
          </p:cNvSpPr>
          <p:nvPr/>
        </p:nvSpPr>
        <p:spPr bwMode="auto">
          <a:xfrm>
            <a:off x="214313" y="1154113"/>
            <a:ext cx="8643937" cy="56324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a:latin typeface="Lucida Console" panose="020B0609040504020204" pitchFamily="49" charset="0"/>
                <a:ea typeface="HG丸ｺﾞｼｯｸM-PRO" panose="020F0600000000000000" pitchFamily="50" charset="-128"/>
              </a:rPr>
              <a:t>class Person {</a:t>
            </a:r>
          </a:p>
          <a:p>
            <a:pPr eaLnBrk="1" hangingPunct="1"/>
            <a:r>
              <a:rPr lang="en-US" altLang="ja-JP">
                <a:latin typeface="Lucida Console" panose="020B0609040504020204" pitchFamily="49" charset="0"/>
                <a:ea typeface="HG丸ｺﾞｼｯｸM-PRO" panose="020F0600000000000000" pitchFamily="50" charset="-128"/>
              </a:rPr>
              <a:t>  int age;</a:t>
            </a:r>
          </a:p>
          <a:p>
            <a:pPr eaLnBrk="1" hangingPunct="1"/>
            <a:r>
              <a:rPr lang="en-US" altLang="ja-JP">
                <a:latin typeface="Lucida Console" panose="020B0609040504020204" pitchFamily="49" charset="0"/>
                <a:ea typeface="HG丸ｺﾞｼｯｸM-PRO" panose="020F0600000000000000" pitchFamily="50" charset="-128"/>
              </a:rPr>
              <a:t>  </a:t>
            </a:r>
            <a:r>
              <a:rPr lang="en-US" altLang="ja-JP">
                <a:solidFill>
                  <a:srgbClr val="C00000"/>
                </a:solidFill>
                <a:latin typeface="Lucida Console" panose="020B0609040504020204" pitchFamily="49" charset="0"/>
                <a:ea typeface="HG丸ｺﾞｼｯｸM-PRO" panose="020F0600000000000000" pitchFamily="50" charset="-128"/>
              </a:rPr>
              <a:t>void setAge(int age) throws InvalidAgeException </a:t>
            </a:r>
            <a:r>
              <a:rPr lang="en-US" altLang="ja-JP">
                <a:latin typeface="Lucida Console" panose="020B0609040504020204" pitchFamily="49" charset="0"/>
                <a:ea typeface="HG丸ｺﾞｼｯｸM-PRO" panose="020F0600000000000000" pitchFamily="50" charset="-128"/>
              </a:rPr>
              <a:t>{</a:t>
            </a:r>
          </a:p>
          <a:p>
            <a:pPr eaLnBrk="1" hangingPunct="1"/>
            <a:r>
              <a:rPr lang="en-US" altLang="ja-JP">
                <a:latin typeface="Lucida Console" panose="020B0609040504020204" pitchFamily="49" charset="0"/>
                <a:ea typeface="HG丸ｺﾞｼｯｸM-PRO" panose="020F0600000000000000" pitchFamily="50" charset="-128"/>
              </a:rPr>
              <a:t>    if(age &lt; 0) {</a:t>
            </a:r>
          </a:p>
          <a:p>
            <a:pPr eaLnBrk="1" hangingPunct="1"/>
            <a:r>
              <a:rPr lang="en-US" altLang="ja-JP">
                <a:latin typeface="Lucida Console" panose="020B0609040504020204" pitchFamily="49" charset="0"/>
                <a:ea typeface="HG丸ｺﾞｼｯｸM-PRO" panose="020F0600000000000000" pitchFamily="50" charset="-128"/>
              </a:rPr>
              <a:t>      </a:t>
            </a:r>
            <a:r>
              <a:rPr lang="en-US" altLang="ja-JP">
                <a:solidFill>
                  <a:srgbClr val="C00000"/>
                </a:solidFill>
                <a:latin typeface="Lucida Console" panose="020B0609040504020204" pitchFamily="49" charset="0"/>
                <a:ea typeface="HG丸ｺﾞｼｯｸM-PRO" panose="020F0600000000000000" pitchFamily="50" charset="-128"/>
              </a:rPr>
              <a:t>throw new InvalidAgeException("</a:t>
            </a:r>
            <a:r>
              <a:rPr lang="ja-JP" altLang="en-US">
                <a:solidFill>
                  <a:srgbClr val="C00000"/>
                </a:solidFill>
                <a:latin typeface="Lucida Console" panose="020B0609040504020204" pitchFamily="49" charset="0"/>
                <a:ea typeface="HG丸ｺﾞｼｯｸM-PRO" panose="020F0600000000000000" pitchFamily="50" charset="-128"/>
              </a:rPr>
              <a:t>マイナスの値が指定された</a:t>
            </a:r>
            <a:r>
              <a:rPr lang="en-US" altLang="ja-JP">
                <a:solidFill>
                  <a:srgbClr val="C00000"/>
                </a:solidFill>
                <a:latin typeface="Lucida Console" panose="020B0609040504020204" pitchFamily="49" charset="0"/>
                <a:ea typeface="HG丸ｺﾞｼｯｸM-PRO" panose="020F0600000000000000" pitchFamily="50" charset="-128"/>
              </a:rPr>
              <a:t>");</a:t>
            </a:r>
          </a:p>
          <a:p>
            <a:pPr eaLnBrk="1" hangingPunct="1"/>
            <a:r>
              <a:rPr lang="en-US" altLang="ja-JP">
                <a:latin typeface="Lucida Console" panose="020B0609040504020204" pitchFamily="49" charset="0"/>
                <a:ea typeface="HG丸ｺﾞｼｯｸM-PRO" panose="020F0600000000000000" pitchFamily="50" charset="-128"/>
              </a:rPr>
              <a:t>    }</a:t>
            </a:r>
          </a:p>
          <a:p>
            <a:pPr eaLnBrk="1" hangingPunct="1"/>
            <a:r>
              <a:rPr lang="en-US" altLang="ja-JP">
                <a:latin typeface="Lucida Console" panose="020B0609040504020204" pitchFamily="49" charset="0"/>
                <a:ea typeface="HG丸ｺﾞｼｯｸM-PRO" panose="020F0600000000000000" pitchFamily="50" charset="-128"/>
              </a:rPr>
              <a:t>    this.age = age;</a:t>
            </a:r>
          </a:p>
          <a:p>
            <a:pPr eaLnBrk="1" hangingPunct="1"/>
            <a:r>
              <a:rPr lang="en-US" altLang="ja-JP">
                <a:latin typeface="Lucida Console" panose="020B0609040504020204" pitchFamily="49" charset="0"/>
                <a:ea typeface="HG丸ｺﾞｼｯｸM-PRO" panose="020F0600000000000000" pitchFamily="50" charset="-128"/>
              </a:rPr>
              <a:t>  }</a:t>
            </a:r>
          </a:p>
          <a:p>
            <a:pPr eaLnBrk="1" hangingPunct="1"/>
            <a:r>
              <a:rPr lang="en-US" altLang="ja-JP">
                <a:latin typeface="Lucida Console" panose="020B0609040504020204" pitchFamily="49" charset="0"/>
                <a:ea typeface="HG丸ｺﾞｼｯｸM-PRO" panose="020F0600000000000000" pitchFamily="50" charset="-128"/>
              </a:rPr>
              <a:t>}</a:t>
            </a:r>
          </a:p>
          <a:p>
            <a:pPr eaLnBrk="1" hangingPunct="1"/>
            <a:endParaRPr lang="en-US" altLang="ja-JP">
              <a:latin typeface="Lucida Console" panose="020B0609040504020204" pitchFamily="49" charset="0"/>
              <a:ea typeface="HG丸ｺﾞｼｯｸM-PRO" panose="020F0600000000000000" pitchFamily="50" charset="-128"/>
            </a:endParaRPr>
          </a:p>
          <a:p>
            <a:pPr eaLnBrk="1" hangingPunct="1"/>
            <a:r>
              <a:rPr lang="en-US" altLang="ja-JP">
                <a:latin typeface="Lucida Console" panose="020B0609040504020204" pitchFamily="49" charset="0"/>
                <a:ea typeface="HG丸ｺﾞｼｯｸM-PRO" panose="020F0600000000000000" pitchFamily="50" charset="-128"/>
              </a:rPr>
              <a:t>public class ExceptionExample7 {</a:t>
            </a:r>
          </a:p>
          <a:p>
            <a:pPr eaLnBrk="1" hangingPunct="1"/>
            <a:r>
              <a:rPr lang="en-US" altLang="ja-JP">
                <a:latin typeface="Lucida Console" panose="020B0609040504020204" pitchFamily="49" charset="0"/>
                <a:ea typeface="HG丸ｺﾞｼｯｸM-PRO" panose="020F0600000000000000" pitchFamily="50" charset="-128"/>
              </a:rPr>
              <a:t>  public static void main(String[] args) {</a:t>
            </a:r>
          </a:p>
          <a:p>
            <a:pPr eaLnBrk="1" hangingPunct="1"/>
            <a:r>
              <a:rPr lang="en-US" altLang="ja-JP">
                <a:latin typeface="Lucida Console" panose="020B0609040504020204" pitchFamily="49" charset="0"/>
                <a:ea typeface="HG丸ｺﾞｼｯｸM-PRO" panose="020F0600000000000000" pitchFamily="50" charset="-128"/>
              </a:rPr>
              <a:t>    Person p = new Person();</a:t>
            </a:r>
          </a:p>
          <a:p>
            <a:pPr eaLnBrk="1" hangingPunct="1"/>
            <a:r>
              <a:rPr lang="en-US" altLang="ja-JP">
                <a:latin typeface="Lucida Console" panose="020B0609040504020204" pitchFamily="49" charset="0"/>
                <a:ea typeface="HG丸ｺﾞｼｯｸM-PRO" panose="020F0600000000000000" pitchFamily="50" charset="-128"/>
              </a:rPr>
              <a:t>    </a:t>
            </a:r>
            <a:r>
              <a:rPr lang="en-US" altLang="ja-JP">
                <a:solidFill>
                  <a:srgbClr val="C00000"/>
                </a:solidFill>
                <a:latin typeface="Lucida Console" panose="020B0609040504020204" pitchFamily="49" charset="0"/>
                <a:ea typeface="HG丸ｺﾞｼｯｸM-PRO" panose="020F0600000000000000" pitchFamily="50" charset="-128"/>
              </a:rPr>
              <a:t>try {</a:t>
            </a:r>
          </a:p>
          <a:p>
            <a:pPr eaLnBrk="1" hangingPunct="1"/>
            <a:r>
              <a:rPr lang="en-US" altLang="ja-JP">
                <a:latin typeface="Lucida Console" panose="020B0609040504020204" pitchFamily="49" charset="0"/>
                <a:ea typeface="HG丸ｺﾞｼｯｸM-PRO" panose="020F0600000000000000" pitchFamily="50" charset="-128"/>
              </a:rPr>
              <a:t>      p.setAge(-5);</a:t>
            </a:r>
          </a:p>
          <a:p>
            <a:pPr eaLnBrk="1" hangingPunct="1"/>
            <a:r>
              <a:rPr lang="en-US" altLang="ja-JP">
                <a:latin typeface="Lucida Console" panose="020B0609040504020204" pitchFamily="49" charset="0"/>
                <a:ea typeface="HG丸ｺﾞｼｯｸM-PRO" panose="020F0600000000000000" pitchFamily="50" charset="-128"/>
              </a:rPr>
              <a:t>    </a:t>
            </a:r>
            <a:r>
              <a:rPr lang="en-US" altLang="ja-JP">
                <a:solidFill>
                  <a:srgbClr val="C00000"/>
                </a:solidFill>
                <a:latin typeface="Lucida Console" panose="020B0609040504020204" pitchFamily="49" charset="0"/>
                <a:ea typeface="HG丸ｺﾞｼｯｸM-PRO" panose="020F0600000000000000" pitchFamily="50" charset="-128"/>
              </a:rPr>
              <a:t>} catch (InvalidAgeException e) {</a:t>
            </a:r>
          </a:p>
          <a:p>
            <a:pPr eaLnBrk="1" hangingPunct="1"/>
            <a:r>
              <a:rPr lang="en-US" altLang="ja-JP">
                <a:latin typeface="Lucida Console" panose="020B0609040504020204" pitchFamily="49" charset="0"/>
                <a:ea typeface="HG丸ｺﾞｼｯｸM-PRO" panose="020F0600000000000000" pitchFamily="50" charset="-128"/>
              </a:rPr>
              <a:t>      System.out.println(e);</a:t>
            </a:r>
          </a:p>
          <a:p>
            <a:pPr eaLnBrk="1" hangingPunct="1"/>
            <a:r>
              <a:rPr lang="en-US" altLang="ja-JP">
                <a:latin typeface="Lucida Console" panose="020B0609040504020204" pitchFamily="49" charset="0"/>
                <a:ea typeface="HG丸ｺﾞｼｯｸM-PRO" panose="020F0600000000000000" pitchFamily="50" charset="-128"/>
              </a:rPr>
              <a:t>    </a:t>
            </a:r>
            <a:r>
              <a:rPr lang="en-US" altLang="ja-JP">
                <a:solidFill>
                  <a:srgbClr val="C00000"/>
                </a:solidFill>
                <a:latin typeface="Lucida Console" panose="020B0609040504020204" pitchFamily="49" charset="0"/>
                <a:ea typeface="HG丸ｺﾞｼｯｸM-PRO" panose="020F0600000000000000" pitchFamily="50" charset="-128"/>
              </a:rPr>
              <a:t>}</a:t>
            </a:r>
          </a:p>
          <a:p>
            <a:pPr eaLnBrk="1" hangingPunct="1"/>
            <a:r>
              <a:rPr lang="en-US" altLang="ja-JP">
                <a:latin typeface="Lucida Console" panose="020B0609040504020204" pitchFamily="49" charset="0"/>
                <a:ea typeface="HG丸ｺﾞｼｯｸM-PRO" panose="020F0600000000000000" pitchFamily="50" charset="-128"/>
              </a:rPr>
              <a:t>  }</a:t>
            </a:r>
          </a:p>
          <a:p>
            <a:pPr eaLnBrk="1" hangingPunct="1"/>
            <a:r>
              <a:rPr lang="en-US" altLang="ja-JP">
                <a:latin typeface="Lucida Console" panose="020B0609040504020204" pitchFamily="49" charset="0"/>
                <a:ea typeface="HG丸ｺﾞｼｯｸM-PRO" panose="020F0600000000000000" pitchFamily="50" charset="-128"/>
              </a:rPr>
              <a:t>}</a:t>
            </a:r>
            <a:endParaRPr lang="ja-JP" altLang="en-US">
              <a:latin typeface="Lucida Console" panose="020B0609040504020204" pitchFamily="49" charset="0"/>
              <a:ea typeface="HG丸ｺﾞｼｯｸM-PRO" panose="020F0600000000000000" pitchFamily="50" charset="-128"/>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タイトル 1"/>
          <p:cNvSpPr>
            <a:spLocks noGrp="1"/>
          </p:cNvSpPr>
          <p:nvPr>
            <p:ph type="ctrTitle"/>
          </p:nvPr>
        </p:nvSpPr>
        <p:spPr/>
        <p:txBody>
          <a:bodyPr/>
          <a:lstStyle/>
          <a:p>
            <a:pPr eaLnBrk="1" hangingPunct="1"/>
            <a:r>
              <a:rPr lang="ja-JP" altLang="en-US" dirty="0"/>
              <a:t>第</a:t>
            </a:r>
            <a:r>
              <a:rPr lang="en-US" altLang="ja-JP" dirty="0"/>
              <a:t>3</a:t>
            </a:r>
            <a:r>
              <a:rPr lang="ja-JP" altLang="en-US" dirty="0"/>
              <a:t>章 スレッド</a:t>
            </a:r>
          </a:p>
        </p:txBody>
      </p:sp>
      <p:sp>
        <p:nvSpPr>
          <p:cNvPr id="3" name="サブタイトル 2"/>
          <p:cNvSpPr>
            <a:spLocks noGrp="1"/>
          </p:cNvSpPr>
          <p:nvPr>
            <p:ph type="subTitle" idx="1"/>
          </p:nvPr>
        </p:nvSpPr>
        <p:spPr/>
        <p:txBody>
          <a:bodyPr rtlCol="0">
            <a:normAutofit/>
          </a:bodyPr>
          <a:lstStyle/>
          <a:p>
            <a:pPr eaLnBrk="1" fontAlgn="auto" hangingPunct="1">
              <a:spcAft>
                <a:spcPts val="0"/>
              </a:spcAft>
              <a:defRPr/>
            </a:pPr>
            <a:endParaRPr lang="ja-JP"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タイトル 1"/>
          <p:cNvSpPr>
            <a:spLocks noGrp="1"/>
          </p:cNvSpPr>
          <p:nvPr>
            <p:ph type="title"/>
          </p:nvPr>
        </p:nvSpPr>
        <p:spPr>
          <a:xfrm>
            <a:off x="457200" y="274638"/>
            <a:ext cx="8229600" cy="725487"/>
          </a:xfrm>
        </p:spPr>
        <p:txBody>
          <a:bodyPr/>
          <a:lstStyle/>
          <a:p>
            <a:pPr eaLnBrk="1" hangingPunct="1"/>
            <a:r>
              <a:rPr lang="ja-JP" altLang="en-US"/>
              <a:t>スレッドとは</a:t>
            </a:r>
          </a:p>
        </p:txBody>
      </p:sp>
      <p:sp>
        <p:nvSpPr>
          <p:cNvPr id="49155" name="コンテンツ プレースホルダ 2"/>
          <p:cNvSpPr>
            <a:spLocks noGrp="1"/>
          </p:cNvSpPr>
          <p:nvPr>
            <p:ph idx="1"/>
          </p:nvPr>
        </p:nvSpPr>
        <p:spPr>
          <a:xfrm>
            <a:off x="457200" y="1214438"/>
            <a:ext cx="8229600" cy="5000625"/>
          </a:xfrm>
        </p:spPr>
        <p:txBody>
          <a:bodyPr/>
          <a:lstStyle/>
          <a:p>
            <a:pPr eaLnBrk="1" hangingPunct="1"/>
            <a:r>
              <a:rPr lang="ja-JP" altLang="en-US" dirty="0"/>
              <a:t>スレッドは処理の流れ</a:t>
            </a:r>
            <a:endParaRPr lang="en-US" altLang="ja-JP" dirty="0"/>
          </a:p>
          <a:p>
            <a:pPr eaLnBrk="1" hangingPunct="1"/>
            <a:r>
              <a:rPr lang="ja-JP" altLang="en-US" dirty="0"/>
              <a:t>これまで見てきたプログラムは命令が</a:t>
            </a:r>
            <a:r>
              <a:rPr lang="en-US" altLang="ja-JP" dirty="0"/>
              <a:t>1</a:t>
            </a:r>
            <a:r>
              <a:rPr lang="ja-JP" altLang="en-US" dirty="0" err="1"/>
              <a:t>つずつ</a:t>
            </a:r>
            <a:r>
              <a:rPr lang="ja-JP" altLang="en-US" dirty="0"/>
              <a:t>処理された </a:t>
            </a:r>
            <a:r>
              <a:rPr lang="ja-JP" altLang="en-US" dirty="0">
                <a:solidFill>
                  <a:srgbClr val="C00000"/>
                </a:solidFill>
              </a:rPr>
              <a:t>←シングルスレッド</a:t>
            </a:r>
            <a:endParaRPr lang="en-US" altLang="ja-JP" dirty="0">
              <a:solidFill>
                <a:srgbClr val="C00000"/>
              </a:solidFill>
            </a:endParaRPr>
          </a:p>
          <a:p>
            <a:pPr eaLnBrk="1" hangingPunct="1"/>
            <a:r>
              <a:rPr lang="en-US" altLang="ja-JP" dirty="0"/>
              <a:t>Java</a:t>
            </a:r>
            <a:r>
              <a:rPr lang="ja-JP" altLang="en-US" dirty="0"/>
              <a:t>では複数の処理を同時に行うことができる </a:t>
            </a:r>
            <a:r>
              <a:rPr lang="ja-JP" altLang="en-US" dirty="0">
                <a:solidFill>
                  <a:srgbClr val="C00000"/>
                </a:solidFill>
              </a:rPr>
              <a:t>← マルチスレッド</a:t>
            </a:r>
            <a:endParaRPr lang="en-US" altLang="ja-JP" dirty="0">
              <a:solidFill>
                <a:srgbClr val="C00000"/>
              </a:solidFill>
            </a:endParaRPr>
          </a:p>
          <a:p>
            <a:pPr marL="400050" lvl="1" indent="0" eaLnBrk="1" hangingPunct="1">
              <a:buNone/>
            </a:pPr>
            <a:r>
              <a:rPr lang="en-US" altLang="ja-JP" sz="2400" dirty="0"/>
              <a:t> </a:t>
            </a:r>
            <a:r>
              <a:rPr lang="ja-JP" altLang="en-US" sz="2400" dirty="0"/>
              <a:t>例</a:t>
            </a:r>
            <a:r>
              <a:rPr lang="en-US" altLang="ja-JP" sz="2400" dirty="0"/>
              <a:t>1.</a:t>
            </a:r>
            <a:r>
              <a:rPr lang="ja-JP" altLang="en-US" sz="2400" dirty="0"/>
              <a:t>ファイルをダウンロードしながら画面の表示を更新する</a:t>
            </a:r>
            <a:endParaRPr lang="en-US" altLang="ja-JP" sz="2400" dirty="0"/>
          </a:p>
          <a:p>
            <a:pPr marL="400050" lvl="1" indent="0" eaLnBrk="1" hangingPunct="1">
              <a:buNone/>
            </a:pPr>
            <a:r>
              <a:rPr lang="ja-JP" altLang="en-US" sz="2400" dirty="0"/>
              <a:t> 例</a:t>
            </a:r>
            <a:r>
              <a:rPr lang="en-US" altLang="ja-JP" sz="2400" dirty="0"/>
              <a:t>2.</a:t>
            </a:r>
            <a:r>
              <a:rPr lang="ja-JP" altLang="en-US" sz="2400" dirty="0"/>
              <a:t>アニメーション表示しながらユーザのマウス操作を受け付ける</a:t>
            </a:r>
            <a:endParaRPr lang="en-US" altLang="ja-JP" sz="2400" dirty="0"/>
          </a:p>
          <a:p>
            <a:pPr eaLnBrk="1" hangingPunct="1"/>
            <a:endParaRPr lang="ja-JP"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タイトル 1"/>
          <p:cNvSpPr>
            <a:spLocks noGrp="1"/>
          </p:cNvSpPr>
          <p:nvPr>
            <p:ph type="title"/>
          </p:nvPr>
        </p:nvSpPr>
        <p:spPr>
          <a:xfrm>
            <a:off x="457200" y="274638"/>
            <a:ext cx="8229600" cy="725487"/>
          </a:xfrm>
        </p:spPr>
        <p:txBody>
          <a:bodyPr/>
          <a:lstStyle/>
          <a:p>
            <a:pPr eaLnBrk="1" hangingPunct="1"/>
            <a:r>
              <a:rPr lang="ja-JP" altLang="en-US"/>
              <a:t>スレッドの作成</a:t>
            </a:r>
          </a:p>
        </p:txBody>
      </p:sp>
      <p:sp>
        <p:nvSpPr>
          <p:cNvPr id="3" name="コンテンツ プレースホルダ 2"/>
          <p:cNvSpPr>
            <a:spLocks noGrp="1"/>
          </p:cNvSpPr>
          <p:nvPr>
            <p:ph idx="1"/>
          </p:nvPr>
        </p:nvSpPr>
        <p:spPr>
          <a:xfrm>
            <a:off x="457200" y="1214438"/>
            <a:ext cx="8229600" cy="5000625"/>
          </a:xfrm>
        </p:spPr>
        <p:txBody>
          <a:bodyPr rtlCol="0">
            <a:normAutofit/>
          </a:bodyPr>
          <a:lstStyle/>
          <a:p>
            <a:pPr eaLnBrk="1" fontAlgn="auto" hangingPunct="1">
              <a:spcAft>
                <a:spcPts val="0"/>
              </a:spcAft>
              <a:defRPr/>
            </a:pPr>
            <a:r>
              <a:rPr lang="ja-JP" altLang="en-US" dirty="0"/>
              <a:t>通常のプログラムは</a:t>
            </a:r>
            <a:r>
              <a:rPr lang="en-US" altLang="ja-JP" dirty="0"/>
              <a:t>1</a:t>
            </a:r>
            <a:r>
              <a:rPr lang="ja-JP" altLang="en-US" dirty="0" err="1"/>
              <a:t>つの</a:t>
            </a:r>
            <a:r>
              <a:rPr lang="ja-JP" altLang="en-US" dirty="0"/>
              <a:t>スレッドで実行される</a:t>
            </a:r>
            <a:endParaRPr lang="en-US" altLang="ja-JP" dirty="0"/>
          </a:p>
          <a:p>
            <a:pPr eaLnBrk="1" fontAlgn="auto" hangingPunct="1">
              <a:spcAft>
                <a:spcPts val="0"/>
              </a:spcAft>
              <a:defRPr/>
            </a:pPr>
            <a:r>
              <a:rPr lang="ja-JP" altLang="en-US" dirty="0"/>
              <a:t>新しいスレッドを追加できる</a:t>
            </a:r>
            <a:endParaRPr lang="en-US" altLang="ja-JP" dirty="0"/>
          </a:p>
          <a:p>
            <a:pPr eaLnBrk="1" fontAlgn="auto" hangingPunct="1">
              <a:spcAft>
                <a:spcPts val="0"/>
              </a:spcAft>
              <a:defRPr/>
            </a:pPr>
            <a:r>
              <a:rPr lang="ja-JP" altLang="en-US" dirty="0"/>
              <a:t>次の</a:t>
            </a:r>
            <a:r>
              <a:rPr lang="en-US" altLang="ja-JP" dirty="0"/>
              <a:t>2</a:t>
            </a:r>
            <a:r>
              <a:rPr lang="ja-JP" altLang="en-US" dirty="0" err="1"/>
              <a:t>つの</a:t>
            </a:r>
            <a:r>
              <a:rPr lang="ja-JP" altLang="en-US" dirty="0"/>
              <a:t>方法がある</a:t>
            </a:r>
            <a:endParaRPr lang="en-US" altLang="ja-JP" dirty="0"/>
          </a:p>
          <a:p>
            <a:pPr eaLnBrk="1" fontAlgn="auto" hangingPunct="1">
              <a:spcAft>
                <a:spcPts val="0"/>
              </a:spcAft>
              <a:defRPr/>
            </a:pPr>
            <a:endParaRPr lang="en-US" altLang="ja-JP" dirty="0"/>
          </a:p>
          <a:p>
            <a:pPr marL="514350" indent="-514350" eaLnBrk="1" fontAlgn="auto" hangingPunct="1">
              <a:spcAft>
                <a:spcPts val="0"/>
              </a:spcAft>
              <a:buFont typeface="+mj-lt"/>
              <a:buAutoNum type="arabicPeriod"/>
              <a:defRPr/>
            </a:pPr>
            <a:r>
              <a:rPr lang="en-US" altLang="ja-JP" dirty="0">
                <a:solidFill>
                  <a:srgbClr val="C00000"/>
                </a:solidFill>
              </a:rPr>
              <a:t>Thread</a:t>
            </a:r>
            <a:r>
              <a:rPr lang="ja-JP" altLang="en-US" dirty="0">
                <a:solidFill>
                  <a:srgbClr val="C00000"/>
                </a:solidFill>
              </a:rPr>
              <a:t>クラスを継承</a:t>
            </a:r>
            <a:r>
              <a:rPr lang="ja-JP" altLang="en-US" dirty="0"/>
              <a:t>した新しいクラスを作成する</a:t>
            </a:r>
            <a:endParaRPr lang="en-US" altLang="ja-JP" dirty="0"/>
          </a:p>
          <a:p>
            <a:pPr marL="514350" indent="-514350" eaLnBrk="1" fontAlgn="auto" hangingPunct="1">
              <a:spcAft>
                <a:spcPts val="0"/>
              </a:spcAft>
              <a:buFont typeface="+mj-lt"/>
              <a:buAutoNum type="arabicPeriod"/>
              <a:defRPr/>
            </a:pPr>
            <a:r>
              <a:rPr lang="en-US" altLang="ja-JP" dirty="0" err="1">
                <a:solidFill>
                  <a:srgbClr val="C00000"/>
                </a:solidFill>
              </a:rPr>
              <a:t>Runnable</a:t>
            </a:r>
            <a:r>
              <a:rPr lang="ja-JP" altLang="en-US" dirty="0">
                <a:solidFill>
                  <a:srgbClr val="C00000"/>
                </a:solidFill>
              </a:rPr>
              <a:t>インタフェースを実装</a:t>
            </a:r>
            <a:r>
              <a:rPr lang="ja-JP" altLang="en-US" dirty="0"/>
              <a:t>した新しいクラスを作成する</a:t>
            </a:r>
            <a:endParaRPr lang="en-US" altLang="ja-JP" dirty="0"/>
          </a:p>
          <a:p>
            <a:pPr eaLnBrk="1" fontAlgn="auto" hangingPunct="1">
              <a:spcAft>
                <a:spcPts val="0"/>
              </a:spcAft>
              <a:defRPr/>
            </a:pPr>
            <a:endParaRPr lang="ja-JP"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タイトル 1"/>
          <p:cNvSpPr>
            <a:spLocks noGrp="1"/>
          </p:cNvSpPr>
          <p:nvPr>
            <p:ph type="title"/>
          </p:nvPr>
        </p:nvSpPr>
        <p:spPr>
          <a:xfrm>
            <a:off x="457200" y="274638"/>
            <a:ext cx="8229600" cy="725487"/>
          </a:xfrm>
        </p:spPr>
        <p:txBody>
          <a:bodyPr/>
          <a:lstStyle/>
          <a:p>
            <a:pPr eaLnBrk="1" hangingPunct="1"/>
            <a:r>
              <a:rPr lang="ja-JP" altLang="en-US" dirty="0"/>
              <a:t>方法</a:t>
            </a:r>
            <a:r>
              <a:rPr lang="en-US" altLang="ja-JP" dirty="0"/>
              <a:t>1.</a:t>
            </a:r>
            <a:r>
              <a:rPr lang="ja-JP" altLang="en-US" dirty="0"/>
              <a:t>  </a:t>
            </a:r>
            <a:r>
              <a:rPr lang="en-US" altLang="ja-JP" dirty="0"/>
              <a:t>Thread</a:t>
            </a:r>
            <a:r>
              <a:rPr lang="ja-JP" altLang="en-US" dirty="0"/>
              <a:t>クラスを拡張する</a:t>
            </a:r>
          </a:p>
        </p:txBody>
      </p:sp>
      <p:sp>
        <p:nvSpPr>
          <p:cNvPr id="3" name="コンテンツ プレースホルダ 2"/>
          <p:cNvSpPr>
            <a:spLocks noGrp="1"/>
          </p:cNvSpPr>
          <p:nvPr>
            <p:ph idx="1"/>
          </p:nvPr>
        </p:nvSpPr>
        <p:spPr>
          <a:xfrm>
            <a:off x="457200" y="4429125"/>
            <a:ext cx="8229600" cy="1785938"/>
          </a:xfrm>
        </p:spPr>
        <p:txBody>
          <a:bodyPr rtlCol="0">
            <a:normAutofit fontScale="92500"/>
          </a:bodyPr>
          <a:lstStyle/>
          <a:p>
            <a:pPr eaLnBrk="1" fontAlgn="auto" hangingPunct="1">
              <a:spcAft>
                <a:spcPts val="0"/>
              </a:spcAft>
              <a:defRPr/>
            </a:pPr>
            <a:r>
              <a:rPr lang="en-US" altLang="ja-JP" dirty="0"/>
              <a:t>Thread</a:t>
            </a:r>
            <a:r>
              <a:rPr lang="ja-JP" altLang="en-US" dirty="0"/>
              <a:t>クラスを継承したクラスを作成する</a:t>
            </a:r>
            <a:endParaRPr lang="en-US" altLang="ja-JP" dirty="0"/>
          </a:p>
          <a:p>
            <a:pPr eaLnBrk="1" fontAlgn="auto" hangingPunct="1">
              <a:spcAft>
                <a:spcPts val="0"/>
              </a:spcAft>
              <a:defRPr/>
            </a:pPr>
            <a:r>
              <a:rPr lang="en-US" altLang="ja-JP" dirty="0"/>
              <a:t>run</a:t>
            </a:r>
            <a:r>
              <a:rPr lang="ja-JP" altLang="en-US" dirty="0"/>
              <a:t>メソッドをオーバーライドする</a:t>
            </a:r>
            <a:endParaRPr lang="en-US" altLang="ja-JP" dirty="0"/>
          </a:p>
          <a:p>
            <a:pPr eaLnBrk="1" fontAlgn="auto" hangingPunct="1">
              <a:spcAft>
                <a:spcPts val="0"/>
              </a:spcAft>
              <a:defRPr/>
            </a:pPr>
            <a:r>
              <a:rPr lang="ja-JP" altLang="en-US" dirty="0"/>
              <a:t>「命令文」に処理を記述する</a:t>
            </a:r>
          </a:p>
        </p:txBody>
      </p:sp>
      <p:sp>
        <p:nvSpPr>
          <p:cNvPr id="51204" name="テキスト ボックス 3"/>
          <p:cNvSpPr txBox="1">
            <a:spLocks noChangeArrowheads="1"/>
          </p:cNvSpPr>
          <p:nvPr/>
        </p:nvSpPr>
        <p:spPr bwMode="auto">
          <a:xfrm>
            <a:off x="285750" y="1285875"/>
            <a:ext cx="8572500" cy="29241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3200">
                <a:latin typeface="Lucida Console" panose="020B0609040504020204" pitchFamily="49" charset="0"/>
                <a:ea typeface="HG丸ｺﾞｼｯｸM-PRO" panose="020F0600000000000000" pitchFamily="50" charset="-128"/>
              </a:rPr>
              <a:t>class MyThread </a:t>
            </a:r>
            <a:r>
              <a:rPr lang="en-US" altLang="ja-JP" sz="3200">
                <a:solidFill>
                  <a:srgbClr val="C00000"/>
                </a:solidFill>
                <a:latin typeface="Lucida Console" panose="020B0609040504020204" pitchFamily="49" charset="0"/>
                <a:ea typeface="HG丸ｺﾞｼｯｸM-PRO" panose="020F0600000000000000" pitchFamily="50" charset="-128"/>
              </a:rPr>
              <a:t>extends Thread </a:t>
            </a:r>
            <a:r>
              <a:rPr lang="en-US" altLang="ja-JP" sz="3200">
                <a:latin typeface="Lucida Console" panose="020B0609040504020204" pitchFamily="49" charset="0"/>
                <a:ea typeface="HG丸ｺﾞｼｯｸM-PRO" panose="020F0600000000000000" pitchFamily="50" charset="-128"/>
              </a:rPr>
              <a:t>{</a:t>
            </a:r>
          </a:p>
          <a:p>
            <a:pPr eaLnBrk="1" hangingPunct="1"/>
            <a:r>
              <a:rPr lang="en-US" altLang="ja-JP" sz="2400">
                <a:solidFill>
                  <a:srgbClr val="008000"/>
                </a:solidFill>
                <a:latin typeface="Lucida Console" panose="020B0609040504020204" pitchFamily="49" charset="0"/>
                <a:ea typeface="HG丸ｺﾞｼｯｸM-PRO" panose="020F0600000000000000" pitchFamily="50" charset="-128"/>
              </a:rPr>
              <a:t>  // Thread </a:t>
            </a:r>
            <a:r>
              <a:rPr lang="ja-JP" altLang="en-US" sz="2400">
                <a:solidFill>
                  <a:srgbClr val="008000"/>
                </a:solidFill>
                <a:latin typeface="Lucida Console" panose="020B0609040504020204" pitchFamily="49" charset="0"/>
                <a:ea typeface="HG丸ｺﾞｼｯｸM-PRO" panose="020F0600000000000000" pitchFamily="50" charset="-128"/>
              </a:rPr>
              <a:t>クラスの</a:t>
            </a:r>
            <a:r>
              <a:rPr lang="en-US" altLang="ja-JP" sz="2400">
                <a:solidFill>
                  <a:srgbClr val="008000"/>
                </a:solidFill>
                <a:latin typeface="Lucida Console" panose="020B0609040504020204" pitchFamily="49" charset="0"/>
                <a:ea typeface="HG丸ｺﾞｼｯｸM-PRO" panose="020F0600000000000000" pitchFamily="50" charset="-128"/>
              </a:rPr>
              <a:t>run</a:t>
            </a:r>
            <a:r>
              <a:rPr lang="ja-JP" altLang="en-US" sz="2400">
                <a:solidFill>
                  <a:srgbClr val="008000"/>
                </a:solidFill>
                <a:latin typeface="Lucida Console" panose="020B0609040504020204" pitchFamily="49" charset="0"/>
                <a:ea typeface="HG丸ｺﾞｼｯｸM-PRO" panose="020F0600000000000000" pitchFamily="50" charset="-128"/>
              </a:rPr>
              <a:t>メソッドをオーバーライド</a:t>
            </a:r>
            <a:endParaRPr lang="en-US" altLang="ja-JP" sz="3200">
              <a:solidFill>
                <a:srgbClr val="008000"/>
              </a:solidFill>
              <a:latin typeface="Lucida Console" panose="020B0609040504020204" pitchFamily="49" charset="0"/>
              <a:ea typeface="HG丸ｺﾞｼｯｸM-PRO" panose="020F0600000000000000" pitchFamily="50" charset="-128"/>
            </a:endParaRPr>
          </a:p>
          <a:p>
            <a:pPr eaLnBrk="1" hangingPunct="1"/>
            <a:r>
              <a:rPr lang="en-US" altLang="ja-JP" sz="3200">
                <a:latin typeface="Lucida Console" panose="020B0609040504020204" pitchFamily="49" charset="0"/>
                <a:ea typeface="HG丸ｺﾞｼｯｸM-PRO" panose="020F0600000000000000" pitchFamily="50" charset="-128"/>
              </a:rPr>
              <a:t>  public void </a:t>
            </a:r>
            <a:r>
              <a:rPr lang="en-US" altLang="ja-JP" sz="3200">
                <a:solidFill>
                  <a:srgbClr val="C00000"/>
                </a:solidFill>
                <a:latin typeface="Lucida Console" panose="020B0609040504020204" pitchFamily="49" charset="0"/>
                <a:ea typeface="HG丸ｺﾞｼｯｸM-PRO" panose="020F0600000000000000" pitchFamily="50" charset="-128"/>
              </a:rPr>
              <a:t>run() </a:t>
            </a:r>
            <a:r>
              <a:rPr lang="en-US" altLang="ja-JP" sz="3200">
                <a:latin typeface="Lucida Console" panose="020B0609040504020204" pitchFamily="49" charset="0"/>
                <a:ea typeface="HG丸ｺﾞｼｯｸM-PRO" panose="020F0600000000000000" pitchFamily="50" charset="-128"/>
              </a:rPr>
              <a:t>{</a:t>
            </a:r>
          </a:p>
          <a:p>
            <a:pPr eaLnBrk="1" hangingPunct="1"/>
            <a:r>
              <a:rPr lang="en-US" altLang="ja-JP" sz="3200">
                <a:latin typeface="Lucida Console" panose="020B0609040504020204" pitchFamily="49" charset="0"/>
                <a:ea typeface="HG丸ｺﾞｼｯｸM-PRO" panose="020F0600000000000000" pitchFamily="50" charset="-128"/>
              </a:rPr>
              <a:t>    </a:t>
            </a:r>
            <a:r>
              <a:rPr lang="ja-JP" altLang="en-US" sz="3200">
                <a:latin typeface="Lucida Console" panose="020B0609040504020204" pitchFamily="49" charset="0"/>
                <a:ea typeface="HG丸ｺﾞｼｯｸM-PRO" panose="020F0600000000000000" pitchFamily="50" charset="-128"/>
              </a:rPr>
              <a:t>命令文</a:t>
            </a:r>
            <a:endParaRPr lang="en-US" altLang="ja-JP" sz="3200">
              <a:latin typeface="Lucida Console" panose="020B0609040504020204" pitchFamily="49" charset="0"/>
              <a:ea typeface="HG丸ｺﾞｼｯｸM-PRO" panose="020F0600000000000000" pitchFamily="50" charset="-128"/>
            </a:endParaRPr>
          </a:p>
          <a:p>
            <a:pPr eaLnBrk="1" hangingPunct="1"/>
            <a:r>
              <a:rPr lang="en-US" altLang="ja-JP" sz="3200">
                <a:latin typeface="Lucida Console" panose="020B0609040504020204" pitchFamily="49" charset="0"/>
                <a:ea typeface="HG丸ｺﾞｼｯｸM-PRO" panose="020F0600000000000000" pitchFamily="50" charset="-128"/>
              </a:rPr>
              <a:t>  }</a:t>
            </a:r>
          </a:p>
          <a:p>
            <a:pPr eaLnBrk="1" hangingPunct="1"/>
            <a:r>
              <a:rPr lang="en-US" altLang="ja-JP" sz="3200">
                <a:latin typeface="Lucida Console" panose="020B0609040504020204" pitchFamily="49" charset="0"/>
                <a:ea typeface="HG丸ｺﾞｼｯｸM-PRO" panose="020F0600000000000000" pitchFamily="50" charset="-128"/>
              </a:rPr>
              <a:t>}</a:t>
            </a:r>
            <a:endParaRPr lang="ja-JP" altLang="en-US" sz="3200">
              <a:latin typeface="Lucida Console" panose="020B0609040504020204" pitchFamily="49" charset="0"/>
              <a:ea typeface="HG丸ｺﾞｼｯｸM-PRO" panose="020F0600000000000000" pitchFamily="50" charset="-12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タイトル 1"/>
          <p:cNvSpPr>
            <a:spLocks noGrp="1"/>
          </p:cNvSpPr>
          <p:nvPr>
            <p:ph type="title"/>
          </p:nvPr>
        </p:nvSpPr>
        <p:spPr>
          <a:xfrm>
            <a:off x="457200" y="274638"/>
            <a:ext cx="8229600" cy="725487"/>
          </a:xfrm>
        </p:spPr>
        <p:txBody>
          <a:bodyPr/>
          <a:lstStyle/>
          <a:p>
            <a:pPr eaLnBrk="1" hangingPunct="1"/>
            <a:r>
              <a:rPr lang="en-US" altLang="ja-JP" dirty="0"/>
              <a:t>Java</a:t>
            </a:r>
            <a:r>
              <a:rPr lang="ja-JP" altLang="en-US" dirty="0"/>
              <a:t>の主なモジュールとパッケージ</a:t>
            </a:r>
          </a:p>
        </p:txBody>
      </p:sp>
      <p:pic>
        <p:nvPicPr>
          <p:cNvPr id="3" name="図 2">
            <a:extLst>
              <a:ext uri="{FF2B5EF4-FFF2-40B4-BE49-F238E27FC236}">
                <a16:creationId xmlns:a16="http://schemas.microsoft.com/office/drawing/2014/main" id="{56D5D392-E35A-42D8-99BD-20145FACB81D}"/>
              </a:ext>
            </a:extLst>
          </p:cNvPr>
          <p:cNvPicPr>
            <a:picLocks noChangeAspect="1"/>
          </p:cNvPicPr>
          <p:nvPr/>
        </p:nvPicPr>
        <p:blipFill>
          <a:blip r:embed="rId3"/>
          <a:stretch>
            <a:fillRect/>
          </a:stretch>
        </p:blipFill>
        <p:spPr>
          <a:xfrm>
            <a:off x="647564" y="1268760"/>
            <a:ext cx="7848872" cy="5449268"/>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タイトル 1"/>
          <p:cNvSpPr>
            <a:spLocks noGrp="1"/>
          </p:cNvSpPr>
          <p:nvPr>
            <p:ph type="title"/>
          </p:nvPr>
        </p:nvSpPr>
        <p:spPr>
          <a:xfrm>
            <a:off x="457200" y="274638"/>
            <a:ext cx="8229600" cy="725487"/>
          </a:xfrm>
        </p:spPr>
        <p:txBody>
          <a:bodyPr/>
          <a:lstStyle/>
          <a:p>
            <a:pPr eaLnBrk="1" hangingPunct="1"/>
            <a:r>
              <a:rPr lang="ja-JP" altLang="en-US" dirty="0"/>
              <a:t>方法</a:t>
            </a:r>
            <a:r>
              <a:rPr lang="en-US" altLang="ja-JP" dirty="0"/>
              <a:t>1</a:t>
            </a:r>
            <a:r>
              <a:rPr lang="ja-JP" altLang="en-US" dirty="0"/>
              <a:t>の</a:t>
            </a:r>
            <a:r>
              <a:rPr lang="en-US" altLang="ja-JP" dirty="0"/>
              <a:t>Thread</a:t>
            </a:r>
            <a:r>
              <a:rPr lang="ja-JP" altLang="en-US" dirty="0"/>
              <a:t>の使用例</a:t>
            </a:r>
          </a:p>
        </p:txBody>
      </p:sp>
      <p:sp>
        <p:nvSpPr>
          <p:cNvPr id="52227" name="正方形/長方形 3"/>
          <p:cNvSpPr>
            <a:spLocks noChangeArrowheads="1"/>
          </p:cNvSpPr>
          <p:nvPr/>
        </p:nvSpPr>
        <p:spPr bwMode="auto">
          <a:xfrm>
            <a:off x="142875" y="1143000"/>
            <a:ext cx="8858250" cy="55705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000">
                <a:latin typeface="Lucida Console" panose="020B0609040504020204" pitchFamily="49" charset="0"/>
                <a:ea typeface="HG丸ｺﾞｼｯｸM-PRO" panose="020F0600000000000000" pitchFamily="50" charset="-128"/>
              </a:rPr>
              <a:t>class MyThread </a:t>
            </a:r>
            <a:r>
              <a:rPr lang="en-US" altLang="ja-JP" sz="2000">
                <a:solidFill>
                  <a:srgbClr val="C00000"/>
                </a:solidFill>
                <a:latin typeface="Lucida Console" panose="020B0609040504020204" pitchFamily="49" charset="0"/>
                <a:ea typeface="HG丸ｺﾞｼｯｸM-PRO" panose="020F0600000000000000" pitchFamily="50" charset="-128"/>
              </a:rPr>
              <a:t>extends Thread </a:t>
            </a:r>
            <a:r>
              <a:rPr lang="en-US" altLang="ja-JP" sz="2000">
                <a:latin typeface="Lucida Console" panose="020B0609040504020204" pitchFamily="49" charset="0"/>
                <a:ea typeface="HG丸ｺﾞｼｯｸM-PRO" panose="020F0600000000000000" pitchFamily="50" charset="-128"/>
              </a:rPr>
              <a:t>{</a:t>
            </a:r>
          </a:p>
          <a:p>
            <a:pPr eaLnBrk="1" hangingPunct="1"/>
            <a:r>
              <a:rPr lang="en-US" altLang="ja-JP" sz="2000">
                <a:latin typeface="Lucida Console" panose="020B0609040504020204" pitchFamily="49" charset="0"/>
                <a:ea typeface="HG丸ｺﾞｼｯｸM-PRO" panose="020F0600000000000000" pitchFamily="50" charset="-128"/>
              </a:rPr>
              <a:t>  public void </a:t>
            </a:r>
            <a:r>
              <a:rPr lang="en-US" altLang="ja-JP" sz="2000">
                <a:solidFill>
                  <a:srgbClr val="C00000"/>
                </a:solidFill>
                <a:latin typeface="Lucida Console" panose="020B0609040504020204" pitchFamily="49" charset="0"/>
                <a:ea typeface="HG丸ｺﾞｼｯｸM-PRO" panose="020F0600000000000000" pitchFamily="50" charset="-128"/>
              </a:rPr>
              <a:t>run() </a:t>
            </a:r>
            <a:r>
              <a:rPr lang="en-US" altLang="ja-JP" sz="2000">
                <a:latin typeface="Lucida Console" panose="020B0609040504020204" pitchFamily="49" charset="0"/>
                <a:ea typeface="HG丸ｺﾞｼｯｸM-PRO" panose="020F0600000000000000" pitchFamily="50" charset="-128"/>
              </a:rPr>
              <a:t>{</a:t>
            </a:r>
          </a:p>
          <a:p>
            <a:pPr eaLnBrk="1" hangingPunct="1"/>
            <a:r>
              <a:rPr lang="en-US" altLang="ja-JP" sz="2000">
                <a:latin typeface="Lucida Console" panose="020B0609040504020204" pitchFamily="49" charset="0"/>
                <a:ea typeface="HG丸ｺﾞｼｯｸM-PRO" panose="020F0600000000000000" pitchFamily="50" charset="-128"/>
              </a:rPr>
              <a:t>    for(int i = 0; i &lt; 100; i++) {</a:t>
            </a:r>
          </a:p>
          <a:p>
            <a:pPr eaLnBrk="1" hangingPunct="1"/>
            <a:r>
              <a:rPr lang="en-US" altLang="ja-JP" sz="2000">
                <a:latin typeface="Lucida Console" panose="020B0609040504020204" pitchFamily="49" charset="0"/>
                <a:ea typeface="HG丸ｺﾞｼｯｸM-PRO" panose="020F0600000000000000" pitchFamily="50" charset="-128"/>
              </a:rPr>
              <a:t>      System.out.println("MyThread</a:t>
            </a:r>
            <a:r>
              <a:rPr lang="ja-JP" altLang="en-US" sz="2000">
                <a:latin typeface="Lucida Console" panose="020B0609040504020204" pitchFamily="49" charset="0"/>
                <a:ea typeface="HG丸ｺﾞｼｯｸM-PRO" panose="020F0600000000000000" pitchFamily="50" charset="-128"/>
              </a:rPr>
              <a:t>の</a:t>
            </a:r>
            <a:r>
              <a:rPr lang="en-US" altLang="ja-JP" sz="2000">
                <a:latin typeface="Lucida Console" panose="020B0609040504020204" pitchFamily="49" charset="0"/>
                <a:ea typeface="HG丸ｺﾞｼｯｸM-PRO" panose="020F0600000000000000" pitchFamily="50" charset="-128"/>
              </a:rPr>
              <a:t>run</a:t>
            </a:r>
            <a:r>
              <a:rPr lang="ja-JP" altLang="en-US" sz="2000">
                <a:latin typeface="Lucida Console" panose="020B0609040504020204" pitchFamily="49" charset="0"/>
                <a:ea typeface="HG丸ｺﾞｼｯｸM-PRO" panose="020F0600000000000000" pitchFamily="50" charset="-128"/>
              </a:rPr>
              <a:t>メソッド</a:t>
            </a:r>
            <a:r>
              <a:rPr lang="en-US" altLang="ja-JP" sz="2000">
                <a:latin typeface="Lucida Console" panose="020B0609040504020204" pitchFamily="49" charset="0"/>
                <a:ea typeface="HG丸ｺﾞｼｯｸM-PRO" panose="020F0600000000000000" pitchFamily="50" charset="-128"/>
              </a:rPr>
              <a:t>("+i+")");</a:t>
            </a:r>
          </a:p>
          <a:p>
            <a:pPr eaLnBrk="1" hangingPunct="1"/>
            <a:r>
              <a:rPr lang="en-US" altLang="ja-JP" sz="2000">
                <a:latin typeface="Lucida Console" panose="020B0609040504020204" pitchFamily="49" charset="0"/>
                <a:ea typeface="HG丸ｺﾞｼｯｸM-PRO" panose="020F0600000000000000" pitchFamily="50" charset="-128"/>
              </a:rPr>
              <a:t>    }</a:t>
            </a:r>
          </a:p>
          <a:p>
            <a:pPr eaLnBrk="1" hangingPunct="1"/>
            <a:r>
              <a:rPr lang="en-US" altLang="ja-JP" sz="2000">
                <a:latin typeface="Lucida Console" panose="020B0609040504020204" pitchFamily="49" charset="0"/>
                <a:ea typeface="HG丸ｺﾞｼｯｸM-PRO" panose="020F0600000000000000" pitchFamily="50" charset="-128"/>
              </a:rPr>
              <a:t>  }</a:t>
            </a:r>
          </a:p>
          <a:p>
            <a:pPr eaLnBrk="1" hangingPunct="1"/>
            <a:r>
              <a:rPr lang="en-US" altLang="ja-JP" sz="2000">
                <a:latin typeface="Lucida Console" panose="020B0609040504020204" pitchFamily="49" charset="0"/>
                <a:ea typeface="HG丸ｺﾞｼｯｸM-PRO" panose="020F0600000000000000" pitchFamily="50" charset="-128"/>
              </a:rPr>
              <a:t>}</a:t>
            </a:r>
          </a:p>
          <a:p>
            <a:pPr eaLnBrk="1" hangingPunct="1"/>
            <a:endParaRPr lang="en-US" altLang="ja-JP" sz="2000">
              <a:latin typeface="Lucida Console" panose="020B0609040504020204" pitchFamily="49" charset="0"/>
              <a:ea typeface="HG丸ｺﾞｼｯｸM-PRO" panose="020F0600000000000000" pitchFamily="50" charset="-128"/>
            </a:endParaRPr>
          </a:p>
          <a:p>
            <a:pPr eaLnBrk="1" hangingPunct="1"/>
            <a:r>
              <a:rPr lang="en-US" altLang="ja-JP" sz="2000">
                <a:latin typeface="Lucida Console" panose="020B0609040504020204" pitchFamily="49" charset="0"/>
                <a:ea typeface="HG丸ｺﾞｼｯｸM-PRO" panose="020F0600000000000000" pitchFamily="50" charset="-128"/>
              </a:rPr>
              <a:t>public class SimpleThreadTest {</a:t>
            </a:r>
          </a:p>
          <a:p>
            <a:pPr eaLnBrk="1" hangingPunct="1"/>
            <a:r>
              <a:rPr lang="en-US" altLang="ja-JP" sz="2000">
                <a:latin typeface="Lucida Console" panose="020B0609040504020204" pitchFamily="49" charset="0"/>
                <a:ea typeface="HG丸ｺﾞｼｯｸM-PRO" panose="020F0600000000000000" pitchFamily="50" charset="-128"/>
              </a:rPr>
              <a:t>  public static void main(String[] args) {</a:t>
            </a:r>
          </a:p>
          <a:p>
            <a:pPr eaLnBrk="1" hangingPunct="1"/>
            <a:r>
              <a:rPr lang="en-US" altLang="ja-JP" sz="2000">
                <a:latin typeface="Lucida Console" panose="020B0609040504020204" pitchFamily="49" charset="0"/>
                <a:ea typeface="HG丸ｺﾞｼｯｸM-PRO" panose="020F0600000000000000" pitchFamily="50" charset="-128"/>
              </a:rPr>
              <a:t>    </a:t>
            </a:r>
            <a:r>
              <a:rPr lang="en-US" altLang="ja-JP" sz="2000">
                <a:solidFill>
                  <a:srgbClr val="C00000"/>
                </a:solidFill>
                <a:latin typeface="Lucida Console" panose="020B0609040504020204" pitchFamily="49" charset="0"/>
                <a:ea typeface="HG丸ｺﾞｼｯｸM-PRO" panose="020F0600000000000000" pitchFamily="50" charset="-128"/>
              </a:rPr>
              <a:t>MyThread t = new MyThread();    </a:t>
            </a:r>
          </a:p>
          <a:p>
            <a:pPr eaLnBrk="1" hangingPunct="1"/>
            <a:r>
              <a:rPr lang="en-US" altLang="ja-JP" sz="2000">
                <a:latin typeface="Lucida Console" panose="020B0609040504020204" pitchFamily="49" charset="0"/>
                <a:ea typeface="HG丸ｺﾞｼｯｸM-PRO" panose="020F0600000000000000" pitchFamily="50" charset="-128"/>
              </a:rPr>
              <a:t>    </a:t>
            </a:r>
            <a:r>
              <a:rPr lang="en-US" altLang="ja-JP" sz="2000">
                <a:solidFill>
                  <a:srgbClr val="C00000"/>
                </a:solidFill>
                <a:latin typeface="Lucida Console" panose="020B0609040504020204" pitchFamily="49" charset="0"/>
                <a:ea typeface="HG丸ｺﾞｼｯｸM-PRO" panose="020F0600000000000000" pitchFamily="50" charset="-128"/>
              </a:rPr>
              <a:t>t.start();</a:t>
            </a:r>
          </a:p>
          <a:p>
            <a:pPr eaLnBrk="1" hangingPunct="1"/>
            <a:r>
              <a:rPr lang="en-US" altLang="ja-JP" sz="2000">
                <a:latin typeface="Lucida Console" panose="020B0609040504020204" pitchFamily="49" charset="0"/>
                <a:ea typeface="HG丸ｺﾞｼｯｸM-PRO" panose="020F0600000000000000" pitchFamily="50" charset="-128"/>
              </a:rPr>
              <a:t>    </a:t>
            </a:r>
          </a:p>
          <a:p>
            <a:pPr eaLnBrk="1" hangingPunct="1"/>
            <a:r>
              <a:rPr lang="en-US" altLang="ja-JP" sz="2000">
                <a:latin typeface="Lucida Console" panose="020B0609040504020204" pitchFamily="49" charset="0"/>
                <a:ea typeface="HG丸ｺﾞｼｯｸM-PRO" panose="020F0600000000000000" pitchFamily="50" charset="-128"/>
              </a:rPr>
              <a:t>    for(int i = 0; i &lt; 100; i++) {</a:t>
            </a:r>
          </a:p>
          <a:p>
            <a:pPr eaLnBrk="1" hangingPunct="1"/>
            <a:r>
              <a:rPr lang="en-US" altLang="ja-JP" sz="1600">
                <a:latin typeface="Lucida Console" panose="020B0609040504020204" pitchFamily="49" charset="0"/>
                <a:ea typeface="HG丸ｺﾞｼｯｸM-PRO" panose="020F0600000000000000" pitchFamily="50" charset="-128"/>
              </a:rPr>
              <a:t>      System.out.println("SimpleThreadTest</a:t>
            </a:r>
            <a:r>
              <a:rPr lang="ja-JP" altLang="en-US" sz="1600">
                <a:latin typeface="Lucida Console" panose="020B0609040504020204" pitchFamily="49" charset="0"/>
                <a:ea typeface="HG丸ｺﾞｼｯｸM-PRO" panose="020F0600000000000000" pitchFamily="50" charset="-128"/>
              </a:rPr>
              <a:t>の</a:t>
            </a:r>
            <a:r>
              <a:rPr lang="en-US" altLang="ja-JP" sz="1600">
                <a:latin typeface="Lucida Console" panose="020B0609040504020204" pitchFamily="49" charset="0"/>
                <a:ea typeface="HG丸ｺﾞｼｯｸM-PRO" panose="020F0600000000000000" pitchFamily="50" charset="-128"/>
              </a:rPr>
              <a:t>main</a:t>
            </a:r>
            <a:r>
              <a:rPr lang="ja-JP" altLang="en-US" sz="1600">
                <a:latin typeface="Lucida Console" panose="020B0609040504020204" pitchFamily="49" charset="0"/>
                <a:ea typeface="HG丸ｺﾞｼｯｸM-PRO" panose="020F0600000000000000" pitchFamily="50" charset="-128"/>
              </a:rPr>
              <a:t>メソッド</a:t>
            </a:r>
            <a:r>
              <a:rPr lang="en-US" altLang="ja-JP" sz="1600">
                <a:latin typeface="Lucida Console" panose="020B0609040504020204" pitchFamily="49" charset="0"/>
                <a:ea typeface="HG丸ｺﾞｼｯｸM-PRO" panose="020F0600000000000000" pitchFamily="50" charset="-128"/>
              </a:rPr>
              <a:t>("+i+")");</a:t>
            </a:r>
          </a:p>
          <a:p>
            <a:pPr eaLnBrk="1" hangingPunct="1"/>
            <a:r>
              <a:rPr lang="en-US" altLang="ja-JP" sz="2000">
                <a:latin typeface="Lucida Console" panose="020B0609040504020204" pitchFamily="49" charset="0"/>
                <a:ea typeface="HG丸ｺﾞｼｯｸM-PRO" panose="020F0600000000000000" pitchFamily="50" charset="-128"/>
              </a:rPr>
              <a:t>    }</a:t>
            </a:r>
          </a:p>
          <a:p>
            <a:pPr eaLnBrk="1" hangingPunct="1"/>
            <a:r>
              <a:rPr lang="en-US" altLang="ja-JP" sz="2000">
                <a:latin typeface="Lucida Console" panose="020B0609040504020204" pitchFamily="49" charset="0"/>
                <a:ea typeface="HG丸ｺﾞｼｯｸM-PRO" panose="020F0600000000000000" pitchFamily="50" charset="-128"/>
              </a:rPr>
              <a:t>  }</a:t>
            </a:r>
          </a:p>
          <a:p>
            <a:pPr eaLnBrk="1" hangingPunct="1"/>
            <a:r>
              <a:rPr lang="en-US" altLang="ja-JP" sz="2000">
                <a:latin typeface="Lucida Console" panose="020B0609040504020204" pitchFamily="49" charset="0"/>
                <a:ea typeface="HG丸ｺﾞｼｯｸM-PRO" panose="020F0600000000000000" pitchFamily="50" charset="-128"/>
              </a:rPr>
              <a: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タイトル 1"/>
          <p:cNvSpPr>
            <a:spLocks noGrp="1"/>
          </p:cNvSpPr>
          <p:nvPr>
            <p:ph type="title"/>
          </p:nvPr>
        </p:nvSpPr>
        <p:spPr>
          <a:xfrm>
            <a:off x="457200" y="274638"/>
            <a:ext cx="8229600" cy="725487"/>
          </a:xfrm>
        </p:spPr>
        <p:txBody>
          <a:bodyPr/>
          <a:lstStyle/>
          <a:p>
            <a:pPr eaLnBrk="1" hangingPunct="1"/>
            <a:r>
              <a:rPr lang="en-US" altLang="ja-JP"/>
              <a:t>Thread</a:t>
            </a:r>
            <a:r>
              <a:rPr lang="ja-JP" altLang="en-US"/>
              <a:t>の使用例</a:t>
            </a:r>
          </a:p>
        </p:txBody>
      </p:sp>
      <p:sp>
        <p:nvSpPr>
          <p:cNvPr id="53251" name="コンテンツ プレースホルダ 2"/>
          <p:cNvSpPr>
            <a:spLocks noGrp="1"/>
          </p:cNvSpPr>
          <p:nvPr>
            <p:ph idx="1"/>
          </p:nvPr>
        </p:nvSpPr>
        <p:spPr>
          <a:xfrm>
            <a:off x="457200" y="1214438"/>
            <a:ext cx="8229600" cy="5000625"/>
          </a:xfrm>
        </p:spPr>
        <p:txBody>
          <a:bodyPr/>
          <a:lstStyle/>
          <a:p>
            <a:pPr eaLnBrk="1" hangingPunct="1"/>
            <a:r>
              <a:rPr lang="en-US" altLang="ja-JP" dirty="0"/>
              <a:t>Thread</a:t>
            </a:r>
            <a:r>
              <a:rPr lang="ja-JP" altLang="en-US" dirty="0"/>
              <a:t>クラスの</a:t>
            </a:r>
            <a:r>
              <a:rPr lang="en-US" altLang="ja-JP" dirty="0"/>
              <a:t>run</a:t>
            </a:r>
            <a:r>
              <a:rPr lang="ja-JP" altLang="en-US" dirty="0"/>
              <a:t>メソッドを直接呼ばない</a:t>
            </a:r>
            <a:endParaRPr lang="en-US" altLang="ja-JP" dirty="0"/>
          </a:p>
          <a:p>
            <a:pPr eaLnBrk="1" hangingPunct="1"/>
            <a:r>
              <a:rPr lang="en-US" altLang="ja-JP" dirty="0"/>
              <a:t>start</a:t>
            </a:r>
            <a:r>
              <a:rPr lang="ja-JP" altLang="en-US" dirty="0"/>
              <a:t>メソッドを呼ぶことで、別スレッドの処理が始まる</a:t>
            </a:r>
            <a:endParaRPr lang="en-US" altLang="ja-JP" dirty="0"/>
          </a:p>
          <a:p>
            <a:pPr eaLnBrk="1" hangingPunct="1"/>
            <a:r>
              <a:rPr lang="ja-JP" altLang="en-US" dirty="0"/>
              <a:t>複数のスレッドが並行して処理を進める</a:t>
            </a:r>
          </a:p>
        </p:txBody>
      </p:sp>
      <p:pic>
        <p:nvPicPr>
          <p:cNvPr id="53252" name="Picture 2" descr="C:\_jun\work\2009misc\書籍出版関係\Java\00_Java図表画面データ\2巻\11章\図11-2.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232275"/>
            <a:ext cx="9144000" cy="248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57188" y="274638"/>
            <a:ext cx="8501062" cy="725487"/>
          </a:xfrm>
        </p:spPr>
        <p:txBody>
          <a:bodyPr rtlCol="0">
            <a:normAutofit fontScale="90000"/>
          </a:bodyPr>
          <a:lstStyle/>
          <a:p>
            <a:pPr eaLnBrk="1" fontAlgn="auto" hangingPunct="1">
              <a:spcAft>
                <a:spcPts val="0"/>
              </a:spcAft>
              <a:defRPr/>
            </a:pPr>
            <a:r>
              <a:rPr lang="ja-JP" altLang="en-US" dirty="0"/>
              <a:t>方法</a:t>
            </a:r>
            <a:r>
              <a:rPr lang="en-US" altLang="ja-JP" dirty="0"/>
              <a:t>2.</a:t>
            </a:r>
            <a:r>
              <a:rPr lang="ja-JP" altLang="en-US" dirty="0"/>
              <a:t>  </a:t>
            </a:r>
            <a:r>
              <a:rPr lang="en-US" altLang="ja-JP" dirty="0"/>
              <a:t>Runnable</a:t>
            </a:r>
            <a:r>
              <a:rPr lang="ja-JP" altLang="en-US" dirty="0"/>
              <a:t>インタフェースを実装する</a:t>
            </a:r>
          </a:p>
        </p:txBody>
      </p:sp>
      <p:sp>
        <p:nvSpPr>
          <p:cNvPr id="54275" name="コンテンツ プレースホルダ 2"/>
          <p:cNvSpPr>
            <a:spLocks noGrp="1"/>
          </p:cNvSpPr>
          <p:nvPr>
            <p:ph idx="1"/>
          </p:nvPr>
        </p:nvSpPr>
        <p:spPr>
          <a:xfrm>
            <a:off x="457200" y="1214438"/>
            <a:ext cx="8229600" cy="5000625"/>
          </a:xfrm>
        </p:spPr>
        <p:txBody>
          <a:bodyPr/>
          <a:lstStyle/>
          <a:p>
            <a:pPr marL="0" indent="0" eaLnBrk="1" hangingPunct="1">
              <a:buNone/>
            </a:pPr>
            <a:r>
              <a:rPr lang="ja-JP" altLang="en-US" dirty="0"/>
              <a:t>方法</a:t>
            </a:r>
            <a:r>
              <a:rPr lang="en-US" altLang="ja-JP" dirty="0"/>
              <a:t>1</a:t>
            </a:r>
            <a:r>
              <a:rPr lang="ja-JP" altLang="en-US" dirty="0"/>
              <a:t>がいつでも使えるとは限らない。</a:t>
            </a:r>
            <a:endParaRPr lang="en-US" altLang="ja-JP" dirty="0"/>
          </a:p>
          <a:p>
            <a:pPr marL="0" indent="0" eaLnBrk="1" hangingPunct="1">
              <a:buNone/>
            </a:pPr>
            <a:r>
              <a:rPr lang="ja-JP" altLang="en-US" dirty="0"/>
              <a:t>例：他のクラスのサブクラスは、</a:t>
            </a:r>
            <a:r>
              <a:rPr lang="en-US" altLang="ja-JP" dirty="0"/>
              <a:t>Thread</a:t>
            </a:r>
            <a:r>
              <a:rPr lang="ja-JP" altLang="en-US" dirty="0"/>
              <a:t>クラスのサブクラスになれない</a:t>
            </a:r>
            <a:endParaRPr lang="en-US" altLang="ja-JP" dirty="0"/>
          </a:p>
          <a:p>
            <a:pPr eaLnBrk="1" hangingPunct="1"/>
            <a:endParaRPr lang="en-US" altLang="ja-JP" dirty="0"/>
          </a:p>
          <a:p>
            <a:pPr marL="0" indent="0" eaLnBrk="1" hangingPunct="1">
              <a:buNone/>
            </a:pPr>
            <a:r>
              <a:rPr lang="ja-JP" altLang="en-US" dirty="0"/>
              <a:t>方法</a:t>
            </a:r>
            <a:r>
              <a:rPr lang="en-US" altLang="ja-JP" dirty="0"/>
              <a:t>2</a:t>
            </a:r>
          </a:p>
          <a:p>
            <a:pPr marL="457200" lvl="1" indent="0" eaLnBrk="1" hangingPunct="1">
              <a:buNone/>
            </a:pPr>
            <a:r>
              <a:rPr lang="ja-JP" altLang="en-US" dirty="0"/>
              <a:t>・</a:t>
            </a:r>
            <a:r>
              <a:rPr lang="en-US" altLang="ja-JP" dirty="0"/>
              <a:t>Runnable</a:t>
            </a:r>
            <a:r>
              <a:rPr lang="ja-JP" altLang="en-US" dirty="0"/>
              <a:t>インタフェースを実装する</a:t>
            </a:r>
            <a:endParaRPr lang="en-US" altLang="ja-JP" dirty="0"/>
          </a:p>
          <a:p>
            <a:pPr marL="457200" lvl="1" indent="0" eaLnBrk="1" hangingPunct="1">
              <a:buNone/>
            </a:pPr>
            <a:r>
              <a:rPr lang="ja-JP" altLang="en-US" dirty="0"/>
              <a:t>・</a:t>
            </a:r>
            <a:r>
              <a:rPr lang="en-US" altLang="ja-JP" dirty="0"/>
              <a:t>Runnable</a:t>
            </a:r>
            <a:r>
              <a:rPr lang="ja-JP" altLang="en-US" dirty="0"/>
              <a:t>インタフェースに定義されている</a:t>
            </a:r>
            <a:r>
              <a:rPr lang="en-US" altLang="ja-JP" dirty="0"/>
              <a:t>run</a:t>
            </a:r>
            <a:r>
              <a:rPr lang="ja-JP" altLang="en-US" dirty="0"/>
              <a:t>メソッドを追加する</a:t>
            </a:r>
          </a:p>
        </p:txBody>
      </p:sp>
      <p:sp>
        <p:nvSpPr>
          <p:cNvPr id="4" name="下矢印 3"/>
          <p:cNvSpPr/>
          <p:nvPr/>
        </p:nvSpPr>
        <p:spPr>
          <a:xfrm>
            <a:off x="3929063" y="3143250"/>
            <a:ext cx="928687" cy="5000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タイトル 1"/>
          <p:cNvSpPr>
            <a:spLocks noGrp="1"/>
          </p:cNvSpPr>
          <p:nvPr>
            <p:ph type="title"/>
          </p:nvPr>
        </p:nvSpPr>
        <p:spPr>
          <a:xfrm>
            <a:off x="457200" y="274638"/>
            <a:ext cx="8229600" cy="725487"/>
          </a:xfrm>
        </p:spPr>
        <p:txBody>
          <a:bodyPr/>
          <a:lstStyle/>
          <a:p>
            <a:pPr eaLnBrk="1" hangingPunct="1"/>
            <a:r>
              <a:rPr lang="ja-JP" altLang="en-US"/>
              <a:t>方法</a:t>
            </a:r>
            <a:r>
              <a:rPr lang="en-US" altLang="ja-JP"/>
              <a:t>2</a:t>
            </a:r>
            <a:r>
              <a:rPr lang="ja-JP" altLang="en-US"/>
              <a:t>の</a:t>
            </a:r>
            <a:r>
              <a:rPr lang="en-US" altLang="ja-JP"/>
              <a:t>Thread</a:t>
            </a:r>
            <a:r>
              <a:rPr lang="ja-JP" altLang="en-US"/>
              <a:t>使用例</a:t>
            </a:r>
          </a:p>
        </p:txBody>
      </p:sp>
      <p:sp>
        <p:nvSpPr>
          <p:cNvPr id="55299" name="正方形/長方形 3"/>
          <p:cNvSpPr>
            <a:spLocks noChangeArrowheads="1"/>
          </p:cNvSpPr>
          <p:nvPr/>
        </p:nvSpPr>
        <p:spPr bwMode="auto">
          <a:xfrm>
            <a:off x="0" y="1184275"/>
            <a:ext cx="9144000" cy="5602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000">
                <a:latin typeface="Lucida Console" panose="020B0609040504020204" pitchFamily="49" charset="0"/>
                <a:ea typeface="HG丸ｺﾞｼｯｸM-PRO" panose="020F0600000000000000" pitchFamily="50" charset="-128"/>
              </a:rPr>
              <a:t>class MyThread </a:t>
            </a:r>
            <a:r>
              <a:rPr lang="en-US" altLang="ja-JP" sz="2000">
                <a:solidFill>
                  <a:srgbClr val="C00000"/>
                </a:solidFill>
                <a:latin typeface="Lucida Console" panose="020B0609040504020204" pitchFamily="49" charset="0"/>
                <a:ea typeface="HG丸ｺﾞｼｯｸM-PRO" panose="020F0600000000000000" pitchFamily="50" charset="-128"/>
              </a:rPr>
              <a:t>implements Runnable </a:t>
            </a:r>
            <a:r>
              <a:rPr lang="en-US" altLang="ja-JP" sz="2000">
                <a:latin typeface="Lucida Console" panose="020B0609040504020204" pitchFamily="49" charset="0"/>
                <a:ea typeface="HG丸ｺﾞｼｯｸM-PRO" panose="020F0600000000000000" pitchFamily="50" charset="-128"/>
              </a:rPr>
              <a:t>{</a:t>
            </a:r>
          </a:p>
          <a:p>
            <a:pPr eaLnBrk="1" hangingPunct="1"/>
            <a:r>
              <a:rPr lang="en-US" altLang="ja-JP" sz="2000">
                <a:latin typeface="Lucida Console" panose="020B0609040504020204" pitchFamily="49" charset="0"/>
                <a:ea typeface="HG丸ｺﾞｼｯｸM-PRO" panose="020F0600000000000000" pitchFamily="50" charset="-128"/>
              </a:rPr>
              <a:t>  public void </a:t>
            </a:r>
            <a:r>
              <a:rPr lang="en-US" altLang="ja-JP" sz="2000">
                <a:solidFill>
                  <a:srgbClr val="C00000"/>
                </a:solidFill>
                <a:latin typeface="Lucida Console" panose="020B0609040504020204" pitchFamily="49" charset="0"/>
                <a:ea typeface="HG丸ｺﾞｼｯｸM-PRO" panose="020F0600000000000000" pitchFamily="50" charset="-128"/>
              </a:rPr>
              <a:t>run() {</a:t>
            </a:r>
          </a:p>
          <a:p>
            <a:pPr eaLnBrk="1" hangingPunct="1"/>
            <a:r>
              <a:rPr lang="en-US" altLang="ja-JP" sz="2000">
                <a:latin typeface="Lucida Console" panose="020B0609040504020204" pitchFamily="49" charset="0"/>
                <a:ea typeface="HG丸ｺﾞｼｯｸM-PRO" panose="020F0600000000000000" pitchFamily="50" charset="-128"/>
              </a:rPr>
              <a:t>    for(int i = 0; i &lt; 100; i++) {</a:t>
            </a:r>
          </a:p>
          <a:p>
            <a:pPr eaLnBrk="1" hangingPunct="1"/>
            <a:r>
              <a:rPr lang="en-US" altLang="ja-JP" sz="2000">
                <a:latin typeface="Lucida Console" panose="020B0609040504020204" pitchFamily="49" charset="0"/>
                <a:ea typeface="HG丸ｺﾞｼｯｸM-PRO" panose="020F0600000000000000" pitchFamily="50" charset="-128"/>
              </a:rPr>
              <a:t>      System.out.println("MyThread</a:t>
            </a:r>
            <a:r>
              <a:rPr lang="ja-JP" altLang="en-US" sz="2000">
                <a:latin typeface="Lucida Console" panose="020B0609040504020204" pitchFamily="49" charset="0"/>
                <a:ea typeface="HG丸ｺﾞｼｯｸM-PRO" panose="020F0600000000000000" pitchFamily="50" charset="-128"/>
              </a:rPr>
              <a:t>の</a:t>
            </a:r>
            <a:r>
              <a:rPr lang="en-US" altLang="ja-JP" sz="2000">
                <a:latin typeface="Lucida Console" panose="020B0609040504020204" pitchFamily="49" charset="0"/>
                <a:ea typeface="HG丸ｺﾞｼｯｸM-PRO" panose="020F0600000000000000" pitchFamily="50" charset="-128"/>
              </a:rPr>
              <a:t>run</a:t>
            </a:r>
            <a:r>
              <a:rPr lang="ja-JP" altLang="en-US" sz="2000">
                <a:latin typeface="Lucida Console" panose="020B0609040504020204" pitchFamily="49" charset="0"/>
                <a:ea typeface="HG丸ｺﾞｼｯｸM-PRO" panose="020F0600000000000000" pitchFamily="50" charset="-128"/>
              </a:rPr>
              <a:t>メソッド</a:t>
            </a:r>
            <a:r>
              <a:rPr lang="en-US" altLang="ja-JP" sz="2000">
                <a:latin typeface="Lucida Console" panose="020B0609040504020204" pitchFamily="49" charset="0"/>
                <a:ea typeface="HG丸ｺﾞｼｯｸM-PRO" panose="020F0600000000000000" pitchFamily="50" charset="-128"/>
              </a:rPr>
              <a:t>("+i+")");</a:t>
            </a:r>
          </a:p>
          <a:p>
            <a:pPr eaLnBrk="1" hangingPunct="1"/>
            <a:r>
              <a:rPr lang="en-US" altLang="ja-JP" sz="2000">
                <a:latin typeface="Lucida Console" panose="020B0609040504020204" pitchFamily="49" charset="0"/>
                <a:ea typeface="HG丸ｺﾞｼｯｸM-PRO" panose="020F0600000000000000" pitchFamily="50" charset="-128"/>
              </a:rPr>
              <a:t>    }</a:t>
            </a:r>
          </a:p>
          <a:p>
            <a:pPr eaLnBrk="1" hangingPunct="1"/>
            <a:r>
              <a:rPr lang="en-US" altLang="ja-JP" sz="2000">
                <a:latin typeface="Lucida Console" panose="020B0609040504020204" pitchFamily="49" charset="0"/>
                <a:ea typeface="HG丸ｺﾞｼｯｸM-PRO" panose="020F0600000000000000" pitchFamily="50" charset="-128"/>
              </a:rPr>
              <a:t>  }</a:t>
            </a:r>
          </a:p>
          <a:p>
            <a:pPr eaLnBrk="1" hangingPunct="1"/>
            <a:r>
              <a:rPr lang="en-US" altLang="ja-JP" sz="2000">
                <a:latin typeface="Lucida Console" panose="020B0609040504020204" pitchFamily="49" charset="0"/>
                <a:ea typeface="HG丸ｺﾞｼｯｸM-PRO" panose="020F0600000000000000" pitchFamily="50" charset="-128"/>
              </a:rPr>
              <a:t>}</a:t>
            </a:r>
          </a:p>
          <a:p>
            <a:pPr eaLnBrk="1" hangingPunct="1"/>
            <a:endParaRPr lang="en-US" altLang="ja-JP" sz="2000">
              <a:latin typeface="Lucida Console" panose="020B0609040504020204" pitchFamily="49" charset="0"/>
              <a:ea typeface="HG丸ｺﾞｼｯｸM-PRO" panose="020F0600000000000000" pitchFamily="50" charset="-128"/>
            </a:endParaRPr>
          </a:p>
          <a:p>
            <a:pPr eaLnBrk="1" hangingPunct="1"/>
            <a:r>
              <a:rPr lang="en-US" altLang="ja-JP" sz="2000">
                <a:latin typeface="Lucida Console" panose="020B0609040504020204" pitchFamily="49" charset="0"/>
                <a:ea typeface="HG丸ｺﾞｼｯｸM-PRO" panose="020F0600000000000000" pitchFamily="50" charset="-128"/>
              </a:rPr>
              <a:t>public class SimpleThreadTest2 {</a:t>
            </a:r>
          </a:p>
          <a:p>
            <a:pPr eaLnBrk="1" hangingPunct="1"/>
            <a:r>
              <a:rPr lang="en-US" altLang="ja-JP" sz="2000">
                <a:latin typeface="Lucida Console" panose="020B0609040504020204" pitchFamily="49" charset="0"/>
                <a:ea typeface="HG丸ｺﾞｼｯｸM-PRO" panose="020F0600000000000000" pitchFamily="50" charset="-128"/>
              </a:rPr>
              <a:t>  public static void main(String[] args) {</a:t>
            </a:r>
          </a:p>
          <a:p>
            <a:pPr eaLnBrk="1" hangingPunct="1"/>
            <a:r>
              <a:rPr lang="en-US" altLang="ja-JP" sz="2000">
                <a:solidFill>
                  <a:srgbClr val="C00000"/>
                </a:solidFill>
                <a:latin typeface="Lucida Console" panose="020B0609040504020204" pitchFamily="49" charset="0"/>
                <a:ea typeface="HG丸ｺﾞｼｯｸM-PRO" panose="020F0600000000000000" pitchFamily="50" charset="-128"/>
              </a:rPr>
              <a:t>    MyThread t = new MyThread();</a:t>
            </a:r>
          </a:p>
          <a:p>
            <a:pPr eaLnBrk="1" hangingPunct="1"/>
            <a:r>
              <a:rPr lang="en-US" altLang="ja-JP" sz="2000">
                <a:solidFill>
                  <a:srgbClr val="C00000"/>
                </a:solidFill>
                <a:latin typeface="Lucida Console" panose="020B0609040504020204" pitchFamily="49" charset="0"/>
                <a:ea typeface="HG丸ｺﾞｼｯｸM-PRO" panose="020F0600000000000000" pitchFamily="50" charset="-128"/>
              </a:rPr>
              <a:t>    Thread thread = new Thread(t);</a:t>
            </a:r>
          </a:p>
          <a:p>
            <a:pPr eaLnBrk="1" hangingPunct="1"/>
            <a:r>
              <a:rPr lang="en-US" altLang="ja-JP" sz="2000">
                <a:solidFill>
                  <a:srgbClr val="C00000"/>
                </a:solidFill>
                <a:latin typeface="Lucida Console" panose="020B0609040504020204" pitchFamily="49" charset="0"/>
                <a:ea typeface="HG丸ｺﾞｼｯｸM-PRO" panose="020F0600000000000000" pitchFamily="50" charset="-128"/>
              </a:rPr>
              <a:t>    thread.start();</a:t>
            </a:r>
            <a:r>
              <a:rPr lang="en-US" altLang="ja-JP" sz="2000">
                <a:latin typeface="Lucida Console" panose="020B0609040504020204" pitchFamily="49" charset="0"/>
                <a:ea typeface="HG丸ｺﾞｼｯｸM-PRO" panose="020F0600000000000000" pitchFamily="50" charset="-128"/>
              </a:rPr>
              <a:t>   </a:t>
            </a:r>
          </a:p>
          <a:p>
            <a:pPr eaLnBrk="1" hangingPunct="1"/>
            <a:r>
              <a:rPr lang="en-US" altLang="ja-JP" sz="2000">
                <a:latin typeface="Lucida Console" panose="020B0609040504020204" pitchFamily="49" charset="0"/>
                <a:ea typeface="HG丸ｺﾞｼｯｸM-PRO" panose="020F0600000000000000" pitchFamily="50" charset="-128"/>
              </a:rPr>
              <a:t>    for(int i = 0; i &lt; 100; i++) {</a:t>
            </a:r>
          </a:p>
          <a:p>
            <a:pPr eaLnBrk="1" hangingPunct="1"/>
            <a:r>
              <a:rPr lang="en-US" altLang="ja-JP">
                <a:latin typeface="Lucida Console" panose="020B0609040504020204" pitchFamily="49" charset="0"/>
                <a:ea typeface="HG丸ｺﾞｼｯｸM-PRO" panose="020F0600000000000000" pitchFamily="50" charset="-128"/>
              </a:rPr>
              <a:t>     System.out.println("SimpleThreadTest2</a:t>
            </a:r>
            <a:r>
              <a:rPr lang="ja-JP" altLang="en-US">
                <a:latin typeface="Lucida Console" panose="020B0609040504020204" pitchFamily="49" charset="0"/>
                <a:ea typeface="HG丸ｺﾞｼｯｸM-PRO" panose="020F0600000000000000" pitchFamily="50" charset="-128"/>
              </a:rPr>
              <a:t>の</a:t>
            </a:r>
            <a:r>
              <a:rPr lang="en-US" altLang="ja-JP">
                <a:latin typeface="Lucida Console" panose="020B0609040504020204" pitchFamily="49" charset="0"/>
                <a:ea typeface="HG丸ｺﾞｼｯｸM-PRO" panose="020F0600000000000000" pitchFamily="50" charset="-128"/>
              </a:rPr>
              <a:t>main</a:t>
            </a:r>
            <a:r>
              <a:rPr lang="ja-JP" altLang="en-US">
                <a:latin typeface="Lucida Console" panose="020B0609040504020204" pitchFamily="49" charset="0"/>
                <a:ea typeface="HG丸ｺﾞｼｯｸM-PRO" panose="020F0600000000000000" pitchFamily="50" charset="-128"/>
              </a:rPr>
              <a:t>メソッド</a:t>
            </a:r>
            <a:r>
              <a:rPr lang="en-US" altLang="ja-JP">
                <a:latin typeface="Lucida Console" panose="020B0609040504020204" pitchFamily="49" charset="0"/>
                <a:ea typeface="HG丸ｺﾞｼｯｸM-PRO" panose="020F0600000000000000" pitchFamily="50" charset="-128"/>
              </a:rPr>
              <a:t>("+i+")");</a:t>
            </a:r>
          </a:p>
          <a:p>
            <a:pPr eaLnBrk="1" hangingPunct="1"/>
            <a:r>
              <a:rPr lang="en-US" altLang="ja-JP" sz="2000">
                <a:latin typeface="Lucida Console" panose="020B0609040504020204" pitchFamily="49" charset="0"/>
                <a:ea typeface="HG丸ｺﾞｼｯｸM-PRO" panose="020F0600000000000000" pitchFamily="50" charset="-128"/>
              </a:rPr>
              <a:t>    }</a:t>
            </a:r>
          </a:p>
          <a:p>
            <a:pPr eaLnBrk="1" hangingPunct="1"/>
            <a:r>
              <a:rPr lang="en-US" altLang="ja-JP" sz="2000">
                <a:latin typeface="Lucida Console" panose="020B0609040504020204" pitchFamily="49" charset="0"/>
                <a:ea typeface="HG丸ｺﾞｼｯｸM-PRO" panose="020F0600000000000000" pitchFamily="50" charset="-128"/>
              </a:rPr>
              <a:t>  }</a:t>
            </a:r>
          </a:p>
          <a:p>
            <a:pPr eaLnBrk="1" hangingPunct="1"/>
            <a:r>
              <a:rPr lang="en-US" altLang="ja-JP" sz="2000">
                <a:latin typeface="Lucida Console" panose="020B0609040504020204" pitchFamily="49" charset="0"/>
                <a:ea typeface="HG丸ｺﾞｼｯｸM-PRO" panose="020F0600000000000000" pitchFamily="50" charset="-128"/>
              </a:rPr>
              <a: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タイトル 1"/>
          <p:cNvSpPr>
            <a:spLocks noGrp="1"/>
          </p:cNvSpPr>
          <p:nvPr>
            <p:ph type="title"/>
          </p:nvPr>
        </p:nvSpPr>
        <p:spPr>
          <a:xfrm>
            <a:off x="457200" y="274638"/>
            <a:ext cx="8229600" cy="725487"/>
          </a:xfrm>
        </p:spPr>
        <p:txBody>
          <a:bodyPr/>
          <a:lstStyle/>
          <a:p>
            <a:pPr eaLnBrk="1" hangingPunct="1"/>
            <a:r>
              <a:rPr lang="ja-JP" altLang="en-US"/>
              <a:t>スレッドを一定時間停止させる</a:t>
            </a:r>
          </a:p>
        </p:txBody>
      </p:sp>
      <p:sp>
        <p:nvSpPr>
          <p:cNvPr id="56323" name="テキスト ボックス 3"/>
          <p:cNvSpPr txBox="1">
            <a:spLocks noChangeArrowheads="1"/>
          </p:cNvSpPr>
          <p:nvPr/>
        </p:nvSpPr>
        <p:spPr bwMode="auto">
          <a:xfrm>
            <a:off x="552450" y="1190625"/>
            <a:ext cx="66627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800">
                <a:latin typeface="Lucida Console" panose="020B0609040504020204" pitchFamily="49" charset="0"/>
                <a:ea typeface="HG丸ｺﾞｼｯｸM-PRO" panose="020F0600000000000000" pitchFamily="50" charset="-128"/>
              </a:rPr>
              <a:t>Thread.sleep(</a:t>
            </a:r>
            <a:r>
              <a:rPr lang="ja-JP" altLang="en-US" sz="2800">
                <a:latin typeface="Lucida Console" panose="020B0609040504020204" pitchFamily="49" charset="0"/>
                <a:ea typeface="HG丸ｺﾞｼｯｸM-PRO" panose="020F0600000000000000" pitchFamily="50" charset="-128"/>
              </a:rPr>
              <a:t>停止時間（ミリ秒）</a:t>
            </a:r>
            <a:r>
              <a:rPr lang="en-US" altLang="ja-JP" sz="2800">
                <a:latin typeface="Lucida Console" panose="020B0609040504020204" pitchFamily="49" charset="0"/>
                <a:ea typeface="HG丸ｺﾞｼｯｸM-PRO" panose="020F0600000000000000" pitchFamily="50" charset="-128"/>
              </a:rPr>
              <a:t>);</a:t>
            </a:r>
            <a:endParaRPr lang="ja-JP" altLang="en-US" sz="2800">
              <a:latin typeface="Lucida Console" panose="020B0609040504020204" pitchFamily="49" charset="0"/>
              <a:ea typeface="HG丸ｺﾞｼｯｸM-PRO" panose="020F0600000000000000" pitchFamily="50" charset="-128"/>
            </a:endParaRPr>
          </a:p>
        </p:txBody>
      </p:sp>
      <p:sp>
        <p:nvSpPr>
          <p:cNvPr id="56324" name="テキスト ボックス 4"/>
          <p:cNvSpPr txBox="1">
            <a:spLocks noChangeArrowheads="1"/>
          </p:cNvSpPr>
          <p:nvPr/>
        </p:nvSpPr>
        <p:spPr bwMode="auto">
          <a:xfrm>
            <a:off x="428625" y="2143125"/>
            <a:ext cx="7994650" cy="45243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a:latin typeface="Lucida Console" panose="020B0609040504020204" pitchFamily="49" charset="0"/>
                <a:ea typeface="HG丸ｺﾞｼｯｸM-PRO" panose="020F0600000000000000" pitchFamily="50" charset="-128"/>
              </a:rPr>
              <a:t>public class SleepExample {</a:t>
            </a:r>
          </a:p>
          <a:p>
            <a:pPr eaLnBrk="1" hangingPunct="1"/>
            <a:r>
              <a:rPr lang="en-US" altLang="ja-JP" sz="2400">
                <a:latin typeface="Lucida Console" panose="020B0609040504020204" pitchFamily="49" charset="0"/>
                <a:ea typeface="HG丸ｺﾞｼｯｸM-PRO" panose="020F0600000000000000" pitchFamily="50" charset="-128"/>
              </a:rPr>
              <a:t>  public static void main(String[] args) {</a:t>
            </a:r>
          </a:p>
          <a:p>
            <a:pPr eaLnBrk="1" hangingPunct="1"/>
            <a:r>
              <a:rPr lang="en-US" altLang="ja-JP" sz="2400">
                <a:latin typeface="Lucida Console" panose="020B0609040504020204" pitchFamily="49" charset="0"/>
                <a:ea typeface="HG丸ｺﾞｼｯｸM-PRO" panose="020F0600000000000000" pitchFamily="50" charset="-128"/>
              </a:rPr>
              <a:t>    for(int i = 0; i &lt; 10; i++) {</a:t>
            </a:r>
          </a:p>
          <a:p>
            <a:pPr eaLnBrk="1" hangingPunct="1"/>
            <a:r>
              <a:rPr lang="en-US" altLang="ja-JP" sz="2400">
                <a:solidFill>
                  <a:srgbClr val="C00000"/>
                </a:solidFill>
                <a:latin typeface="Lucida Console" panose="020B0609040504020204" pitchFamily="49" charset="0"/>
                <a:ea typeface="HG丸ｺﾞｼｯｸM-PRO" panose="020F0600000000000000" pitchFamily="50" charset="-128"/>
              </a:rPr>
              <a:t>      try {</a:t>
            </a:r>
          </a:p>
          <a:p>
            <a:pPr eaLnBrk="1" hangingPunct="1"/>
            <a:r>
              <a:rPr lang="en-US" altLang="ja-JP" sz="2400">
                <a:solidFill>
                  <a:srgbClr val="C00000"/>
                </a:solidFill>
                <a:latin typeface="Lucida Console" panose="020B0609040504020204" pitchFamily="49" charset="0"/>
                <a:ea typeface="HG丸ｺﾞｼｯｸM-PRO" panose="020F0600000000000000" pitchFamily="50" charset="-128"/>
              </a:rPr>
              <a:t>        Thread.sleep(1000);</a:t>
            </a:r>
          </a:p>
          <a:p>
            <a:pPr eaLnBrk="1" hangingPunct="1"/>
            <a:r>
              <a:rPr lang="en-US" altLang="ja-JP" sz="2400">
                <a:solidFill>
                  <a:srgbClr val="C00000"/>
                </a:solidFill>
                <a:latin typeface="Lucida Console" panose="020B0609040504020204" pitchFamily="49" charset="0"/>
                <a:ea typeface="HG丸ｺﾞｼｯｸM-PRO" panose="020F0600000000000000" pitchFamily="50" charset="-128"/>
              </a:rPr>
              <a:t>      } catch (InterruptedException e) {</a:t>
            </a:r>
          </a:p>
          <a:p>
            <a:pPr eaLnBrk="1" hangingPunct="1"/>
            <a:r>
              <a:rPr lang="en-US" altLang="ja-JP" sz="2400">
                <a:solidFill>
                  <a:srgbClr val="C00000"/>
                </a:solidFill>
                <a:latin typeface="Lucida Console" panose="020B0609040504020204" pitchFamily="49" charset="0"/>
                <a:ea typeface="HG丸ｺﾞｼｯｸM-PRO" panose="020F0600000000000000" pitchFamily="50" charset="-128"/>
              </a:rPr>
              <a:t>        System.out.println(e);</a:t>
            </a:r>
          </a:p>
          <a:p>
            <a:pPr eaLnBrk="1" hangingPunct="1"/>
            <a:r>
              <a:rPr lang="en-US" altLang="ja-JP" sz="2400">
                <a:solidFill>
                  <a:srgbClr val="C00000"/>
                </a:solidFill>
                <a:latin typeface="Lucida Console" panose="020B0609040504020204" pitchFamily="49" charset="0"/>
                <a:ea typeface="HG丸ｺﾞｼｯｸM-PRO" panose="020F0600000000000000" pitchFamily="50" charset="-128"/>
              </a:rPr>
              <a:t>      }</a:t>
            </a:r>
          </a:p>
          <a:p>
            <a:pPr eaLnBrk="1" hangingPunct="1"/>
            <a:r>
              <a:rPr lang="en-US" altLang="ja-JP" sz="2400">
                <a:latin typeface="Lucida Console" panose="020B0609040504020204" pitchFamily="49" charset="0"/>
                <a:ea typeface="HG丸ｺﾞｼｯｸM-PRO" panose="020F0600000000000000" pitchFamily="50" charset="-128"/>
              </a:rPr>
              <a:t>      System.out.print("*");</a:t>
            </a:r>
          </a:p>
          <a:p>
            <a:pPr eaLnBrk="1" hangingPunct="1"/>
            <a:r>
              <a:rPr lang="en-US" altLang="ja-JP" sz="2400">
                <a:latin typeface="Lucida Console" panose="020B0609040504020204" pitchFamily="49" charset="0"/>
                <a:ea typeface="HG丸ｺﾞｼｯｸM-PRO" panose="020F0600000000000000" pitchFamily="50" charset="-128"/>
              </a:rPr>
              <a:t>    }</a:t>
            </a:r>
          </a:p>
          <a:p>
            <a:pPr eaLnBrk="1" hangingPunct="1"/>
            <a:r>
              <a:rPr lang="en-US" altLang="ja-JP" sz="2400">
                <a:latin typeface="Lucida Console" panose="020B0609040504020204" pitchFamily="49" charset="0"/>
                <a:ea typeface="HG丸ｺﾞｼｯｸM-PRO" panose="020F0600000000000000" pitchFamily="50" charset="-128"/>
              </a:rPr>
              <a:t>  }</a:t>
            </a:r>
          </a:p>
          <a:p>
            <a:pPr eaLnBrk="1" hangingPunct="1"/>
            <a:r>
              <a:rPr lang="en-US" altLang="ja-JP" sz="2400">
                <a:latin typeface="Lucida Console" panose="020B0609040504020204" pitchFamily="49" charset="0"/>
                <a:ea typeface="HG丸ｺﾞｼｯｸM-PRO" panose="020F0600000000000000" pitchFamily="50" charset="-128"/>
              </a:rPr>
              <a:t>}</a:t>
            </a:r>
            <a:endParaRPr lang="ja-JP" altLang="en-US" sz="2400">
              <a:latin typeface="Lucida Console" panose="020B0609040504020204" pitchFamily="49" charset="0"/>
              <a:ea typeface="HG丸ｺﾞｼｯｸM-PRO" panose="020F0600000000000000" pitchFamily="50" charset="-128"/>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タイトル 1"/>
          <p:cNvSpPr>
            <a:spLocks noGrp="1"/>
          </p:cNvSpPr>
          <p:nvPr>
            <p:ph type="title"/>
          </p:nvPr>
        </p:nvSpPr>
        <p:spPr>
          <a:xfrm>
            <a:off x="457200" y="274638"/>
            <a:ext cx="8229600" cy="725487"/>
          </a:xfrm>
        </p:spPr>
        <p:txBody>
          <a:bodyPr/>
          <a:lstStyle/>
          <a:p>
            <a:pPr eaLnBrk="1" hangingPunct="1"/>
            <a:r>
              <a:rPr lang="ja-JP" altLang="en-US"/>
              <a:t>スレッドの終了を待つ</a:t>
            </a:r>
          </a:p>
        </p:txBody>
      </p:sp>
      <p:sp>
        <p:nvSpPr>
          <p:cNvPr id="57347" name="正方形/長方形 4"/>
          <p:cNvSpPr>
            <a:spLocks noChangeArrowheads="1"/>
          </p:cNvSpPr>
          <p:nvPr/>
        </p:nvSpPr>
        <p:spPr bwMode="auto">
          <a:xfrm>
            <a:off x="642938" y="2928938"/>
            <a:ext cx="7786687" cy="35401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800">
                <a:latin typeface="Lucida Console" panose="020B0609040504020204" pitchFamily="49" charset="0"/>
                <a:ea typeface="HG丸ｺﾞｼｯｸM-PRO" panose="020F0600000000000000" pitchFamily="50" charset="-128"/>
              </a:rPr>
              <a:t>MyThread t = new MyThread();</a:t>
            </a:r>
          </a:p>
          <a:p>
            <a:pPr eaLnBrk="1" hangingPunct="1"/>
            <a:r>
              <a:rPr lang="en-US" altLang="ja-JP" sz="2800">
                <a:latin typeface="Lucida Console" panose="020B0609040504020204" pitchFamily="49" charset="0"/>
                <a:ea typeface="HG丸ｺﾞｼｯｸM-PRO" panose="020F0600000000000000" pitchFamily="50" charset="-128"/>
              </a:rPr>
              <a:t>t.start();</a:t>
            </a:r>
          </a:p>
          <a:p>
            <a:pPr eaLnBrk="1" hangingPunct="1"/>
            <a:endParaRPr lang="en-US" altLang="ja-JP" sz="2800">
              <a:latin typeface="Lucida Console" panose="020B0609040504020204" pitchFamily="49" charset="0"/>
              <a:ea typeface="HG丸ｺﾞｼｯｸM-PRO" panose="020F0600000000000000" pitchFamily="50" charset="-128"/>
            </a:endParaRPr>
          </a:p>
          <a:p>
            <a:pPr eaLnBrk="1" hangingPunct="1"/>
            <a:r>
              <a:rPr lang="en-US" altLang="ja-JP" sz="2800">
                <a:solidFill>
                  <a:srgbClr val="C00000"/>
                </a:solidFill>
                <a:latin typeface="Lucida Console" panose="020B0609040504020204" pitchFamily="49" charset="0"/>
                <a:ea typeface="HG丸ｺﾞｼｯｸM-PRO" panose="020F0600000000000000" pitchFamily="50" charset="-128"/>
              </a:rPr>
              <a:t>try{</a:t>
            </a:r>
          </a:p>
          <a:p>
            <a:pPr eaLnBrk="1" hangingPunct="1"/>
            <a:r>
              <a:rPr lang="ja-JP" altLang="en-US" sz="2800">
                <a:solidFill>
                  <a:srgbClr val="C00000"/>
                </a:solidFill>
                <a:latin typeface="Lucida Console" panose="020B0609040504020204" pitchFamily="49" charset="0"/>
                <a:ea typeface="HG丸ｺﾞｼｯｸM-PRO" panose="020F0600000000000000" pitchFamily="50" charset="-128"/>
              </a:rPr>
              <a:t>  </a:t>
            </a:r>
            <a:r>
              <a:rPr lang="en-US" altLang="ja-JP" sz="2800">
                <a:solidFill>
                  <a:srgbClr val="C00000"/>
                </a:solidFill>
                <a:latin typeface="Lucida Console" panose="020B0609040504020204" pitchFamily="49" charset="0"/>
                <a:ea typeface="HG丸ｺﾞｼｯｸM-PRO" panose="020F0600000000000000" pitchFamily="50" charset="-128"/>
              </a:rPr>
              <a:t>t.join();</a:t>
            </a:r>
          </a:p>
          <a:p>
            <a:pPr eaLnBrk="1" hangingPunct="1"/>
            <a:r>
              <a:rPr lang="en-US" altLang="ja-JP" sz="2800">
                <a:solidFill>
                  <a:srgbClr val="C00000"/>
                </a:solidFill>
                <a:latin typeface="Lucida Console" panose="020B0609040504020204" pitchFamily="49" charset="0"/>
                <a:ea typeface="HG丸ｺﾞｼｯｸM-PRO" panose="020F0600000000000000" pitchFamily="50" charset="-128"/>
              </a:rPr>
              <a:t>} catch (InterruptedException e) {</a:t>
            </a:r>
          </a:p>
          <a:p>
            <a:pPr eaLnBrk="1" hangingPunct="1"/>
            <a:r>
              <a:rPr lang="ja-JP" altLang="en-US" sz="2800">
                <a:solidFill>
                  <a:srgbClr val="C00000"/>
                </a:solidFill>
                <a:latin typeface="Lucida Console" panose="020B0609040504020204" pitchFamily="49" charset="0"/>
                <a:ea typeface="HG丸ｺﾞｼｯｸM-PRO" panose="020F0600000000000000" pitchFamily="50" charset="-128"/>
              </a:rPr>
              <a:t>  </a:t>
            </a:r>
            <a:r>
              <a:rPr lang="en-US" altLang="ja-JP" sz="2800">
                <a:solidFill>
                  <a:srgbClr val="C00000"/>
                </a:solidFill>
                <a:latin typeface="Lucida Console" panose="020B0609040504020204" pitchFamily="49" charset="0"/>
                <a:ea typeface="HG丸ｺﾞｼｯｸM-PRO" panose="020F0600000000000000" pitchFamily="50" charset="-128"/>
              </a:rPr>
              <a:t>System.out.println(e);</a:t>
            </a:r>
          </a:p>
          <a:p>
            <a:pPr eaLnBrk="1" hangingPunct="1"/>
            <a:r>
              <a:rPr lang="en-US" altLang="ja-JP" sz="2800">
                <a:solidFill>
                  <a:srgbClr val="C00000"/>
                </a:solidFill>
                <a:latin typeface="Lucida Console" panose="020B0609040504020204" pitchFamily="49" charset="0"/>
                <a:ea typeface="HG丸ｺﾞｼｯｸM-PRO" panose="020F0600000000000000" pitchFamily="50" charset="-128"/>
              </a:rPr>
              <a:t>}</a:t>
            </a:r>
            <a:endParaRPr lang="ja-JP" altLang="en-US" sz="2800">
              <a:solidFill>
                <a:srgbClr val="C00000"/>
              </a:solidFill>
              <a:latin typeface="Lucida Console" panose="020B0609040504020204" pitchFamily="49" charset="0"/>
              <a:ea typeface="HG丸ｺﾞｼｯｸM-PRO" panose="020F0600000000000000" pitchFamily="50" charset="-128"/>
            </a:endParaRPr>
          </a:p>
        </p:txBody>
      </p:sp>
      <p:sp>
        <p:nvSpPr>
          <p:cNvPr id="57348" name="テキスト ボックス 5"/>
          <p:cNvSpPr txBox="1">
            <a:spLocks noChangeArrowheads="1"/>
          </p:cNvSpPr>
          <p:nvPr/>
        </p:nvSpPr>
        <p:spPr bwMode="auto">
          <a:xfrm>
            <a:off x="642938" y="1357313"/>
            <a:ext cx="78581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2400" dirty="0">
                <a:latin typeface="+mn-ea"/>
                <a:ea typeface="+mn-ea"/>
              </a:rPr>
              <a:t>スレッド</a:t>
            </a:r>
            <a:r>
              <a:rPr lang="en-US" altLang="ja-JP" sz="2400" dirty="0">
                <a:latin typeface="+mn-ea"/>
                <a:ea typeface="+mn-ea"/>
              </a:rPr>
              <a:t>A</a:t>
            </a:r>
            <a:r>
              <a:rPr lang="ja-JP" altLang="en-US" sz="2400" dirty="0">
                <a:latin typeface="+mn-ea"/>
                <a:ea typeface="+mn-ea"/>
              </a:rPr>
              <a:t>からスレッド</a:t>
            </a:r>
            <a:r>
              <a:rPr lang="en-US" altLang="ja-JP" sz="2400" dirty="0">
                <a:latin typeface="+mn-ea"/>
                <a:ea typeface="+mn-ea"/>
              </a:rPr>
              <a:t>B</a:t>
            </a:r>
            <a:r>
              <a:rPr lang="ja-JP" altLang="en-US" sz="2400" dirty="0">
                <a:latin typeface="+mn-ea"/>
                <a:ea typeface="+mn-ea"/>
              </a:rPr>
              <a:t>の</a:t>
            </a:r>
            <a:r>
              <a:rPr lang="en-US" altLang="ja-JP" sz="2400" dirty="0">
                <a:solidFill>
                  <a:srgbClr val="C00000"/>
                </a:solidFill>
                <a:latin typeface="+mn-ea"/>
                <a:ea typeface="+mn-ea"/>
              </a:rPr>
              <a:t>join</a:t>
            </a:r>
            <a:r>
              <a:rPr lang="ja-JP" altLang="en-US" sz="2400" dirty="0">
                <a:solidFill>
                  <a:srgbClr val="C00000"/>
                </a:solidFill>
                <a:latin typeface="+mn-ea"/>
                <a:ea typeface="+mn-ea"/>
              </a:rPr>
              <a:t>メソッド</a:t>
            </a:r>
            <a:r>
              <a:rPr lang="ja-JP" altLang="en-US" sz="2400" dirty="0">
                <a:latin typeface="+mn-ea"/>
                <a:ea typeface="+mn-ea"/>
              </a:rPr>
              <a:t>を呼ぶと、スレッド</a:t>
            </a:r>
            <a:r>
              <a:rPr lang="en-US" altLang="ja-JP" sz="2400" dirty="0">
                <a:latin typeface="+mn-ea"/>
                <a:ea typeface="+mn-ea"/>
              </a:rPr>
              <a:t>B</a:t>
            </a:r>
            <a:r>
              <a:rPr lang="ja-JP" altLang="en-US" sz="2400" dirty="0">
                <a:latin typeface="+mn-ea"/>
                <a:ea typeface="+mn-ea"/>
              </a:rPr>
              <a:t>の処理が終わるまでスレッド</a:t>
            </a:r>
            <a:r>
              <a:rPr lang="en-US" altLang="ja-JP" sz="2400" dirty="0">
                <a:latin typeface="+mn-ea"/>
                <a:ea typeface="+mn-ea"/>
              </a:rPr>
              <a:t>A</a:t>
            </a:r>
            <a:r>
              <a:rPr lang="ja-JP" altLang="en-US" sz="2400" dirty="0">
                <a:latin typeface="+mn-ea"/>
                <a:ea typeface="+mn-ea"/>
              </a:rPr>
              <a:t>は次の処理に移らない。</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タイトル 1"/>
          <p:cNvSpPr>
            <a:spLocks noGrp="1"/>
          </p:cNvSpPr>
          <p:nvPr>
            <p:ph type="title"/>
          </p:nvPr>
        </p:nvSpPr>
        <p:spPr>
          <a:xfrm>
            <a:off x="457200" y="274638"/>
            <a:ext cx="8229600" cy="725487"/>
          </a:xfrm>
        </p:spPr>
        <p:txBody>
          <a:bodyPr/>
          <a:lstStyle/>
          <a:p>
            <a:pPr eaLnBrk="1" hangingPunct="1"/>
            <a:r>
              <a:rPr lang="en-US" altLang="ja-JP"/>
              <a:t>join</a:t>
            </a:r>
            <a:r>
              <a:rPr lang="ja-JP" altLang="en-US"/>
              <a:t>メソッドの呼び出しによる待機</a:t>
            </a:r>
          </a:p>
        </p:txBody>
      </p:sp>
      <p:pic>
        <p:nvPicPr>
          <p:cNvPr id="58371" name="Picture 2" descr="C:\_jun\work\2009misc\書籍出版関係\Java\00_Java図表画面データ\2巻\11章\図11-3.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2000250"/>
            <a:ext cx="8501063" cy="428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タイトル 1"/>
          <p:cNvSpPr>
            <a:spLocks noGrp="1"/>
          </p:cNvSpPr>
          <p:nvPr>
            <p:ph type="title"/>
          </p:nvPr>
        </p:nvSpPr>
        <p:spPr>
          <a:xfrm>
            <a:off x="457200" y="274638"/>
            <a:ext cx="8229600" cy="725487"/>
          </a:xfrm>
        </p:spPr>
        <p:txBody>
          <a:bodyPr/>
          <a:lstStyle/>
          <a:p>
            <a:pPr eaLnBrk="1" hangingPunct="1"/>
            <a:r>
              <a:rPr lang="ja-JP" altLang="en-US"/>
              <a:t>スレッドを止める</a:t>
            </a:r>
          </a:p>
        </p:txBody>
      </p:sp>
      <p:sp>
        <p:nvSpPr>
          <p:cNvPr id="59395" name="コンテンツ プレースホルダ 2"/>
          <p:cNvSpPr>
            <a:spLocks noGrp="1"/>
          </p:cNvSpPr>
          <p:nvPr>
            <p:ph idx="1"/>
          </p:nvPr>
        </p:nvSpPr>
        <p:spPr>
          <a:xfrm>
            <a:off x="457200" y="1214438"/>
            <a:ext cx="8229600" cy="5000625"/>
          </a:xfrm>
        </p:spPr>
        <p:txBody>
          <a:bodyPr/>
          <a:lstStyle/>
          <a:p>
            <a:pPr eaLnBrk="1" hangingPunct="1"/>
            <a:r>
              <a:rPr lang="ja-JP" altLang="en-US" sz="2800" dirty="0"/>
              <a:t>スレッドは</a:t>
            </a:r>
            <a:r>
              <a:rPr lang="en-US" altLang="ja-JP" sz="2800" dirty="0"/>
              <a:t>run</a:t>
            </a:r>
            <a:r>
              <a:rPr lang="ja-JP" altLang="en-US" sz="2800" dirty="0"/>
              <a:t>メソッドの処理が終了すると、動作が止まる</a:t>
            </a:r>
            <a:endParaRPr lang="en-US" altLang="ja-JP" sz="2800" dirty="0"/>
          </a:p>
          <a:p>
            <a:pPr eaLnBrk="1" hangingPunct="1"/>
            <a:r>
              <a:rPr lang="en-US" altLang="ja-JP" sz="2800" dirty="0"/>
              <a:t>while</a:t>
            </a:r>
            <a:r>
              <a:rPr lang="ja-JP" altLang="en-US" sz="2800" dirty="0"/>
              <a:t>ループの条件を制御して</a:t>
            </a:r>
            <a:r>
              <a:rPr lang="en-US" altLang="ja-JP" sz="2800" dirty="0"/>
              <a:t>run</a:t>
            </a:r>
            <a:r>
              <a:rPr lang="ja-JP" altLang="en-US" sz="2800" dirty="0"/>
              <a:t>メソッドを終了させるのが一般的</a:t>
            </a:r>
          </a:p>
        </p:txBody>
      </p:sp>
      <p:sp>
        <p:nvSpPr>
          <p:cNvPr id="59396" name="正方形/長方形 3"/>
          <p:cNvSpPr>
            <a:spLocks noChangeArrowheads="1"/>
          </p:cNvSpPr>
          <p:nvPr/>
        </p:nvSpPr>
        <p:spPr bwMode="auto">
          <a:xfrm>
            <a:off x="285750" y="3357563"/>
            <a:ext cx="8501063" cy="3416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a:latin typeface="Lucida Console" panose="020B0609040504020204" pitchFamily="49" charset="0"/>
                <a:ea typeface="HG丸ｺﾞｼｯｸM-PRO" panose="020F0600000000000000" pitchFamily="50" charset="-128"/>
              </a:rPr>
              <a:t>class MyThread extends Thread {</a:t>
            </a:r>
          </a:p>
          <a:p>
            <a:pPr eaLnBrk="1" hangingPunct="1"/>
            <a:r>
              <a:rPr lang="en-US" altLang="ja-JP" sz="2400">
                <a:latin typeface="Lucida Console" panose="020B0609040504020204" pitchFamily="49" charset="0"/>
                <a:ea typeface="HG丸ｺﾞｼｯｸM-PRO" panose="020F0600000000000000" pitchFamily="50" charset="-128"/>
              </a:rPr>
              <a:t>  </a:t>
            </a:r>
            <a:r>
              <a:rPr lang="en-US" altLang="ja-JP" sz="2400">
                <a:solidFill>
                  <a:srgbClr val="C00000"/>
                </a:solidFill>
                <a:latin typeface="Lucida Console" panose="020B0609040504020204" pitchFamily="49" charset="0"/>
                <a:ea typeface="HG丸ｺﾞｼｯｸM-PRO" panose="020F0600000000000000" pitchFamily="50" charset="-128"/>
              </a:rPr>
              <a:t>public boolean running = true;</a:t>
            </a:r>
          </a:p>
          <a:p>
            <a:pPr eaLnBrk="1" hangingPunct="1"/>
            <a:r>
              <a:rPr lang="en-US" altLang="ja-JP" sz="2400">
                <a:latin typeface="Lucida Console" panose="020B0609040504020204" pitchFamily="49" charset="0"/>
                <a:ea typeface="HG丸ｺﾞｼｯｸM-PRO" panose="020F0600000000000000" pitchFamily="50" charset="-128"/>
              </a:rPr>
              <a:t>  public void </a:t>
            </a:r>
            <a:r>
              <a:rPr lang="en-US" altLang="ja-JP" sz="2400">
                <a:solidFill>
                  <a:srgbClr val="C00000"/>
                </a:solidFill>
                <a:latin typeface="Lucida Console" panose="020B0609040504020204" pitchFamily="49" charset="0"/>
                <a:ea typeface="HG丸ｺﾞｼｯｸM-PRO" panose="020F0600000000000000" pitchFamily="50" charset="-128"/>
              </a:rPr>
              <a:t>run() </a:t>
            </a:r>
            <a:r>
              <a:rPr lang="en-US" altLang="ja-JP" sz="2400">
                <a:latin typeface="Lucida Console" panose="020B0609040504020204" pitchFamily="49" charset="0"/>
                <a:ea typeface="HG丸ｺﾞｼｯｸM-PRO" panose="020F0600000000000000" pitchFamily="50" charset="-128"/>
              </a:rPr>
              <a:t>{</a:t>
            </a:r>
          </a:p>
          <a:p>
            <a:pPr eaLnBrk="1" hangingPunct="1"/>
            <a:r>
              <a:rPr lang="en-US" altLang="ja-JP" sz="2400">
                <a:latin typeface="Lucida Console" panose="020B0609040504020204" pitchFamily="49" charset="0"/>
                <a:ea typeface="HG丸ｺﾞｼｯｸM-PRO" panose="020F0600000000000000" pitchFamily="50" charset="-128"/>
              </a:rPr>
              <a:t>    </a:t>
            </a:r>
            <a:r>
              <a:rPr lang="en-US" altLang="ja-JP" sz="2400">
                <a:solidFill>
                  <a:srgbClr val="C00000"/>
                </a:solidFill>
                <a:latin typeface="Lucida Console" panose="020B0609040504020204" pitchFamily="49" charset="0"/>
                <a:ea typeface="HG丸ｺﾞｼｯｸM-PRO" panose="020F0600000000000000" pitchFamily="50" charset="-128"/>
              </a:rPr>
              <a:t>while(running) </a:t>
            </a:r>
            <a:r>
              <a:rPr lang="en-US" altLang="ja-JP" sz="2400">
                <a:latin typeface="Lucida Console" panose="020B0609040504020204" pitchFamily="49" charset="0"/>
                <a:ea typeface="HG丸ｺﾞｼｯｸM-PRO" panose="020F0600000000000000" pitchFamily="50" charset="-128"/>
              </a:rPr>
              <a:t>{</a:t>
            </a:r>
          </a:p>
          <a:p>
            <a:pPr eaLnBrk="1" hangingPunct="1"/>
            <a:r>
              <a:rPr lang="en-US" altLang="ja-JP" sz="2400">
                <a:latin typeface="Lucida Console" panose="020B0609040504020204" pitchFamily="49" charset="0"/>
                <a:ea typeface="HG丸ｺﾞｼｯｸM-PRO" panose="020F0600000000000000" pitchFamily="50" charset="-128"/>
              </a:rPr>
              <a:t>      // </a:t>
            </a:r>
            <a:r>
              <a:rPr lang="ja-JP" altLang="en-US" sz="2400">
                <a:latin typeface="Lucida Console" panose="020B0609040504020204" pitchFamily="49" charset="0"/>
                <a:ea typeface="HG丸ｺﾞｼｯｸM-PRO" panose="020F0600000000000000" pitchFamily="50" charset="-128"/>
              </a:rPr>
              <a:t>命令文</a:t>
            </a:r>
            <a:endParaRPr lang="en-US" altLang="ja-JP" sz="2400">
              <a:latin typeface="Lucida Console" panose="020B0609040504020204" pitchFamily="49" charset="0"/>
              <a:ea typeface="HG丸ｺﾞｼｯｸM-PRO" panose="020F0600000000000000" pitchFamily="50" charset="-128"/>
            </a:endParaRPr>
          </a:p>
          <a:p>
            <a:pPr eaLnBrk="1" hangingPunct="1"/>
            <a:r>
              <a:rPr lang="en-US" altLang="ja-JP" sz="2400">
                <a:latin typeface="Lucida Console" panose="020B0609040504020204" pitchFamily="49" charset="0"/>
                <a:ea typeface="HG丸ｺﾞｼｯｸM-PRO" panose="020F0600000000000000" pitchFamily="50" charset="-128"/>
              </a:rPr>
              <a:t>    </a:t>
            </a:r>
            <a:r>
              <a:rPr lang="en-US" altLang="ja-JP" sz="2400">
                <a:solidFill>
                  <a:srgbClr val="C00000"/>
                </a:solidFill>
                <a:latin typeface="Lucida Console" panose="020B0609040504020204" pitchFamily="49" charset="0"/>
                <a:ea typeface="HG丸ｺﾞｼｯｸM-PRO" panose="020F0600000000000000" pitchFamily="50" charset="-128"/>
              </a:rPr>
              <a:t>}</a:t>
            </a:r>
          </a:p>
          <a:p>
            <a:pPr eaLnBrk="1" hangingPunct="1"/>
            <a:r>
              <a:rPr lang="en-US" altLang="ja-JP" sz="2400">
                <a:latin typeface="Lucida Console" panose="020B0609040504020204" pitchFamily="49" charset="0"/>
                <a:ea typeface="HG丸ｺﾞｼｯｸM-PRO" panose="020F0600000000000000" pitchFamily="50" charset="-128"/>
              </a:rPr>
              <a:t>    System.out.println("run</a:t>
            </a:r>
            <a:r>
              <a:rPr lang="ja-JP" altLang="en-US" sz="2400">
                <a:latin typeface="Lucida Console" panose="020B0609040504020204" pitchFamily="49" charset="0"/>
                <a:ea typeface="HG丸ｺﾞｼｯｸM-PRO" panose="020F0600000000000000" pitchFamily="50" charset="-128"/>
              </a:rPr>
              <a:t>メソッドを終了</a:t>
            </a:r>
            <a:r>
              <a:rPr lang="en-US" altLang="ja-JP" sz="2400">
                <a:latin typeface="Lucida Console" panose="020B0609040504020204" pitchFamily="49" charset="0"/>
                <a:ea typeface="HG丸ｺﾞｼｯｸM-PRO" panose="020F0600000000000000" pitchFamily="50" charset="-128"/>
              </a:rPr>
              <a:t>");</a:t>
            </a:r>
          </a:p>
          <a:p>
            <a:pPr eaLnBrk="1" hangingPunct="1"/>
            <a:r>
              <a:rPr lang="en-US" altLang="ja-JP" sz="2400">
                <a:latin typeface="Lucida Console" panose="020B0609040504020204" pitchFamily="49" charset="0"/>
                <a:ea typeface="HG丸ｺﾞｼｯｸM-PRO" panose="020F0600000000000000" pitchFamily="50" charset="-128"/>
              </a:rPr>
              <a:t>  }</a:t>
            </a:r>
          </a:p>
          <a:p>
            <a:pPr eaLnBrk="1" hangingPunct="1"/>
            <a:r>
              <a:rPr lang="en-US" altLang="ja-JP" sz="2400">
                <a:latin typeface="Lucida Console" panose="020B0609040504020204" pitchFamily="49" charset="0"/>
                <a:ea typeface="HG丸ｺﾞｼｯｸM-PRO" panose="020F0600000000000000" pitchFamily="50" charset="-128"/>
              </a:rPr>
              <a:t>}</a:t>
            </a:r>
            <a:endParaRPr lang="ja-JP" altLang="en-US" sz="2400">
              <a:latin typeface="Lucida Console" panose="020B0609040504020204" pitchFamily="49" charset="0"/>
              <a:ea typeface="HG丸ｺﾞｼｯｸM-PRO" panose="020F0600000000000000" pitchFamily="50" charset="-128"/>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タイトル 1"/>
          <p:cNvSpPr>
            <a:spLocks noGrp="1"/>
          </p:cNvSpPr>
          <p:nvPr>
            <p:ph type="title"/>
          </p:nvPr>
        </p:nvSpPr>
        <p:spPr>
          <a:xfrm>
            <a:off x="457200" y="274638"/>
            <a:ext cx="8229600" cy="725487"/>
          </a:xfrm>
        </p:spPr>
        <p:txBody>
          <a:bodyPr/>
          <a:lstStyle/>
          <a:p>
            <a:pPr eaLnBrk="1" hangingPunct="1"/>
            <a:r>
              <a:rPr lang="ja-JP" altLang="en-US"/>
              <a:t>マルチスレッドで問題が生じるケース</a:t>
            </a:r>
          </a:p>
        </p:txBody>
      </p:sp>
      <p:sp>
        <p:nvSpPr>
          <p:cNvPr id="60419" name="コンテンツ プレースホルダ 2"/>
          <p:cNvSpPr>
            <a:spLocks noGrp="1"/>
          </p:cNvSpPr>
          <p:nvPr>
            <p:ph idx="1"/>
          </p:nvPr>
        </p:nvSpPr>
        <p:spPr>
          <a:xfrm>
            <a:off x="457200" y="1214438"/>
            <a:ext cx="8229600" cy="5000625"/>
          </a:xfrm>
        </p:spPr>
        <p:txBody>
          <a:bodyPr/>
          <a:lstStyle/>
          <a:p>
            <a:pPr eaLnBrk="1" hangingPunct="1"/>
            <a:r>
              <a:rPr lang="ja-JP" altLang="en-US" sz="2800" dirty="0"/>
              <a:t>複数のスレッドが</a:t>
            </a:r>
            <a:r>
              <a:rPr lang="en-US" altLang="ja-JP" sz="2800" dirty="0"/>
              <a:t>1</a:t>
            </a:r>
            <a:r>
              <a:rPr lang="ja-JP" altLang="en-US" sz="2800" dirty="0" err="1"/>
              <a:t>つの</a:t>
            </a:r>
            <a:r>
              <a:rPr lang="ja-JP" altLang="en-US" sz="2800" dirty="0"/>
              <a:t>変数に同時にアクセスすると、不整合が生じる場合がある</a:t>
            </a:r>
            <a:endParaRPr lang="en-US" altLang="ja-JP" sz="2800" dirty="0"/>
          </a:p>
          <a:p>
            <a:pPr eaLnBrk="1" hangingPunct="1"/>
            <a:endParaRPr lang="en-US" altLang="ja-JP" sz="2800" dirty="0"/>
          </a:p>
          <a:p>
            <a:pPr eaLnBrk="1" hangingPunct="1"/>
            <a:r>
              <a:rPr lang="ja-JP" altLang="en-US" sz="2800" dirty="0"/>
              <a:t>スレッド</a:t>
            </a:r>
            <a:r>
              <a:rPr lang="en-US" altLang="ja-JP" sz="2800" dirty="0"/>
              <a:t>A</a:t>
            </a:r>
            <a:r>
              <a:rPr lang="ja-JP" altLang="en-US" sz="2800" dirty="0"/>
              <a:t>が変数</a:t>
            </a:r>
            <a:r>
              <a:rPr lang="en-US" altLang="ja-JP" sz="2800" dirty="0" err="1"/>
              <a:t>i</a:t>
            </a:r>
            <a:r>
              <a:rPr lang="ja-JP" altLang="en-US" sz="2800" dirty="0"/>
              <a:t>の値を</a:t>
            </a:r>
            <a:r>
              <a:rPr lang="en-US" altLang="ja-JP" sz="2800" dirty="0"/>
              <a:t>1</a:t>
            </a:r>
            <a:r>
              <a:rPr lang="ja-JP" altLang="en-US" sz="2800" dirty="0"/>
              <a:t>増やす</a:t>
            </a:r>
            <a:endParaRPr lang="en-US" altLang="ja-JP" sz="2800" dirty="0"/>
          </a:p>
          <a:p>
            <a:pPr eaLnBrk="1" hangingPunct="1"/>
            <a:r>
              <a:rPr lang="ja-JP" altLang="en-US" sz="2800" dirty="0"/>
              <a:t>スレッド</a:t>
            </a:r>
            <a:r>
              <a:rPr lang="en-US" altLang="ja-JP" sz="2800" dirty="0"/>
              <a:t>B</a:t>
            </a:r>
            <a:r>
              <a:rPr lang="ja-JP" altLang="en-US" sz="2800" dirty="0"/>
              <a:t>が変数</a:t>
            </a:r>
            <a:r>
              <a:rPr lang="en-US" altLang="ja-JP" sz="2800" dirty="0" err="1"/>
              <a:t>i</a:t>
            </a:r>
            <a:r>
              <a:rPr lang="ja-JP" altLang="en-US" sz="2800" dirty="0"/>
              <a:t>の値を</a:t>
            </a:r>
            <a:r>
              <a:rPr lang="en-US" altLang="ja-JP" sz="2800" dirty="0"/>
              <a:t>1</a:t>
            </a:r>
            <a:r>
              <a:rPr lang="ja-JP" altLang="en-US" sz="2800" dirty="0"/>
              <a:t>増やす</a:t>
            </a:r>
            <a:endParaRPr lang="en-US" altLang="ja-JP" sz="2800" dirty="0"/>
          </a:p>
          <a:p>
            <a:pPr eaLnBrk="1" hangingPunct="1"/>
            <a:endParaRPr lang="en-US" altLang="ja-JP" sz="2800" dirty="0"/>
          </a:p>
          <a:p>
            <a:pPr eaLnBrk="1" hangingPunct="1"/>
            <a:r>
              <a:rPr lang="ja-JP" altLang="en-US" sz="2800" dirty="0"/>
              <a:t>上記の処理が同時に行われると</a:t>
            </a:r>
            <a:r>
              <a:rPr lang="en-US" altLang="ja-JP" sz="2800" dirty="0" err="1"/>
              <a:t>i</a:t>
            </a:r>
            <a:r>
              <a:rPr lang="ja-JP" altLang="en-US" sz="2800" dirty="0"/>
              <a:t>の値が</a:t>
            </a:r>
            <a:r>
              <a:rPr lang="en-US" altLang="ja-JP" sz="2800" dirty="0"/>
              <a:t>1</a:t>
            </a:r>
            <a:r>
              <a:rPr lang="ja-JP" altLang="en-US" sz="2800" dirty="0"/>
              <a:t>しか増えない場合がある</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タイトル 1"/>
          <p:cNvSpPr>
            <a:spLocks noGrp="1"/>
          </p:cNvSpPr>
          <p:nvPr>
            <p:ph type="title"/>
          </p:nvPr>
        </p:nvSpPr>
        <p:spPr>
          <a:xfrm>
            <a:off x="457200" y="274638"/>
            <a:ext cx="8229600" cy="725487"/>
          </a:xfrm>
        </p:spPr>
        <p:txBody>
          <a:bodyPr/>
          <a:lstStyle/>
          <a:p>
            <a:pPr eaLnBrk="1" hangingPunct="1"/>
            <a:r>
              <a:rPr lang="ja-JP" altLang="en-US"/>
              <a:t>問題が生じないケース</a:t>
            </a:r>
          </a:p>
        </p:txBody>
      </p:sp>
      <p:pic>
        <p:nvPicPr>
          <p:cNvPr id="61443" name="Picture 2" descr="C:\_jun\work\2009misc\書籍出版関係\Java\00_Java図表画面データ\2巻\11章\図11-4.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25" y="2667000"/>
            <a:ext cx="8763000" cy="376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4" name="テキスト ボックス 4"/>
          <p:cNvSpPr txBox="1">
            <a:spLocks noChangeArrowheads="1"/>
          </p:cNvSpPr>
          <p:nvPr/>
        </p:nvSpPr>
        <p:spPr bwMode="auto">
          <a:xfrm>
            <a:off x="571500" y="1455738"/>
            <a:ext cx="82867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2400">
                <a:latin typeface="+mn-ea"/>
                <a:ea typeface="+mn-ea"/>
              </a:rPr>
              <a:t>変数</a:t>
            </a:r>
            <a:r>
              <a:rPr lang="en-US" altLang="ja-JP" sz="2400">
                <a:latin typeface="+mn-ea"/>
                <a:ea typeface="+mn-ea"/>
              </a:rPr>
              <a:t>money</a:t>
            </a:r>
            <a:r>
              <a:rPr lang="ja-JP" altLang="en-US" sz="2400">
                <a:latin typeface="+mn-ea"/>
                <a:ea typeface="+mn-ea"/>
              </a:rPr>
              <a:t>の値（現在の値は</a:t>
            </a:r>
            <a:r>
              <a:rPr lang="en-US" altLang="ja-JP" sz="2400">
                <a:latin typeface="+mn-ea"/>
                <a:ea typeface="+mn-ea"/>
              </a:rPr>
              <a:t>98</a:t>
            </a:r>
            <a:r>
              <a:rPr lang="ja-JP" altLang="en-US" sz="2400">
                <a:latin typeface="+mn-ea"/>
                <a:ea typeface="+mn-ea"/>
              </a:rPr>
              <a:t>）をスレッド</a:t>
            </a:r>
            <a:r>
              <a:rPr lang="en-US" altLang="ja-JP" sz="2400">
                <a:latin typeface="+mn-ea"/>
                <a:ea typeface="+mn-ea"/>
              </a:rPr>
              <a:t>A</a:t>
            </a:r>
            <a:r>
              <a:rPr lang="ja-JP" altLang="en-US" sz="2400">
                <a:latin typeface="+mn-ea"/>
                <a:ea typeface="+mn-ea"/>
              </a:rPr>
              <a:t>とスレッド</a:t>
            </a:r>
            <a:r>
              <a:rPr lang="en-US" altLang="ja-JP" sz="2400">
                <a:latin typeface="+mn-ea"/>
                <a:ea typeface="+mn-ea"/>
              </a:rPr>
              <a:t>B</a:t>
            </a:r>
            <a:r>
              <a:rPr lang="ja-JP" altLang="en-US" sz="2400">
                <a:latin typeface="+mn-ea"/>
                <a:ea typeface="+mn-ea"/>
              </a:rPr>
              <a:t>が</a:t>
            </a:r>
            <a:r>
              <a:rPr lang="en-US" altLang="ja-JP" sz="2400">
                <a:latin typeface="+mn-ea"/>
                <a:ea typeface="+mn-ea"/>
              </a:rPr>
              <a:t>1</a:t>
            </a:r>
            <a:r>
              <a:rPr lang="ja-JP" altLang="en-US" sz="2400">
                <a:latin typeface="+mn-ea"/>
                <a:ea typeface="+mn-ea"/>
              </a:rPr>
              <a:t>ずつ増やす処理</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タイトル 1"/>
          <p:cNvSpPr>
            <a:spLocks noGrp="1"/>
          </p:cNvSpPr>
          <p:nvPr>
            <p:ph type="title"/>
          </p:nvPr>
        </p:nvSpPr>
        <p:spPr>
          <a:xfrm>
            <a:off x="457200" y="274638"/>
            <a:ext cx="8229600" cy="725487"/>
          </a:xfrm>
        </p:spPr>
        <p:txBody>
          <a:bodyPr/>
          <a:lstStyle/>
          <a:p>
            <a:pPr eaLnBrk="1" hangingPunct="1"/>
            <a:r>
              <a:rPr lang="ja-JP" altLang="en-US"/>
              <a:t>パッケージに含まれるクラスの利用</a:t>
            </a:r>
          </a:p>
        </p:txBody>
      </p:sp>
      <p:sp>
        <p:nvSpPr>
          <p:cNvPr id="8195" name="コンテンツ プレースホルダ 2"/>
          <p:cNvSpPr>
            <a:spLocks noGrp="1"/>
          </p:cNvSpPr>
          <p:nvPr>
            <p:ph idx="1"/>
          </p:nvPr>
        </p:nvSpPr>
        <p:spPr>
          <a:xfrm>
            <a:off x="214313" y="1214438"/>
            <a:ext cx="8643937" cy="1285875"/>
          </a:xfrm>
        </p:spPr>
        <p:txBody>
          <a:bodyPr/>
          <a:lstStyle/>
          <a:p>
            <a:pPr marL="0" indent="0" eaLnBrk="1" hangingPunct="1">
              <a:buNone/>
            </a:pPr>
            <a:r>
              <a:rPr lang="en-US" altLang="ja-JP" dirty="0" err="1"/>
              <a:t>java.util</a:t>
            </a:r>
            <a:r>
              <a:rPr lang="ja-JP" altLang="en-US" dirty="0"/>
              <a:t>パッケージに含まれる</a:t>
            </a:r>
            <a:r>
              <a:rPr lang="en-US" altLang="ja-JP" dirty="0"/>
              <a:t>Random</a:t>
            </a:r>
            <a:r>
              <a:rPr lang="ja-JP" altLang="en-US" dirty="0"/>
              <a:t>クラスのインスタンスを生成する例</a:t>
            </a:r>
          </a:p>
        </p:txBody>
      </p:sp>
      <p:sp>
        <p:nvSpPr>
          <p:cNvPr id="8196" name="テキスト ボックス 3"/>
          <p:cNvSpPr txBox="1">
            <a:spLocks noChangeArrowheads="1"/>
          </p:cNvSpPr>
          <p:nvPr/>
        </p:nvSpPr>
        <p:spPr bwMode="auto">
          <a:xfrm>
            <a:off x="147638" y="2630488"/>
            <a:ext cx="8924925" cy="4619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a:latin typeface="Lucida Console" panose="020B0609040504020204" pitchFamily="49" charset="0"/>
                <a:ea typeface="HG丸ｺﾞｼｯｸM-PRO" panose="020F0600000000000000" pitchFamily="50" charset="-128"/>
              </a:rPr>
              <a:t>java.util.Random rand = new java.util.Rondom();</a:t>
            </a:r>
            <a:endParaRPr lang="ja-JP" altLang="en-US" sz="2400">
              <a:latin typeface="Lucida Console" panose="020B0609040504020204" pitchFamily="49" charset="0"/>
              <a:ea typeface="HG丸ｺﾞｼｯｸM-PRO" panose="020F0600000000000000" pitchFamily="50" charset="-128"/>
            </a:endParaRPr>
          </a:p>
        </p:txBody>
      </p:sp>
      <p:sp>
        <p:nvSpPr>
          <p:cNvPr id="5" name="右中かっこ 4"/>
          <p:cNvSpPr/>
          <p:nvPr/>
        </p:nvSpPr>
        <p:spPr>
          <a:xfrm rot="5400000">
            <a:off x="857250" y="2344738"/>
            <a:ext cx="428625" cy="1857375"/>
          </a:xfrm>
          <a:prstGeom prst="rightBrace">
            <a:avLst/>
          </a:prstGeom>
          <a:noFill/>
          <a:ln w="28575">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ja-JP" altLang="en-US"/>
          </a:p>
        </p:txBody>
      </p:sp>
      <p:sp>
        <p:nvSpPr>
          <p:cNvPr id="8198" name="テキスト ボックス 5"/>
          <p:cNvSpPr txBox="1">
            <a:spLocks noChangeArrowheads="1"/>
          </p:cNvSpPr>
          <p:nvPr/>
        </p:nvSpPr>
        <p:spPr bwMode="auto">
          <a:xfrm>
            <a:off x="285750" y="3559175"/>
            <a:ext cx="1570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a:latin typeface="Lucida Console" panose="020B0609040504020204" pitchFamily="49" charset="0"/>
                <a:ea typeface="HG丸ｺﾞｼｯｸM-PRO" panose="020F0600000000000000" pitchFamily="50" charset="-128"/>
              </a:rPr>
              <a:t>パッケージ名</a:t>
            </a:r>
          </a:p>
        </p:txBody>
      </p:sp>
      <p:sp>
        <p:nvSpPr>
          <p:cNvPr id="8199" name="テキスト ボックス 6"/>
          <p:cNvSpPr txBox="1">
            <a:spLocks noChangeArrowheads="1"/>
          </p:cNvSpPr>
          <p:nvPr/>
        </p:nvSpPr>
        <p:spPr bwMode="auto">
          <a:xfrm>
            <a:off x="2035175" y="3559175"/>
            <a:ext cx="1108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a:latin typeface="Lucida Console" panose="020B0609040504020204" pitchFamily="49" charset="0"/>
                <a:ea typeface="HG丸ｺﾞｼｯｸM-PRO" panose="020F0600000000000000" pitchFamily="50" charset="-128"/>
              </a:rPr>
              <a:t>クラス名</a:t>
            </a:r>
          </a:p>
        </p:txBody>
      </p:sp>
      <p:sp>
        <p:nvSpPr>
          <p:cNvPr id="12" name="右中かっこ 11"/>
          <p:cNvSpPr/>
          <p:nvPr/>
        </p:nvSpPr>
        <p:spPr>
          <a:xfrm rot="5400000">
            <a:off x="2393156" y="2737645"/>
            <a:ext cx="428625" cy="1071562"/>
          </a:xfrm>
          <a:prstGeom prst="rightBrace">
            <a:avLst/>
          </a:prstGeom>
          <a:noFill/>
          <a:ln w="28575">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ja-JP" altLang="en-US"/>
          </a:p>
        </p:txBody>
      </p:sp>
      <p:sp>
        <p:nvSpPr>
          <p:cNvPr id="8201" name="正方形/長方形 13"/>
          <p:cNvSpPr>
            <a:spLocks noChangeArrowheads="1"/>
          </p:cNvSpPr>
          <p:nvPr/>
        </p:nvSpPr>
        <p:spPr bwMode="auto">
          <a:xfrm>
            <a:off x="214313" y="4286250"/>
            <a:ext cx="8786812"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2800">
                <a:latin typeface="Lucida Console" panose="020B0609040504020204" pitchFamily="49" charset="0"/>
                <a:ea typeface="HG丸ｺﾞｼｯｸM-PRO" panose="020F0600000000000000" pitchFamily="50" charset="-128"/>
              </a:rPr>
              <a:t>（パッケージ名）</a:t>
            </a:r>
            <a:r>
              <a:rPr lang="en-US" altLang="ja-JP" sz="2800">
                <a:latin typeface="Lucida Console" panose="020B0609040504020204" pitchFamily="49" charset="0"/>
                <a:ea typeface="HG丸ｺﾞｼｯｸM-PRO" panose="020F0600000000000000" pitchFamily="50" charset="-128"/>
              </a:rPr>
              <a:t>.</a:t>
            </a:r>
            <a:r>
              <a:rPr lang="ja-JP" altLang="en-US" sz="2800">
                <a:latin typeface="Lucida Console" panose="020B0609040504020204" pitchFamily="49" charset="0"/>
                <a:ea typeface="HG丸ｺﾞｼｯｸM-PRO" panose="020F0600000000000000" pitchFamily="50" charset="-128"/>
              </a:rPr>
              <a:t>（クラス名）という表現をクラスの</a:t>
            </a:r>
            <a:r>
              <a:rPr lang="ja-JP" altLang="en-US" sz="2800" b="1">
                <a:solidFill>
                  <a:srgbClr val="C00000"/>
                </a:solidFill>
                <a:latin typeface="Lucida Console" panose="020B0609040504020204" pitchFamily="49" charset="0"/>
                <a:ea typeface="HG丸ｺﾞｼｯｸM-PRO" panose="020F0600000000000000" pitchFamily="50" charset="-128"/>
              </a:rPr>
              <a:t>完全限定名</a:t>
            </a:r>
            <a:r>
              <a:rPr lang="ja-JP" altLang="en-US" sz="2800">
                <a:latin typeface="Lucida Console" panose="020B0609040504020204" pitchFamily="49" charset="0"/>
                <a:ea typeface="HG丸ｺﾞｼｯｸM-PRO" panose="020F0600000000000000" pitchFamily="50" charset="-128"/>
              </a:rPr>
              <a:t>という</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タイトル 1"/>
          <p:cNvSpPr>
            <a:spLocks noGrp="1"/>
          </p:cNvSpPr>
          <p:nvPr>
            <p:ph type="title"/>
          </p:nvPr>
        </p:nvSpPr>
        <p:spPr>
          <a:xfrm>
            <a:off x="457200" y="274638"/>
            <a:ext cx="8229600" cy="725487"/>
          </a:xfrm>
        </p:spPr>
        <p:txBody>
          <a:bodyPr/>
          <a:lstStyle/>
          <a:p>
            <a:pPr eaLnBrk="1" hangingPunct="1"/>
            <a:r>
              <a:rPr lang="ja-JP" altLang="en-US"/>
              <a:t>問題が生じるケース</a:t>
            </a:r>
          </a:p>
        </p:txBody>
      </p:sp>
      <p:pic>
        <p:nvPicPr>
          <p:cNvPr id="62467" name="Picture 2" descr="C:\_jun\work\2009misc\書籍出版関係\Java\00_Java図表画面データ\2巻\11章\図11-5.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0" y="2714625"/>
            <a:ext cx="9080500" cy="392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8" name="テキスト ボックス 4"/>
          <p:cNvSpPr txBox="1">
            <a:spLocks noChangeArrowheads="1"/>
          </p:cNvSpPr>
          <p:nvPr/>
        </p:nvSpPr>
        <p:spPr bwMode="auto">
          <a:xfrm>
            <a:off x="571500" y="1455738"/>
            <a:ext cx="82867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2400" dirty="0">
                <a:latin typeface="+mn-ea"/>
                <a:ea typeface="+mn-ea"/>
              </a:rPr>
              <a:t>変数</a:t>
            </a:r>
            <a:r>
              <a:rPr lang="en-US" altLang="ja-JP" sz="2400" dirty="0">
                <a:latin typeface="+mn-ea"/>
                <a:ea typeface="+mn-ea"/>
              </a:rPr>
              <a:t>money</a:t>
            </a:r>
            <a:r>
              <a:rPr lang="ja-JP" altLang="en-US" sz="2400" dirty="0">
                <a:latin typeface="+mn-ea"/>
                <a:ea typeface="+mn-ea"/>
              </a:rPr>
              <a:t>の値（現在の値は</a:t>
            </a:r>
            <a:r>
              <a:rPr lang="en-US" altLang="ja-JP" sz="2400" dirty="0">
                <a:latin typeface="+mn-ea"/>
                <a:ea typeface="+mn-ea"/>
              </a:rPr>
              <a:t>98</a:t>
            </a:r>
            <a:r>
              <a:rPr lang="ja-JP" altLang="en-US" sz="2400" dirty="0">
                <a:latin typeface="+mn-ea"/>
                <a:ea typeface="+mn-ea"/>
              </a:rPr>
              <a:t>）をスレッド</a:t>
            </a:r>
            <a:r>
              <a:rPr lang="en-US" altLang="ja-JP" sz="2400" dirty="0">
                <a:latin typeface="+mn-ea"/>
                <a:ea typeface="+mn-ea"/>
              </a:rPr>
              <a:t>A</a:t>
            </a:r>
            <a:r>
              <a:rPr lang="ja-JP" altLang="en-US" sz="2400" dirty="0">
                <a:latin typeface="+mn-ea"/>
                <a:ea typeface="+mn-ea"/>
              </a:rPr>
              <a:t>とスレッド</a:t>
            </a:r>
            <a:r>
              <a:rPr lang="en-US" altLang="ja-JP" sz="2400" dirty="0">
                <a:latin typeface="+mn-ea"/>
                <a:ea typeface="+mn-ea"/>
              </a:rPr>
              <a:t>B</a:t>
            </a:r>
            <a:r>
              <a:rPr lang="ja-JP" altLang="en-US" sz="2400" dirty="0">
                <a:latin typeface="+mn-ea"/>
                <a:ea typeface="+mn-ea"/>
              </a:rPr>
              <a:t>が</a:t>
            </a:r>
            <a:r>
              <a:rPr lang="en-US" altLang="ja-JP" sz="2400" dirty="0">
                <a:latin typeface="+mn-ea"/>
                <a:ea typeface="+mn-ea"/>
              </a:rPr>
              <a:t>1</a:t>
            </a:r>
            <a:r>
              <a:rPr lang="ja-JP" altLang="en-US" sz="2400" dirty="0" err="1">
                <a:latin typeface="+mn-ea"/>
                <a:ea typeface="+mn-ea"/>
              </a:rPr>
              <a:t>ずつ</a:t>
            </a:r>
            <a:r>
              <a:rPr lang="ja-JP" altLang="en-US" sz="2400" dirty="0">
                <a:latin typeface="+mn-ea"/>
                <a:ea typeface="+mn-ea"/>
              </a:rPr>
              <a:t>増やす処理。スレッド</a:t>
            </a:r>
            <a:r>
              <a:rPr lang="en-US" altLang="ja-JP" sz="2400" dirty="0">
                <a:latin typeface="+mn-ea"/>
                <a:ea typeface="+mn-ea"/>
              </a:rPr>
              <a:t>A</a:t>
            </a:r>
            <a:r>
              <a:rPr lang="ja-JP" altLang="en-US" sz="2400" dirty="0">
                <a:latin typeface="+mn-ea"/>
                <a:ea typeface="+mn-ea"/>
              </a:rPr>
              <a:t>の処理にスレッド</a:t>
            </a:r>
            <a:r>
              <a:rPr lang="en-US" altLang="ja-JP" sz="2400" dirty="0">
                <a:latin typeface="+mn-ea"/>
                <a:ea typeface="+mn-ea"/>
              </a:rPr>
              <a:t>B</a:t>
            </a:r>
            <a:r>
              <a:rPr lang="ja-JP" altLang="en-US" sz="2400" dirty="0">
                <a:latin typeface="+mn-ea"/>
                <a:ea typeface="+mn-ea"/>
              </a:rPr>
              <a:t>が割り込んだ</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タイトル 1"/>
          <p:cNvSpPr>
            <a:spLocks noGrp="1"/>
          </p:cNvSpPr>
          <p:nvPr>
            <p:ph type="title"/>
          </p:nvPr>
        </p:nvSpPr>
        <p:spPr>
          <a:xfrm>
            <a:off x="457200" y="274638"/>
            <a:ext cx="8229600" cy="725487"/>
          </a:xfrm>
        </p:spPr>
        <p:txBody>
          <a:bodyPr/>
          <a:lstStyle/>
          <a:p>
            <a:pPr eaLnBrk="1" hangingPunct="1"/>
            <a:r>
              <a:rPr lang="ja-JP" altLang="en-US"/>
              <a:t>スレッドの同期</a:t>
            </a:r>
          </a:p>
        </p:txBody>
      </p:sp>
      <p:sp>
        <p:nvSpPr>
          <p:cNvPr id="63491" name="コンテンツ プレースホルダ 2"/>
          <p:cNvSpPr>
            <a:spLocks noGrp="1"/>
          </p:cNvSpPr>
          <p:nvPr>
            <p:ph idx="1"/>
          </p:nvPr>
        </p:nvSpPr>
        <p:spPr>
          <a:xfrm>
            <a:off x="457200" y="1214438"/>
            <a:ext cx="8229600" cy="5000625"/>
          </a:xfrm>
        </p:spPr>
        <p:txBody>
          <a:bodyPr/>
          <a:lstStyle/>
          <a:p>
            <a:pPr marL="0" indent="0" eaLnBrk="1" hangingPunct="1">
              <a:buNone/>
            </a:pPr>
            <a:r>
              <a:rPr lang="ja-JP" altLang="en-US" sz="2800" dirty="0"/>
              <a:t>メソッドに</a:t>
            </a:r>
            <a:r>
              <a:rPr lang="en-US" altLang="ja-JP" sz="2800" dirty="0">
                <a:solidFill>
                  <a:srgbClr val="C00000"/>
                </a:solidFill>
              </a:rPr>
              <a:t>synchronized</a:t>
            </a:r>
            <a:r>
              <a:rPr lang="ja-JP" altLang="en-US" sz="2800" dirty="0"/>
              <a:t>修飾子をつけると、そのメソッドを実行できるスレッドは一度に</a:t>
            </a:r>
            <a:r>
              <a:rPr lang="en-US" altLang="ja-JP" sz="2800" dirty="0"/>
              <a:t>1</a:t>
            </a:r>
            <a:r>
              <a:rPr lang="ja-JP" altLang="en-US" sz="2800" dirty="0" err="1"/>
              <a:t>つに</a:t>
            </a:r>
            <a:r>
              <a:rPr lang="ja-JP" altLang="en-US" sz="2800" dirty="0"/>
              <a:t>限定される</a:t>
            </a:r>
          </a:p>
        </p:txBody>
      </p:sp>
      <p:sp>
        <p:nvSpPr>
          <p:cNvPr id="63492" name="テキスト ボックス 3"/>
          <p:cNvSpPr txBox="1">
            <a:spLocks noChangeArrowheads="1"/>
          </p:cNvSpPr>
          <p:nvPr/>
        </p:nvSpPr>
        <p:spPr bwMode="auto">
          <a:xfrm>
            <a:off x="683568" y="2996952"/>
            <a:ext cx="7250113" cy="1200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a:latin typeface="Lucida Console" panose="020B0609040504020204" pitchFamily="49" charset="0"/>
                <a:ea typeface="HG丸ｺﾞｼｯｸM-PRO" panose="020F0600000000000000" pitchFamily="50" charset="-128"/>
              </a:rPr>
              <a:t>static </a:t>
            </a:r>
            <a:r>
              <a:rPr lang="en-US" altLang="ja-JP" sz="2400">
                <a:solidFill>
                  <a:srgbClr val="C00000"/>
                </a:solidFill>
                <a:latin typeface="Lucida Console" panose="020B0609040504020204" pitchFamily="49" charset="0"/>
                <a:ea typeface="HG丸ｺﾞｼｯｸM-PRO" panose="020F0600000000000000" pitchFamily="50" charset="-128"/>
              </a:rPr>
              <a:t>synchronized</a:t>
            </a:r>
            <a:r>
              <a:rPr lang="en-US" altLang="ja-JP" sz="2400">
                <a:latin typeface="Lucida Console" panose="020B0609040504020204" pitchFamily="49" charset="0"/>
                <a:ea typeface="HG丸ｺﾞｼｯｸM-PRO" panose="020F0600000000000000" pitchFamily="50" charset="-128"/>
              </a:rPr>
              <a:t> void addOneYen() {</a:t>
            </a:r>
          </a:p>
          <a:p>
            <a:pPr eaLnBrk="1" hangingPunct="1"/>
            <a:r>
              <a:rPr lang="en-US" altLang="ja-JP" sz="2400">
                <a:latin typeface="Lucida Console" panose="020B0609040504020204" pitchFamily="49" charset="0"/>
                <a:ea typeface="HG丸ｺﾞｼｯｸM-PRO" panose="020F0600000000000000" pitchFamily="50" charset="-128"/>
              </a:rPr>
              <a:t>  money++;</a:t>
            </a:r>
          </a:p>
          <a:p>
            <a:pPr eaLnBrk="1" hangingPunct="1"/>
            <a:r>
              <a:rPr lang="en-US" altLang="ja-JP" sz="2400">
                <a:latin typeface="Lucida Console" panose="020B0609040504020204" pitchFamily="49" charset="0"/>
                <a:ea typeface="HG丸ｺﾞｼｯｸM-PRO" panose="020F0600000000000000" pitchFamily="50" charset="-128"/>
              </a:rPr>
              <a:t>}</a:t>
            </a:r>
            <a:endParaRPr lang="ja-JP" altLang="en-US" sz="2400">
              <a:latin typeface="Lucida Console" panose="020B0609040504020204" pitchFamily="49" charset="0"/>
              <a:ea typeface="HG丸ｺﾞｼｯｸM-PRO" panose="020F0600000000000000" pitchFamily="50" charset="-128"/>
            </a:endParaRPr>
          </a:p>
        </p:txBody>
      </p:sp>
      <p:sp>
        <p:nvSpPr>
          <p:cNvPr id="63493" name="テキスト ボックス 4"/>
          <p:cNvSpPr txBox="1">
            <a:spLocks noChangeArrowheads="1"/>
          </p:cNvSpPr>
          <p:nvPr/>
        </p:nvSpPr>
        <p:spPr bwMode="auto">
          <a:xfrm>
            <a:off x="457200" y="4787174"/>
            <a:ext cx="81438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2400" dirty="0">
                <a:latin typeface="+mn-ea"/>
                <a:ea typeface="+mn-ea"/>
              </a:rPr>
              <a:t>あるスレッドによってメソッドが実行されている間は、他のスレッドはその処理が終わるまで待機することになる。これをスレッドの</a:t>
            </a:r>
            <a:r>
              <a:rPr lang="ja-JP" altLang="en-US" sz="2400" dirty="0">
                <a:solidFill>
                  <a:srgbClr val="C00000"/>
                </a:solidFill>
                <a:latin typeface="+mn-ea"/>
                <a:ea typeface="+mn-ea"/>
              </a:rPr>
              <a:t>同期</a:t>
            </a:r>
            <a:r>
              <a:rPr lang="ja-JP" altLang="en-US" sz="2400" dirty="0">
                <a:latin typeface="+mn-ea"/>
                <a:ea typeface="+mn-ea"/>
              </a:rPr>
              <a:t>と呼ぶ</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タイトル 1"/>
          <p:cNvSpPr>
            <a:spLocks noGrp="1"/>
          </p:cNvSpPr>
          <p:nvPr>
            <p:ph type="ctrTitle"/>
          </p:nvPr>
        </p:nvSpPr>
        <p:spPr/>
        <p:txBody>
          <a:bodyPr/>
          <a:lstStyle/>
          <a:p>
            <a:pPr eaLnBrk="1" hangingPunct="1"/>
            <a:r>
              <a:rPr lang="ja-JP" altLang="en-US" sz="3200" dirty="0"/>
              <a:t>第</a:t>
            </a:r>
            <a:r>
              <a:rPr lang="en-US" altLang="ja-JP" sz="3200" dirty="0"/>
              <a:t>4</a:t>
            </a:r>
            <a:r>
              <a:rPr lang="ja-JP" altLang="en-US" sz="3200" dirty="0"/>
              <a:t>章 ガーベッジコレクションとメモリ</a:t>
            </a:r>
          </a:p>
        </p:txBody>
      </p:sp>
      <p:sp>
        <p:nvSpPr>
          <p:cNvPr id="3" name="サブタイトル 2"/>
          <p:cNvSpPr>
            <a:spLocks noGrp="1"/>
          </p:cNvSpPr>
          <p:nvPr>
            <p:ph type="subTitle" idx="1"/>
          </p:nvPr>
        </p:nvSpPr>
        <p:spPr/>
        <p:txBody>
          <a:bodyPr rtlCol="0">
            <a:normAutofit/>
          </a:bodyPr>
          <a:lstStyle/>
          <a:p>
            <a:pPr eaLnBrk="1" fontAlgn="auto" hangingPunct="1">
              <a:spcAft>
                <a:spcPts val="0"/>
              </a:spcAft>
              <a:defRPr/>
            </a:pPr>
            <a:endParaRPr lang="ja-JP"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タイトル 1"/>
          <p:cNvSpPr>
            <a:spLocks noGrp="1"/>
          </p:cNvSpPr>
          <p:nvPr>
            <p:ph type="title"/>
          </p:nvPr>
        </p:nvSpPr>
        <p:spPr>
          <a:xfrm>
            <a:off x="457200" y="274638"/>
            <a:ext cx="8229600" cy="725487"/>
          </a:xfrm>
        </p:spPr>
        <p:txBody>
          <a:bodyPr/>
          <a:lstStyle/>
          <a:p>
            <a:pPr eaLnBrk="1" hangingPunct="1"/>
            <a:r>
              <a:rPr lang="ja-JP" altLang="en-US" dirty="0"/>
              <a:t>プログラムの実行とメモリ管理</a:t>
            </a:r>
          </a:p>
        </p:txBody>
      </p:sp>
      <p:sp>
        <p:nvSpPr>
          <p:cNvPr id="65539" name="コンテンツ プレースホルダ 2"/>
          <p:cNvSpPr>
            <a:spLocks noGrp="1"/>
          </p:cNvSpPr>
          <p:nvPr>
            <p:ph idx="1"/>
          </p:nvPr>
        </p:nvSpPr>
        <p:spPr>
          <a:xfrm>
            <a:off x="457200" y="1214438"/>
            <a:ext cx="8229600" cy="2286000"/>
          </a:xfrm>
        </p:spPr>
        <p:txBody>
          <a:bodyPr/>
          <a:lstStyle/>
          <a:p>
            <a:pPr eaLnBrk="1" hangingPunct="1"/>
            <a:r>
              <a:rPr lang="ja-JP" altLang="en-US" sz="2800" dirty="0"/>
              <a:t>プログラム実行中に覚えておかなくてはならない情報は</a:t>
            </a:r>
            <a:r>
              <a:rPr lang="ja-JP" altLang="en-US" sz="2800" dirty="0">
                <a:solidFill>
                  <a:srgbClr val="C00000"/>
                </a:solidFill>
              </a:rPr>
              <a:t>メモリ</a:t>
            </a:r>
            <a:r>
              <a:rPr lang="ja-JP" altLang="en-US" sz="2800" dirty="0"/>
              <a:t>に格納される。</a:t>
            </a:r>
            <a:endParaRPr lang="en-US" altLang="ja-JP" sz="2800" dirty="0"/>
          </a:p>
          <a:p>
            <a:pPr eaLnBrk="1" hangingPunct="1"/>
            <a:r>
              <a:rPr lang="ja-JP" altLang="en-US" sz="2800" dirty="0"/>
              <a:t>メモリには</a:t>
            </a:r>
            <a:r>
              <a:rPr lang="ja-JP" altLang="en-US" sz="2800" dirty="0">
                <a:solidFill>
                  <a:srgbClr val="C00000"/>
                </a:solidFill>
              </a:rPr>
              <a:t>スタック</a:t>
            </a:r>
            <a:r>
              <a:rPr lang="ja-JP" altLang="en-US" sz="2800" dirty="0"/>
              <a:t>と</a:t>
            </a:r>
            <a:r>
              <a:rPr lang="ja-JP" altLang="en-US" sz="2800" dirty="0">
                <a:solidFill>
                  <a:srgbClr val="C00000"/>
                </a:solidFill>
              </a:rPr>
              <a:t>ヒープ</a:t>
            </a:r>
            <a:r>
              <a:rPr lang="ja-JP" altLang="en-US" sz="2800" dirty="0"/>
              <a:t>と呼ばれる領域がある。</a:t>
            </a:r>
          </a:p>
        </p:txBody>
      </p:sp>
      <p:graphicFrame>
        <p:nvGraphicFramePr>
          <p:cNvPr id="4" name="表 3"/>
          <p:cNvGraphicFramePr>
            <a:graphicFrameLocks noGrp="1"/>
          </p:cNvGraphicFramePr>
          <p:nvPr>
            <p:extLst>
              <p:ext uri="{D42A27DB-BD31-4B8C-83A1-F6EECF244321}">
                <p14:modId xmlns:p14="http://schemas.microsoft.com/office/powerpoint/2010/main" val="3777435842"/>
              </p:ext>
            </p:extLst>
          </p:nvPr>
        </p:nvGraphicFramePr>
        <p:xfrm>
          <a:off x="285750" y="3429000"/>
          <a:ext cx="8858250" cy="2961199"/>
        </p:xfrm>
        <a:graphic>
          <a:graphicData uri="http://schemas.openxmlformats.org/drawingml/2006/table">
            <a:tbl>
              <a:tblPr firstRow="1" bandRow="1">
                <a:tableStyleId>{5940675A-B579-460E-94D1-54222C63F5DA}</a:tableStyleId>
              </a:tblPr>
              <a:tblGrid>
                <a:gridCol w="1714506">
                  <a:extLst>
                    <a:ext uri="{9D8B030D-6E8A-4147-A177-3AD203B41FA5}">
                      <a16:colId xmlns:a16="http://schemas.microsoft.com/office/drawing/2014/main" val="20000"/>
                    </a:ext>
                  </a:extLst>
                </a:gridCol>
                <a:gridCol w="7143744">
                  <a:extLst>
                    <a:ext uri="{9D8B030D-6E8A-4147-A177-3AD203B41FA5}">
                      <a16:colId xmlns:a16="http://schemas.microsoft.com/office/drawing/2014/main" val="20001"/>
                    </a:ext>
                  </a:extLst>
                </a:gridCol>
              </a:tblGrid>
              <a:tr h="2016224">
                <a:tc>
                  <a:txBody>
                    <a:bodyPr/>
                    <a:lstStyle/>
                    <a:p>
                      <a:r>
                        <a:rPr kumimoji="1" lang="ja-JP" altLang="en-US" sz="2800" dirty="0"/>
                        <a:t>スタック</a:t>
                      </a:r>
                    </a:p>
                  </a:txBody>
                  <a:tcPr marT="45725" marB="45725" anchor="ctr"/>
                </a:tc>
                <a:tc>
                  <a:txBody>
                    <a:bodyPr/>
                    <a:lstStyle/>
                    <a:p>
                      <a:r>
                        <a:rPr kumimoji="1" lang="ja-JP" altLang="en-US" sz="2400" dirty="0"/>
                        <a:t>・メソッドの呼び出し履歴</a:t>
                      </a:r>
                      <a:endParaRPr kumimoji="1" lang="en-US" altLang="ja-JP" sz="2400" dirty="0"/>
                    </a:p>
                    <a:p>
                      <a:r>
                        <a:rPr kumimoji="1" lang="ja-JP" altLang="en-US" sz="2400" dirty="0"/>
                        <a:t>・メソッドの中で宣言されたローカル変数の値</a:t>
                      </a:r>
                      <a:endParaRPr kumimoji="1" lang="en-US" altLang="ja-JP" sz="2400" dirty="0"/>
                    </a:p>
                    <a:p>
                      <a:r>
                        <a:rPr kumimoji="1" lang="ja-JP" altLang="en-US" sz="2400" dirty="0"/>
                        <a:t>・メソッドの処理が終わると、そのメソッドに関する情報と変数が削除される</a:t>
                      </a:r>
                    </a:p>
                  </a:txBody>
                  <a:tcPr marT="45725" marB="45725" anchor="ctr"/>
                </a:tc>
                <a:extLst>
                  <a:ext uri="{0D108BD9-81ED-4DB2-BD59-A6C34878D82A}">
                    <a16:rowId xmlns:a16="http://schemas.microsoft.com/office/drawing/2014/main" val="10000"/>
                  </a:ext>
                </a:extLst>
              </a:tr>
              <a:tr h="944975">
                <a:tc>
                  <a:txBody>
                    <a:bodyPr/>
                    <a:lstStyle/>
                    <a:p>
                      <a:r>
                        <a:rPr kumimoji="1" lang="ja-JP" altLang="en-US" sz="2800" dirty="0"/>
                        <a:t>ヒープ</a:t>
                      </a:r>
                    </a:p>
                  </a:txBody>
                  <a:tcPr marT="45725" marB="45725" anchor="ctr"/>
                </a:tc>
                <a:tc>
                  <a:txBody>
                    <a:bodyPr/>
                    <a:lstStyle/>
                    <a:p>
                      <a:r>
                        <a:rPr kumimoji="1" lang="ja-JP" altLang="en-US" sz="2400" dirty="0"/>
                        <a:t>・生成されたインスタンス</a:t>
                      </a:r>
                      <a:endParaRPr kumimoji="1" lang="en-US" altLang="ja-JP" sz="2400" dirty="0"/>
                    </a:p>
                    <a:p>
                      <a:r>
                        <a:rPr kumimoji="1" lang="ja-JP" altLang="en-US" sz="2400" dirty="0"/>
                        <a:t>・</a:t>
                      </a:r>
                      <a:r>
                        <a:rPr kumimoji="1" lang="ja-JP" altLang="en-US" sz="2400" dirty="0">
                          <a:solidFill>
                            <a:srgbClr val="C00000"/>
                          </a:solidFill>
                        </a:rPr>
                        <a:t>ガーベッジコレクタ</a:t>
                      </a:r>
                      <a:r>
                        <a:rPr kumimoji="1" lang="ja-JP" altLang="en-US" sz="2400" dirty="0"/>
                        <a:t>によって管理される</a:t>
                      </a:r>
                    </a:p>
                  </a:txBody>
                  <a:tcPr marT="45725" marB="45725" anchor="ctr"/>
                </a:tc>
                <a:extLst>
                  <a:ext uri="{0D108BD9-81ED-4DB2-BD59-A6C34878D82A}">
                    <a16:rowId xmlns:a16="http://schemas.microsoft.com/office/drawing/2014/main" val="10001"/>
                  </a:ext>
                </a:extLst>
              </a:tr>
            </a:tbl>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タイトル 1"/>
          <p:cNvSpPr>
            <a:spLocks noGrp="1"/>
          </p:cNvSpPr>
          <p:nvPr>
            <p:ph type="title"/>
          </p:nvPr>
        </p:nvSpPr>
        <p:spPr>
          <a:xfrm>
            <a:off x="457200" y="274638"/>
            <a:ext cx="8229600" cy="725487"/>
          </a:xfrm>
        </p:spPr>
        <p:txBody>
          <a:bodyPr/>
          <a:lstStyle/>
          <a:p>
            <a:pPr eaLnBrk="1" hangingPunct="1"/>
            <a:r>
              <a:rPr lang="ja-JP" altLang="en-US"/>
              <a:t>スタックとヒープ</a:t>
            </a:r>
          </a:p>
        </p:txBody>
      </p:sp>
      <p:sp>
        <p:nvSpPr>
          <p:cNvPr id="66563" name="テキスト ボックス 3"/>
          <p:cNvSpPr txBox="1">
            <a:spLocks noChangeArrowheads="1"/>
          </p:cNvSpPr>
          <p:nvPr/>
        </p:nvSpPr>
        <p:spPr bwMode="auto">
          <a:xfrm>
            <a:off x="857250" y="1214438"/>
            <a:ext cx="7108825" cy="18161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800">
                <a:latin typeface="Lucida Console" panose="020B0609040504020204" pitchFamily="49" charset="0"/>
                <a:ea typeface="HG丸ｺﾞｼｯｸM-PRO" panose="020F0600000000000000" pitchFamily="50" charset="-128"/>
              </a:rPr>
              <a:t>MyObject doSomething() {</a:t>
            </a:r>
          </a:p>
          <a:p>
            <a:pPr eaLnBrk="1" hangingPunct="1"/>
            <a:r>
              <a:rPr lang="en-US" altLang="ja-JP" sz="2800">
                <a:latin typeface="Lucida Console" panose="020B0609040504020204" pitchFamily="49" charset="0"/>
                <a:ea typeface="HG丸ｺﾞｼｯｸM-PRO" panose="020F0600000000000000" pitchFamily="50" charset="-128"/>
              </a:rPr>
              <a:t>  MyObject obj = new MyObject();</a:t>
            </a:r>
          </a:p>
          <a:p>
            <a:pPr eaLnBrk="1" hangingPunct="1"/>
            <a:r>
              <a:rPr lang="en-US" altLang="ja-JP" sz="2800">
                <a:latin typeface="Lucida Console" panose="020B0609040504020204" pitchFamily="49" charset="0"/>
                <a:ea typeface="HG丸ｺﾞｼｯｸM-PRO" panose="020F0600000000000000" pitchFamily="50" charset="-128"/>
              </a:rPr>
              <a:t>  return obj;</a:t>
            </a:r>
          </a:p>
          <a:p>
            <a:pPr eaLnBrk="1" hangingPunct="1"/>
            <a:r>
              <a:rPr lang="en-US" altLang="ja-JP" sz="2800">
                <a:latin typeface="Lucida Console" panose="020B0609040504020204" pitchFamily="49" charset="0"/>
                <a:ea typeface="HG丸ｺﾞｼｯｸM-PRO" panose="020F0600000000000000" pitchFamily="50" charset="-128"/>
              </a:rPr>
              <a:t>}</a:t>
            </a:r>
            <a:endParaRPr lang="ja-JP" altLang="en-US" sz="2800">
              <a:latin typeface="Lucida Console" panose="020B0609040504020204" pitchFamily="49" charset="0"/>
              <a:ea typeface="HG丸ｺﾞｼｯｸM-PRO" panose="020F0600000000000000" pitchFamily="50" charset="-128"/>
            </a:endParaRPr>
          </a:p>
        </p:txBody>
      </p:sp>
      <p:pic>
        <p:nvPicPr>
          <p:cNvPr id="66564" name="Picture 2" descr="C:\_jun\work\2009misc\書籍出版関係\Java\00_Java図表画面データ\2巻\12章\図12-1.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8875" y="3241675"/>
            <a:ext cx="4516438" cy="361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タイトル 1"/>
          <p:cNvSpPr>
            <a:spLocks noGrp="1"/>
          </p:cNvSpPr>
          <p:nvPr>
            <p:ph type="title"/>
          </p:nvPr>
        </p:nvSpPr>
        <p:spPr>
          <a:xfrm>
            <a:off x="457200" y="274638"/>
            <a:ext cx="8229600" cy="725487"/>
          </a:xfrm>
        </p:spPr>
        <p:txBody>
          <a:bodyPr/>
          <a:lstStyle/>
          <a:p>
            <a:pPr eaLnBrk="1" hangingPunct="1"/>
            <a:r>
              <a:rPr lang="ja-JP" altLang="en-US"/>
              <a:t>空きメモリサイズの確認</a:t>
            </a:r>
          </a:p>
        </p:txBody>
      </p:sp>
      <p:sp>
        <p:nvSpPr>
          <p:cNvPr id="67587" name="正方形/長方形 3"/>
          <p:cNvSpPr>
            <a:spLocks noChangeArrowheads="1"/>
          </p:cNvSpPr>
          <p:nvPr/>
        </p:nvSpPr>
        <p:spPr bwMode="auto">
          <a:xfrm>
            <a:off x="500063" y="1285875"/>
            <a:ext cx="8429625" cy="50784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a:latin typeface="Lucida Console" panose="020B0609040504020204" pitchFamily="49" charset="0"/>
                <a:ea typeface="HG丸ｺﾞｼｯｸM-PRO" panose="020F0600000000000000" pitchFamily="50" charset="-128"/>
              </a:rPr>
              <a:t>class DataSet {</a:t>
            </a:r>
          </a:p>
          <a:p>
            <a:pPr eaLnBrk="1" hangingPunct="1"/>
            <a:r>
              <a:rPr lang="en-US" altLang="ja-JP">
                <a:latin typeface="Lucida Console" panose="020B0609040504020204" pitchFamily="49" charset="0"/>
                <a:ea typeface="HG丸ｺﾞｼｯｸM-PRO" panose="020F0600000000000000" pitchFamily="50" charset="-128"/>
              </a:rPr>
              <a:t>  int x;</a:t>
            </a:r>
          </a:p>
          <a:p>
            <a:pPr eaLnBrk="1" hangingPunct="1"/>
            <a:r>
              <a:rPr lang="en-US" altLang="ja-JP">
                <a:latin typeface="Lucida Console" panose="020B0609040504020204" pitchFamily="49" charset="0"/>
                <a:ea typeface="HG丸ｺﾞｼｯｸM-PRO" panose="020F0600000000000000" pitchFamily="50" charset="-128"/>
              </a:rPr>
              <a:t>  int y;</a:t>
            </a:r>
          </a:p>
          <a:p>
            <a:pPr eaLnBrk="1" hangingPunct="1"/>
            <a:r>
              <a:rPr lang="en-US" altLang="ja-JP">
                <a:latin typeface="Lucida Console" panose="020B0609040504020204" pitchFamily="49" charset="0"/>
                <a:ea typeface="HG丸ｺﾞｼｯｸM-PRO" panose="020F0600000000000000" pitchFamily="50" charset="-128"/>
              </a:rPr>
              <a:t>}</a:t>
            </a:r>
          </a:p>
          <a:p>
            <a:pPr eaLnBrk="1" hangingPunct="1"/>
            <a:endParaRPr lang="en-US" altLang="ja-JP">
              <a:latin typeface="Lucida Console" panose="020B0609040504020204" pitchFamily="49" charset="0"/>
              <a:ea typeface="HG丸ｺﾞｼｯｸM-PRO" panose="020F0600000000000000" pitchFamily="50" charset="-128"/>
            </a:endParaRPr>
          </a:p>
          <a:p>
            <a:pPr eaLnBrk="1" hangingPunct="1"/>
            <a:r>
              <a:rPr lang="en-US" altLang="ja-JP">
                <a:latin typeface="Lucida Console" panose="020B0609040504020204" pitchFamily="49" charset="0"/>
                <a:ea typeface="HG丸ｺﾞｼｯｸM-PRO" panose="020F0600000000000000" pitchFamily="50" charset="-128"/>
              </a:rPr>
              <a:t>public class FreeMemoryTest {</a:t>
            </a:r>
          </a:p>
          <a:p>
            <a:pPr eaLnBrk="1" hangingPunct="1"/>
            <a:r>
              <a:rPr lang="en-US" altLang="ja-JP">
                <a:latin typeface="Lucida Console" panose="020B0609040504020204" pitchFamily="49" charset="0"/>
                <a:ea typeface="HG丸ｺﾞｼｯｸM-PRO" panose="020F0600000000000000" pitchFamily="50" charset="-128"/>
              </a:rPr>
              <a:t>  public static void main(String[] args) {</a:t>
            </a:r>
          </a:p>
          <a:p>
            <a:pPr eaLnBrk="1" hangingPunct="1"/>
            <a:r>
              <a:rPr lang="en-US" altLang="ja-JP">
                <a:latin typeface="Lucida Console" panose="020B0609040504020204" pitchFamily="49" charset="0"/>
                <a:ea typeface="HG丸ｺﾞｼｯｸM-PRO" panose="020F0600000000000000" pitchFamily="50" charset="-128"/>
              </a:rPr>
              <a:t>    System.out.println("</a:t>
            </a:r>
            <a:r>
              <a:rPr lang="ja-JP" altLang="en-US">
                <a:latin typeface="Lucida Console" panose="020B0609040504020204" pitchFamily="49" charset="0"/>
                <a:ea typeface="HG丸ｺﾞｼｯｸM-PRO" panose="020F0600000000000000" pitchFamily="50" charset="-128"/>
              </a:rPr>
              <a:t>空きメモリサイズ</a:t>
            </a:r>
            <a:r>
              <a:rPr lang="en-US" altLang="ja-JP">
                <a:latin typeface="Lucida Console" panose="020B0609040504020204" pitchFamily="49" charset="0"/>
                <a:ea typeface="HG丸ｺﾞｼｯｸM-PRO" panose="020F0600000000000000" pitchFamily="50" charset="-128"/>
              </a:rPr>
              <a:t>:" +</a:t>
            </a:r>
          </a:p>
          <a:p>
            <a:pPr eaLnBrk="1" hangingPunct="1"/>
            <a:r>
              <a:rPr lang="en-US" altLang="ja-JP">
                <a:latin typeface="Lucida Console" panose="020B0609040504020204" pitchFamily="49" charset="0"/>
                <a:ea typeface="HG丸ｺﾞｼｯｸM-PRO" panose="020F0600000000000000" pitchFamily="50" charset="-128"/>
              </a:rPr>
              <a:t>      </a:t>
            </a:r>
            <a:r>
              <a:rPr lang="ja-JP" altLang="en-US">
                <a:latin typeface="Lucida Console" panose="020B0609040504020204" pitchFamily="49" charset="0"/>
                <a:ea typeface="HG丸ｺﾞｼｯｸM-PRO" panose="020F0600000000000000" pitchFamily="50" charset="-128"/>
              </a:rPr>
              <a:t> </a:t>
            </a:r>
            <a:r>
              <a:rPr lang="en-US" altLang="ja-JP">
                <a:solidFill>
                  <a:srgbClr val="C00000"/>
                </a:solidFill>
                <a:latin typeface="Lucida Console" panose="020B0609040504020204" pitchFamily="49" charset="0"/>
                <a:ea typeface="HG丸ｺﾞｼｯｸM-PRO" panose="020F0600000000000000" pitchFamily="50" charset="-128"/>
              </a:rPr>
              <a:t>Runtime.getRuntime().freeMemory()</a:t>
            </a:r>
            <a:r>
              <a:rPr lang="en-US" altLang="ja-JP">
                <a:latin typeface="Lucida Console" panose="020B0609040504020204" pitchFamily="49" charset="0"/>
                <a:ea typeface="HG丸ｺﾞｼｯｸM-PRO" panose="020F0600000000000000" pitchFamily="50" charset="-128"/>
              </a:rPr>
              <a:t>);</a:t>
            </a:r>
          </a:p>
          <a:p>
            <a:pPr eaLnBrk="1" hangingPunct="1"/>
            <a:r>
              <a:rPr lang="en-US" altLang="ja-JP">
                <a:latin typeface="Lucida Console" panose="020B0609040504020204" pitchFamily="49" charset="0"/>
                <a:ea typeface="HG丸ｺﾞｼｯｸM-PRO" panose="020F0600000000000000" pitchFamily="50" charset="-128"/>
              </a:rPr>
              <a:t>    DataSet[] data = new DataSet[100];</a:t>
            </a:r>
          </a:p>
          <a:p>
            <a:pPr eaLnBrk="1" hangingPunct="1"/>
            <a:r>
              <a:rPr lang="en-US" altLang="ja-JP">
                <a:latin typeface="Lucida Console" panose="020B0609040504020204" pitchFamily="49" charset="0"/>
                <a:ea typeface="HG丸ｺﾞｼｯｸM-PRO" panose="020F0600000000000000" pitchFamily="50" charset="-128"/>
              </a:rPr>
              <a:t>    for(int i = 0; i &lt; 100; i++) {</a:t>
            </a:r>
          </a:p>
          <a:p>
            <a:pPr eaLnBrk="1" hangingPunct="1"/>
            <a:r>
              <a:rPr lang="en-US" altLang="ja-JP">
                <a:latin typeface="Lucida Console" panose="020B0609040504020204" pitchFamily="49" charset="0"/>
                <a:ea typeface="HG丸ｺﾞｼｯｸM-PRO" panose="020F0600000000000000" pitchFamily="50" charset="-128"/>
              </a:rPr>
              <a:t>      data[i] = new DataSet();</a:t>
            </a:r>
          </a:p>
          <a:p>
            <a:pPr eaLnBrk="1" hangingPunct="1"/>
            <a:r>
              <a:rPr lang="en-US" altLang="ja-JP">
                <a:latin typeface="Lucida Console" panose="020B0609040504020204" pitchFamily="49" charset="0"/>
                <a:ea typeface="HG丸ｺﾞｼｯｸM-PRO" panose="020F0600000000000000" pitchFamily="50" charset="-128"/>
              </a:rPr>
              <a:t>      System.out.println("</a:t>
            </a:r>
            <a:r>
              <a:rPr lang="ja-JP" altLang="en-US">
                <a:latin typeface="Lucida Console" panose="020B0609040504020204" pitchFamily="49" charset="0"/>
                <a:ea typeface="HG丸ｺﾞｼｯｸM-PRO" panose="020F0600000000000000" pitchFamily="50" charset="-128"/>
              </a:rPr>
              <a:t>生成済みインスタンス数</a:t>
            </a:r>
            <a:r>
              <a:rPr lang="en-US" altLang="ja-JP">
                <a:latin typeface="Lucida Console" panose="020B0609040504020204" pitchFamily="49" charset="0"/>
                <a:ea typeface="HG丸ｺﾞｼｯｸM-PRO" panose="020F0600000000000000" pitchFamily="50" charset="-128"/>
              </a:rPr>
              <a:t>:" + (i + 1) + </a:t>
            </a:r>
          </a:p>
          <a:p>
            <a:pPr eaLnBrk="1" hangingPunct="1"/>
            <a:r>
              <a:rPr lang="en-US" altLang="ja-JP">
                <a:latin typeface="Lucida Console" panose="020B0609040504020204" pitchFamily="49" charset="0"/>
                <a:ea typeface="HG丸ｺﾞｼｯｸM-PRO" panose="020F0600000000000000" pitchFamily="50" charset="-128"/>
              </a:rPr>
              <a:t>      </a:t>
            </a:r>
            <a:r>
              <a:rPr lang="ja-JP" altLang="en-US">
                <a:latin typeface="Lucida Console" panose="020B0609040504020204" pitchFamily="49" charset="0"/>
                <a:ea typeface="HG丸ｺﾞｼｯｸM-PRO" panose="020F0600000000000000" pitchFamily="50" charset="-128"/>
              </a:rPr>
              <a:t> </a:t>
            </a:r>
            <a:r>
              <a:rPr lang="en-US" altLang="ja-JP">
                <a:latin typeface="Lucida Console" panose="020B0609040504020204" pitchFamily="49" charset="0"/>
                <a:ea typeface="HG丸ｺﾞｼｯｸM-PRO" panose="020F0600000000000000" pitchFamily="50" charset="-128"/>
              </a:rPr>
              <a:t>"  </a:t>
            </a:r>
            <a:r>
              <a:rPr lang="ja-JP" altLang="en-US">
                <a:latin typeface="Lucida Console" panose="020B0609040504020204" pitchFamily="49" charset="0"/>
                <a:ea typeface="HG丸ｺﾞｼｯｸM-PRO" panose="020F0600000000000000" pitchFamily="50" charset="-128"/>
              </a:rPr>
              <a:t>空きメモリサイズ</a:t>
            </a:r>
            <a:r>
              <a:rPr lang="en-US" altLang="ja-JP">
                <a:latin typeface="Lucida Console" panose="020B0609040504020204" pitchFamily="49" charset="0"/>
                <a:ea typeface="HG丸ｺﾞｼｯｸM-PRO" panose="020F0600000000000000" pitchFamily="50" charset="-128"/>
              </a:rPr>
              <a:t>:" +</a:t>
            </a:r>
          </a:p>
          <a:p>
            <a:pPr eaLnBrk="1" hangingPunct="1"/>
            <a:r>
              <a:rPr lang="ja-JP" altLang="en-US">
                <a:latin typeface="Lucida Console" panose="020B0609040504020204" pitchFamily="49" charset="0"/>
                <a:ea typeface="HG丸ｺﾞｼｯｸM-PRO" panose="020F0600000000000000" pitchFamily="50" charset="-128"/>
              </a:rPr>
              <a:t>      </a:t>
            </a:r>
            <a:r>
              <a:rPr lang="en-US" altLang="ja-JP">
                <a:latin typeface="Lucida Console" panose="020B0609040504020204" pitchFamily="49" charset="0"/>
                <a:ea typeface="HG丸ｺﾞｼｯｸM-PRO" panose="020F0600000000000000" pitchFamily="50" charset="-128"/>
              </a:rPr>
              <a:t> </a:t>
            </a:r>
            <a:r>
              <a:rPr lang="en-US" altLang="ja-JP">
                <a:solidFill>
                  <a:srgbClr val="C00000"/>
                </a:solidFill>
                <a:latin typeface="Lucida Console" panose="020B0609040504020204" pitchFamily="49" charset="0"/>
                <a:ea typeface="HG丸ｺﾞｼｯｸM-PRO" panose="020F0600000000000000" pitchFamily="50" charset="-128"/>
              </a:rPr>
              <a:t>Runtime.getRuntime().freeMemory()</a:t>
            </a:r>
            <a:r>
              <a:rPr lang="en-US" altLang="ja-JP">
                <a:latin typeface="Lucida Console" panose="020B0609040504020204" pitchFamily="49" charset="0"/>
                <a:ea typeface="HG丸ｺﾞｼｯｸM-PRO" panose="020F0600000000000000" pitchFamily="50" charset="-128"/>
              </a:rPr>
              <a:t>);</a:t>
            </a:r>
          </a:p>
          <a:p>
            <a:pPr eaLnBrk="1" hangingPunct="1"/>
            <a:r>
              <a:rPr lang="en-US" altLang="ja-JP">
                <a:latin typeface="Lucida Console" panose="020B0609040504020204" pitchFamily="49" charset="0"/>
                <a:ea typeface="HG丸ｺﾞｼｯｸM-PRO" panose="020F0600000000000000" pitchFamily="50" charset="-128"/>
              </a:rPr>
              <a:t>    }  </a:t>
            </a:r>
          </a:p>
          <a:p>
            <a:pPr eaLnBrk="1" hangingPunct="1"/>
            <a:r>
              <a:rPr lang="en-US" altLang="ja-JP">
                <a:latin typeface="Lucida Console" panose="020B0609040504020204" pitchFamily="49" charset="0"/>
                <a:ea typeface="HG丸ｺﾞｼｯｸM-PRO" panose="020F0600000000000000" pitchFamily="50" charset="-128"/>
              </a:rPr>
              <a:t>  }</a:t>
            </a:r>
          </a:p>
          <a:p>
            <a:pPr eaLnBrk="1" hangingPunct="1"/>
            <a:r>
              <a:rPr lang="en-US" altLang="ja-JP">
                <a:latin typeface="Lucida Console" panose="020B0609040504020204" pitchFamily="49" charset="0"/>
                <a:ea typeface="HG丸ｺﾞｼｯｸM-PRO" panose="020F0600000000000000" pitchFamily="50" charset="-128"/>
              </a:rPr>
              <a: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タイトル 1"/>
          <p:cNvSpPr>
            <a:spLocks noGrp="1"/>
          </p:cNvSpPr>
          <p:nvPr>
            <p:ph type="title"/>
          </p:nvPr>
        </p:nvSpPr>
        <p:spPr>
          <a:xfrm>
            <a:off x="457200" y="274638"/>
            <a:ext cx="8229600" cy="725487"/>
          </a:xfrm>
        </p:spPr>
        <p:txBody>
          <a:bodyPr/>
          <a:lstStyle/>
          <a:p>
            <a:pPr eaLnBrk="1" hangingPunct="1"/>
            <a:r>
              <a:rPr lang="ja-JP" altLang="en-US"/>
              <a:t>使用できるサイズは有限</a:t>
            </a:r>
          </a:p>
        </p:txBody>
      </p:sp>
      <p:sp>
        <p:nvSpPr>
          <p:cNvPr id="68611" name="コンテンツ プレースホルダ 2"/>
          <p:cNvSpPr>
            <a:spLocks noGrp="1"/>
          </p:cNvSpPr>
          <p:nvPr>
            <p:ph idx="1"/>
          </p:nvPr>
        </p:nvSpPr>
        <p:spPr>
          <a:xfrm>
            <a:off x="457200" y="1214438"/>
            <a:ext cx="8229600" cy="5000625"/>
          </a:xfrm>
        </p:spPr>
        <p:txBody>
          <a:bodyPr/>
          <a:lstStyle/>
          <a:p>
            <a:pPr eaLnBrk="1" hangingPunct="1"/>
            <a:r>
              <a:rPr lang="ja-JP" altLang="en-US" dirty="0"/>
              <a:t>インスタンスを大量に生成すると、ヒープを消費する。全て使い切ってしまうと実行時エラーが発生する。</a:t>
            </a:r>
            <a:endParaRPr lang="en-US" altLang="ja-JP" dirty="0"/>
          </a:p>
          <a:p>
            <a:pPr eaLnBrk="1" hangingPunct="1"/>
            <a:endParaRPr lang="en-US" altLang="ja-JP" dirty="0"/>
          </a:p>
          <a:p>
            <a:pPr eaLnBrk="1" hangingPunct="1"/>
            <a:r>
              <a:rPr lang="ja-JP" altLang="en-US" dirty="0"/>
              <a:t>メソッドの呼び出しの階層があまりに深いとスタックも使いきる可能性がある（再帰呼び出しなどを行った場合）</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タイトル 1"/>
          <p:cNvSpPr>
            <a:spLocks noGrp="1"/>
          </p:cNvSpPr>
          <p:nvPr>
            <p:ph type="title"/>
          </p:nvPr>
        </p:nvSpPr>
        <p:spPr>
          <a:xfrm>
            <a:off x="457200" y="274638"/>
            <a:ext cx="8229600" cy="725487"/>
          </a:xfrm>
        </p:spPr>
        <p:txBody>
          <a:bodyPr/>
          <a:lstStyle/>
          <a:p>
            <a:pPr eaLnBrk="1" hangingPunct="1"/>
            <a:r>
              <a:rPr lang="ja-JP" altLang="en-US"/>
              <a:t>ガーベッジコレクション</a:t>
            </a:r>
          </a:p>
        </p:txBody>
      </p:sp>
      <p:sp>
        <p:nvSpPr>
          <p:cNvPr id="69635" name="コンテンツ プレースホルダ 2"/>
          <p:cNvSpPr>
            <a:spLocks noGrp="1"/>
          </p:cNvSpPr>
          <p:nvPr>
            <p:ph idx="1"/>
          </p:nvPr>
        </p:nvSpPr>
        <p:spPr>
          <a:xfrm>
            <a:off x="457200" y="1214438"/>
            <a:ext cx="8229600" cy="2428875"/>
          </a:xfrm>
        </p:spPr>
        <p:txBody>
          <a:bodyPr/>
          <a:lstStyle/>
          <a:p>
            <a:pPr eaLnBrk="1" hangingPunct="1"/>
            <a:r>
              <a:rPr lang="ja-JP" altLang="en-US" dirty="0"/>
              <a:t>プログラムの中で不要になったインスタンスの情報を削除し、メモリの空き領域を増やす処理</a:t>
            </a:r>
            <a:endParaRPr lang="en-US" altLang="ja-JP" dirty="0"/>
          </a:p>
          <a:p>
            <a:pPr eaLnBrk="1" hangingPunct="1"/>
            <a:r>
              <a:rPr lang="en-US" altLang="ja-JP" dirty="0"/>
              <a:t>Java</a:t>
            </a:r>
            <a:r>
              <a:rPr lang="ja-JP" altLang="en-US" dirty="0"/>
              <a:t>仮想マシンが自動で行う</a:t>
            </a:r>
            <a:endParaRPr lang="en-US" altLang="ja-JP" dirty="0"/>
          </a:p>
        </p:txBody>
      </p:sp>
      <p:sp>
        <p:nvSpPr>
          <p:cNvPr id="69636" name="テキスト ボックス 3"/>
          <p:cNvSpPr txBox="1">
            <a:spLocks noChangeArrowheads="1"/>
          </p:cNvSpPr>
          <p:nvPr/>
        </p:nvSpPr>
        <p:spPr bwMode="auto">
          <a:xfrm>
            <a:off x="2214563" y="3857625"/>
            <a:ext cx="4494212" cy="52387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2800" dirty="0">
                <a:latin typeface="+mn-ea"/>
                <a:ea typeface="+mn-ea"/>
              </a:rPr>
              <a:t>インスタンスが不要になる</a:t>
            </a:r>
          </a:p>
        </p:txBody>
      </p:sp>
      <p:sp>
        <p:nvSpPr>
          <p:cNvPr id="5" name="等号 4"/>
          <p:cNvSpPr/>
          <p:nvPr/>
        </p:nvSpPr>
        <p:spPr>
          <a:xfrm rot="5400000">
            <a:off x="4071938" y="4500563"/>
            <a:ext cx="914400" cy="914400"/>
          </a:xfrm>
          <a:prstGeom prst="mathEqual">
            <a:avLst>
              <a:gd name="adj1" fmla="val 18758"/>
              <a:gd name="adj2" fmla="val 24458"/>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solidFill>
                <a:schemeClr val="tx1"/>
              </a:solidFill>
            </a:endParaRPr>
          </a:p>
        </p:txBody>
      </p:sp>
      <p:sp>
        <p:nvSpPr>
          <p:cNvPr id="69638" name="テキスト ボックス 5"/>
          <p:cNvSpPr txBox="1">
            <a:spLocks noChangeArrowheads="1"/>
          </p:cNvSpPr>
          <p:nvPr/>
        </p:nvSpPr>
        <p:spPr bwMode="auto">
          <a:xfrm>
            <a:off x="928688" y="5572125"/>
            <a:ext cx="7366000" cy="52387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2800">
                <a:latin typeface="+mn-ea"/>
                <a:ea typeface="+mn-ea"/>
              </a:rPr>
              <a:t>インスタンスがどこからも参照されなくなる</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タイトル 1"/>
          <p:cNvSpPr>
            <a:spLocks noGrp="1"/>
          </p:cNvSpPr>
          <p:nvPr>
            <p:ph type="title"/>
          </p:nvPr>
        </p:nvSpPr>
        <p:spPr>
          <a:xfrm>
            <a:off x="457200" y="274638"/>
            <a:ext cx="8229600" cy="725487"/>
          </a:xfrm>
        </p:spPr>
        <p:txBody>
          <a:bodyPr/>
          <a:lstStyle/>
          <a:p>
            <a:pPr eaLnBrk="1" hangingPunct="1"/>
            <a:r>
              <a:rPr lang="ja-JP" altLang="en-US" sz="2800"/>
              <a:t>ガーベッジコレクションの対象になるタイミング</a:t>
            </a:r>
          </a:p>
        </p:txBody>
      </p:sp>
      <p:pic>
        <p:nvPicPr>
          <p:cNvPr id="70659" name="Picture 2" descr="C:\_jun\work\2009misc\書籍出版関係\Java\00_Java図表画面データ\2巻\12章\図12-2.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 y="2071688"/>
            <a:ext cx="5500688" cy="182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0" name="Picture 3" descr="C:\_jun\work\2009misc\書籍出版関係\Java\00_Java図表画面データ\2巻\12章\図12-3.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188" y="4786313"/>
            <a:ext cx="6500812"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61" name="テキスト ボックス 5"/>
          <p:cNvSpPr txBox="1">
            <a:spLocks noChangeArrowheads="1"/>
          </p:cNvSpPr>
          <p:nvPr/>
        </p:nvSpPr>
        <p:spPr bwMode="auto">
          <a:xfrm>
            <a:off x="714375" y="1214438"/>
            <a:ext cx="4954588" cy="7080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000">
                <a:latin typeface="Lucida Console" panose="020B0609040504020204" pitchFamily="49" charset="0"/>
                <a:ea typeface="HG丸ｺﾞｼｯｸM-PRO" panose="020F0600000000000000" pitchFamily="50" charset="-128"/>
              </a:rPr>
              <a:t>MyObject obj1 = new MyObject();</a:t>
            </a:r>
          </a:p>
          <a:p>
            <a:pPr eaLnBrk="1" hangingPunct="1"/>
            <a:r>
              <a:rPr lang="en-US" altLang="ja-JP" sz="2000">
                <a:latin typeface="Lucida Console" panose="020B0609040504020204" pitchFamily="49" charset="0"/>
                <a:ea typeface="HG丸ｺﾞｼｯｸM-PRO" panose="020F0600000000000000" pitchFamily="50" charset="-128"/>
              </a:rPr>
              <a:t>MyObject obj2 = new MyObject();</a:t>
            </a:r>
          </a:p>
        </p:txBody>
      </p:sp>
      <p:sp>
        <p:nvSpPr>
          <p:cNvPr id="70662" name="テキスト ボックス 6"/>
          <p:cNvSpPr txBox="1">
            <a:spLocks noChangeArrowheads="1"/>
          </p:cNvSpPr>
          <p:nvPr/>
        </p:nvSpPr>
        <p:spPr bwMode="auto">
          <a:xfrm>
            <a:off x="754063" y="4100513"/>
            <a:ext cx="2032000" cy="4000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000">
                <a:latin typeface="Lucida Console" panose="020B0609040504020204" pitchFamily="49" charset="0"/>
                <a:ea typeface="HG丸ｺﾞｼｯｸM-PRO" panose="020F0600000000000000" pitchFamily="50" charset="-128"/>
              </a:rPr>
              <a:t>obj2 = obj1;</a:t>
            </a:r>
          </a:p>
        </p:txBody>
      </p:sp>
      <p:sp>
        <p:nvSpPr>
          <p:cNvPr id="70663" name="テキスト ボックス 7"/>
          <p:cNvSpPr txBox="1">
            <a:spLocks noChangeArrowheads="1"/>
          </p:cNvSpPr>
          <p:nvPr/>
        </p:nvSpPr>
        <p:spPr bwMode="auto">
          <a:xfrm>
            <a:off x="5368925" y="4071938"/>
            <a:ext cx="3775075" cy="40005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2000">
                <a:latin typeface="+mn-ea"/>
                <a:ea typeface="+mn-ea"/>
              </a:rPr>
              <a:t>ガーベッジコレクションの対象</a:t>
            </a:r>
          </a:p>
        </p:txBody>
      </p:sp>
      <p:sp>
        <p:nvSpPr>
          <p:cNvPr id="10" name="フリーフォーム 9"/>
          <p:cNvSpPr/>
          <p:nvPr/>
        </p:nvSpPr>
        <p:spPr>
          <a:xfrm>
            <a:off x="5732463" y="4470400"/>
            <a:ext cx="1582737" cy="900113"/>
          </a:xfrm>
          <a:custGeom>
            <a:avLst/>
            <a:gdLst>
              <a:gd name="connsiteX0" fmla="*/ 1582057 w 1582057"/>
              <a:gd name="connsiteY0" fmla="*/ 0 h 899886"/>
              <a:gd name="connsiteX1" fmla="*/ 1262743 w 1582057"/>
              <a:gd name="connsiteY1" fmla="*/ 696686 h 899886"/>
              <a:gd name="connsiteX2" fmla="*/ 0 w 1582057"/>
              <a:gd name="connsiteY2" fmla="*/ 899886 h 899886"/>
            </a:gdLst>
            <a:ahLst/>
            <a:cxnLst>
              <a:cxn ang="0">
                <a:pos x="connsiteX0" y="connsiteY0"/>
              </a:cxn>
              <a:cxn ang="0">
                <a:pos x="connsiteX1" y="connsiteY1"/>
              </a:cxn>
              <a:cxn ang="0">
                <a:pos x="connsiteX2" y="connsiteY2"/>
              </a:cxn>
            </a:cxnLst>
            <a:rect l="l" t="t" r="r" b="b"/>
            <a:pathLst>
              <a:path w="1582057" h="899886">
                <a:moveTo>
                  <a:pt x="1582057" y="0"/>
                </a:moveTo>
                <a:cubicBezTo>
                  <a:pt x="1554238" y="273352"/>
                  <a:pt x="1526419" y="546705"/>
                  <a:pt x="1262743" y="696686"/>
                </a:cubicBezTo>
                <a:cubicBezTo>
                  <a:pt x="999067" y="846667"/>
                  <a:pt x="499533" y="873276"/>
                  <a:pt x="0" y="899886"/>
                </a:cubicBezTo>
              </a:path>
            </a:pathLst>
          </a:cu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ja-JP" altLang="en-US"/>
          </a:p>
        </p:txBody>
      </p:sp>
      <p:sp>
        <p:nvSpPr>
          <p:cNvPr id="70665" name="テキスト ボックス 10"/>
          <p:cNvSpPr txBox="1">
            <a:spLocks noChangeArrowheads="1"/>
          </p:cNvSpPr>
          <p:nvPr/>
        </p:nvSpPr>
        <p:spPr bwMode="auto">
          <a:xfrm>
            <a:off x="2928938" y="4100513"/>
            <a:ext cx="1724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2000">
                <a:latin typeface="+mn-ea"/>
                <a:ea typeface="+mn-ea"/>
              </a:rPr>
              <a:t>参照先の変更</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タイトル 1"/>
          <p:cNvSpPr>
            <a:spLocks noGrp="1"/>
          </p:cNvSpPr>
          <p:nvPr>
            <p:ph type="title"/>
          </p:nvPr>
        </p:nvSpPr>
        <p:spPr>
          <a:xfrm>
            <a:off x="457200" y="274638"/>
            <a:ext cx="8229600" cy="725487"/>
          </a:xfrm>
        </p:spPr>
        <p:txBody>
          <a:bodyPr/>
          <a:lstStyle/>
          <a:p>
            <a:pPr eaLnBrk="1" hangingPunct="1"/>
            <a:r>
              <a:rPr lang="ja-JP" altLang="en-US" sz="2800"/>
              <a:t>ガーベッジコレクションの対象になるタイミング</a:t>
            </a:r>
          </a:p>
        </p:txBody>
      </p:sp>
      <p:sp>
        <p:nvSpPr>
          <p:cNvPr id="71683" name="テキスト ボックス 5"/>
          <p:cNvSpPr txBox="1">
            <a:spLocks noChangeArrowheads="1"/>
          </p:cNvSpPr>
          <p:nvPr/>
        </p:nvSpPr>
        <p:spPr bwMode="auto">
          <a:xfrm>
            <a:off x="714375" y="1214438"/>
            <a:ext cx="5762625" cy="8302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a:latin typeface="Lucida Console" panose="020B0609040504020204" pitchFamily="49" charset="0"/>
                <a:ea typeface="HG丸ｺﾞｼｯｸM-PRO" panose="020F0600000000000000" pitchFamily="50" charset="-128"/>
              </a:rPr>
              <a:t>MyObject obj = new MyObject();</a:t>
            </a:r>
          </a:p>
          <a:p>
            <a:pPr eaLnBrk="1" hangingPunct="1"/>
            <a:r>
              <a:rPr lang="en-US" altLang="ja-JP" sz="2400">
                <a:latin typeface="Lucida Console" panose="020B0609040504020204" pitchFamily="49" charset="0"/>
                <a:ea typeface="HG丸ｺﾞｼｯｸM-PRO" panose="020F0600000000000000" pitchFamily="50" charset="-128"/>
              </a:rPr>
              <a:t>obj = null;</a:t>
            </a:r>
          </a:p>
        </p:txBody>
      </p:sp>
      <p:sp>
        <p:nvSpPr>
          <p:cNvPr id="71684" name="テキスト ボックス 8"/>
          <p:cNvSpPr txBox="1">
            <a:spLocks noChangeArrowheads="1"/>
          </p:cNvSpPr>
          <p:nvPr/>
        </p:nvSpPr>
        <p:spPr bwMode="auto">
          <a:xfrm>
            <a:off x="714375" y="2100263"/>
            <a:ext cx="634019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000" dirty="0">
                <a:latin typeface="+mn-ea"/>
                <a:ea typeface="+mn-ea"/>
              </a:rPr>
              <a:t>null</a:t>
            </a:r>
            <a:r>
              <a:rPr lang="ja-JP" altLang="en-US" sz="2000" dirty="0">
                <a:latin typeface="+mn-ea"/>
                <a:ea typeface="+mn-ea"/>
              </a:rPr>
              <a:t>の代入</a:t>
            </a:r>
            <a:endParaRPr lang="en-US" altLang="ja-JP" sz="2000" dirty="0">
              <a:latin typeface="+mn-ea"/>
              <a:ea typeface="+mn-ea"/>
            </a:endParaRPr>
          </a:p>
          <a:p>
            <a:pPr eaLnBrk="1" hangingPunct="1"/>
            <a:r>
              <a:rPr lang="ja-JP" altLang="en-US" sz="2000" dirty="0">
                <a:latin typeface="+mn-ea"/>
                <a:ea typeface="+mn-ea"/>
              </a:rPr>
              <a:t>生成されたインスタンスは誰からも参照されなくなる</a:t>
            </a:r>
          </a:p>
        </p:txBody>
      </p:sp>
      <p:sp>
        <p:nvSpPr>
          <p:cNvPr id="71685" name="テキスト ボックス 10"/>
          <p:cNvSpPr txBox="1">
            <a:spLocks noChangeArrowheads="1"/>
          </p:cNvSpPr>
          <p:nvPr/>
        </p:nvSpPr>
        <p:spPr bwMode="auto">
          <a:xfrm>
            <a:off x="642938" y="3228975"/>
            <a:ext cx="6135687" cy="1200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a:latin typeface="Lucida Console" panose="020B0609040504020204" pitchFamily="49" charset="0"/>
                <a:ea typeface="HG丸ｺﾞｼｯｸM-PRO" panose="020F0600000000000000" pitchFamily="50" charset="-128"/>
              </a:rPr>
              <a:t>void doSomething() {</a:t>
            </a:r>
          </a:p>
          <a:p>
            <a:pPr eaLnBrk="1" hangingPunct="1"/>
            <a:r>
              <a:rPr lang="en-US" altLang="ja-JP" sz="2400">
                <a:latin typeface="Lucida Console" panose="020B0609040504020204" pitchFamily="49" charset="0"/>
                <a:ea typeface="HG丸ｺﾞｼｯｸM-PRO" panose="020F0600000000000000" pitchFamily="50" charset="-128"/>
              </a:rPr>
              <a:t>  MyObject obj = new MyObject();</a:t>
            </a:r>
          </a:p>
          <a:p>
            <a:pPr eaLnBrk="1" hangingPunct="1"/>
            <a:r>
              <a:rPr lang="en-US" altLang="ja-JP" sz="2400">
                <a:latin typeface="Lucida Console" panose="020B0609040504020204" pitchFamily="49" charset="0"/>
                <a:ea typeface="HG丸ｺﾞｼｯｸM-PRO" panose="020F0600000000000000" pitchFamily="50" charset="-128"/>
              </a:rPr>
              <a:t>}</a:t>
            </a:r>
          </a:p>
        </p:txBody>
      </p:sp>
      <p:sp>
        <p:nvSpPr>
          <p:cNvPr id="71686" name="テキスト ボックス 11"/>
          <p:cNvSpPr txBox="1">
            <a:spLocks noChangeArrowheads="1"/>
          </p:cNvSpPr>
          <p:nvPr/>
        </p:nvSpPr>
        <p:spPr bwMode="auto">
          <a:xfrm>
            <a:off x="642938" y="4643438"/>
            <a:ext cx="65960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2000" dirty="0">
                <a:latin typeface="+mn-ea"/>
                <a:ea typeface="+mn-ea"/>
              </a:rPr>
              <a:t>メソッドの処理が終わると、</a:t>
            </a:r>
            <a:endParaRPr lang="en-US" altLang="ja-JP" sz="2000" dirty="0">
              <a:latin typeface="+mn-ea"/>
              <a:ea typeface="+mn-ea"/>
            </a:endParaRPr>
          </a:p>
          <a:p>
            <a:pPr eaLnBrk="1" hangingPunct="1"/>
            <a:r>
              <a:rPr lang="ja-JP" altLang="en-US" sz="2000" dirty="0">
                <a:latin typeface="+mn-ea"/>
                <a:ea typeface="+mn-ea"/>
              </a:rPr>
              <a:t>生成されたインスタンスは誰からも参照されなくなる。</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タイトル 1"/>
          <p:cNvSpPr>
            <a:spLocks noGrp="1"/>
          </p:cNvSpPr>
          <p:nvPr>
            <p:ph type="title"/>
          </p:nvPr>
        </p:nvSpPr>
        <p:spPr>
          <a:xfrm>
            <a:off x="457200" y="274638"/>
            <a:ext cx="8229600" cy="725487"/>
          </a:xfrm>
        </p:spPr>
        <p:txBody>
          <a:bodyPr/>
          <a:lstStyle/>
          <a:p>
            <a:pPr eaLnBrk="1" hangingPunct="1"/>
            <a:r>
              <a:rPr lang="en-US" altLang="ja-JP"/>
              <a:t>import</a:t>
            </a:r>
            <a:r>
              <a:rPr lang="ja-JP" altLang="en-US"/>
              <a:t>宣言</a:t>
            </a:r>
          </a:p>
        </p:txBody>
      </p:sp>
      <p:sp>
        <p:nvSpPr>
          <p:cNvPr id="9219" name="コンテンツ プレースホルダ 2"/>
          <p:cNvSpPr>
            <a:spLocks noGrp="1"/>
          </p:cNvSpPr>
          <p:nvPr>
            <p:ph idx="1"/>
          </p:nvPr>
        </p:nvSpPr>
        <p:spPr>
          <a:xfrm>
            <a:off x="457200" y="1214438"/>
            <a:ext cx="8229600" cy="642937"/>
          </a:xfrm>
        </p:spPr>
        <p:txBody>
          <a:bodyPr/>
          <a:lstStyle/>
          <a:p>
            <a:pPr marL="0" indent="0" eaLnBrk="1" hangingPunct="1">
              <a:buNone/>
            </a:pPr>
            <a:r>
              <a:rPr lang="ja-JP" altLang="en-US" dirty="0"/>
              <a:t>完全限定名を毎回記述するのは大変</a:t>
            </a:r>
          </a:p>
        </p:txBody>
      </p:sp>
      <p:sp>
        <p:nvSpPr>
          <p:cNvPr id="9220" name="テキスト ボックス 3"/>
          <p:cNvSpPr txBox="1">
            <a:spLocks noChangeArrowheads="1"/>
          </p:cNvSpPr>
          <p:nvPr/>
        </p:nvSpPr>
        <p:spPr bwMode="auto">
          <a:xfrm>
            <a:off x="179388" y="2428875"/>
            <a:ext cx="8496300" cy="461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a:latin typeface="Lucida Console" panose="020B0609040504020204" pitchFamily="49" charset="0"/>
                <a:ea typeface="HG丸ｺﾞｼｯｸM-PRO" panose="020F0600000000000000" pitchFamily="50" charset="-128"/>
              </a:rPr>
              <a:t>javax.xml.bind.annotation.adapters.XmlAdapter </a:t>
            </a:r>
            <a:endParaRPr lang="ja-JP" altLang="en-US" sz="2400">
              <a:latin typeface="Lucida Console" panose="020B0609040504020204" pitchFamily="49" charset="0"/>
              <a:ea typeface="HG丸ｺﾞｼｯｸM-PRO" panose="020F0600000000000000" pitchFamily="50" charset="-128"/>
            </a:endParaRPr>
          </a:p>
        </p:txBody>
      </p:sp>
      <p:sp>
        <p:nvSpPr>
          <p:cNvPr id="9221" name="テキスト ボックス 4"/>
          <p:cNvSpPr txBox="1">
            <a:spLocks noChangeArrowheads="1"/>
          </p:cNvSpPr>
          <p:nvPr/>
        </p:nvSpPr>
        <p:spPr bwMode="auto">
          <a:xfrm>
            <a:off x="117475" y="2000250"/>
            <a:ext cx="32623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2000" dirty="0">
                <a:latin typeface="+mn-ea"/>
                <a:ea typeface="+mn-ea"/>
              </a:rPr>
              <a:t>とても長い完全限定名の例</a:t>
            </a:r>
          </a:p>
        </p:txBody>
      </p:sp>
      <p:sp>
        <p:nvSpPr>
          <p:cNvPr id="9222" name="コンテンツ プレースホルダ 2"/>
          <p:cNvSpPr txBox="1">
            <a:spLocks/>
          </p:cNvSpPr>
          <p:nvPr/>
        </p:nvSpPr>
        <p:spPr bwMode="auto">
          <a:xfrm>
            <a:off x="428625" y="414337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marL="0" indent="0" eaLnBrk="1" hangingPunct="1">
              <a:spcBef>
                <a:spcPct val="20000"/>
              </a:spcBef>
            </a:pPr>
            <a:r>
              <a:rPr lang="en-US" altLang="ja-JP" sz="2800" dirty="0">
                <a:latin typeface="+mn-ea"/>
                <a:ea typeface="+mn-ea"/>
              </a:rPr>
              <a:t>import</a:t>
            </a:r>
            <a:r>
              <a:rPr lang="ja-JP" altLang="en-US" sz="2800" dirty="0">
                <a:latin typeface="+mn-ea"/>
                <a:ea typeface="+mn-ea"/>
              </a:rPr>
              <a:t>宣言をすれば、プログラムの中でパッケージ名の記述を省略できる</a:t>
            </a:r>
          </a:p>
        </p:txBody>
      </p:sp>
      <p:sp>
        <p:nvSpPr>
          <p:cNvPr id="7" name="右中かっこ 6"/>
          <p:cNvSpPr/>
          <p:nvPr/>
        </p:nvSpPr>
        <p:spPr>
          <a:xfrm rot="5400000">
            <a:off x="3206750" y="-25400"/>
            <a:ext cx="427038" cy="6192838"/>
          </a:xfrm>
          <a:prstGeom prst="rightBrace">
            <a:avLst/>
          </a:prstGeom>
          <a:noFill/>
          <a:ln w="28575">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ja-JP" altLang="en-US"/>
          </a:p>
        </p:txBody>
      </p:sp>
      <p:sp>
        <p:nvSpPr>
          <p:cNvPr id="9224" name="テキスト ボックス 7"/>
          <p:cNvSpPr txBox="1">
            <a:spLocks noChangeArrowheads="1"/>
          </p:cNvSpPr>
          <p:nvPr/>
        </p:nvSpPr>
        <p:spPr bwMode="auto">
          <a:xfrm>
            <a:off x="2643188" y="3370263"/>
            <a:ext cx="15700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a:latin typeface="Lucida Console" panose="020B0609040504020204" pitchFamily="49" charset="0"/>
                <a:ea typeface="HG丸ｺﾞｼｯｸM-PRO" panose="020F0600000000000000" pitchFamily="50" charset="-128"/>
              </a:rPr>
              <a:t>パッケージ名</a:t>
            </a:r>
          </a:p>
        </p:txBody>
      </p:sp>
      <p:sp>
        <p:nvSpPr>
          <p:cNvPr id="9225" name="テキスト ボックス 8"/>
          <p:cNvSpPr txBox="1">
            <a:spLocks noChangeArrowheads="1"/>
          </p:cNvSpPr>
          <p:nvPr/>
        </p:nvSpPr>
        <p:spPr bwMode="auto">
          <a:xfrm>
            <a:off x="7135813" y="3357563"/>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a:latin typeface="Lucida Console" panose="020B0609040504020204" pitchFamily="49" charset="0"/>
                <a:ea typeface="HG丸ｺﾞｼｯｸM-PRO" panose="020F0600000000000000" pitchFamily="50" charset="-128"/>
              </a:rPr>
              <a:t>クラス名</a:t>
            </a:r>
          </a:p>
        </p:txBody>
      </p:sp>
      <p:sp>
        <p:nvSpPr>
          <p:cNvPr id="10" name="右中かっこ 9"/>
          <p:cNvSpPr/>
          <p:nvPr/>
        </p:nvSpPr>
        <p:spPr>
          <a:xfrm rot="5400000">
            <a:off x="7454900" y="2206625"/>
            <a:ext cx="427038" cy="1728788"/>
          </a:xfrm>
          <a:prstGeom prst="rightBrace">
            <a:avLst/>
          </a:prstGeom>
          <a:noFill/>
          <a:ln w="28575">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ja-JP" altLang="en-US"/>
          </a:p>
        </p:txBody>
      </p:sp>
      <p:sp>
        <p:nvSpPr>
          <p:cNvPr id="9227" name="テキスト ボックス 10"/>
          <p:cNvSpPr txBox="1">
            <a:spLocks noChangeArrowheads="1"/>
          </p:cNvSpPr>
          <p:nvPr/>
        </p:nvSpPr>
        <p:spPr bwMode="auto">
          <a:xfrm>
            <a:off x="1071563" y="5357813"/>
            <a:ext cx="5722937" cy="523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800">
                <a:latin typeface="Lucida Console" panose="020B0609040504020204" pitchFamily="49" charset="0"/>
                <a:ea typeface="HG丸ｺﾞｼｯｸM-PRO" panose="020F0600000000000000" pitchFamily="50" charset="-128"/>
              </a:rPr>
              <a:t>import </a:t>
            </a:r>
            <a:r>
              <a:rPr lang="ja-JP" altLang="en-US" sz="2800">
                <a:latin typeface="Lucida Console" panose="020B0609040504020204" pitchFamily="49" charset="0"/>
                <a:ea typeface="HG丸ｺﾞｼｯｸM-PRO" panose="020F0600000000000000" pitchFamily="50" charset="-128"/>
              </a:rPr>
              <a:t>パッケージ名</a:t>
            </a:r>
            <a:r>
              <a:rPr lang="en-US" altLang="ja-JP" sz="2800">
                <a:latin typeface="Lucida Console" panose="020B0609040504020204" pitchFamily="49" charset="0"/>
                <a:ea typeface="HG丸ｺﾞｼｯｸM-PRO" panose="020F0600000000000000" pitchFamily="50" charset="-128"/>
              </a:rPr>
              <a:t>.</a:t>
            </a:r>
            <a:r>
              <a:rPr lang="ja-JP" altLang="en-US" sz="2800">
                <a:latin typeface="Lucida Console" panose="020B0609040504020204" pitchFamily="49" charset="0"/>
                <a:ea typeface="HG丸ｺﾞｼｯｸM-PRO" panose="020F0600000000000000" pitchFamily="50" charset="-128"/>
              </a:rPr>
              <a:t>クラス名</a:t>
            </a:r>
            <a:r>
              <a:rPr lang="en-US" altLang="ja-JP" sz="2800">
                <a:latin typeface="Lucida Console" panose="020B0609040504020204" pitchFamily="49" charset="0"/>
                <a:ea typeface="HG丸ｺﾞｼｯｸM-PRO" panose="020F0600000000000000" pitchFamily="50" charset="-128"/>
              </a:rPr>
              <a:t>;</a:t>
            </a:r>
            <a:endParaRPr lang="ja-JP" altLang="en-US" sz="2800">
              <a:latin typeface="Lucida Console" panose="020B0609040504020204" pitchFamily="49" charset="0"/>
              <a:ea typeface="HG丸ｺﾞｼｯｸM-PRO" panose="020F0600000000000000" pitchFamily="50" charset="-128"/>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タイトル 1"/>
          <p:cNvSpPr>
            <a:spLocks noGrp="1"/>
          </p:cNvSpPr>
          <p:nvPr>
            <p:ph type="title"/>
          </p:nvPr>
        </p:nvSpPr>
        <p:spPr>
          <a:xfrm>
            <a:off x="457200" y="274638"/>
            <a:ext cx="8229600" cy="725487"/>
          </a:xfrm>
        </p:spPr>
        <p:txBody>
          <a:bodyPr/>
          <a:lstStyle/>
          <a:p>
            <a:pPr eaLnBrk="1" hangingPunct="1"/>
            <a:r>
              <a:rPr lang="ja-JP" altLang="en-US" sz="2800"/>
              <a:t>ガーベッジコレクションが実行されるタイミング</a:t>
            </a:r>
          </a:p>
        </p:txBody>
      </p:sp>
      <p:sp>
        <p:nvSpPr>
          <p:cNvPr id="72707" name="コンテンツ プレースホルダ 2"/>
          <p:cNvSpPr>
            <a:spLocks noGrp="1"/>
          </p:cNvSpPr>
          <p:nvPr>
            <p:ph idx="1"/>
          </p:nvPr>
        </p:nvSpPr>
        <p:spPr>
          <a:xfrm>
            <a:off x="457200" y="1214438"/>
            <a:ext cx="8229600" cy="5000625"/>
          </a:xfrm>
        </p:spPr>
        <p:txBody>
          <a:bodyPr/>
          <a:lstStyle/>
          <a:p>
            <a:pPr eaLnBrk="1" hangingPunct="1"/>
            <a:r>
              <a:rPr lang="en-US" altLang="ja-JP" sz="2800" dirty="0"/>
              <a:t>Java</a:t>
            </a:r>
            <a:r>
              <a:rPr lang="ja-JP" altLang="en-US" sz="2800" dirty="0"/>
              <a:t>仮想マシンが適切なタイミングで実行する</a:t>
            </a:r>
            <a:endParaRPr lang="en-US" altLang="ja-JP" sz="2800" dirty="0"/>
          </a:p>
          <a:p>
            <a:pPr eaLnBrk="1" hangingPunct="1"/>
            <a:endParaRPr lang="en-US" altLang="ja-JP" sz="2800" dirty="0"/>
          </a:p>
          <a:p>
            <a:pPr eaLnBrk="1" hangingPunct="1"/>
            <a:r>
              <a:rPr lang="ja-JP" altLang="en-US" sz="2800" dirty="0"/>
              <a:t>ガーベッジコレクションは時間のかかる処理なので、ある程度不要なインスタンスが貯まってからまとめて行われる</a:t>
            </a:r>
            <a:endParaRPr lang="en-US" altLang="ja-JP" sz="2800" dirty="0"/>
          </a:p>
          <a:p>
            <a:pPr eaLnBrk="1" hangingPunct="1"/>
            <a:endParaRPr lang="en-US" altLang="ja-JP" sz="2800" dirty="0"/>
          </a:p>
          <a:p>
            <a:pPr eaLnBrk="1" hangingPunct="1"/>
            <a:r>
              <a:rPr lang="en-US" altLang="ja-JP" sz="2800" dirty="0" err="1">
                <a:solidFill>
                  <a:srgbClr val="C00000"/>
                </a:solidFill>
                <a:latin typeface="Lucida Console" panose="020B0609040504020204" pitchFamily="49" charset="0"/>
              </a:rPr>
              <a:t>Runtime.getRuntime</a:t>
            </a:r>
            <a:r>
              <a:rPr lang="en-US" altLang="ja-JP" sz="2800" dirty="0">
                <a:solidFill>
                  <a:srgbClr val="C00000"/>
                </a:solidFill>
                <a:latin typeface="Lucida Console" panose="020B0609040504020204" pitchFamily="49" charset="0"/>
              </a:rPr>
              <a:t>().</a:t>
            </a:r>
            <a:r>
              <a:rPr lang="en-US" altLang="ja-JP" sz="2800" dirty="0" err="1">
                <a:solidFill>
                  <a:srgbClr val="C00000"/>
                </a:solidFill>
                <a:latin typeface="Lucida Console" panose="020B0609040504020204" pitchFamily="49" charset="0"/>
              </a:rPr>
              <a:t>gc</a:t>
            </a:r>
            <a:r>
              <a:rPr lang="en-US" altLang="ja-JP" sz="2800" dirty="0">
                <a:solidFill>
                  <a:srgbClr val="C00000"/>
                </a:solidFill>
                <a:latin typeface="Lucida Console" panose="020B0609040504020204" pitchFamily="49" charset="0"/>
              </a:rPr>
              <a:t>();</a:t>
            </a:r>
          </a:p>
          <a:p>
            <a:pPr marL="400050" lvl="1" indent="0" eaLnBrk="1" hangingPunct="1">
              <a:buNone/>
            </a:pPr>
            <a:r>
              <a:rPr lang="ja-JP" altLang="en-US" dirty="0">
                <a:latin typeface="+mn-ea"/>
              </a:rPr>
              <a:t>または</a:t>
            </a:r>
            <a:endParaRPr lang="en-US" altLang="ja-JP" dirty="0">
              <a:latin typeface="+mn-ea"/>
            </a:endParaRPr>
          </a:p>
          <a:p>
            <a:pPr marL="0" indent="0" eaLnBrk="1" hangingPunct="1">
              <a:buNone/>
            </a:pPr>
            <a:r>
              <a:rPr lang="en-US" altLang="ja-JP" sz="2800" dirty="0">
                <a:solidFill>
                  <a:srgbClr val="C00000"/>
                </a:solidFill>
                <a:latin typeface="Lucida Console" panose="020B0609040504020204" pitchFamily="49" charset="0"/>
              </a:rPr>
              <a:t>  </a:t>
            </a:r>
            <a:r>
              <a:rPr lang="en-US" altLang="ja-JP" sz="2800" dirty="0" err="1">
                <a:solidFill>
                  <a:srgbClr val="C00000"/>
                </a:solidFill>
                <a:latin typeface="Lucida Console" panose="020B0609040504020204" pitchFamily="49" charset="0"/>
              </a:rPr>
              <a:t>System.gc</a:t>
            </a:r>
            <a:r>
              <a:rPr lang="en-US" altLang="ja-JP" sz="2800" dirty="0">
                <a:solidFill>
                  <a:srgbClr val="C00000"/>
                </a:solidFill>
                <a:latin typeface="Lucida Console" panose="020B0609040504020204" pitchFamily="49" charset="0"/>
              </a:rPr>
              <a:t>();</a:t>
            </a:r>
          </a:p>
          <a:p>
            <a:pPr marL="0" indent="0" eaLnBrk="1" hangingPunct="1">
              <a:buNone/>
            </a:pPr>
            <a:r>
              <a:rPr lang="ja-JP" altLang="en-US" sz="2800" dirty="0"/>
              <a:t>    の命令文で、ガーベッジコレクションを指定</a:t>
            </a:r>
            <a:br>
              <a:rPr lang="en-US" altLang="ja-JP" sz="2800" dirty="0"/>
            </a:br>
            <a:r>
              <a:rPr lang="en-US" altLang="ja-JP" sz="2800" dirty="0"/>
              <a:t>    </a:t>
            </a:r>
            <a:r>
              <a:rPr lang="ja-JP" altLang="en-US" sz="2800" dirty="0"/>
              <a:t>したタイミングで行わせることもできる</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タイトル 1"/>
          <p:cNvSpPr>
            <a:spLocks noGrp="1"/>
          </p:cNvSpPr>
          <p:nvPr>
            <p:ph type="ctrTitle"/>
          </p:nvPr>
        </p:nvSpPr>
        <p:spPr/>
        <p:txBody>
          <a:bodyPr/>
          <a:lstStyle/>
          <a:p>
            <a:pPr eaLnBrk="1" hangingPunct="1"/>
            <a:r>
              <a:rPr lang="ja-JP" altLang="en-US" dirty="0"/>
              <a:t>第</a:t>
            </a:r>
            <a:r>
              <a:rPr lang="en-US" altLang="ja-JP" dirty="0"/>
              <a:t>5</a:t>
            </a:r>
            <a:r>
              <a:rPr lang="ja-JP" altLang="en-US" dirty="0"/>
              <a:t>章 コレクション</a:t>
            </a:r>
          </a:p>
        </p:txBody>
      </p:sp>
      <p:sp>
        <p:nvSpPr>
          <p:cNvPr id="3" name="サブタイトル 2"/>
          <p:cNvSpPr>
            <a:spLocks noGrp="1"/>
          </p:cNvSpPr>
          <p:nvPr>
            <p:ph type="subTitle" idx="1"/>
          </p:nvPr>
        </p:nvSpPr>
        <p:spPr/>
        <p:txBody>
          <a:bodyPr rtlCol="0">
            <a:normAutofit/>
          </a:bodyPr>
          <a:lstStyle/>
          <a:p>
            <a:pPr eaLnBrk="1" fontAlgn="auto" hangingPunct="1">
              <a:spcAft>
                <a:spcPts val="0"/>
              </a:spcAft>
              <a:defRPr/>
            </a:pPr>
            <a:endParaRPr lang="ja-JP"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タイトル 1"/>
          <p:cNvSpPr>
            <a:spLocks noGrp="1"/>
          </p:cNvSpPr>
          <p:nvPr>
            <p:ph type="title"/>
          </p:nvPr>
        </p:nvSpPr>
        <p:spPr>
          <a:xfrm>
            <a:off x="457200" y="274638"/>
            <a:ext cx="8229600" cy="725487"/>
          </a:xfrm>
        </p:spPr>
        <p:txBody>
          <a:bodyPr/>
          <a:lstStyle/>
          <a:p>
            <a:pPr eaLnBrk="1" hangingPunct="1"/>
            <a:r>
              <a:rPr lang="ja-JP" altLang="en-US"/>
              <a:t>大きさの変わる配列</a:t>
            </a:r>
          </a:p>
        </p:txBody>
      </p:sp>
      <p:sp>
        <p:nvSpPr>
          <p:cNvPr id="74755" name="コンテンツ プレースホルダ 2"/>
          <p:cNvSpPr>
            <a:spLocks noGrp="1"/>
          </p:cNvSpPr>
          <p:nvPr>
            <p:ph idx="1"/>
          </p:nvPr>
        </p:nvSpPr>
        <p:spPr>
          <a:xfrm>
            <a:off x="457200" y="1214438"/>
            <a:ext cx="8229600" cy="642937"/>
          </a:xfrm>
        </p:spPr>
        <p:txBody>
          <a:bodyPr/>
          <a:lstStyle/>
          <a:p>
            <a:pPr marL="0" indent="0" eaLnBrk="1" hangingPunct="1">
              <a:buNone/>
            </a:pPr>
            <a:r>
              <a:rPr lang="en-US" altLang="ja-JP" dirty="0">
                <a:latin typeface="+mn-ea"/>
              </a:rPr>
              <a:t>Java</a:t>
            </a:r>
            <a:r>
              <a:rPr lang="ja-JP" altLang="en-US" dirty="0" err="1">
                <a:latin typeface="+mn-ea"/>
              </a:rPr>
              <a:t>での</a:t>
            </a:r>
            <a:r>
              <a:rPr lang="ja-JP" altLang="en-US" dirty="0">
                <a:latin typeface="+mn-ea"/>
              </a:rPr>
              <a:t>配列の使い方</a:t>
            </a:r>
          </a:p>
        </p:txBody>
      </p:sp>
      <p:sp>
        <p:nvSpPr>
          <p:cNvPr id="74756" name="テキスト ボックス 3"/>
          <p:cNvSpPr txBox="1">
            <a:spLocks noChangeArrowheads="1"/>
          </p:cNvSpPr>
          <p:nvPr/>
        </p:nvSpPr>
        <p:spPr bwMode="auto">
          <a:xfrm>
            <a:off x="571500" y="1928813"/>
            <a:ext cx="7435850" cy="8302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a:latin typeface="Lucida Console" panose="020B0609040504020204" pitchFamily="49" charset="0"/>
                <a:ea typeface="HG丸ｺﾞｼｯｸM-PRO" panose="020F0600000000000000" pitchFamily="50" charset="-128"/>
              </a:rPr>
              <a:t>MyObject[] objects = new MyObject[100];</a:t>
            </a:r>
          </a:p>
          <a:p>
            <a:pPr eaLnBrk="1" hangingPunct="1"/>
            <a:r>
              <a:rPr lang="en-US" altLang="ja-JP" sz="2400">
                <a:latin typeface="Lucida Console" panose="020B0609040504020204" pitchFamily="49" charset="0"/>
                <a:ea typeface="HG丸ｺﾞｼｯｸM-PRO" panose="020F0600000000000000" pitchFamily="50" charset="-128"/>
              </a:rPr>
              <a:t>objects[0] = new MyObject();</a:t>
            </a:r>
            <a:endParaRPr lang="ja-JP" altLang="en-US" sz="2400">
              <a:latin typeface="Lucida Console" panose="020B0609040504020204" pitchFamily="49" charset="0"/>
              <a:ea typeface="HG丸ｺﾞｼｯｸM-PRO" panose="020F0600000000000000" pitchFamily="50" charset="-128"/>
            </a:endParaRPr>
          </a:p>
        </p:txBody>
      </p:sp>
      <p:sp>
        <p:nvSpPr>
          <p:cNvPr id="74757" name="テキスト ボックス 4"/>
          <p:cNvSpPr txBox="1">
            <a:spLocks noChangeArrowheads="1"/>
          </p:cNvSpPr>
          <p:nvPr/>
        </p:nvSpPr>
        <p:spPr bwMode="auto">
          <a:xfrm>
            <a:off x="595313" y="3000375"/>
            <a:ext cx="730199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marL="342900" indent="-342900" eaLnBrk="1" hangingPunct="1">
              <a:buFont typeface="Arial" panose="020B0604020202020204" pitchFamily="34" charset="0"/>
              <a:buChar char="•"/>
            </a:pPr>
            <a:r>
              <a:rPr lang="ja-JP" altLang="en-US" sz="2400" dirty="0">
                <a:latin typeface="+mn-ea"/>
                <a:ea typeface="+mn-ea"/>
              </a:rPr>
              <a:t>要素の数を指定する必要がある</a:t>
            </a:r>
            <a:endParaRPr lang="en-US" altLang="ja-JP" sz="2400" dirty="0">
              <a:latin typeface="+mn-ea"/>
              <a:ea typeface="+mn-ea"/>
            </a:endParaRPr>
          </a:p>
          <a:p>
            <a:pPr marL="342900" indent="-342900" eaLnBrk="1" hangingPunct="1">
              <a:buFont typeface="Arial" panose="020B0604020202020204" pitchFamily="34" charset="0"/>
              <a:buChar char="•"/>
            </a:pPr>
            <a:r>
              <a:rPr lang="ja-JP" altLang="en-US" sz="2400" dirty="0">
                <a:latin typeface="+mn-ea"/>
                <a:ea typeface="+mn-ea"/>
              </a:rPr>
              <a:t>格納できる要素の数の上限は後から変更できない</a:t>
            </a:r>
          </a:p>
        </p:txBody>
      </p:sp>
      <p:sp>
        <p:nvSpPr>
          <p:cNvPr id="6" name="下矢印 5"/>
          <p:cNvSpPr/>
          <p:nvPr/>
        </p:nvSpPr>
        <p:spPr>
          <a:xfrm>
            <a:off x="3571875" y="4000500"/>
            <a:ext cx="928688" cy="3571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74759" name="テキスト ボックス 6"/>
          <p:cNvSpPr txBox="1">
            <a:spLocks noChangeArrowheads="1"/>
          </p:cNvSpPr>
          <p:nvPr/>
        </p:nvSpPr>
        <p:spPr bwMode="auto">
          <a:xfrm>
            <a:off x="142875" y="4572000"/>
            <a:ext cx="846257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marL="342900" indent="-342900" eaLnBrk="1" hangingPunct="1">
              <a:buFont typeface="Arial" panose="020B0604020202020204" pitchFamily="34" charset="0"/>
              <a:buChar char="•"/>
            </a:pPr>
            <a:r>
              <a:rPr lang="en-US" altLang="ja-JP" sz="2400" dirty="0" err="1">
                <a:latin typeface="+mn-ea"/>
                <a:ea typeface="+mn-ea"/>
              </a:rPr>
              <a:t>java.util</a:t>
            </a:r>
            <a:r>
              <a:rPr lang="ja-JP" altLang="en-US" sz="2400" dirty="0">
                <a:latin typeface="+mn-ea"/>
                <a:ea typeface="+mn-ea"/>
              </a:rPr>
              <a:t>パッケージに</a:t>
            </a:r>
            <a:r>
              <a:rPr lang="en-US" altLang="ja-JP" sz="2400" dirty="0" err="1">
                <a:solidFill>
                  <a:srgbClr val="C00000"/>
                </a:solidFill>
                <a:latin typeface="+mn-ea"/>
                <a:ea typeface="+mn-ea"/>
              </a:rPr>
              <a:t>ArrayList</a:t>
            </a:r>
            <a:r>
              <a:rPr lang="ja-JP" altLang="en-US" sz="2400" dirty="0">
                <a:latin typeface="+mn-ea"/>
                <a:ea typeface="+mn-ea"/>
              </a:rPr>
              <a:t>という便利なクラスがある</a:t>
            </a:r>
            <a:endParaRPr lang="en-US" altLang="ja-JP" sz="2400" dirty="0">
              <a:latin typeface="+mn-ea"/>
              <a:ea typeface="+mn-ea"/>
            </a:endParaRPr>
          </a:p>
          <a:p>
            <a:pPr marL="342900" indent="-342900" eaLnBrk="1" hangingPunct="1">
              <a:buFont typeface="Arial" panose="020B0604020202020204" pitchFamily="34" charset="0"/>
              <a:buChar char="•"/>
            </a:pPr>
            <a:r>
              <a:rPr lang="ja-JP" altLang="en-US" sz="2400" dirty="0">
                <a:latin typeface="+mn-ea"/>
                <a:ea typeface="+mn-ea"/>
              </a:rPr>
              <a:t>要素の数を最初に決める必要が無い</a:t>
            </a:r>
            <a:endParaRPr lang="en-US" altLang="ja-JP" sz="2400" dirty="0">
              <a:latin typeface="+mn-ea"/>
              <a:ea typeface="+mn-ea"/>
            </a:endParaRPr>
          </a:p>
          <a:p>
            <a:pPr marL="342900" indent="-342900" eaLnBrk="1" hangingPunct="1">
              <a:buFont typeface="Arial" panose="020B0604020202020204" pitchFamily="34" charset="0"/>
              <a:buChar char="•"/>
            </a:pPr>
            <a:r>
              <a:rPr lang="ja-JP" altLang="en-US" sz="2400" dirty="0">
                <a:latin typeface="+mn-ea"/>
                <a:ea typeface="+mn-ea"/>
              </a:rPr>
              <a:t>便利なメソッドが備わっている</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タイトル 1"/>
          <p:cNvSpPr>
            <a:spLocks noGrp="1"/>
          </p:cNvSpPr>
          <p:nvPr>
            <p:ph type="title"/>
          </p:nvPr>
        </p:nvSpPr>
        <p:spPr>
          <a:xfrm>
            <a:off x="457200" y="274638"/>
            <a:ext cx="8229600" cy="725487"/>
          </a:xfrm>
        </p:spPr>
        <p:txBody>
          <a:bodyPr/>
          <a:lstStyle/>
          <a:p>
            <a:pPr eaLnBrk="1" hangingPunct="1"/>
            <a:r>
              <a:rPr lang="ja-JP" altLang="en-US" dirty="0"/>
              <a:t>型を指定するクラス</a:t>
            </a:r>
          </a:p>
        </p:txBody>
      </p:sp>
      <p:sp>
        <p:nvSpPr>
          <p:cNvPr id="76803" name="コンテンツ プレースホルダ 2"/>
          <p:cNvSpPr>
            <a:spLocks noGrp="1"/>
          </p:cNvSpPr>
          <p:nvPr>
            <p:ph idx="1"/>
          </p:nvPr>
        </p:nvSpPr>
        <p:spPr>
          <a:xfrm>
            <a:off x="457200" y="1214438"/>
            <a:ext cx="8229600" cy="5000625"/>
          </a:xfrm>
        </p:spPr>
        <p:txBody>
          <a:bodyPr/>
          <a:lstStyle/>
          <a:p>
            <a:pPr marL="0" indent="0" eaLnBrk="1" hangingPunct="1">
              <a:buNone/>
            </a:pPr>
            <a:r>
              <a:rPr lang="ja-JP" altLang="en-US" dirty="0">
                <a:solidFill>
                  <a:srgbClr val="C00000"/>
                </a:solidFill>
                <a:latin typeface="+mn-ea"/>
              </a:rPr>
              <a:t>型パラメータ</a:t>
            </a:r>
            <a:r>
              <a:rPr lang="ja-JP" altLang="en-US" dirty="0">
                <a:latin typeface="+mn-ea"/>
              </a:rPr>
              <a:t>を指定した</a:t>
            </a:r>
            <a:r>
              <a:rPr lang="en-US" altLang="ja-JP" dirty="0" err="1">
                <a:latin typeface="+mn-ea"/>
              </a:rPr>
              <a:t>ArrayList</a:t>
            </a:r>
            <a:r>
              <a:rPr lang="ja-JP" altLang="en-US" dirty="0">
                <a:latin typeface="+mn-ea"/>
              </a:rPr>
              <a:t>オブジェクトの生成</a:t>
            </a:r>
          </a:p>
        </p:txBody>
      </p:sp>
      <p:sp>
        <p:nvSpPr>
          <p:cNvPr id="76804" name="テキスト ボックス 3"/>
          <p:cNvSpPr txBox="1">
            <a:spLocks noChangeArrowheads="1"/>
          </p:cNvSpPr>
          <p:nvPr/>
        </p:nvSpPr>
        <p:spPr bwMode="auto">
          <a:xfrm>
            <a:off x="1330325" y="2474913"/>
            <a:ext cx="6244017" cy="95410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800" dirty="0" err="1">
                <a:solidFill>
                  <a:srgbClr val="C00000"/>
                </a:solidFill>
                <a:latin typeface="Lucida Console" panose="020B0609040504020204" pitchFamily="49" charset="0"/>
                <a:ea typeface="HG丸ｺﾞｼｯｸM-PRO" panose="020F0600000000000000" pitchFamily="50" charset="-128"/>
              </a:rPr>
              <a:t>ArrrayList</a:t>
            </a:r>
            <a:r>
              <a:rPr lang="en-US" altLang="ja-JP" sz="2800" dirty="0">
                <a:solidFill>
                  <a:srgbClr val="C00000"/>
                </a:solidFill>
                <a:latin typeface="Lucida Console" panose="020B0609040504020204" pitchFamily="49" charset="0"/>
                <a:ea typeface="HG丸ｺﾞｼｯｸM-PRO" panose="020F0600000000000000" pitchFamily="50" charset="-128"/>
              </a:rPr>
              <a:t>&lt;String&gt; </a:t>
            </a:r>
            <a:r>
              <a:rPr lang="en-US" altLang="ja-JP" sz="2800" dirty="0">
                <a:latin typeface="Lucida Console" panose="020B0609040504020204" pitchFamily="49" charset="0"/>
                <a:ea typeface="HG丸ｺﾞｼｯｸM-PRO" panose="020F0600000000000000" pitchFamily="50" charset="-128"/>
              </a:rPr>
              <a:t>array </a:t>
            </a:r>
            <a:br>
              <a:rPr lang="en-US" altLang="ja-JP" sz="2800" dirty="0">
                <a:latin typeface="Lucida Console" panose="020B0609040504020204" pitchFamily="49" charset="0"/>
                <a:ea typeface="HG丸ｺﾞｼｯｸM-PRO" panose="020F0600000000000000" pitchFamily="50" charset="-128"/>
              </a:rPr>
            </a:br>
            <a:r>
              <a:rPr lang="en-US" altLang="ja-JP" sz="2800" dirty="0">
                <a:latin typeface="Lucida Console" panose="020B0609040504020204" pitchFamily="49" charset="0"/>
                <a:ea typeface="HG丸ｺﾞｼｯｸM-PRO" panose="020F0600000000000000" pitchFamily="50" charset="-128"/>
              </a:rPr>
              <a:t>  = new </a:t>
            </a:r>
            <a:r>
              <a:rPr lang="en-US" altLang="ja-JP" sz="2800" dirty="0" err="1">
                <a:solidFill>
                  <a:srgbClr val="C00000"/>
                </a:solidFill>
                <a:latin typeface="Lucida Console" panose="020B0609040504020204" pitchFamily="49" charset="0"/>
                <a:ea typeface="HG丸ｺﾞｼｯｸM-PRO" panose="020F0600000000000000" pitchFamily="50" charset="-128"/>
              </a:rPr>
              <a:t>ArrayList</a:t>
            </a:r>
            <a:r>
              <a:rPr lang="en-US" altLang="ja-JP" sz="2800" dirty="0">
                <a:solidFill>
                  <a:srgbClr val="C00000"/>
                </a:solidFill>
                <a:latin typeface="Lucida Console" panose="020B0609040504020204" pitchFamily="49" charset="0"/>
                <a:ea typeface="HG丸ｺﾞｼｯｸM-PRO" panose="020F0600000000000000" pitchFamily="50" charset="-128"/>
              </a:rPr>
              <a:t>&lt;String&gt;()</a:t>
            </a:r>
            <a:r>
              <a:rPr lang="en-US" altLang="ja-JP" sz="2800" dirty="0">
                <a:latin typeface="Lucida Console" panose="020B0609040504020204" pitchFamily="49" charset="0"/>
                <a:ea typeface="HG丸ｺﾞｼｯｸM-PRO" panose="020F0600000000000000" pitchFamily="50" charset="-128"/>
              </a:rPr>
              <a:t>;</a:t>
            </a:r>
            <a:endParaRPr lang="ja-JP" altLang="en-US" sz="2800" dirty="0">
              <a:latin typeface="Lucida Console" panose="020B0609040504020204" pitchFamily="49" charset="0"/>
              <a:ea typeface="HG丸ｺﾞｼｯｸM-PRO" panose="020F0600000000000000" pitchFamily="50" charset="-128"/>
            </a:endParaRPr>
          </a:p>
        </p:txBody>
      </p:sp>
      <p:sp>
        <p:nvSpPr>
          <p:cNvPr id="76805" name="テキスト ボックス 4"/>
          <p:cNvSpPr txBox="1">
            <a:spLocks noChangeArrowheads="1"/>
          </p:cNvSpPr>
          <p:nvPr/>
        </p:nvSpPr>
        <p:spPr bwMode="auto">
          <a:xfrm>
            <a:off x="428625" y="3857625"/>
            <a:ext cx="8429625"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2800" dirty="0">
                <a:latin typeface="+mn-ea"/>
                <a:ea typeface="+mn-ea"/>
              </a:rPr>
              <a:t>・</a:t>
            </a:r>
            <a:r>
              <a:rPr lang="en-US" altLang="ja-JP" sz="2800" dirty="0">
                <a:latin typeface="+mn-ea"/>
                <a:ea typeface="+mn-ea"/>
              </a:rPr>
              <a:t>&lt;</a:t>
            </a:r>
            <a:r>
              <a:rPr lang="ja-JP" altLang="en-US" sz="2800" dirty="0">
                <a:latin typeface="+mn-ea"/>
                <a:ea typeface="+mn-ea"/>
              </a:rPr>
              <a:t> </a:t>
            </a:r>
            <a:r>
              <a:rPr lang="en-US" altLang="ja-JP" sz="2800" dirty="0">
                <a:latin typeface="+mn-ea"/>
                <a:ea typeface="+mn-ea"/>
              </a:rPr>
              <a:t>&gt;</a:t>
            </a:r>
            <a:r>
              <a:rPr lang="ja-JP" altLang="en-US" sz="2800" dirty="0">
                <a:latin typeface="+mn-ea"/>
                <a:ea typeface="+mn-ea"/>
              </a:rPr>
              <a:t>の中に配列に格納するオブジェクトの型を指定する </a:t>
            </a:r>
            <a:r>
              <a:rPr lang="ja-JP" altLang="en-US" sz="2800" dirty="0">
                <a:solidFill>
                  <a:srgbClr val="C00000"/>
                </a:solidFill>
                <a:latin typeface="+mn-ea"/>
                <a:ea typeface="+mn-ea"/>
              </a:rPr>
              <a:t>←型パラメータ</a:t>
            </a:r>
            <a:endParaRPr lang="en-US" altLang="ja-JP" sz="2800" dirty="0">
              <a:latin typeface="+mn-ea"/>
              <a:ea typeface="+mn-ea"/>
            </a:endParaRPr>
          </a:p>
          <a:p>
            <a:pPr eaLnBrk="1" hangingPunct="1"/>
            <a:r>
              <a:rPr lang="ja-JP" altLang="en-US" sz="2800" dirty="0">
                <a:latin typeface="+mn-ea"/>
                <a:ea typeface="+mn-ea"/>
              </a:rPr>
              <a:t>・ここで指定した型のオブジェクトだけを格納できるようになる</a:t>
            </a:r>
            <a:endParaRPr lang="en-US" altLang="ja-JP" sz="2800" dirty="0">
              <a:latin typeface="+mn-ea"/>
              <a:ea typeface="+mn-ea"/>
            </a:endParaRPr>
          </a:p>
          <a:p>
            <a:pPr eaLnBrk="1" hangingPunct="1"/>
            <a:r>
              <a:rPr lang="ja-JP" altLang="en-US" sz="2800" dirty="0">
                <a:latin typeface="+mn-ea"/>
                <a:ea typeface="+mn-ea"/>
              </a:rPr>
              <a:t>・上の例では</a:t>
            </a:r>
            <a:r>
              <a:rPr lang="en-US" altLang="ja-JP" sz="2800" dirty="0">
                <a:latin typeface="+mn-ea"/>
                <a:ea typeface="+mn-ea"/>
              </a:rPr>
              <a:t>String</a:t>
            </a:r>
            <a:r>
              <a:rPr lang="ja-JP" altLang="en-US" sz="2800" dirty="0">
                <a:latin typeface="+mn-ea"/>
                <a:ea typeface="+mn-ea"/>
              </a:rPr>
              <a:t>型を指定</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タイトル 1"/>
          <p:cNvSpPr>
            <a:spLocks noGrp="1"/>
          </p:cNvSpPr>
          <p:nvPr>
            <p:ph type="title"/>
          </p:nvPr>
        </p:nvSpPr>
        <p:spPr>
          <a:xfrm>
            <a:off x="457200" y="274638"/>
            <a:ext cx="8229600" cy="725487"/>
          </a:xfrm>
        </p:spPr>
        <p:txBody>
          <a:bodyPr/>
          <a:lstStyle/>
          <a:p>
            <a:pPr eaLnBrk="1" hangingPunct="1"/>
            <a:r>
              <a:rPr lang="ja-JP" altLang="en-US"/>
              <a:t>ジェネリクス</a:t>
            </a:r>
          </a:p>
        </p:txBody>
      </p:sp>
      <p:sp>
        <p:nvSpPr>
          <p:cNvPr id="78851" name="コンテンツ プレースホルダ 2"/>
          <p:cNvSpPr>
            <a:spLocks noGrp="1"/>
          </p:cNvSpPr>
          <p:nvPr>
            <p:ph idx="1"/>
          </p:nvPr>
        </p:nvSpPr>
        <p:spPr>
          <a:xfrm>
            <a:off x="457200" y="1214438"/>
            <a:ext cx="8229600" cy="1285875"/>
          </a:xfrm>
        </p:spPr>
        <p:txBody>
          <a:bodyPr/>
          <a:lstStyle/>
          <a:p>
            <a:pPr eaLnBrk="1" hangingPunct="1"/>
            <a:r>
              <a:rPr lang="en-US" altLang="ja-JP" sz="2800" dirty="0"/>
              <a:t>API</a:t>
            </a:r>
            <a:r>
              <a:rPr lang="ja-JP" altLang="en-US" sz="2800" dirty="0"/>
              <a:t>仕様書で</a:t>
            </a:r>
            <a:r>
              <a:rPr lang="en-US" altLang="ja-JP" sz="2800" dirty="0" err="1"/>
              <a:t>ArrayList</a:t>
            </a:r>
            <a:r>
              <a:rPr lang="ja-JP" altLang="en-US" sz="2800" dirty="0"/>
              <a:t>を見るとクラス名が次のようになっている</a:t>
            </a:r>
          </a:p>
        </p:txBody>
      </p:sp>
      <p:sp>
        <p:nvSpPr>
          <p:cNvPr id="78852" name="テキスト ボックス 3"/>
          <p:cNvSpPr txBox="1">
            <a:spLocks noChangeArrowheads="1"/>
          </p:cNvSpPr>
          <p:nvPr/>
        </p:nvSpPr>
        <p:spPr bwMode="auto">
          <a:xfrm>
            <a:off x="899592" y="2306220"/>
            <a:ext cx="2781300" cy="523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800">
                <a:latin typeface="Lucida Console" panose="020B0609040504020204" pitchFamily="49" charset="0"/>
                <a:ea typeface="HG丸ｺﾞｼｯｸM-PRO" panose="020F0600000000000000" pitchFamily="50" charset="-128"/>
              </a:rPr>
              <a:t>ArrayList&lt;E&gt;</a:t>
            </a:r>
            <a:endParaRPr lang="ja-JP" altLang="en-US" sz="2800">
              <a:latin typeface="Lucida Console" panose="020B0609040504020204" pitchFamily="49" charset="0"/>
              <a:ea typeface="HG丸ｺﾞｼｯｸM-PRO" panose="020F0600000000000000" pitchFamily="50" charset="-128"/>
            </a:endParaRPr>
          </a:p>
        </p:txBody>
      </p:sp>
      <p:sp>
        <p:nvSpPr>
          <p:cNvPr id="5" name="コンテンツ プレースホルダ 2"/>
          <p:cNvSpPr txBox="1">
            <a:spLocks/>
          </p:cNvSpPr>
          <p:nvPr/>
        </p:nvSpPr>
        <p:spPr>
          <a:xfrm>
            <a:off x="500063" y="3000375"/>
            <a:ext cx="8229600" cy="1785938"/>
          </a:xfrm>
          <a:prstGeom prst="rect">
            <a:avLst/>
          </a:prstGeom>
        </p:spPr>
        <p:txBody>
          <a:bodyPr>
            <a:normAutofit/>
          </a:bodyPr>
          <a:lstStyle/>
          <a:p>
            <a:pPr marL="342900" indent="-342900" fontAlgn="auto">
              <a:spcBef>
                <a:spcPct val="20000"/>
              </a:spcBef>
              <a:spcAft>
                <a:spcPts val="0"/>
              </a:spcAft>
              <a:buFont typeface="Arial" pitchFamily="34" charset="0"/>
              <a:buChar char="•"/>
              <a:defRPr/>
            </a:pPr>
            <a:r>
              <a:rPr lang="en-US" altLang="ja-JP" sz="2800" dirty="0">
                <a:latin typeface="Lucida Console" panose="020B0609040504020204" pitchFamily="49" charset="0"/>
                <a:ea typeface="+mn-ea"/>
              </a:rPr>
              <a:t>E</a:t>
            </a:r>
            <a:r>
              <a:rPr lang="ja-JP" altLang="en-US" sz="2800" dirty="0">
                <a:latin typeface="+mn-lt"/>
                <a:ea typeface="+mn-ea"/>
              </a:rPr>
              <a:t>は</a:t>
            </a:r>
            <a:r>
              <a:rPr lang="en-US" altLang="ja-JP" sz="2800" dirty="0" err="1">
                <a:latin typeface="+mn-lt"/>
                <a:ea typeface="+mn-ea"/>
              </a:rPr>
              <a:t>ArrayList</a:t>
            </a:r>
            <a:r>
              <a:rPr lang="ja-JP" altLang="en-US" sz="2800" dirty="0">
                <a:latin typeface="+mn-lt"/>
                <a:ea typeface="+mn-ea"/>
              </a:rPr>
              <a:t>に格納できるオブジェクトのクラスを指定する</a:t>
            </a:r>
            <a:r>
              <a:rPr lang="ja-JP" altLang="en-US" sz="2800" dirty="0">
                <a:solidFill>
                  <a:srgbClr val="C00000"/>
                </a:solidFill>
                <a:latin typeface="+mn-lt"/>
                <a:ea typeface="+mn-ea"/>
              </a:rPr>
              <a:t>型パラメータ</a:t>
            </a:r>
            <a:endParaRPr lang="en-US" altLang="ja-JP" sz="2800" dirty="0">
              <a:solidFill>
                <a:srgbClr val="C00000"/>
              </a:solidFill>
              <a:latin typeface="+mn-lt"/>
              <a:ea typeface="+mn-ea"/>
            </a:endParaRPr>
          </a:p>
          <a:p>
            <a:pPr marL="342900" indent="-342900" fontAlgn="auto">
              <a:spcBef>
                <a:spcPct val="20000"/>
              </a:spcBef>
              <a:spcAft>
                <a:spcPts val="0"/>
              </a:spcAft>
              <a:buFont typeface="Arial" pitchFamily="34" charset="0"/>
              <a:buChar char="•"/>
              <a:defRPr/>
            </a:pPr>
            <a:r>
              <a:rPr lang="en-US" altLang="ja-JP" sz="2800" dirty="0">
                <a:latin typeface="+mn-lt"/>
                <a:ea typeface="+mn-ea"/>
              </a:rPr>
              <a:t>get</a:t>
            </a:r>
            <a:r>
              <a:rPr lang="ja-JP" altLang="en-US" sz="2800" dirty="0">
                <a:latin typeface="+mn-lt"/>
                <a:ea typeface="+mn-ea"/>
              </a:rPr>
              <a:t>メソッドは次のように記述されている</a:t>
            </a:r>
            <a:endParaRPr lang="en-US" altLang="ja-JP" sz="2800" dirty="0">
              <a:solidFill>
                <a:srgbClr val="C00000"/>
              </a:solidFill>
              <a:latin typeface="+mn-lt"/>
              <a:ea typeface="+mn-ea"/>
            </a:endParaRPr>
          </a:p>
        </p:txBody>
      </p:sp>
      <p:sp>
        <p:nvSpPr>
          <p:cNvPr id="78854" name="テキスト ボックス 5"/>
          <p:cNvSpPr txBox="1">
            <a:spLocks noChangeArrowheads="1"/>
          </p:cNvSpPr>
          <p:nvPr/>
        </p:nvSpPr>
        <p:spPr bwMode="auto">
          <a:xfrm>
            <a:off x="785813" y="4643438"/>
            <a:ext cx="5162550" cy="523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800">
                <a:latin typeface="Lucida Console" panose="020B0609040504020204" pitchFamily="49" charset="0"/>
                <a:ea typeface="HG丸ｺﾞｼｯｸM-PRO" panose="020F0600000000000000" pitchFamily="50" charset="-128"/>
              </a:rPr>
              <a:t>public E get(int index)</a:t>
            </a:r>
            <a:endParaRPr lang="ja-JP" altLang="en-US" sz="2800">
              <a:latin typeface="Lucida Console" panose="020B0609040504020204" pitchFamily="49" charset="0"/>
              <a:ea typeface="HG丸ｺﾞｼｯｸM-PRO" panose="020F0600000000000000" pitchFamily="50" charset="-128"/>
            </a:endParaRPr>
          </a:p>
        </p:txBody>
      </p:sp>
      <p:sp>
        <p:nvSpPr>
          <p:cNvPr id="78855" name="コンテンツ プレースホルダ 2"/>
          <p:cNvSpPr txBox="1">
            <a:spLocks/>
          </p:cNvSpPr>
          <p:nvPr/>
        </p:nvSpPr>
        <p:spPr bwMode="auto">
          <a:xfrm>
            <a:off x="485775" y="5286375"/>
            <a:ext cx="8229600" cy="178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spcBef>
                <a:spcPct val="20000"/>
              </a:spcBef>
              <a:buFont typeface="Arial" panose="020B0604020202020204" pitchFamily="34" charset="0"/>
              <a:buChar char="•"/>
            </a:pPr>
            <a:r>
              <a:rPr lang="ja-JP" altLang="en-US" sz="2800" dirty="0">
                <a:latin typeface="+mn-ea"/>
                <a:ea typeface="+mn-ea"/>
              </a:rPr>
              <a:t>戻り値の型が</a:t>
            </a:r>
            <a:r>
              <a:rPr lang="en-US" altLang="ja-JP" sz="2800" dirty="0">
                <a:latin typeface="Lucida Console" panose="020B0609040504020204" pitchFamily="49" charset="0"/>
                <a:ea typeface="+mn-ea"/>
              </a:rPr>
              <a:t>E</a:t>
            </a:r>
            <a:r>
              <a:rPr lang="ja-JP" altLang="en-US" sz="2800" dirty="0">
                <a:latin typeface="+mn-ea"/>
                <a:ea typeface="+mn-ea"/>
              </a:rPr>
              <a:t>となっている。型パラメータで指定したクラスの参照が戻り値。</a:t>
            </a:r>
            <a:endParaRPr lang="en-US" altLang="ja-JP" sz="2800" dirty="0">
              <a:latin typeface="+mn-ea"/>
              <a:ea typeface="+mn-ea"/>
            </a:endParaRPr>
          </a:p>
          <a:p>
            <a:pPr eaLnBrk="1" hangingPunct="1">
              <a:spcBef>
                <a:spcPct val="20000"/>
              </a:spcBef>
              <a:buFont typeface="Arial" panose="020B0604020202020204" pitchFamily="34" charset="0"/>
              <a:buChar char="•"/>
            </a:pPr>
            <a:r>
              <a:rPr lang="ja-JP" altLang="en-US" sz="2800" dirty="0">
                <a:latin typeface="+mn-ea"/>
                <a:ea typeface="+mn-ea"/>
              </a:rPr>
              <a:t>特定のクラスに特化した</a:t>
            </a:r>
            <a:r>
              <a:rPr lang="en-US" altLang="ja-JP" sz="2800" dirty="0" err="1">
                <a:latin typeface="+mn-ea"/>
                <a:ea typeface="+mn-ea"/>
              </a:rPr>
              <a:t>ArrayList</a:t>
            </a:r>
            <a:r>
              <a:rPr lang="ja-JP" altLang="en-US" sz="2800" dirty="0">
                <a:latin typeface="+mn-ea"/>
                <a:ea typeface="+mn-ea"/>
              </a:rPr>
              <a:t>にできる。</a:t>
            </a:r>
            <a:endParaRPr lang="en-US" altLang="ja-JP" sz="2800" dirty="0">
              <a:latin typeface="+mn-ea"/>
              <a:ea typeface="+mn-ea"/>
            </a:endParaRPr>
          </a:p>
          <a:p>
            <a:pPr eaLnBrk="1" hangingPunct="1">
              <a:spcBef>
                <a:spcPct val="20000"/>
              </a:spcBef>
            </a:pPr>
            <a:endParaRPr lang="en-US" altLang="ja-JP" sz="2800" dirty="0">
              <a:solidFill>
                <a:srgbClr val="C00000"/>
              </a:solidFill>
              <a:latin typeface="+mn-ea"/>
              <a:ea typeface="+mn-ea"/>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タイトル 1"/>
          <p:cNvSpPr>
            <a:spLocks noGrp="1"/>
          </p:cNvSpPr>
          <p:nvPr>
            <p:ph type="title"/>
          </p:nvPr>
        </p:nvSpPr>
        <p:spPr>
          <a:xfrm>
            <a:off x="457200" y="274638"/>
            <a:ext cx="8229600" cy="725487"/>
          </a:xfrm>
        </p:spPr>
        <p:txBody>
          <a:bodyPr/>
          <a:lstStyle/>
          <a:p>
            <a:pPr eaLnBrk="1" hangingPunct="1"/>
            <a:r>
              <a:rPr lang="ja-JP" altLang="en-US"/>
              <a:t>ラッパークラス</a:t>
            </a:r>
          </a:p>
        </p:txBody>
      </p:sp>
      <p:sp>
        <p:nvSpPr>
          <p:cNvPr id="79875" name="コンテンツ プレースホルダ 2"/>
          <p:cNvSpPr>
            <a:spLocks noGrp="1"/>
          </p:cNvSpPr>
          <p:nvPr>
            <p:ph idx="1"/>
          </p:nvPr>
        </p:nvSpPr>
        <p:spPr>
          <a:xfrm>
            <a:off x="457200" y="1214438"/>
            <a:ext cx="8229600" cy="3071812"/>
          </a:xfrm>
        </p:spPr>
        <p:txBody>
          <a:bodyPr/>
          <a:lstStyle/>
          <a:p>
            <a:pPr eaLnBrk="1" hangingPunct="1"/>
            <a:r>
              <a:rPr lang="en-US" altLang="ja-JP" sz="2800" dirty="0" err="1"/>
              <a:t>ArrayList</a:t>
            </a:r>
            <a:r>
              <a:rPr lang="ja-JP" altLang="en-US" sz="2800" dirty="0"/>
              <a:t>に格納できるのは参照型</a:t>
            </a:r>
            <a:endParaRPr lang="en-US" altLang="ja-JP" sz="2800" dirty="0"/>
          </a:p>
          <a:p>
            <a:pPr eaLnBrk="1" hangingPunct="1"/>
            <a:r>
              <a:rPr lang="ja-JP" altLang="en-US" sz="2800" dirty="0"/>
              <a:t>基本型の値は格納できない</a:t>
            </a:r>
            <a:endParaRPr lang="en-US" altLang="ja-JP" sz="2800" dirty="0"/>
          </a:p>
          <a:p>
            <a:pPr eaLnBrk="1" hangingPunct="1"/>
            <a:r>
              <a:rPr lang="ja-JP" altLang="en-US" sz="2800" dirty="0"/>
              <a:t>「</a:t>
            </a:r>
            <a:r>
              <a:rPr lang="en-US" altLang="ja-JP" sz="2800" dirty="0" err="1"/>
              <a:t>ArrayList</a:t>
            </a:r>
            <a:r>
              <a:rPr lang="en-US" altLang="ja-JP" sz="2800" dirty="0"/>
              <a:t>&lt;int&gt;</a:t>
            </a:r>
            <a:r>
              <a:rPr lang="ja-JP" altLang="en-US" sz="2800" dirty="0"/>
              <a:t>」は誤り</a:t>
            </a:r>
            <a:endParaRPr lang="en-US" altLang="ja-JP" sz="2800" dirty="0"/>
          </a:p>
          <a:p>
            <a:pPr eaLnBrk="1" hangingPunct="1"/>
            <a:r>
              <a:rPr lang="ja-JP" altLang="en-US" sz="2800" dirty="0">
                <a:solidFill>
                  <a:srgbClr val="C00000"/>
                </a:solidFill>
              </a:rPr>
              <a:t>ラッパークラス</a:t>
            </a:r>
            <a:r>
              <a:rPr lang="ja-JP" altLang="en-US" sz="2800" dirty="0"/>
              <a:t>を使用する</a:t>
            </a:r>
            <a:endParaRPr lang="en-US" altLang="ja-JP" sz="2800" dirty="0"/>
          </a:p>
          <a:p>
            <a:pPr eaLnBrk="1" hangingPunct="1"/>
            <a:r>
              <a:rPr lang="ja-JP" altLang="en-US" sz="2800" dirty="0"/>
              <a:t>ラッパークラスとは基本型をオブジェクトとして扱うためのクラス</a:t>
            </a:r>
          </a:p>
        </p:txBody>
      </p:sp>
      <p:sp>
        <p:nvSpPr>
          <p:cNvPr id="79876" name="テキスト ボックス 3"/>
          <p:cNvSpPr txBox="1">
            <a:spLocks noChangeArrowheads="1"/>
          </p:cNvSpPr>
          <p:nvPr/>
        </p:nvSpPr>
        <p:spPr bwMode="auto">
          <a:xfrm>
            <a:off x="571500" y="4500563"/>
            <a:ext cx="7623175" cy="19383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a:latin typeface="Lucida Console" panose="020B0609040504020204" pitchFamily="49" charset="0"/>
                <a:ea typeface="HG丸ｺﾞｼｯｸM-PRO" panose="020F0600000000000000" pitchFamily="50" charset="-128"/>
              </a:rPr>
              <a:t>ArrayList&lt;</a:t>
            </a:r>
            <a:r>
              <a:rPr lang="en-US" altLang="ja-JP" sz="2400">
                <a:solidFill>
                  <a:srgbClr val="C00000"/>
                </a:solidFill>
                <a:latin typeface="Lucida Console" panose="020B0609040504020204" pitchFamily="49" charset="0"/>
                <a:ea typeface="HG丸ｺﾞｼｯｸM-PRO" panose="020F0600000000000000" pitchFamily="50" charset="-128"/>
              </a:rPr>
              <a:t>Integer</a:t>
            </a:r>
            <a:r>
              <a:rPr lang="en-US" altLang="ja-JP" sz="2400">
                <a:latin typeface="Lucida Console" panose="020B0609040504020204" pitchFamily="49" charset="0"/>
                <a:ea typeface="HG丸ｺﾞｼｯｸM-PRO" panose="020F0600000000000000" pitchFamily="50" charset="-128"/>
              </a:rPr>
              <a:t>&gt; arr = </a:t>
            </a:r>
            <a:br>
              <a:rPr lang="en-US" altLang="ja-JP" sz="2400">
                <a:latin typeface="Lucida Console" panose="020B0609040504020204" pitchFamily="49" charset="0"/>
                <a:ea typeface="HG丸ｺﾞｼｯｸM-PRO" panose="020F0600000000000000" pitchFamily="50" charset="-128"/>
              </a:rPr>
            </a:br>
            <a:r>
              <a:rPr lang="en-US" altLang="ja-JP" sz="2400">
                <a:latin typeface="Lucida Console" panose="020B0609040504020204" pitchFamily="49" charset="0"/>
                <a:ea typeface="HG丸ｺﾞｼｯｸM-PRO" panose="020F0600000000000000" pitchFamily="50" charset="-128"/>
              </a:rPr>
              <a:t>               new ArrayList&lt;</a:t>
            </a:r>
            <a:r>
              <a:rPr lang="en-US" altLang="ja-JP" sz="2400">
                <a:solidFill>
                  <a:srgbClr val="C00000"/>
                </a:solidFill>
                <a:latin typeface="Lucida Console" panose="020B0609040504020204" pitchFamily="49" charset="0"/>
                <a:ea typeface="HG丸ｺﾞｼｯｸM-PRO" panose="020F0600000000000000" pitchFamily="50" charset="-128"/>
              </a:rPr>
              <a:t>Integer</a:t>
            </a:r>
            <a:r>
              <a:rPr lang="en-US" altLang="ja-JP" sz="2400">
                <a:latin typeface="Lucida Console" panose="020B0609040504020204" pitchFamily="49" charset="0"/>
                <a:ea typeface="HG丸ｺﾞｼｯｸM-PRO" panose="020F0600000000000000" pitchFamily="50" charset="-128"/>
              </a:rPr>
              <a:t>&gt;();</a:t>
            </a:r>
          </a:p>
          <a:p>
            <a:pPr eaLnBrk="1" hangingPunct="1"/>
            <a:r>
              <a:rPr lang="en-US" altLang="ja-JP" sz="2400">
                <a:latin typeface="Lucida Console" panose="020B0609040504020204" pitchFamily="49" charset="0"/>
                <a:ea typeface="HG丸ｺﾞｼｯｸM-PRO" panose="020F0600000000000000" pitchFamily="50" charset="-128"/>
              </a:rPr>
              <a:t>arr.add(</a:t>
            </a:r>
            <a:r>
              <a:rPr lang="en-US" altLang="ja-JP" sz="2400">
                <a:solidFill>
                  <a:srgbClr val="C00000"/>
                </a:solidFill>
                <a:latin typeface="Lucida Console" panose="020B0609040504020204" pitchFamily="49" charset="0"/>
                <a:ea typeface="HG丸ｺﾞｼｯｸM-PRO" panose="020F0600000000000000" pitchFamily="50" charset="-128"/>
              </a:rPr>
              <a:t>new Integer(50)</a:t>
            </a:r>
            <a:r>
              <a:rPr lang="en-US" altLang="ja-JP" sz="2400">
                <a:latin typeface="Lucida Console" panose="020B0609040504020204" pitchFamily="49" charset="0"/>
                <a:ea typeface="HG丸ｺﾞｼｯｸM-PRO" panose="020F0600000000000000" pitchFamily="50" charset="-128"/>
              </a:rPr>
              <a:t>);</a:t>
            </a:r>
          </a:p>
          <a:p>
            <a:pPr eaLnBrk="1" hangingPunct="1"/>
            <a:r>
              <a:rPr lang="en-US" altLang="ja-JP" sz="2400">
                <a:solidFill>
                  <a:srgbClr val="C00000"/>
                </a:solidFill>
                <a:latin typeface="Lucida Console" panose="020B0609040504020204" pitchFamily="49" charset="0"/>
                <a:ea typeface="HG丸ｺﾞｼｯｸM-PRO" panose="020F0600000000000000" pitchFamily="50" charset="-128"/>
              </a:rPr>
              <a:t>Integer</a:t>
            </a:r>
            <a:r>
              <a:rPr lang="en-US" altLang="ja-JP" sz="2400">
                <a:latin typeface="Lucida Console" panose="020B0609040504020204" pitchFamily="49" charset="0"/>
                <a:ea typeface="HG丸ｺﾞｼｯｸM-PRO" panose="020F0600000000000000" pitchFamily="50" charset="-128"/>
              </a:rPr>
              <a:t> integer0 = arr.get(0);</a:t>
            </a:r>
          </a:p>
          <a:p>
            <a:pPr eaLnBrk="1" hangingPunct="1"/>
            <a:r>
              <a:rPr lang="en-US" altLang="ja-JP" sz="2400">
                <a:latin typeface="Lucida Console" panose="020B0609040504020204" pitchFamily="49" charset="0"/>
                <a:ea typeface="HG丸ｺﾞｼｯｸM-PRO" panose="020F0600000000000000" pitchFamily="50" charset="-128"/>
              </a:rPr>
              <a:t>int i = integer0</a:t>
            </a:r>
            <a:r>
              <a:rPr lang="en-US" altLang="ja-JP" sz="2400">
                <a:solidFill>
                  <a:srgbClr val="C00000"/>
                </a:solidFill>
                <a:latin typeface="Lucida Console" panose="020B0609040504020204" pitchFamily="49" charset="0"/>
                <a:ea typeface="HG丸ｺﾞｼｯｸM-PRO" panose="020F0600000000000000" pitchFamily="50" charset="-128"/>
              </a:rPr>
              <a:t>.intValue()</a:t>
            </a:r>
            <a:r>
              <a:rPr lang="en-US" altLang="ja-JP" sz="2400">
                <a:latin typeface="Lucida Console" panose="020B0609040504020204" pitchFamily="49" charset="0"/>
                <a:ea typeface="HG丸ｺﾞｼｯｸM-PRO" panose="020F0600000000000000" pitchFamily="50" charset="-128"/>
              </a:rPr>
              <a:t>;</a:t>
            </a:r>
            <a:endParaRPr lang="ja-JP" altLang="en-US" sz="2400">
              <a:latin typeface="Lucida Console" panose="020B0609040504020204" pitchFamily="49" charset="0"/>
              <a:ea typeface="HG丸ｺﾞｼｯｸM-PRO" panose="020F0600000000000000" pitchFamily="50" charset="-128"/>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725487"/>
          </a:xfrm>
        </p:spPr>
        <p:txBody>
          <a:bodyPr rtlCol="0">
            <a:normAutofit fontScale="90000"/>
          </a:bodyPr>
          <a:lstStyle/>
          <a:p>
            <a:pPr eaLnBrk="1" fontAlgn="auto" hangingPunct="1">
              <a:spcAft>
                <a:spcPts val="0"/>
              </a:spcAft>
              <a:defRPr/>
            </a:pPr>
            <a:r>
              <a:rPr lang="ja-JP" altLang="en-US" dirty="0"/>
              <a:t>基本型とそれに対応するラッパークラス</a:t>
            </a:r>
          </a:p>
        </p:txBody>
      </p:sp>
      <p:pic>
        <p:nvPicPr>
          <p:cNvPr id="80900" name="Picture 2" descr="C:\_jun\work\2009misc\書籍出版関係\Java\00_Java図表画面データ\2巻\13章\表13-1.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7438" y="1143000"/>
            <a:ext cx="5076825" cy="536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タイトル 1"/>
          <p:cNvSpPr>
            <a:spLocks noGrp="1"/>
          </p:cNvSpPr>
          <p:nvPr>
            <p:ph type="title"/>
          </p:nvPr>
        </p:nvSpPr>
        <p:spPr>
          <a:xfrm>
            <a:off x="457200" y="274638"/>
            <a:ext cx="8229600" cy="725487"/>
          </a:xfrm>
        </p:spPr>
        <p:txBody>
          <a:bodyPr/>
          <a:lstStyle/>
          <a:p>
            <a:pPr eaLnBrk="1" hangingPunct="1"/>
            <a:r>
              <a:rPr lang="ja-JP" altLang="en-US"/>
              <a:t>コレクションフレームワーク</a:t>
            </a:r>
          </a:p>
        </p:txBody>
      </p:sp>
      <p:sp>
        <p:nvSpPr>
          <p:cNvPr id="81923" name="コンテンツ プレースホルダ 2"/>
          <p:cNvSpPr>
            <a:spLocks noGrp="1"/>
          </p:cNvSpPr>
          <p:nvPr>
            <p:ph idx="1"/>
          </p:nvPr>
        </p:nvSpPr>
        <p:spPr>
          <a:xfrm>
            <a:off x="457200" y="1214438"/>
            <a:ext cx="8229600" cy="5000625"/>
          </a:xfrm>
        </p:spPr>
        <p:txBody>
          <a:bodyPr/>
          <a:lstStyle/>
          <a:p>
            <a:pPr eaLnBrk="1" hangingPunct="1"/>
            <a:r>
              <a:rPr lang="ja-JP" altLang="en-US" sz="2400" dirty="0"/>
              <a:t>実際のプログラムでは、複数の（多数の）オブジェクトを扱うことが多い</a:t>
            </a:r>
            <a:endParaRPr lang="en-US" altLang="ja-JP" sz="2400" dirty="0"/>
          </a:p>
          <a:p>
            <a:pPr eaLnBrk="1" hangingPunct="1"/>
            <a:r>
              <a:rPr lang="ja-JP" altLang="en-US" sz="2400" dirty="0"/>
              <a:t>配列よりも便利に使えるクラスが</a:t>
            </a:r>
            <a:r>
              <a:rPr lang="en-US" altLang="ja-JP" sz="2400" dirty="0"/>
              <a:t>Java</a:t>
            </a:r>
            <a:r>
              <a:rPr lang="ja-JP" altLang="en-US" sz="2400" dirty="0" err="1"/>
              <a:t>には</a:t>
            </a:r>
            <a:r>
              <a:rPr lang="ja-JP" altLang="en-US" sz="2400" dirty="0"/>
              <a:t>予め多数準備されている。これらを</a:t>
            </a:r>
            <a:r>
              <a:rPr lang="ja-JP" altLang="en-US" sz="2400" dirty="0">
                <a:solidFill>
                  <a:srgbClr val="C00000"/>
                </a:solidFill>
              </a:rPr>
              <a:t>コレクションフレームワーク</a:t>
            </a:r>
            <a:r>
              <a:rPr lang="ja-JP" altLang="en-US" sz="2400" dirty="0"/>
              <a:t>と呼ぶ（</a:t>
            </a:r>
            <a:r>
              <a:rPr lang="en-US" altLang="ja-JP" sz="2400" dirty="0" err="1"/>
              <a:t>ArrayList</a:t>
            </a:r>
            <a:r>
              <a:rPr lang="ja-JP" altLang="en-US" sz="2400" dirty="0"/>
              <a:t>もこれに含まれる）</a:t>
            </a:r>
            <a:endParaRPr lang="en-US" altLang="ja-JP" sz="2400" dirty="0"/>
          </a:p>
          <a:p>
            <a:pPr eaLnBrk="1" hangingPunct="1"/>
            <a:r>
              <a:rPr lang="ja-JP" altLang="en-US" sz="2400" dirty="0"/>
              <a:t>目的に応じて使い分ける</a:t>
            </a:r>
            <a:endParaRPr lang="en-US" altLang="ja-JP" sz="2400" dirty="0"/>
          </a:p>
          <a:p>
            <a:pPr lvl="1" eaLnBrk="1" hangingPunct="1"/>
            <a:r>
              <a:rPr lang="ja-JP" altLang="en-US" sz="2000" dirty="0"/>
              <a:t>膨大な数のオブジェクトから目的のオブジェクトを素早く取り出したい</a:t>
            </a:r>
            <a:endParaRPr lang="en-US" altLang="ja-JP" sz="2000" dirty="0"/>
          </a:p>
          <a:p>
            <a:pPr lvl="1" eaLnBrk="1" hangingPunct="1"/>
            <a:r>
              <a:rPr lang="ja-JP" altLang="en-US" sz="2000" dirty="0"/>
              <a:t>同じインスタンスへの参照が重複して格納されないようにしたい</a:t>
            </a:r>
            <a:endParaRPr lang="en-US" altLang="ja-JP" sz="2000" dirty="0"/>
          </a:p>
          <a:p>
            <a:pPr lvl="1" eaLnBrk="1" hangingPunct="1"/>
            <a:r>
              <a:rPr lang="ja-JP" altLang="en-US" sz="2000" dirty="0"/>
              <a:t>キーワードを使ってオブジェクトを取りだしたい</a:t>
            </a:r>
            <a:endParaRPr lang="en-US" altLang="ja-JP" sz="2000" dirty="0"/>
          </a:p>
          <a:p>
            <a:pPr lvl="1" eaLnBrk="1" hangingPunct="1"/>
            <a:r>
              <a:rPr lang="ja-JP" altLang="en-US" sz="2000" dirty="0"/>
              <a:t>特定の値で並び変えたい</a:t>
            </a:r>
            <a:endParaRPr lang="en-US" altLang="ja-JP" sz="2000" dirty="0"/>
          </a:p>
          <a:p>
            <a:pPr eaLnBrk="1" hangingPunct="1"/>
            <a:r>
              <a:rPr lang="ja-JP" altLang="en-US" sz="2400" dirty="0"/>
              <a:t>大きく分けると、リスト・マップ・セットの</a:t>
            </a:r>
            <a:r>
              <a:rPr lang="en-US" altLang="ja-JP" sz="2400" dirty="0"/>
              <a:t>3</a:t>
            </a:r>
            <a:r>
              <a:rPr lang="ja-JP" altLang="en-US" sz="2400" dirty="0"/>
              <a:t>種類</a:t>
            </a:r>
            <a:endParaRPr lang="en-US" altLang="ja-JP" sz="2400" dirty="0"/>
          </a:p>
          <a:p>
            <a:pPr eaLnBrk="1" hangingPunct="1"/>
            <a:endParaRPr lang="ja-JP" altLang="en-US" sz="2400"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タイトル 1"/>
          <p:cNvSpPr>
            <a:spLocks noGrp="1"/>
          </p:cNvSpPr>
          <p:nvPr>
            <p:ph type="title"/>
          </p:nvPr>
        </p:nvSpPr>
        <p:spPr>
          <a:xfrm>
            <a:off x="457200" y="274638"/>
            <a:ext cx="8229600" cy="725487"/>
          </a:xfrm>
        </p:spPr>
        <p:txBody>
          <a:bodyPr/>
          <a:lstStyle/>
          <a:p>
            <a:pPr eaLnBrk="1" hangingPunct="1"/>
            <a:r>
              <a:rPr lang="ja-JP" altLang="en-US"/>
              <a:t>リスト</a:t>
            </a:r>
          </a:p>
        </p:txBody>
      </p:sp>
      <p:sp>
        <p:nvSpPr>
          <p:cNvPr id="82947" name="コンテンツ プレースホルダ 2"/>
          <p:cNvSpPr>
            <a:spLocks noGrp="1"/>
          </p:cNvSpPr>
          <p:nvPr>
            <p:ph idx="1"/>
          </p:nvPr>
        </p:nvSpPr>
        <p:spPr>
          <a:xfrm>
            <a:off x="457200" y="1214438"/>
            <a:ext cx="8229600" cy="2714625"/>
          </a:xfrm>
        </p:spPr>
        <p:txBody>
          <a:bodyPr/>
          <a:lstStyle/>
          <a:p>
            <a:pPr eaLnBrk="1" hangingPunct="1"/>
            <a:r>
              <a:rPr lang="ja-JP" altLang="en-US" sz="2800" dirty="0"/>
              <a:t>オブジェクトが順番に並ぶ</a:t>
            </a:r>
            <a:endParaRPr lang="en-US" altLang="ja-JP" sz="2800" dirty="0"/>
          </a:p>
          <a:p>
            <a:pPr eaLnBrk="1" hangingPunct="1"/>
            <a:r>
              <a:rPr lang="ja-JP" altLang="en-US" sz="2800" dirty="0"/>
              <a:t>「先頭から</a:t>
            </a:r>
            <a:r>
              <a:rPr lang="en-US" altLang="ja-JP" sz="2800" dirty="0"/>
              <a:t>2</a:t>
            </a:r>
            <a:r>
              <a:rPr lang="ja-JP" altLang="en-US" sz="2800" dirty="0"/>
              <a:t>番目のもの」「最後に追加したもの」を取りだすことができる</a:t>
            </a:r>
            <a:endParaRPr lang="en-US" altLang="ja-JP" sz="2800" dirty="0"/>
          </a:p>
          <a:p>
            <a:pPr eaLnBrk="1" hangingPunct="1"/>
            <a:r>
              <a:rPr lang="ja-JP" altLang="en-US" sz="2800" dirty="0"/>
              <a:t>異なる要素が同一のオブジェクトを参照できる</a:t>
            </a:r>
            <a:endParaRPr lang="en-US" altLang="ja-JP" sz="2800" dirty="0"/>
          </a:p>
          <a:p>
            <a:pPr eaLnBrk="1" hangingPunct="1"/>
            <a:r>
              <a:rPr lang="en-US" altLang="ja-JP" sz="2800" dirty="0"/>
              <a:t>List</a:t>
            </a:r>
            <a:r>
              <a:rPr lang="ja-JP" altLang="en-US" sz="2800" dirty="0"/>
              <a:t>インタフェースを実装する</a:t>
            </a:r>
            <a:endParaRPr lang="en-US" altLang="ja-JP" sz="2800" dirty="0"/>
          </a:p>
        </p:txBody>
      </p:sp>
      <p:pic>
        <p:nvPicPr>
          <p:cNvPr id="82948" name="Picture 2" descr="C:\_jun\work\2009misc\書籍出版関係\Java\00_Java図表画面データ\2巻\13章\図13-2.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876675"/>
            <a:ext cx="7046913" cy="298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タイトル 1"/>
          <p:cNvSpPr>
            <a:spLocks noGrp="1"/>
          </p:cNvSpPr>
          <p:nvPr>
            <p:ph type="title"/>
          </p:nvPr>
        </p:nvSpPr>
        <p:spPr>
          <a:xfrm>
            <a:off x="457200" y="274638"/>
            <a:ext cx="8229600" cy="725487"/>
          </a:xfrm>
        </p:spPr>
        <p:txBody>
          <a:bodyPr/>
          <a:lstStyle/>
          <a:p>
            <a:pPr eaLnBrk="1" hangingPunct="1"/>
            <a:r>
              <a:rPr lang="ja-JP" altLang="en-US"/>
              <a:t>マップ</a:t>
            </a:r>
          </a:p>
        </p:txBody>
      </p:sp>
      <p:sp>
        <p:nvSpPr>
          <p:cNvPr id="83971" name="コンテンツ プレースホルダ 2"/>
          <p:cNvSpPr>
            <a:spLocks noGrp="1"/>
          </p:cNvSpPr>
          <p:nvPr>
            <p:ph idx="1"/>
          </p:nvPr>
        </p:nvSpPr>
        <p:spPr>
          <a:xfrm>
            <a:off x="457200" y="1214438"/>
            <a:ext cx="8229600" cy="2286000"/>
          </a:xfrm>
        </p:spPr>
        <p:txBody>
          <a:bodyPr/>
          <a:lstStyle/>
          <a:p>
            <a:pPr eaLnBrk="1" hangingPunct="1"/>
            <a:r>
              <a:rPr lang="ja-JP" altLang="en-US" sz="2800"/>
              <a:t>キーと値（オブジェクト）のペアを管理する</a:t>
            </a:r>
            <a:endParaRPr lang="en-US" altLang="ja-JP" sz="2800"/>
          </a:p>
          <a:p>
            <a:pPr eaLnBrk="1" hangingPunct="1"/>
            <a:r>
              <a:rPr lang="ja-JP" altLang="en-US" sz="2800"/>
              <a:t>キーでオブジェクトを取りだせる</a:t>
            </a:r>
            <a:endParaRPr lang="en-US" altLang="ja-JP" sz="2800"/>
          </a:p>
          <a:p>
            <a:pPr eaLnBrk="1" hangingPunct="1"/>
            <a:r>
              <a:rPr lang="ja-JP" altLang="en-US" sz="2800"/>
              <a:t>キーは重複してはいけない</a:t>
            </a:r>
            <a:endParaRPr lang="en-US" altLang="ja-JP" sz="2800"/>
          </a:p>
          <a:p>
            <a:pPr eaLnBrk="1" hangingPunct="1"/>
            <a:r>
              <a:rPr lang="en-US" altLang="ja-JP" sz="2800"/>
              <a:t>Map</a:t>
            </a:r>
            <a:r>
              <a:rPr lang="ja-JP" altLang="en-US" sz="2800"/>
              <a:t>インタフェースを実装する</a:t>
            </a:r>
          </a:p>
        </p:txBody>
      </p:sp>
      <p:pic>
        <p:nvPicPr>
          <p:cNvPr id="83972" name="Picture 2" descr="C:\_jun\work\2009misc\書籍出版関係\Java\00_Java図表画面データ\2巻\13章\図13-3.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5938" y="3500438"/>
            <a:ext cx="5070475" cy="335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タイトル 1"/>
          <p:cNvSpPr>
            <a:spLocks noGrp="1"/>
          </p:cNvSpPr>
          <p:nvPr>
            <p:ph type="title"/>
          </p:nvPr>
        </p:nvSpPr>
        <p:spPr>
          <a:xfrm>
            <a:off x="457200" y="274638"/>
            <a:ext cx="8229600" cy="725487"/>
          </a:xfrm>
        </p:spPr>
        <p:txBody>
          <a:bodyPr/>
          <a:lstStyle/>
          <a:p>
            <a:pPr eaLnBrk="1" hangingPunct="1"/>
            <a:r>
              <a:rPr lang="en-US" altLang="ja-JP" dirty="0"/>
              <a:t>import</a:t>
            </a:r>
            <a:r>
              <a:rPr lang="ja-JP" altLang="en-US" dirty="0"/>
              <a:t>宣言の効果</a:t>
            </a:r>
          </a:p>
        </p:txBody>
      </p:sp>
      <p:pic>
        <p:nvPicPr>
          <p:cNvPr id="4" name="図 3">
            <a:extLst>
              <a:ext uri="{FF2B5EF4-FFF2-40B4-BE49-F238E27FC236}">
                <a16:creationId xmlns:a16="http://schemas.microsoft.com/office/drawing/2014/main" id="{D73010E3-C8AB-4B2B-B8D4-52CE395373C0}"/>
              </a:ext>
            </a:extLst>
          </p:cNvPr>
          <p:cNvPicPr>
            <a:picLocks noChangeAspect="1"/>
          </p:cNvPicPr>
          <p:nvPr/>
        </p:nvPicPr>
        <p:blipFill>
          <a:blip r:embed="rId3"/>
          <a:stretch>
            <a:fillRect/>
          </a:stretch>
        </p:blipFill>
        <p:spPr>
          <a:xfrm>
            <a:off x="1259632" y="1628800"/>
            <a:ext cx="6963747" cy="4525006"/>
          </a:xfrm>
          <a:prstGeom prst="rect">
            <a:avLst/>
          </a:prstGeom>
        </p:spPr>
      </p:pic>
    </p:spTree>
    <p:extLst>
      <p:ext uri="{BB962C8B-B14F-4D97-AF65-F5344CB8AC3E}">
        <p14:creationId xmlns:p14="http://schemas.microsoft.com/office/powerpoint/2010/main" val="186177292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タイトル 1"/>
          <p:cNvSpPr>
            <a:spLocks noGrp="1"/>
          </p:cNvSpPr>
          <p:nvPr>
            <p:ph type="title"/>
          </p:nvPr>
        </p:nvSpPr>
        <p:spPr>
          <a:xfrm>
            <a:off x="457200" y="274638"/>
            <a:ext cx="8229600" cy="725487"/>
          </a:xfrm>
        </p:spPr>
        <p:txBody>
          <a:bodyPr/>
          <a:lstStyle/>
          <a:p>
            <a:pPr eaLnBrk="1" hangingPunct="1"/>
            <a:r>
              <a:rPr lang="ja-JP" altLang="en-US"/>
              <a:t>セット</a:t>
            </a:r>
          </a:p>
        </p:txBody>
      </p:sp>
      <p:sp>
        <p:nvSpPr>
          <p:cNvPr id="3" name="コンテンツ プレースホルダ 2"/>
          <p:cNvSpPr>
            <a:spLocks noGrp="1"/>
          </p:cNvSpPr>
          <p:nvPr>
            <p:ph idx="1"/>
          </p:nvPr>
        </p:nvSpPr>
        <p:spPr>
          <a:xfrm>
            <a:off x="457200" y="1214438"/>
            <a:ext cx="8229600" cy="2428875"/>
          </a:xfrm>
        </p:spPr>
        <p:txBody>
          <a:bodyPr rtlCol="0">
            <a:normAutofit fontScale="85000" lnSpcReduction="10000"/>
          </a:bodyPr>
          <a:lstStyle/>
          <a:p>
            <a:pPr eaLnBrk="1" fontAlgn="auto" hangingPunct="1">
              <a:spcAft>
                <a:spcPts val="0"/>
              </a:spcAft>
              <a:defRPr/>
            </a:pPr>
            <a:r>
              <a:rPr lang="ja-JP" altLang="en-US" dirty="0"/>
              <a:t>格納されるオブジェクトに重複がないことを保証する</a:t>
            </a:r>
            <a:endParaRPr lang="en-US" altLang="ja-JP" dirty="0"/>
          </a:p>
          <a:p>
            <a:pPr eaLnBrk="1" fontAlgn="auto" hangingPunct="1">
              <a:spcAft>
                <a:spcPts val="0"/>
              </a:spcAft>
              <a:defRPr/>
            </a:pPr>
            <a:r>
              <a:rPr lang="ja-JP" altLang="en-US" dirty="0"/>
              <a:t>個々のオブジェクトを指定して取りだす方法が無い（リストやマップと組み合わせて使用する）</a:t>
            </a:r>
            <a:endParaRPr lang="en-US" altLang="ja-JP" dirty="0"/>
          </a:p>
          <a:p>
            <a:pPr eaLnBrk="1" fontAlgn="auto" hangingPunct="1">
              <a:spcAft>
                <a:spcPts val="0"/>
              </a:spcAft>
              <a:defRPr/>
            </a:pPr>
            <a:r>
              <a:rPr lang="en-US" altLang="ja-JP" dirty="0"/>
              <a:t>Set</a:t>
            </a:r>
            <a:r>
              <a:rPr lang="ja-JP" altLang="en-US" dirty="0"/>
              <a:t>インタフェースを実装する</a:t>
            </a:r>
          </a:p>
        </p:txBody>
      </p:sp>
      <p:pic>
        <p:nvPicPr>
          <p:cNvPr id="84996" name="Picture 2" descr="C:\_jun\work\2009misc\書籍出版関係\Java\00_Java図表画面データ\2巻\13章\図13-4.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5" y="3570288"/>
            <a:ext cx="5357813" cy="328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タイトル 1"/>
          <p:cNvSpPr>
            <a:spLocks noGrp="1"/>
          </p:cNvSpPr>
          <p:nvPr>
            <p:ph type="title"/>
          </p:nvPr>
        </p:nvSpPr>
        <p:spPr>
          <a:xfrm>
            <a:off x="457200" y="274638"/>
            <a:ext cx="8229600" cy="725487"/>
          </a:xfrm>
        </p:spPr>
        <p:txBody>
          <a:bodyPr/>
          <a:lstStyle/>
          <a:p>
            <a:pPr eaLnBrk="1" hangingPunct="1"/>
            <a:r>
              <a:rPr lang="ja-JP" altLang="en-US"/>
              <a:t>リストコレクション：</a:t>
            </a:r>
            <a:r>
              <a:rPr lang="en-US" altLang="ja-JP"/>
              <a:t>ArrayList</a:t>
            </a:r>
            <a:endParaRPr lang="ja-JP" altLang="en-US"/>
          </a:p>
        </p:txBody>
      </p:sp>
      <p:sp>
        <p:nvSpPr>
          <p:cNvPr id="86019" name="コンテンツ プレースホルダ 2"/>
          <p:cNvSpPr>
            <a:spLocks noGrp="1"/>
          </p:cNvSpPr>
          <p:nvPr>
            <p:ph idx="1"/>
          </p:nvPr>
        </p:nvSpPr>
        <p:spPr>
          <a:xfrm>
            <a:off x="457200" y="1214438"/>
            <a:ext cx="8229600" cy="5000625"/>
          </a:xfrm>
        </p:spPr>
        <p:txBody>
          <a:bodyPr/>
          <a:lstStyle/>
          <a:p>
            <a:pPr eaLnBrk="1" hangingPunct="1"/>
            <a:r>
              <a:rPr lang="ja-JP" altLang="en-US" sz="2800"/>
              <a:t>配列＋便利な機能</a:t>
            </a:r>
            <a:endParaRPr lang="en-US" altLang="ja-JP" sz="2800"/>
          </a:p>
          <a:p>
            <a:pPr eaLnBrk="1" hangingPunct="1"/>
            <a:r>
              <a:rPr lang="ja-JP" altLang="en-US" sz="2800"/>
              <a:t>インデックスで直接要素にアクセスできるので高速</a:t>
            </a:r>
            <a:endParaRPr lang="en-US" altLang="ja-JP" sz="2800"/>
          </a:p>
          <a:p>
            <a:pPr eaLnBrk="1" hangingPunct="1"/>
            <a:r>
              <a:rPr lang="ja-JP" altLang="en-US" sz="2800"/>
              <a:t>要素の追加と削除には内部で要素のコピーが行われるので低速</a:t>
            </a:r>
          </a:p>
        </p:txBody>
      </p:sp>
      <p:pic>
        <p:nvPicPr>
          <p:cNvPr id="86020" name="Picture 2" descr="C:\_jun\work\2009misc\書籍出版関係\Java\00_Java図表画面データ\2巻\13章\図13-5.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8925" y="3600450"/>
            <a:ext cx="5942013" cy="325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タイトル 1"/>
          <p:cNvSpPr>
            <a:spLocks noGrp="1"/>
          </p:cNvSpPr>
          <p:nvPr>
            <p:ph type="title"/>
          </p:nvPr>
        </p:nvSpPr>
        <p:spPr>
          <a:xfrm>
            <a:off x="457200" y="274638"/>
            <a:ext cx="8229600" cy="725487"/>
          </a:xfrm>
        </p:spPr>
        <p:txBody>
          <a:bodyPr/>
          <a:lstStyle/>
          <a:p>
            <a:pPr eaLnBrk="1" hangingPunct="1"/>
            <a:r>
              <a:rPr lang="ja-JP" altLang="en-US"/>
              <a:t>リストコレクション：</a:t>
            </a:r>
            <a:r>
              <a:rPr lang="en-US" altLang="ja-JP"/>
              <a:t>LinkedList</a:t>
            </a:r>
            <a:endParaRPr lang="ja-JP" altLang="en-US"/>
          </a:p>
        </p:txBody>
      </p:sp>
      <p:sp>
        <p:nvSpPr>
          <p:cNvPr id="87043" name="コンテンツ プレースホルダ 2"/>
          <p:cNvSpPr>
            <a:spLocks noGrp="1"/>
          </p:cNvSpPr>
          <p:nvPr>
            <p:ph idx="1"/>
          </p:nvPr>
        </p:nvSpPr>
        <p:spPr>
          <a:xfrm>
            <a:off x="457200" y="1214438"/>
            <a:ext cx="8229600" cy="5000625"/>
          </a:xfrm>
        </p:spPr>
        <p:txBody>
          <a:bodyPr/>
          <a:lstStyle/>
          <a:p>
            <a:pPr eaLnBrk="1" hangingPunct="1"/>
            <a:r>
              <a:rPr lang="ja-JP" altLang="en-US" sz="2800" dirty="0"/>
              <a:t>要素の追加と削除は高速</a:t>
            </a:r>
            <a:endParaRPr lang="en-US" altLang="ja-JP" sz="2800" dirty="0"/>
          </a:p>
          <a:p>
            <a:pPr eaLnBrk="1" hangingPunct="1"/>
            <a:r>
              <a:rPr lang="ja-JP" altLang="en-US" sz="2800" dirty="0"/>
              <a:t>インデックスを指定しての要素へのアクセスは低速</a:t>
            </a:r>
          </a:p>
        </p:txBody>
      </p:sp>
      <p:pic>
        <p:nvPicPr>
          <p:cNvPr id="87044" name="Picture 2" descr="C:\_jun\work\2009misc\書籍出版関係\Java\00_Java図表画面データ\2巻\13章\図13-6.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9825" y="2636912"/>
            <a:ext cx="6864350"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タイトル 1"/>
          <p:cNvSpPr>
            <a:spLocks noGrp="1"/>
          </p:cNvSpPr>
          <p:nvPr>
            <p:ph type="title"/>
          </p:nvPr>
        </p:nvSpPr>
        <p:spPr>
          <a:xfrm>
            <a:off x="457200" y="274638"/>
            <a:ext cx="8229600" cy="725487"/>
          </a:xfrm>
        </p:spPr>
        <p:txBody>
          <a:bodyPr/>
          <a:lstStyle/>
          <a:p>
            <a:pPr eaLnBrk="1" hangingPunct="1"/>
            <a:r>
              <a:rPr lang="ja-JP" altLang="en-US"/>
              <a:t>マップコレクション：</a:t>
            </a:r>
            <a:r>
              <a:rPr lang="en-US" altLang="ja-JP"/>
              <a:t>HashMap</a:t>
            </a:r>
            <a:endParaRPr lang="ja-JP" altLang="en-US"/>
          </a:p>
        </p:txBody>
      </p:sp>
      <p:sp>
        <p:nvSpPr>
          <p:cNvPr id="3" name="コンテンツ プレースホルダ 2"/>
          <p:cNvSpPr>
            <a:spLocks noGrp="1"/>
          </p:cNvSpPr>
          <p:nvPr>
            <p:ph idx="1"/>
          </p:nvPr>
        </p:nvSpPr>
        <p:spPr>
          <a:xfrm>
            <a:off x="457200" y="1214438"/>
            <a:ext cx="8229600" cy="714375"/>
          </a:xfrm>
        </p:spPr>
        <p:txBody>
          <a:bodyPr rtlCol="0">
            <a:normAutofit fontScale="85000" lnSpcReduction="10000"/>
          </a:bodyPr>
          <a:lstStyle/>
          <a:p>
            <a:pPr marL="0" indent="0" eaLnBrk="1" fontAlgn="auto" hangingPunct="1">
              <a:spcAft>
                <a:spcPts val="0"/>
              </a:spcAft>
              <a:buNone/>
              <a:defRPr/>
            </a:pPr>
            <a:r>
              <a:rPr lang="ja-JP" altLang="en-US" dirty="0"/>
              <a:t>キーと値に使用する型を</a:t>
            </a:r>
            <a:r>
              <a:rPr lang="ja-JP" altLang="en-US" dirty="0">
                <a:solidFill>
                  <a:srgbClr val="C00000"/>
                </a:solidFill>
              </a:rPr>
              <a:t>型パラメータ</a:t>
            </a:r>
            <a:r>
              <a:rPr lang="ja-JP" altLang="en-US" dirty="0"/>
              <a:t>で指定する</a:t>
            </a:r>
          </a:p>
        </p:txBody>
      </p:sp>
      <p:sp>
        <p:nvSpPr>
          <p:cNvPr id="88068" name="テキスト ボックス 3"/>
          <p:cNvSpPr txBox="1">
            <a:spLocks noChangeArrowheads="1"/>
          </p:cNvSpPr>
          <p:nvPr/>
        </p:nvSpPr>
        <p:spPr bwMode="auto">
          <a:xfrm>
            <a:off x="642938" y="2214563"/>
            <a:ext cx="8143875" cy="31083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800">
                <a:solidFill>
                  <a:srgbClr val="C00000"/>
                </a:solidFill>
                <a:latin typeface="Lucida Console" panose="020B0609040504020204" pitchFamily="49" charset="0"/>
                <a:ea typeface="HG丸ｺﾞｼｯｸM-PRO" panose="020F0600000000000000" pitchFamily="50" charset="-128"/>
              </a:rPr>
              <a:t>HashMap&lt;String, String&gt; </a:t>
            </a:r>
            <a:r>
              <a:rPr lang="en-US" altLang="ja-JP" sz="2800">
                <a:latin typeface="Lucida Console" panose="020B0609040504020204" pitchFamily="49" charset="0"/>
                <a:ea typeface="HG丸ｺﾞｼｯｸM-PRO" panose="020F0600000000000000" pitchFamily="50" charset="-128"/>
              </a:rPr>
              <a:t>map = </a:t>
            </a:r>
            <a:br>
              <a:rPr lang="en-US" altLang="ja-JP" sz="2800">
                <a:latin typeface="Lucida Console" panose="020B0609040504020204" pitchFamily="49" charset="0"/>
                <a:ea typeface="HG丸ｺﾞｼｯｸM-PRO" panose="020F0600000000000000" pitchFamily="50" charset="-128"/>
              </a:rPr>
            </a:br>
            <a:r>
              <a:rPr lang="en-US" altLang="ja-JP" sz="2800">
                <a:latin typeface="Lucida Console" panose="020B0609040504020204" pitchFamily="49" charset="0"/>
                <a:ea typeface="HG丸ｺﾞｼｯｸM-PRO" panose="020F0600000000000000" pitchFamily="50" charset="-128"/>
              </a:rPr>
              <a:t>    </a:t>
            </a:r>
            <a:r>
              <a:rPr lang="en-US" altLang="ja-JP" sz="2800">
                <a:solidFill>
                  <a:srgbClr val="C00000"/>
                </a:solidFill>
                <a:latin typeface="Lucida Console" panose="020B0609040504020204" pitchFamily="49" charset="0"/>
                <a:ea typeface="HG丸ｺﾞｼｯｸM-PRO" panose="020F0600000000000000" pitchFamily="50" charset="-128"/>
              </a:rPr>
              <a:t>new HashMap&lt;String, String&gt;();</a:t>
            </a:r>
          </a:p>
          <a:p>
            <a:pPr eaLnBrk="1" hangingPunct="1"/>
            <a:r>
              <a:rPr lang="en-US" altLang="ja-JP" sz="2800">
                <a:latin typeface="Lucida Console" panose="020B0609040504020204" pitchFamily="49" charset="0"/>
                <a:ea typeface="HG丸ｺﾞｼｯｸM-PRO" panose="020F0600000000000000" pitchFamily="50" charset="-128"/>
              </a:rPr>
              <a:t>map.</a:t>
            </a:r>
            <a:r>
              <a:rPr lang="en-US" altLang="ja-JP" sz="2800">
                <a:solidFill>
                  <a:srgbClr val="C00000"/>
                </a:solidFill>
                <a:latin typeface="Lucida Console" panose="020B0609040504020204" pitchFamily="49" charset="0"/>
                <a:ea typeface="HG丸ｺﾞｼｯｸM-PRO" panose="020F0600000000000000" pitchFamily="50" charset="-128"/>
              </a:rPr>
              <a:t>put</a:t>
            </a:r>
            <a:r>
              <a:rPr lang="en-US" altLang="ja-JP" sz="2800">
                <a:latin typeface="Lucida Console" panose="020B0609040504020204" pitchFamily="49" charset="0"/>
                <a:ea typeface="HG丸ｺﾞｼｯｸM-PRO" panose="020F0600000000000000" pitchFamily="50" charset="-128"/>
              </a:rPr>
              <a:t>("</a:t>
            </a:r>
            <a:r>
              <a:rPr lang="ja-JP" altLang="en-US" sz="2800">
                <a:latin typeface="Lucida Console" panose="020B0609040504020204" pitchFamily="49" charset="0"/>
                <a:ea typeface="HG丸ｺﾞｼｯｸM-PRO" panose="020F0600000000000000" pitchFamily="50" charset="-128"/>
              </a:rPr>
              <a:t>住所</a:t>
            </a:r>
            <a:r>
              <a:rPr lang="en-US" altLang="ja-JP" sz="2800">
                <a:latin typeface="Lucida Console" panose="020B0609040504020204" pitchFamily="49" charset="0"/>
                <a:ea typeface="HG丸ｺﾞｼｯｸM-PRO" panose="020F0600000000000000" pitchFamily="50" charset="-128"/>
              </a:rPr>
              <a:t>", "</a:t>
            </a:r>
            <a:r>
              <a:rPr lang="ja-JP" altLang="en-US" sz="2800">
                <a:latin typeface="Lucida Console" panose="020B0609040504020204" pitchFamily="49" charset="0"/>
                <a:ea typeface="HG丸ｺﾞｼｯｸM-PRO" panose="020F0600000000000000" pitchFamily="50" charset="-128"/>
              </a:rPr>
              <a:t>茨城県つくば市</a:t>
            </a:r>
            <a:r>
              <a:rPr lang="en-US" altLang="ja-JP" sz="2800">
                <a:latin typeface="Lucida Console" panose="020B0609040504020204" pitchFamily="49" charset="0"/>
                <a:ea typeface="HG丸ｺﾞｼｯｸM-PRO" panose="020F0600000000000000" pitchFamily="50" charset="-128"/>
              </a:rPr>
              <a:t>");</a:t>
            </a:r>
          </a:p>
          <a:p>
            <a:pPr eaLnBrk="1" hangingPunct="1"/>
            <a:r>
              <a:rPr lang="en-US" altLang="ja-JP" sz="2800">
                <a:latin typeface="Lucida Console" panose="020B0609040504020204" pitchFamily="49" charset="0"/>
                <a:ea typeface="HG丸ｺﾞｼｯｸM-PRO" panose="020F0600000000000000" pitchFamily="50" charset="-128"/>
              </a:rPr>
              <a:t>map.</a:t>
            </a:r>
            <a:r>
              <a:rPr lang="en-US" altLang="ja-JP" sz="2800">
                <a:solidFill>
                  <a:srgbClr val="C00000"/>
                </a:solidFill>
                <a:latin typeface="Lucida Console" panose="020B0609040504020204" pitchFamily="49" charset="0"/>
                <a:ea typeface="HG丸ｺﾞｼｯｸM-PRO" panose="020F0600000000000000" pitchFamily="50" charset="-128"/>
              </a:rPr>
              <a:t>put</a:t>
            </a:r>
            <a:r>
              <a:rPr lang="en-US" altLang="ja-JP" sz="2800">
                <a:latin typeface="Lucida Console" panose="020B0609040504020204" pitchFamily="49" charset="0"/>
                <a:ea typeface="HG丸ｺﾞｼｯｸM-PRO" panose="020F0600000000000000" pitchFamily="50" charset="-128"/>
              </a:rPr>
              <a:t>("</a:t>
            </a:r>
            <a:r>
              <a:rPr lang="ja-JP" altLang="en-US" sz="2800">
                <a:latin typeface="Lucida Console" panose="020B0609040504020204" pitchFamily="49" charset="0"/>
                <a:ea typeface="HG丸ｺﾞｼｯｸM-PRO" panose="020F0600000000000000" pitchFamily="50" charset="-128"/>
              </a:rPr>
              <a:t>氏名</a:t>
            </a:r>
            <a:r>
              <a:rPr lang="en-US" altLang="ja-JP" sz="2800">
                <a:latin typeface="Lucida Console" panose="020B0609040504020204" pitchFamily="49" charset="0"/>
                <a:ea typeface="HG丸ｺﾞｼｯｸM-PRO" panose="020F0600000000000000" pitchFamily="50" charset="-128"/>
              </a:rPr>
              <a:t>", "Java</a:t>
            </a:r>
            <a:r>
              <a:rPr lang="ja-JP" altLang="en-US" sz="2800">
                <a:latin typeface="Lucida Console" panose="020B0609040504020204" pitchFamily="49" charset="0"/>
                <a:ea typeface="HG丸ｺﾞｼｯｸM-PRO" panose="020F0600000000000000" pitchFamily="50" charset="-128"/>
              </a:rPr>
              <a:t> 太郎</a:t>
            </a:r>
            <a:r>
              <a:rPr lang="en-US" altLang="ja-JP" sz="2800">
                <a:latin typeface="Lucida Console" panose="020B0609040504020204" pitchFamily="49" charset="0"/>
                <a:ea typeface="HG丸ｺﾞｼｯｸM-PRO" panose="020F0600000000000000" pitchFamily="50" charset="-128"/>
              </a:rPr>
              <a:t>");</a:t>
            </a:r>
          </a:p>
          <a:p>
            <a:pPr eaLnBrk="1" hangingPunct="1"/>
            <a:endParaRPr lang="en-US" altLang="ja-JP" sz="2800">
              <a:latin typeface="Lucida Console" panose="020B0609040504020204" pitchFamily="49" charset="0"/>
              <a:ea typeface="HG丸ｺﾞｼｯｸM-PRO" panose="020F0600000000000000" pitchFamily="50" charset="-128"/>
            </a:endParaRPr>
          </a:p>
          <a:p>
            <a:pPr eaLnBrk="1" hangingPunct="1"/>
            <a:r>
              <a:rPr lang="en-US" altLang="ja-JP" sz="2800">
                <a:latin typeface="Lucida Console" panose="020B0609040504020204" pitchFamily="49" charset="0"/>
                <a:ea typeface="HG丸ｺﾞｼｯｸM-PRO" panose="020F0600000000000000" pitchFamily="50" charset="-128"/>
              </a:rPr>
              <a:t>System.out.println(map.</a:t>
            </a:r>
            <a:r>
              <a:rPr lang="en-US" altLang="ja-JP" sz="2800">
                <a:solidFill>
                  <a:srgbClr val="C00000"/>
                </a:solidFill>
                <a:latin typeface="Lucida Console" panose="020B0609040504020204" pitchFamily="49" charset="0"/>
                <a:ea typeface="HG丸ｺﾞｼｯｸM-PRO" panose="020F0600000000000000" pitchFamily="50" charset="-128"/>
              </a:rPr>
              <a:t>get</a:t>
            </a:r>
            <a:r>
              <a:rPr lang="en-US" altLang="ja-JP" sz="2800">
                <a:latin typeface="Lucida Console" panose="020B0609040504020204" pitchFamily="49" charset="0"/>
                <a:ea typeface="HG丸ｺﾞｼｯｸM-PRO" panose="020F0600000000000000" pitchFamily="50" charset="-128"/>
              </a:rPr>
              <a:t>("</a:t>
            </a:r>
            <a:r>
              <a:rPr lang="ja-JP" altLang="en-US" sz="2800">
                <a:latin typeface="Lucida Console" panose="020B0609040504020204" pitchFamily="49" charset="0"/>
                <a:ea typeface="HG丸ｺﾞｼｯｸM-PRO" panose="020F0600000000000000" pitchFamily="50" charset="-128"/>
              </a:rPr>
              <a:t>住所</a:t>
            </a:r>
            <a:r>
              <a:rPr lang="en-US" altLang="ja-JP" sz="2800">
                <a:latin typeface="Lucida Console" panose="020B0609040504020204" pitchFamily="49" charset="0"/>
                <a:ea typeface="HG丸ｺﾞｼｯｸM-PRO" panose="020F0600000000000000" pitchFamily="50" charset="-128"/>
              </a:rPr>
              <a:t>"));</a:t>
            </a:r>
          </a:p>
          <a:p>
            <a:pPr eaLnBrk="1" hangingPunct="1"/>
            <a:r>
              <a:rPr lang="en-US" altLang="ja-JP" sz="2800">
                <a:latin typeface="Lucida Console" panose="020B0609040504020204" pitchFamily="49" charset="0"/>
                <a:ea typeface="HG丸ｺﾞｼｯｸM-PRO" panose="020F0600000000000000" pitchFamily="50" charset="-128"/>
              </a:rPr>
              <a:t>System.out.println(map.</a:t>
            </a:r>
            <a:r>
              <a:rPr lang="en-US" altLang="ja-JP" sz="2800">
                <a:solidFill>
                  <a:srgbClr val="C00000"/>
                </a:solidFill>
                <a:latin typeface="Lucida Console" panose="020B0609040504020204" pitchFamily="49" charset="0"/>
                <a:ea typeface="HG丸ｺﾞｼｯｸM-PRO" panose="020F0600000000000000" pitchFamily="50" charset="-128"/>
              </a:rPr>
              <a:t>get</a:t>
            </a:r>
            <a:r>
              <a:rPr lang="en-US" altLang="ja-JP" sz="2800">
                <a:latin typeface="Lucida Console" panose="020B0609040504020204" pitchFamily="49" charset="0"/>
                <a:ea typeface="HG丸ｺﾞｼｯｸM-PRO" panose="020F0600000000000000" pitchFamily="50" charset="-128"/>
              </a:rPr>
              <a:t>("</a:t>
            </a:r>
            <a:r>
              <a:rPr lang="ja-JP" altLang="en-US" sz="2800">
                <a:latin typeface="Lucida Console" panose="020B0609040504020204" pitchFamily="49" charset="0"/>
                <a:ea typeface="HG丸ｺﾞｼｯｸM-PRO" panose="020F0600000000000000" pitchFamily="50" charset="-128"/>
              </a:rPr>
              <a:t>氏名</a:t>
            </a:r>
            <a:r>
              <a:rPr lang="en-US" altLang="ja-JP" sz="2800">
                <a:latin typeface="Lucida Console" panose="020B0609040504020204" pitchFamily="49" charset="0"/>
                <a:ea typeface="HG丸ｺﾞｼｯｸM-PRO" panose="020F0600000000000000" pitchFamily="50" charset="-128"/>
              </a:rPr>
              <a:t>"));</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タイトル 1"/>
          <p:cNvSpPr>
            <a:spLocks noGrp="1"/>
          </p:cNvSpPr>
          <p:nvPr>
            <p:ph type="title"/>
          </p:nvPr>
        </p:nvSpPr>
        <p:spPr>
          <a:xfrm>
            <a:off x="457200" y="274638"/>
            <a:ext cx="8229600" cy="725487"/>
          </a:xfrm>
        </p:spPr>
        <p:txBody>
          <a:bodyPr/>
          <a:lstStyle/>
          <a:p>
            <a:pPr eaLnBrk="1" hangingPunct="1"/>
            <a:r>
              <a:rPr lang="ja-JP" altLang="en-US"/>
              <a:t>セットコレクション：</a:t>
            </a:r>
            <a:r>
              <a:rPr lang="en-US" altLang="ja-JP"/>
              <a:t>HashSet</a:t>
            </a:r>
            <a:endParaRPr lang="ja-JP" altLang="en-US"/>
          </a:p>
        </p:txBody>
      </p:sp>
      <p:sp>
        <p:nvSpPr>
          <p:cNvPr id="4" name="コンテンツ プレースホルダ 2"/>
          <p:cNvSpPr>
            <a:spLocks noGrp="1"/>
          </p:cNvSpPr>
          <p:nvPr>
            <p:ph idx="1"/>
          </p:nvPr>
        </p:nvSpPr>
        <p:spPr>
          <a:xfrm>
            <a:off x="457200" y="1214438"/>
            <a:ext cx="8229600" cy="714375"/>
          </a:xfrm>
        </p:spPr>
        <p:txBody>
          <a:bodyPr rtlCol="0">
            <a:normAutofit fontScale="85000" lnSpcReduction="10000"/>
          </a:bodyPr>
          <a:lstStyle/>
          <a:p>
            <a:pPr marL="0" indent="0" eaLnBrk="1" fontAlgn="auto" hangingPunct="1">
              <a:spcAft>
                <a:spcPts val="0"/>
              </a:spcAft>
              <a:buNone/>
              <a:defRPr/>
            </a:pPr>
            <a:r>
              <a:rPr lang="ja-JP" altLang="en-US" dirty="0"/>
              <a:t>キーと値に使用する型を</a:t>
            </a:r>
            <a:r>
              <a:rPr lang="ja-JP" altLang="en-US" dirty="0">
                <a:solidFill>
                  <a:srgbClr val="C00000"/>
                </a:solidFill>
              </a:rPr>
              <a:t>型パラメータ</a:t>
            </a:r>
            <a:r>
              <a:rPr lang="ja-JP" altLang="en-US" dirty="0"/>
              <a:t>で指定する</a:t>
            </a:r>
          </a:p>
        </p:txBody>
      </p:sp>
      <p:sp>
        <p:nvSpPr>
          <p:cNvPr id="89092" name="テキスト ボックス 4"/>
          <p:cNvSpPr txBox="1">
            <a:spLocks noChangeArrowheads="1"/>
          </p:cNvSpPr>
          <p:nvPr/>
        </p:nvSpPr>
        <p:spPr bwMode="auto">
          <a:xfrm>
            <a:off x="142875" y="2214563"/>
            <a:ext cx="8786813" cy="31083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800" dirty="0">
                <a:solidFill>
                  <a:srgbClr val="C00000"/>
                </a:solidFill>
                <a:latin typeface="Lucida Console" panose="020B0609040504020204" pitchFamily="49" charset="0"/>
                <a:ea typeface="HG丸ｺﾞｼｯｸM-PRO" panose="020F0600000000000000" pitchFamily="50" charset="-128"/>
              </a:rPr>
              <a:t>HashSet&lt;String&gt;</a:t>
            </a:r>
            <a:r>
              <a:rPr lang="en-US" altLang="ja-JP" sz="2800" dirty="0">
                <a:latin typeface="Lucida Console" panose="020B0609040504020204" pitchFamily="49" charset="0"/>
                <a:ea typeface="HG丸ｺﾞｼｯｸM-PRO" panose="020F0600000000000000" pitchFamily="50" charset="-128"/>
              </a:rPr>
              <a:t> set = </a:t>
            </a:r>
            <a:br>
              <a:rPr lang="en-US" altLang="ja-JP" sz="2800" dirty="0">
                <a:latin typeface="Lucida Console" panose="020B0609040504020204" pitchFamily="49" charset="0"/>
                <a:ea typeface="HG丸ｺﾞｼｯｸM-PRO" panose="020F0600000000000000" pitchFamily="50" charset="-128"/>
              </a:rPr>
            </a:br>
            <a:r>
              <a:rPr lang="en-US" altLang="ja-JP" sz="2800" dirty="0">
                <a:latin typeface="Lucida Console" panose="020B0609040504020204" pitchFamily="49" charset="0"/>
                <a:ea typeface="HG丸ｺﾞｼｯｸM-PRO" panose="020F0600000000000000" pitchFamily="50" charset="-128"/>
              </a:rPr>
              <a:t>  new </a:t>
            </a:r>
            <a:r>
              <a:rPr lang="en-US" altLang="ja-JP" sz="2800" dirty="0">
                <a:solidFill>
                  <a:srgbClr val="C00000"/>
                </a:solidFill>
                <a:latin typeface="Lucida Console" panose="020B0609040504020204" pitchFamily="49" charset="0"/>
                <a:ea typeface="HG丸ｺﾞｼｯｸM-PRO" panose="020F0600000000000000" pitchFamily="50" charset="-128"/>
              </a:rPr>
              <a:t>HashSet&lt;String&gt;();</a:t>
            </a:r>
          </a:p>
          <a:p>
            <a:pPr eaLnBrk="1" hangingPunct="1"/>
            <a:r>
              <a:rPr lang="en-US" altLang="ja-JP" sz="2800" dirty="0" err="1">
                <a:latin typeface="Lucida Console" panose="020B0609040504020204" pitchFamily="49" charset="0"/>
                <a:ea typeface="HG丸ｺﾞｼｯｸM-PRO" panose="020F0600000000000000" pitchFamily="50" charset="-128"/>
              </a:rPr>
              <a:t>map.</a:t>
            </a:r>
            <a:r>
              <a:rPr lang="en-US" altLang="ja-JP" sz="2800" dirty="0" err="1">
                <a:solidFill>
                  <a:srgbClr val="C00000"/>
                </a:solidFill>
                <a:latin typeface="Lucida Console" panose="020B0609040504020204" pitchFamily="49" charset="0"/>
                <a:ea typeface="HG丸ｺﾞｼｯｸM-PRO" panose="020F0600000000000000" pitchFamily="50" charset="-128"/>
              </a:rPr>
              <a:t>add</a:t>
            </a:r>
            <a:r>
              <a:rPr lang="en-US" altLang="ja-JP" sz="2800" dirty="0">
                <a:latin typeface="Lucida Console" panose="020B0609040504020204" pitchFamily="49" charset="0"/>
                <a:ea typeface="HG丸ｺﾞｼｯｸM-PRO" panose="020F0600000000000000" pitchFamily="50" charset="-128"/>
              </a:rPr>
              <a:t>("Jan");</a:t>
            </a:r>
          </a:p>
          <a:p>
            <a:pPr eaLnBrk="1" hangingPunct="1"/>
            <a:r>
              <a:rPr lang="en-US" altLang="ja-JP" sz="2800" dirty="0" err="1">
                <a:latin typeface="Lucida Console" panose="020B0609040504020204" pitchFamily="49" charset="0"/>
                <a:ea typeface="HG丸ｺﾞｼｯｸM-PRO" panose="020F0600000000000000" pitchFamily="50" charset="-128"/>
              </a:rPr>
              <a:t>map.</a:t>
            </a:r>
            <a:r>
              <a:rPr lang="en-US" altLang="ja-JP" sz="2800" dirty="0" err="1">
                <a:solidFill>
                  <a:srgbClr val="C00000"/>
                </a:solidFill>
                <a:latin typeface="Lucida Console" panose="020B0609040504020204" pitchFamily="49" charset="0"/>
                <a:ea typeface="HG丸ｺﾞｼｯｸM-PRO" panose="020F0600000000000000" pitchFamily="50" charset="-128"/>
              </a:rPr>
              <a:t>add</a:t>
            </a:r>
            <a:r>
              <a:rPr lang="en-US" altLang="ja-JP" sz="2800" dirty="0">
                <a:latin typeface="Lucida Console" panose="020B0609040504020204" pitchFamily="49" charset="0"/>
                <a:ea typeface="HG丸ｺﾞｼｯｸM-PRO" panose="020F0600000000000000" pitchFamily="50" charset="-128"/>
              </a:rPr>
              <a:t>("Feb");</a:t>
            </a:r>
          </a:p>
          <a:p>
            <a:pPr eaLnBrk="1" hangingPunct="1"/>
            <a:endParaRPr lang="en-US" altLang="ja-JP" sz="2800" dirty="0">
              <a:latin typeface="Lucida Console" panose="020B0609040504020204" pitchFamily="49" charset="0"/>
              <a:ea typeface="HG丸ｺﾞｼｯｸM-PRO" panose="020F0600000000000000" pitchFamily="50" charset="-128"/>
            </a:endParaRPr>
          </a:p>
          <a:p>
            <a:pPr eaLnBrk="1" hangingPunct="1"/>
            <a:r>
              <a:rPr lang="en-US" altLang="ja-JP" sz="2800" dirty="0" err="1">
                <a:latin typeface="Lucida Console" panose="020B0609040504020204" pitchFamily="49" charset="0"/>
                <a:ea typeface="HG丸ｺﾞｼｯｸM-PRO" panose="020F0600000000000000" pitchFamily="50" charset="-128"/>
              </a:rPr>
              <a:t>System.out.println</a:t>
            </a:r>
            <a:r>
              <a:rPr lang="en-US" altLang="ja-JP" sz="2800" dirty="0">
                <a:latin typeface="Lucida Console" panose="020B0609040504020204" pitchFamily="49" charset="0"/>
                <a:ea typeface="HG丸ｺﾞｼｯｸM-PRO" panose="020F0600000000000000" pitchFamily="50" charset="-128"/>
              </a:rPr>
              <a:t>(</a:t>
            </a:r>
            <a:r>
              <a:rPr lang="en-US" altLang="ja-JP" sz="2800" dirty="0">
                <a:solidFill>
                  <a:srgbClr val="C00000"/>
                </a:solidFill>
                <a:latin typeface="Lucida Console" panose="020B0609040504020204" pitchFamily="49" charset="0"/>
                <a:ea typeface="HG丸ｺﾞｼｯｸM-PRO" panose="020F0600000000000000" pitchFamily="50" charset="-128"/>
              </a:rPr>
              <a:t>set</a:t>
            </a:r>
            <a:r>
              <a:rPr lang="en-US" altLang="ja-JP" sz="2800" dirty="0">
                <a:latin typeface="Lucida Console" panose="020B0609040504020204" pitchFamily="49" charset="0"/>
                <a:ea typeface="HG丸ｺﾞｼｯｸM-PRO" panose="020F0600000000000000" pitchFamily="50" charset="-128"/>
              </a:rPr>
              <a:t>); </a:t>
            </a:r>
            <a:r>
              <a:rPr lang="en-US" altLang="ja-JP" sz="2800" dirty="0">
                <a:solidFill>
                  <a:srgbClr val="008000"/>
                </a:solidFill>
                <a:latin typeface="Lucida Console" panose="020B0609040504020204" pitchFamily="49" charset="0"/>
                <a:ea typeface="HG丸ｺﾞｼｯｸM-PRO" panose="020F0600000000000000" pitchFamily="50" charset="-128"/>
              </a:rPr>
              <a:t>//</a:t>
            </a:r>
            <a:r>
              <a:rPr lang="ja-JP" altLang="en-US" sz="2800" dirty="0">
                <a:solidFill>
                  <a:srgbClr val="008000"/>
                </a:solidFill>
                <a:latin typeface="Lucida Console" panose="020B0609040504020204" pitchFamily="49" charset="0"/>
                <a:ea typeface="HG丸ｺﾞｼｯｸM-PRO" panose="020F0600000000000000" pitchFamily="50" charset="-128"/>
              </a:rPr>
              <a:t> 要素を全て出力</a:t>
            </a:r>
            <a:endParaRPr lang="en-US" altLang="ja-JP" sz="2800" dirty="0">
              <a:solidFill>
                <a:srgbClr val="008000"/>
              </a:solidFill>
              <a:latin typeface="Lucida Console" panose="020B0609040504020204" pitchFamily="49" charset="0"/>
              <a:ea typeface="HG丸ｺﾞｼｯｸM-PRO" panose="020F0600000000000000" pitchFamily="50" charset="-128"/>
            </a:endParaRPr>
          </a:p>
          <a:p>
            <a:pPr eaLnBrk="1" hangingPunct="1"/>
            <a:r>
              <a:rPr lang="en-US" altLang="ja-JP" sz="2800" dirty="0" err="1">
                <a:latin typeface="Lucida Console" panose="020B0609040504020204" pitchFamily="49" charset="0"/>
                <a:ea typeface="HG丸ｺﾞｼｯｸM-PRO" panose="020F0600000000000000" pitchFamily="50" charset="-128"/>
              </a:rPr>
              <a:t>System.out.println</a:t>
            </a:r>
            <a:r>
              <a:rPr lang="en-US" altLang="ja-JP" sz="2800" dirty="0">
                <a:latin typeface="Lucida Console" panose="020B0609040504020204" pitchFamily="49" charset="0"/>
                <a:ea typeface="HG丸ｺﾞｼｯｸM-PRO" panose="020F0600000000000000" pitchFamily="50" charset="-128"/>
              </a:rPr>
              <a:t>(</a:t>
            </a:r>
            <a:r>
              <a:rPr lang="en-US" altLang="ja-JP" sz="2800" dirty="0" err="1">
                <a:latin typeface="Lucida Console" panose="020B0609040504020204" pitchFamily="49" charset="0"/>
                <a:ea typeface="HG丸ｺﾞｼｯｸM-PRO" panose="020F0600000000000000" pitchFamily="50" charset="-128"/>
              </a:rPr>
              <a:t>set.</a:t>
            </a:r>
            <a:r>
              <a:rPr lang="en-US" altLang="ja-JP" sz="2800" dirty="0" err="1">
                <a:solidFill>
                  <a:srgbClr val="C00000"/>
                </a:solidFill>
                <a:latin typeface="Lucida Console" panose="020B0609040504020204" pitchFamily="49" charset="0"/>
                <a:ea typeface="HG丸ｺﾞｼｯｸM-PRO" panose="020F0600000000000000" pitchFamily="50" charset="-128"/>
              </a:rPr>
              <a:t>contains</a:t>
            </a:r>
            <a:r>
              <a:rPr lang="en-US" altLang="ja-JP" sz="2800" dirty="0">
                <a:latin typeface="Lucida Console" panose="020B0609040504020204" pitchFamily="49" charset="0"/>
                <a:ea typeface="HG丸ｺﾞｼｯｸM-PRO" panose="020F0600000000000000" pitchFamily="50" charset="-128"/>
              </a:rPr>
              <a:t>("Jan"));</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タイトル 1"/>
          <p:cNvSpPr>
            <a:spLocks noGrp="1"/>
          </p:cNvSpPr>
          <p:nvPr>
            <p:ph type="title"/>
          </p:nvPr>
        </p:nvSpPr>
        <p:spPr>
          <a:xfrm>
            <a:off x="457200" y="274638"/>
            <a:ext cx="8229600" cy="725487"/>
          </a:xfrm>
        </p:spPr>
        <p:txBody>
          <a:bodyPr/>
          <a:lstStyle/>
          <a:p>
            <a:pPr eaLnBrk="1" hangingPunct="1"/>
            <a:r>
              <a:rPr lang="ja-JP" altLang="en-US" sz="2800"/>
              <a:t>コレクションに含まれる全要素へのアクセス</a:t>
            </a:r>
          </a:p>
        </p:txBody>
      </p:sp>
      <p:sp>
        <p:nvSpPr>
          <p:cNvPr id="90115" name="コンテンツ プレースホルダ 2"/>
          <p:cNvSpPr>
            <a:spLocks noGrp="1"/>
          </p:cNvSpPr>
          <p:nvPr>
            <p:ph idx="1"/>
          </p:nvPr>
        </p:nvSpPr>
        <p:spPr>
          <a:xfrm>
            <a:off x="457200" y="1214438"/>
            <a:ext cx="8229600" cy="1714500"/>
          </a:xfrm>
        </p:spPr>
        <p:txBody>
          <a:bodyPr/>
          <a:lstStyle/>
          <a:p>
            <a:pPr marL="0" indent="0" eaLnBrk="1" hangingPunct="1">
              <a:buNone/>
            </a:pPr>
            <a:r>
              <a:rPr lang="ja-JP" altLang="en-US" sz="2800" dirty="0"/>
              <a:t>これまでに学習した</a:t>
            </a:r>
            <a:r>
              <a:rPr lang="en-US" altLang="ja-JP" sz="2800" dirty="0"/>
              <a:t>for</a:t>
            </a:r>
            <a:r>
              <a:rPr lang="ja-JP" altLang="en-US" sz="2800" dirty="0"/>
              <a:t>文を使うと、次のようにして</a:t>
            </a:r>
            <a:r>
              <a:rPr lang="en-US" altLang="ja-JP" sz="2800" dirty="0" err="1"/>
              <a:t>ArrayList</a:t>
            </a:r>
            <a:r>
              <a:rPr lang="ja-JP" altLang="en-US" sz="2800" dirty="0"/>
              <a:t>の全要素にアクセスできる</a:t>
            </a:r>
          </a:p>
        </p:txBody>
      </p:sp>
      <p:sp>
        <p:nvSpPr>
          <p:cNvPr id="90116" name="テキスト ボックス 3"/>
          <p:cNvSpPr txBox="1">
            <a:spLocks noChangeArrowheads="1"/>
          </p:cNvSpPr>
          <p:nvPr/>
        </p:nvSpPr>
        <p:spPr bwMode="auto">
          <a:xfrm>
            <a:off x="704850" y="2570783"/>
            <a:ext cx="7724775" cy="19383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000">
                <a:solidFill>
                  <a:srgbClr val="C00000"/>
                </a:solidFill>
                <a:latin typeface="Lucida Console" panose="020B0609040504020204" pitchFamily="49" charset="0"/>
                <a:ea typeface="HG丸ｺﾞｼｯｸM-PRO" panose="020F0600000000000000" pitchFamily="50" charset="-128"/>
              </a:rPr>
              <a:t>ArrayList&lt;String&gt; </a:t>
            </a:r>
            <a:r>
              <a:rPr lang="en-US" altLang="ja-JP" sz="2000">
                <a:latin typeface="Lucida Console" panose="020B0609040504020204" pitchFamily="49" charset="0"/>
                <a:ea typeface="HG丸ｺﾞｼｯｸM-PRO" panose="020F0600000000000000" pitchFamily="50" charset="-128"/>
              </a:rPr>
              <a:t>list = new </a:t>
            </a:r>
            <a:r>
              <a:rPr lang="en-US" altLang="ja-JP" sz="2000">
                <a:solidFill>
                  <a:srgbClr val="C00000"/>
                </a:solidFill>
                <a:latin typeface="Lucida Console" panose="020B0609040504020204" pitchFamily="49" charset="0"/>
                <a:ea typeface="HG丸ｺﾞｼｯｸM-PRO" panose="020F0600000000000000" pitchFamily="50" charset="-128"/>
              </a:rPr>
              <a:t>ArrayList&lt;String&gt;</a:t>
            </a:r>
            <a:r>
              <a:rPr lang="en-US" altLang="ja-JP" sz="2000">
                <a:latin typeface="Lucida Console" panose="020B0609040504020204" pitchFamily="49" charset="0"/>
                <a:ea typeface="HG丸ｺﾞｼｯｸM-PRO" panose="020F0600000000000000" pitchFamily="50" charset="-128"/>
              </a:rPr>
              <a:t>();</a:t>
            </a:r>
          </a:p>
          <a:p>
            <a:pPr eaLnBrk="1" hangingPunct="1"/>
            <a:r>
              <a:rPr lang="en-US" altLang="ja-JP" sz="2000">
                <a:latin typeface="Lucida Console" panose="020B0609040504020204" pitchFamily="49" charset="0"/>
                <a:ea typeface="HG丸ｺﾞｼｯｸM-PRO" panose="020F0600000000000000" pitchFamily="50" charset="-128"/>
              </a:rPr>
              <a:t>list.</a:t>
            </a:r>
            <a:r>
              <a:rPr lang="en-US" altLang="ja-JP" sz="2000">
                <a:solidFill>
                  <a:srgbClr val="C00000"/>
                </a:solidFill>
                <a:latin typeface="Lucida Console" panose="020B0609040504020204" pitchFamily="49" charset="0"/>
                <a:ea typeface="HG丸ｺﾞｼｯｸM-PRO" panose="020F0600000000000000" pitchFamily="50" charset="-128"/>
              </a:rPr>
              <a:t>add</a:t>
            </a:r>
            <a:r>
              <a:rPr lang="en-US" altLang="ja-JP" sz="2000">
                <a:latin typeface="Lucida Console" panose="020B0609040504020204" pitchFamily="49" charset="0"/>
                <a:ea typeface="HG丸ｺﾞｼｯｸM-PRO" panose="020F0600000000000000" pitchFamily="50" charset="-128"/>
              </a:rPr>
              <a:t>("Good morning.");</a:t>
            </a:r>
          </a:p>
          <a:p>
            <a:pPr eaLnBrk="1" hangingPunct="1"/>
            <a:r>
              <a:rPr lang="en-US" altLang="ja-JP" sz="2000">
                <a:latin typeface="Lucida Console" panose="020B0609040504020204" pitchFamily="49" charset="0"/>
                <a:ea typeface="HG丸ｺﾞｼｯｸM-PRO" panose="020F0600000000000000" pitchFamily="50" charset="-128"/>
              </a:rPr>
              <a:t>list.</a:t>
            </a:r>
            <a:r>
              <a:rPr lang="en-US" altLang="ja-JP" sz="2000">
                <a:solidFill>
                  <a:srgbClr val="C00000"/>
                </a:solidFill>
                <a:latin typeface="Lucida Console" panose="020B0609040504020204" pitchFamily="49" charset="0"/>
                <a:ea typeface="HG丸ｺﾞｼｯｸM-PRO" panose="020F0600000000000000" pitchFamily="50" charset="-128"/>
              </a:rPr>
              <a:t>add</a:t>
            </a:r>
            <a:r>
              <a:rPr lang="en-US" altLang="ja-JP" sz="2000">
                <a:latin typeface="Lucida Console" panose="020B0609040504020204" pitchFamily="49" charset="0"/>
                <a:ea typeface="HG丸ｺﾞｼｯｸM-PRO" panose="020F0600000000000000" pitchFamily="50" charset="-128"/>
              </a:rPr>
              <a:t>("Hello.");</a:t>
            </a:r>
          </a:p>
          <a:p>
            <a:pPr eaLnBrk="1" hangingPunct="1"/>
            <a:r>
              <a:rPr lang="en-US" altLang="ja-JP" sz="2000">
                <a:solidFill>
                  <a:srgbClr val="C00000"/>
                </a:solidFill>
                <a:latin typeface="Lucida Console" panose="020B0609040504020204" pitchFamily="49" charset="0"/>
                <a:ea typeface="HG丸ｺﾞｼｯｸM-PRO" panose="020F0600000000000000" pitchFamily="50" charset="-128"/>
              </a:rPr>
              <a:t>for(int i = 0; i &lt; list.size(); i++) </a:t>
            </a:r>
            <a:r>
              <a:rPr lang="en-US" altLang="ja-JP" sz="2000">
                <a:latin typeface="Lucida Console" panose="020B0609040504020204" pitchFamily="49" charset="0"/>
                <a:ea typeface="HG丸ｺﾞｼｯｸM-PRO" panose="020F0600000000000000" pitchFamily="50" charset="-128"/>
              </a:rPr>
              <a:t>{</a:t>
            </a:r>
          </a:p>
          <a:p>
            <a:pPr eaLnBrk="1" hangingPunct="1"/>
            <a:r>
              <a:rPr lang="en-US" altLang="ja-JP" sz="2000">
                <a:latin typeface="Lucida Console" panose="020B0609040504020204" pitchFamily="49" charset="0"/>
                <a:ea typeface="HG丸ｺﾞｼｯｸM-PRO" panose="020F0600000000000000" pitchFamily="50" charset="-128"/>
              </a:rPr>
              <a:t>  System.out.println(</a:t>
            </a:r>
            <a:r>
              <a:rPr lang="en-US" altLang="ja-JP" sz="2000">
                <a:solidFill>
                  <a:srgbClr val="C00000"/>
                </a:solidFill>
                <a:latin typeface="Lucida Console" panose="020B0609040504020204" pitchFamily="49" charset="0"/>
                <a:ea typeface="HG丸ｺﾞｼｯｸM-PRO" panose="020F0600000000000000" pitchFamily="50" charset="-128"/>
              </a:rPr>
              <a:t>list.get(i)</a:t>
            </a:r>
            <a:r>
              <a:rPr lang="en-US" altLang="ja-JP" sz="2000">
                <a:latin typeface="Lucida Console" panose="020B0609040504020204" pitchFamily="49" charset="0"/>
                <a:ea typeface="HG丸ｺﾞｼｯｸM-PRO" panose="020F0600000000000000" pitchFamily="50" charset="-128"/>
              </a:rPr>
              <a:t>);</a:t>
            </a:r>
          </a:p>
          <a:p>
            <a:pPr eaLnBrk="1" hangingPunct="1"/>
            <a:r>
              <a:rPr lang="en-US" altLang="ja-JP" sz="2000">
                <a:latin typeface="Lucida Console" panose="020B0609040504020204" pitchFamily="49" charset="0"/>
                <a:ea typeface="HG丸ｺﾞｼｯｸM-PRO" panose="020F0600000000000000" pitchFamily="50" charset="-128"/>
              </a:rPr>
              <a:t>}</a:t>
            </a:r>
            <a:endParaRPr lang="ja-JP" altLang="en-US" sz="2000">
              <a:latin typeface="Lucida Console" panose="020B0609040504020204" pitchFamily="49" charset="0"/>
              <a:ea typeface="HG丸ｺﾞｼｯｸM-PRO" panose="020F0600000000000000" pitchFamily="50" charset="-128"/>
            </a:endParaRPr>
          </a:p>
        </p:txBody>
      </p:sp>
      <p:sp>
        <p:nvSpPr>
          <p:cNvPr id="90117" name="テキスト ボックス 4"/>
          <p:cNvSpPr txBox="1">
            <a:spLocks noChangeArrowheads="1"/>
          </p:cNvSpPr>
          <p:nvPr/>
        </p:nvSpPr>
        <p:spPr bwMode="auto">
          <a:xfrm>
            <a:off x="323528" y="4869160"/>
            <a:ext cx="8643938"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marL="342900" indent="-342900" eaLnBrk="1" hangingPunct="1">
              <a:buFont typeface="Arial" panose="020B0604020202020204" pitchFamily="34" charset="0"/>
              <a:buChar char="•"/>
            </a:pPr>
            <a:r>
              <a:rPr lang="ja-JP" altLang="en-US" sz="2000" dirty="0">
                <a:latin typeface="+mn-ea"/>
                <a:ea typeface="+mn-ea"/>
              </a:rPr>
              <a:t>この方法は、インデックスを指定して要素にアクセスできるものにしか使えない</a:t>
            </a:r>
            <a:endParaRPr lang="en-US" altLang="ja-JP" sz="2000" dirty="0">
              <a:latin typeface="+mn-ea"/>
              <a:ea typeface="+mn-ea"/>
            </a:endParaRPr>
          </a:p>
          <a:p>
            <a:pPr marL="342900" indent="-342900" eaLnBrk="1" hangingPunct="1">
              <a:buFont typeface="Arial" panose="020B0604020202020204" pitchFamily="34" charset="0"/>
              <a:buChar char="•"/>
            </a:pPr>
            <a:r>
              <a:rPr lang="ja-JP" altLang="en-US" sz="2000" dirty="0">
                <a:latin typeface="+mn-ea"/>
                <a:ea typeface="+mn-ea"/>
              </a:rPr>
              <a:t>インデックスを指定したアクセスが低速なコレクションには適さない</a:t>
            </a:r>
            <a:endParaRPr lang="en-US" altLang="ja-JP" sz="2000" dirty="0">
              <a:latin typeface="+mn-ea"/>
              <a:ea typeface="+mn-ea"/>
            </a:endParaRPr>
          </a:p>
          <a:p>
            <a:pPr marL="342900" indent="-342900" eaLnBrk="1" hangingPunct="1">
              <a:buFont typeface="Arial" panose="020B0604020202020204" pitchFamily="34" charset="0"/>
              <a:buChar char="•"/>
            </a:pPr>
            <a:r>
              <a:rPr lang="ja-JP" altLang="en-US" sz="2000" dirty="0">
                <a:latin typeface="+mn-ea"/>
                <a:ea typeface="+mn-ea"/>
              </a:rPr>
              <a:t>他にも全要素にアクセスする方法がある</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タイトル 1"/>
          <p:cNvSpPr>
            <a:spLocks noGrp="1"/>
          </p:cNvSpPr>
          <p:nvPr>
            <p:ph type="title"/>
          </p:nvPr>
        </p:nvSpPr>
        <p:spPr>
          <a:xfrm>
            <a:off x="457200" y="274638"/>
            <a:ext cx="8229600" cy="725487"/>
          </a:xfrm>
        </p:spPr>
        <p:txBody>
          <a:bodyPr/>
          <a:lstStyle/>
          <a:p>
            <a:pPr eaLnBrk="1" hangingPunct="1"/>
            <a:r>
              <a:rPr lang="ja-JP" altLang="en-US"/>
              <a:t>イテレータ（</a:t>
            </a:r>
            <a:r>
              <a:rPr lang="en-US" altLang="ja-JP"/>
              <a:t>Iterator</a:t>
            </a:r>
            <a:r>
              <a:rPr lang="ja-JP" altLang="en-US"/>
              <a:t>）</a:t>
            </a:r>
          </a:p>
        </p:txBody>
      </p:sp>
      <p:sp>
        <p:nvSpPr>
          <p:cNvPr id="91139" name="コンテンツ プレースホルダ 2"/>
          <p:cNvSpPr>
            <a:spLocks noGrp="1"/>
          </p:cNvSpPr>
          <p:nvPr>
            <p:ph idx="1"/>
          </p:nvPr>
        </p:nvSpPr>
        <p:spPr>
          <a:xfrm>
            <a:off x="457200" y="1214438"/>
            <a:ext cx="8229600" cy="2857500"/>
          </a:xfrm>
        </p:spPr>
        <p:txBody>
          <a:bodyPr/>
          <a:lstStyle/>
          <a:p>
            <a:pPr eaLnBrk="1" hangingPunct="1"/>
            <a:r>
              <a:rPr lang="ja-JP" altLang="en-US" sz="2800" dirty="0"/>
              <a:t>イテレータは、コレクションの中の要素を</a:t>
            </a:r>
            <a:r>
              <a:rPr lang="en-US" altLang="ja-JP" sz="2800" dirty="0"/>
              <a:t>1</a:t>
            </a:r>
            <a:r>
              <a:rPr lang="ja-JP" altLang="en-US" sz="2800" dirty="0" err="1"/>
              <a:t>つずつ</a:t>
            </a:r>
            <a:r>
              <a:rPr lang="ja-JP" altLang="en-US" sz="2800" dirty="0"/>
              <a:t>順番に参照する能力をもつオブジェクト</a:t>
            </a:r>
            <a:endParaRPr lang="en-US" altLang="ja-JP" sz="2800" dirty="0"/>
          </a:p>
          <a:p>
            <a:pPr eaLnBrk="1" hangingPunct="1"/>
            <a:r>
              <a:rPr lang="ja-JP" altLang="en-US" sz="2800" dirty="0"/>
              <a:t>主に次の</a:t>
            </a:r>
            <a:r>
              <a:rPr lang="en-US" altLang="ja-JP" sz="2800" dirty="0"/>
              <a:t>2</a:t>
            </a:r>
            <a:r>
              <a:rPr lang="ja-JP" altLang="en-US" sz="2800" dirty="0" err="1"/>
              <a:t>つの</a:t>
            </a:r>
            <a:r>
              <a:rPr lang="ja-JP" altLang="en-US" sz="2800" dirty="0"/>
              <a:t>メソッドがある</a:t>
            </a:r>
            <a:endParaRPr lang="en-US" altLang="ja-JP" sz="2800" dirty="0"/>
          </a:p>
          <a:p>
            <a:pPr marL="457200" lvl="1" indent="0" eaLnBrk="1" hangingPunct="1">
              <a:buNone/>
            </a:pPr>
            <a:r>
              <a:rPr lang="en-US" altLang="ja-JP" sz="2400" dirty="0" err="1">
                <a:latin typeface="Lucida Console" panose="020B0609040504020204" pitchFamily="49" charset="0"/>
              </a:rPr>
              <a:t>boolean</a:t>
            </a:r>
            <a:r>
              <a:rPr lang="en-US" altLang="ja-JP" sz="2400" dirty="0">
                <a:latin typeface="Lucida Console" panose="020B0609040504020204" pitchFamily="49" charset="0"/>
              </a:rPr>
              <a:t> </a:t>
            </a:r>
            <a:r>
              <a:rPr lang="en-US" altLang="ja-JP" sz="2400" dirty="0" err="1">
                <a:latin typeface="Lucida Console" panose="020B0609040504020204" pitchFamily="49" charset="0"/>
              </a:rPr>
              <a:t>hasNext</a:t>
            </a:r>
            <a:r>
              <a:rPr lang="en-US" altLang="ja-JP" sz="2400" dirty="0">
                <a:latin typeface="Lucida Console" panose="020B0609040504020204" pitchFamily="49" charset="0"/>
              </a:rPr>
              <a:t>() </a:t>
            </a:r>
            <a:r>
              <a:rPr lang="ja-JP" altLang="en-US" sz="2400" dirty="0"/>
              <a:t>まだ要素があるか</a:t>
            </a:r>
            <a:endParaRPr lang="en-US" altLang="ja-JP" sz="2400" dirty="0"/>
          </a:p>
          <a:p>
            <a:pPr marL="457200" lvl="1" indent="0" eaLnBrk="1" hangingPunct="1">
              <a:buNone/>
            </a:pPr>
            <a:r>
              <a:rPr lang="en-US" altLang="ja-JP" sz="2400" dirty="0">
                <a:latin typeface="Lucida Console" panose="020B0609040504020204" pitchFamily="49" charset="0"/>
              </a:rPr>
              <a:t>E next() </a:t>
            </a:r>
            <a:r>
              <a:rPr lang="ja-JP" altLang="en-US" sz="2400" dirty="0"/>
              <a:t>現在参照している要素を返して、次の要素に移動する</a:t>
            </a:r>
          </a:p>
        </p:txBody>
      </p:sp>
      <p:pic>
        <p:nvPicPr>
          <p:cNvPr id="91140" name="Picture 2" descr="C:\_jun\work\2009misc\書籍出版関係\Java\00_Java図表画面データ\2巻\13章\図13-7.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5875" y="3929063"/>
            <a:ext cx="6848475" cy="292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タイトル 1"/>
          <p:cNvSpPr>
            <a:spLocks noGrp="1"/>
          </p:cNvSpPr>
          <p:nvPr>
            <p:ph type="title"/>
          </p:nvPr>
        </p:nvSpPr>
        <p:spPr>
          <a:xfrm>
            <a:off x="457200" y="274638"/>
            <a:ext cx="8229600" cy="725487"/>
          </a:xfrm>
        </p:spPr>
        <p:txBody>
          <a:bodyPr/>
          <a:lstStyle/>
          <a:p>
            <a:pPr eaLnBrk="1" hangingPunct="1"/>
            <a:r>
              <a:rPr lang="ja-JP" altLang="en-US"/>
              <a:t>イテレータ（</a:t>
            </a:r>
            <a:r>
              <a:rPr lang="en-US" altLang="ja-JP"/>
              <a:t>Iterator</a:t>
            </a:r>
            <a:r>
              <a:rPr lang="ja-JP" altLang="en-US"/>
              <a:t>）の使用例</a:t>
            </a:r>
          </a:p>
        </p:txBody>
      </p:sp>
      <p:sp>
        <p:nvSpPr>
          <p:cNvPr id="92163" name="テキスト ボックス 3"/>
          <p:cNvSpPr txBox="1">
            <a:spLocks noChangeArrowheads="1"/>
          </p:cNvSpPr>
          <p:nvPr/>
        </p:nvSpPr>
        <p:spPr bwMode="auto">
          <a:xfrm>
            <a:off x="428625" y="1214438"/>
            <a:ext cx="8366125" cy="37861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a:latin typeface="Lucida Console" panose="020B0609040504020204" pitchFamily="49" charset="0"/>
                <a:ea typeface="HG丸ｺﾞｼｯｸM-PRO" panose="020F0600000000000000" pitchFamily="50" charset="-128"/>
              </a:rPr>
              <a:t>HashSet&lt;String&gt; set = new HashSet&lt;String&gt;();</a:t>
            </a:r>
          </a:p>
          <a:p>
            <a:pPr eaLnBrk="1" hangingPunct="1"/>
            <a:r>
              <a:rPr lang="en-US" altLang="ja-JP" sz="2400">
                <a:latin typeface="Lucida Console" panose="020B0609040504020204" pitchFamily="49" charset="0"/>
                <a:ea typeface="HG丸ｺﾞｼｯｸM-PRO" panose="020F0600000000000000" pitchFamily="50" charset="-128"/>
              </a:rPr>
              <a:t>set.add("A");</a:t>
            </a:r>
          </a:p>
          <a:p>
            <a:pPr eaLnBrk="1" hangingPunct="1"/>
            <a:r>
              <a:rPr lang="en-US" altLang="ja-JP" sz="2400">
                <a:latin typeface="Lucida Console" panose="020B0609040504020204" pitchFamily="49" charset="0"/>
                <a:ea typeface="HG丸ｺﾞｼｯｸM-PRO" panose="020F0600000000000000" pitchFamily="50" charset="-128"/>
              </a:rPr>
              <a:t>set.add("B");</a:t>
            </a:r>
          </a:p>
          <a:p>
            <a:pPr eaLnBrk="1" hangingPunct="1"/>
            <a:r>
              <a:rPr lang="en-US" altLang="ja-JP" sz="2400">
                <a:latin typeface="Lucida Console" panose="020B0609040504020204" pitchFamily="49" charset="0"/>
                <a:ea typeface="HG丸ｺﾞｼｯｸM-PRO" panose="020F0600000000000000" pitchFamily="50" charset="-128"/>
              </a:rPr>
              <a:t>set.add("C");</a:t>
            </a:r>
          </a:p>
          <a:p>
            <a:pPr eaLnBrk="1" hangingPunct="1"/>
            <a:r>
              <a:rPr lang="en-US" altLang="ja-JP" sz="2400">
                <a:latin typeface="Lucida Console" panose="020B0609040504020204" pitchFamily="49" charset="0"/>
                <a:ea typeface="HG丸ｺﾞｼｯｸM-PRO" panose="020F0600000000000000" pitchFamily="50" charset="-128"/>
              </a:rPr>
              <a:t>set.add("D");</a:t>
            </a:r>
          </a:p>
          <a:p>
            <a:pPr eaLnBrk="1" hangingPunct="1"/>
            <a:r>
              <a:rPr lang="en-US" altLang="ja-JP" sz="2400">
                <a:solidFill>
                  <a:srgbClr val="C00000"/>
                </a:solidFill>
                <a:latin typeface="Lucida Console" panose="020B0609040504020204" pitchFamily="49" charset="0"/>
                <a:ea typeface="HG丸ｺﾞｼｯｸM-PRO" panose="020F0600000000000000" pitchFamily="50" charset="-128"/>
              </a:rPr>
              <a:t>Iterator&lt;String&gt; it = set.iterator();</a:t>
            </a:r>
          </a:p>
          <a:p>
            <a:pPr eaLnBrk="1" hangingPunct="1"/>
            <a:r>
              <a:rPr lang="en-US" altLang="ja-JP" sz="2400">
                <a:solidFill>
                  <a:srgbClr val="C00000"/>
                </a:solidFill>
                <a:latin typeface="Lucida Console" panose="020B0609040504020204" pitchFamily="49" charset="0"/>
                <a:ea typeface="HG丸ｺﾞｼｯｸM-PRO" panose="020F0600000000000000" pitchFamily="50" charset="-128"/>
              </a:rPr>
              <a:t>while(it.hasNext()) {</a:t>
            </a:r>
          </a:p>
          <a:p>
            <a:pPr eaLnBrk="1" hangingPunct="1"/>
            <a:r>
              <a:rPr lang="en-US" altLang="ja-JP" sz="2400">
                <a:latin typeface="Lucida Console" panose="020B0609040504020204" pitchFamily="49" charset="0"/>
                <a:ea typeface="HG丸ｺﾞｼｯｸM-PRO" panose="020F0600000000000000" pitchFamily="50" charset="-128"/>
              </a:rPr>
              <a:t>  String str = </a:t>
            </a:r>
            <a:r>
              <a:rPr lang="en-US" altLang="ja-JP" sz="2400">
                <a:solidFill>
                  <a:srgbClr val="C00000"/>
                </a:solidFill>
                <a:latin typeface="Lucida Console" panose="020B0609040504020204" pitchFamily="49" charset="0"/>
                <a:ea typeface="HG丸ｺﾞｼｯｸM-PRO" panose="020F0600000000000000" pitchFamily="50" charset="-128"/>
              </a:rPr>
              <a:t>it.next()</a:t>
            </a:r>
            <a:r>
              <a:rPr lang="en-US" altLang="ja-JP" sz="2400">
                <a:latin typeface="Lucida Console" panose="020B0609040504020204" pitchFamily="49" charset="0"/>
                <a:ea typeface="HG丸ｺﾞｼｯｸM-PRO" panose="020F0600000000000000" pitchFamily="50" charset="-128"/>
              </a:rPr>
              <a:t>;</a:t>
            </a:r>
          </a:p>
          <a:p>
            <a:pPr eaLnBrk="1" hangingPunct="1"/>
            <a:r>
              <a:rPr lang="en-US" altLang="ja-JP" sz="2400">
                <a:latin typeface="Lucida Console" panose="020B0609040504020204" pitchFamily="49" charset="0"/>
                <a:ea typeface="HG丸ｺﾞｼｯｸM-PRO" panose="020F0600000000000000" pitchFamily="50" charset="-128"/>
              </a:rPr>
              <a:t>  System.out.println(str);</a:t>
            </a:r>
          </a:p>
          <a:p>
            <a:pPr eaLnBrk="1" hangingPunct="1"/>
            <a:r>
              <a:rPr lang="en-US" altLang="ja-JP" sz="2400">
                <a:latin typeface="Lucida Console" panose="020B0609040504020204" pitchFamily="49" charset="0"/>
                <a:ea typeface="HG丸ｺﾞｼｯｸM-PRO" panose="020F0600000000000000" pitchFamily="50" charset="-128"/>
              </a:rPr>
              <a:t>}</a:t>
            </a:r>
            <a:endParaRPr lang="ja-JP" altLang="en-US" sz="2400">
              <a:latin typeface="Lucida Console" panose="020B0609040504020204" pitchFamily="49" charset="0"/>
              <a:ea typeface="HG丸ｺﾞｼｯｸM-PRO" panose="020F0600000000000000" pitchFamily="50" charset="-128"/>
            </a:endParaRPr>
          </a:p>
        </p:txBody>
      </p:sp>
      <p:sp>
        <p:nvSpPr>
          <p:cNvPr id="92164" name="テキスト ボックス 4"/>
          <p:cNvSpPr txBox="1">
            <a:spLocks noChangeArrowheads="1"/>
          </p:cNvSpPr>
          <p:nvPr/>
        </p:nvSpPr>
        <p:spPr bwMode="auto">
          <a:xfrm>
            <a:off x="500063" y="5500688"/>
            <a:ext cx="72628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2000">
                <a:latin typeface="Lucida Console" panose="020B0609040504020204" pitchFamily="49" charset="0"/>
                <a:ea typeface="HG丸ｺﾞｼｯｸM-PRO" panose="020F0600000000000000" pitchFamily="50" charset="-128"/>
              </a:rPr>
              <a:t>セットコレクションに対しても、</a:t>
            </a:r>
            <a:r>
              <a:rPr lang="en-US" altLang="ja-JP" sz="2000">
                <a:latin typeface="Lucida Console" panose="020B0609040504020204" pitchFamily="49" charset="0"/>
                <a:ea typeface="HG丸ｺﾞｼｯｸM-PRO" panose="020F0600000000000000" pitchFamily="50" charset="-128"/>
              </a:rPr>
              <a:t>1</a:t>
            </a:r>
            <a:r>
              <a:rPr lang="ja-JP" altLang="en-US" sz="2000">
                <a:latin typeface="Lucida Console" panose="020B0609040504020204" pitchFamily="49" charset="0"/>
                <a:ea typeface="HG丸ｺﾞｼｯｸM-PRO" panose="020F0600000000000000" pitchFamily="50" charset="-128"/>
              </a:rPr>
              <a:t>つずつ要素を参照できる。</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タイトル 1"/>
          <p:cNvSpPr>
            <a:spLocks noGrp="1"/>
          </p:cNvSpPr>
          <p:nvPr>
            <p:ph type="title"/>
          </p:nvPr>
        </p:nvSpPr>
        <p:spPr>
          <a:xfrm>
            <a:off x="457200" y="274638"/>
            <a:ext cx="8229600" cy="725487"/>
          </a:xfrm>
        </p:spPr>
        <p:txBody>
          <a:bodyPr/>
          <a:lstStyle/>
          <a:p>
            <a:pPr eaLnBrk="1" hangingPunct="1"/>
            <a:r>
              <a:rPr lang="ja-JP" altLang="en-US" dirty="0"/>
              <a:t>拡張</a:t>
            </a:r>
            <a:r>
              <a:rPr lang="en-US" altLang="ja-JP" dirty="0"/>
              <a:t>for</a:t>
            </a:r>
            <a:r>
              <a:rPr lang="ja-JP" altLang="en-US" dirty="0"/>
              <a:t>文</a:t>
            </a:r>
          </a:p>
        </p:txBody>
      </p:sp>
      <p:sp>
        <p:nvSpPr>
          <p:cNvPr id="93187" name="コンテンツ プレースホルダ 2"/>
          <p:cNvSpPr>
            <a:spLocks noGrp="1"/>
          </p:cNvSpPr>
          <p:nvPr>
            <p:ph idx="1"/>
          </p:nvPr>
        </p:nvSpPr>
        <p:spPr>
          <a:xfrm>
            <a:off x="457200" y="1214438"/>
            <a:ext cx="8229600" cy="1285875"/>
          </a:xfrm>
        </p:spPr>
        <p:txBody>
          <a:bodyPr/>
          <a:lstStyle/>
          <a:p>
            <a:pPr marL="0" indent="0" eaLnBrk="1" hangingPunct="1">
              <a:buNone/>
            </a:pPr>
            <a:r>
              <a:rPr lang="ja-JP" altLang="en-US" sz="2800" dirty="0"/>
              <a:t>通常の</a:t>
            </a:r>
            <a:r>
              <a:rPr lang="en-US" altLang="ja-JP" sz="2800" dirty="0"/>
              <a:t>for</a:t>
            </a:r>
            <a:r>
              <a:rPr lang="ja-JP" altLang="en-US" sz="2800" dirty="0"/>
              <a:t>文、イテレータを使ったアクセスよりも簡潔に記述できる構文</a:t>
            </a:r>
          </a:p>
        </p:txBody>
      </p:sp>
      <p:sp>
        <p:nvSpPr>
          <p:cNvPr id="93188" name="テキスト ボックス 3"/>
          <p:cNvSpPr txBox="1">
            <a:spLocks noChangeArrowheads="1"/>
          </p:cNvSpPr>
          <p:nvPr/>
        </p:nvSpPr>
        <p:spPr bwMode="auto">
          <a:xfrm>
            <a:off x="1457325" y="2428875"/>
            <a:ext cx="5614988" cy="1200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dirty="0">
                <a:latin typeface="Lucida Console" panose="020B0609040504020204" pitchFamily="49" charset="0"/>
                <a:ea typeface="HG丸ｺﾞｼｯｸM-PRO" panose="020F0600000000000000" pitchFamily="50" charset="-128"/>
              </a:rPr>
              <a:t>for(</a:t>
            </a:r>
            <a:r>
              <a:rPr lang="ja-JP" altLang="en-US" sz="2400" dirty="0">
                <a:latin typeface="Lucida Console" panose="020B0609040504020204" pitchFamily="49" charset="0"/>
                <a:ea typeface="HG丸ｺﾞｼｯｸM-PRO" panose="020F0600000000000000" pitchFamily="50" charset="-128"/>
              </a:rPr>
              <a:t>型名 変数名</a:t>
            </a:r>
            <a:r>
              <a:rPr lang="en-US" altLang="ja-JP" sz="2400" dirty="0">
                <a:latin typeface="Lucida Console" panose="020B0609040504020204" pitchFamily="49" charset="0"/>
                <a:ea typeface="HG丸ｺﾞｼｯｸM-PRO" panose="020F0600000000000000" pitchFamily="50" charset="-128"/>
              </a:rPr>
              <a:t> : </a:t>
            </a:r>
            <a:r>
              <a:rPr lang="ja-JP" altLang="en-US" sz="2400" dirty="0">
                <a:latin typeface="Lucida Console" panose="020B0609040504020204" pitchFamily="49" charset="0"/>
                <a:ea typeface="HG丸ｺﾞｼｯｸM-PRO" panose="020F0600000000000000" pitchFamily="50" charset="-128"/>
              </a:rPr>
              <a:t>コレクション</a:t>
            </a:r>
            <a:r>
              <a:rPr lang="en-US" altLang="ja-JP" sz="2400" dirty="0">
                <a:latin typeface="Lucida Console" panose="020B0609040504020204" pitchFamily="49" charset="0"/>
                <a:ea typeface="HG丸ｺﾞｼｯｸM-PRO" panose="020F0600000000000000" pitchFamily="50" charset="-128"/>
              </a:rPr>
              <a:t>) {</a:t>
            </a:r>
          </a:p>
          <a:p>
            <a:pPr eaLnBrk="1" hangingPunct="1"/>
            <a:r>
              <a:rPr lang="en-US" altLang="ja-JP" sz="2400" dirty="0">
                <a:latin typeface="Lucida Console" panose="020B0609040504020204" pitchFamily="49" charset="0"/>
                <a:ea typeface="HG丸ｺﾞｼｯｸM-PRO" panose="020F0600000000000000" pitchFamily="50" charset="-128"/>
              </a:rPr>
              <a:t>  </a:t>
            </a:r>
            <a:r>
              <a:rPr lang="en-US" altLang="ja-JP" sz="2400" dirty="0">
                <a:latin typeface="+mn-ea"/>
                <a:ea typeface="+mn-ea"/>
              </a:rPr>
              <a:t>for</a:t>
            </a:r>
            <a:r>
              <a:rPr lang="ja-JP" altLang="en-US" sz="2400" dirty="0">
                <a:latin typeface="+mn-ea"/>
                <a:ea typeface="+mn-ea"/>
              </a:rPr>
              <a:t>ループ内の処理</a:t>
            </a:r>
            <a:endParaRPr lang="en-US" altLang="ja-JP" sz="2400" dirty="0">
              <a:latin typeface="+mn-ea"/>
              <a:ea typeface="+mn-ea"/>
            </a:endParaRPr>
          </a:p>
          <a:p>
            <a:pPr eaLnBrk="1" hangingPunct="1"/>
            <a:r>
              <a:rPr lang="en-US" altLang="ja-JP" sz="2400" dirty="0">
                <a:latin typeface="Lucida Console" panose="020B0609040504020204" pitchFamily="49" charset="0"/>
                <a:ea typeface="HG丸ｺﾞｼｯｸM-PRO" panose="020F0600000000000000" pitchFamily="50" charset="-128"/>
              </a:rPr>
              <a:t>}</a:t>
            </a:r>
            <a:endParaRPr lang="ja-JP" altLang="en-US" sz="2400" dirty="0">
              <a:latin typeface="Lucida Console" panose="020B0609040504020204" pitchFamily="49" charset="0"/>
              <a:ea typeface="HG丸ｺﾞｼｯｸM-PRO" panose="020F0600000000000000" pitchFamily="50" charset="-128"/>
            </a:endParaRPr>
          </a:p>
        </p:txBody>
      </p:sp>
      <p:sp>
        <p:nvSpPr>
          <p:cNvPr id="93189" name="テキスト ボックス 4"/>
          <p:cNvSpPr txBox="1">
            <a:spLocks noChangeArrowheads="1"/>
          </p:cNvSpPr>
          <p:nvPr/>
        </p:nvSpPr>
        <p:spPr bwMode="auto">
          <a:xfrm>
            <a:off x="0" y="4264025"/>
            <a:ext cx="9296400" cy="2308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a:solidFill>
                  <a:srgbClr val="C00000"/>
                </a:solidFill>
                <a:latin typeface="Lucida Console" panose="020B0609040504020204" pitchFamily="49" charset="0"/>
                <a:ea typeface="HG丸ｺﾞｼｯｸM-PRO" panose="020F0600000000000000" pitchFamily="50" charset="-128"/>
              </a:rPr>
              <a:t>ArrayList&lt;String&gt; </a:t>
            </a:r>
            <a:r>
              <a:rPr lang="en-US" altLang="ja-JP" sz="2400">
                <a:latin typeface="Lucida Console" panose="020B0609040504020204" pitchFamily="49" charset="0"/>
                <a:ea typeface="HG丸ｺﾞｼｯｸM-PRO" panose="020F0600000000000000" pitchFamily="50" charset="-128"/>
              </a:rPr>
              <a:t>list = new </a:t>
            </a:r>
            <a:r>
              <a:rPr lang="en-US" altLang="ja-JP" sz="2400">
                <a:solidFill>
                  <a:srgbClr val="C00000"/>
                </a:solidFill>
                <a:latin typeface="Lucida Console" panose="020B0609040504020204" pitchFamily="49" charset="0"/>
                <a:ea typeface="HG丸ｺﾞｼｯｸM-PRO" panose="020F0600000000000000" pitchFamily="50" charset="-128"/>
              </a:rPr>
              <a:t>ArrayList&lt;String&gt;</a:t>
            </a:r>
            <a:r>
              <a:rPr lang="en-US" altLang="ja-JP" sz="2400">
                <a:latin typeface="Lucida Console" panose="020B0609040504020204" pitchFamily="49" charset="0"/>
                <a:ea typeface="HG丸ｺﾞｼｯｸM-PRO" panose="020F0600000000000000" pitchFamily="50" charset="-128"/>
              </a:rPr>
              <a:t>();</a:t>
            </a:r>
          </a:p>
          <a:p>
            <a:pPr eaLnBrk="1" hangingPunct="1"/>
            <a:r>
              <a:rPr lang="en-US" altLang="ja-JP" sz="2400">
                <a:latin typeface="Lucida Console" panose="020B0609040504020204" pitchFamily="49" charset="0"/>
                <a:ea typeface="HG丸ｺﾞｼｯｸM-PRO" panose="020F0600000000000000" pitchFamily="50" charset="-128"/>
              </a:rPr>
              <a:t>list.</a:t>
            </a:r>
            <a:r>
              <a:rPr lang="en-US" altLang="ja-JP" sz="2400">
                <a:solidFill>
                  <a:srgbClr val="C00000"/>
                </a:solidFill>
                <a:latin typeface="Lucida Console" panose="020B0609040504020204" pitchFamily="49" charset="0"/>
                <a:ea typeface="HG丸ｺﾞｼｯｸM-PRO" panose="020F0600000000000000" pitchFamily="50" charset="-128"/>
              </a:rPr>
              <a:t>add</a:t>
            </a:r>
            <a:r>
              <a:rPr lang="en-US" altLang="ja-JP" sz="2400">
                <a:latin typeface="Lucida Console" panose="020B0609040504020204" pitchFamily="49" charset="0"/>
                <a:ea typeface="HG丸ｺﾞｼｯｸM-PRO" panose="020F0600000000000000" pitchFamily="50" charset="-128"/>
              </a:rPr>
              <a:t>("Good morning.");</a:t>
            </a:r>
          </a:p>
          <a:p>
            <a:pPr eaLnBrk="1" hangingPunct="1"/>
            <a:r>
              <a:rPr lang="en-US" altLang="ja-JP" sz="2400">
                <a:latin typeface="Lucida Console" panose="020B0609040504020204" pitchFamily="49" charset="0"/>
                <a:ea typeface="HG丸ｺﾞｼｯｸM-PRO" panose="020F0600000000000000" pitchFamily="50" charset="-128"/>
              </a:rPr>
              <a:t>list.</a:t>
            </a:r>
            <a:r>
              <a:rPr lang="en-US" altLang="ja-JP" sz="2400">
                <a:solidFill>
                  <a:srgbClr val="C00000"/>
                </a:solidFill>
                <a:latin typeface="Lucida Console" panose="020B0609040504020204" pitchFamily="49" charset="0"/>
                <a:ea typeface="HG丸ｺﾞｼｯｸM-PRO" panose="020F0600000000000000" pitchFamily="50" charset="-128"/>
              </a:rPr>
              <a:t>add</a:t>
            </a:r>
            <a:r>
              <a:rPr lang="en-US" altLang="ja-JP" sz="2400">
                <a:latin typeface="Lucida Console" panose="020B0609040504020204" pitchFamily="49" charset="0"/>
                <a:ea typeface="HG丸ｺﾞｼｯｸM-PRO" panose="020F0600000000000000" pitchFamily="50" charset="-128"/>
              </a:rPr>
              <a:t>("Hello.");</a:t>
            </a:r>
          </a:p>
          <a:p>
            <a:pPr eaLnBrk="1" hangingPunct="1"/>
            <a:r>
              <a:rPr lang="en-US" altLang="ja-JP" sz="2400">
                <a:solidFill>
                  <a:srgbClr val="C00000"/>
                </a:solidFill>
                <a:latin typeface="Lucida Console" panose="020B0609040504020204" pitchFamily="49" charset="0"/>
                <a:ea typeface="HG丸ｺﾞｼｯｸM-PRO" panose="020F0600000000000000" pitchFamily="50" charset="-128"/>
              </a:rPr>
              <a:t>for(String str : list) </a:t>
            </a:r>
            <a:r>
              <a:rPr lang="en-US" altLang="ja-JP" sz="2400">
                <a:latin typeface="Lucida Console" panose="020B0609040504020204" pitchFamily="49" charset="0"/>
                <a:ea typeface="HG丸ｺﾞｼｯｸM-PRO" panose="020F0600000000000000" pitchFamily="50" charset="-128"/>
              </a:rPr>
              <a:t>{</a:t>
            </a:r>
          </a:p>
          <a:p>
            <a:pPr eaLnBrk="1" hangingPunct="1"/>
            <a:r>
              <a:rPr lang="en-US" altLang="ja-JP" sz="2400">
                <a:latin typeface="Lucida Console" panose="020B0609040504020204" pitchFamily="49" charset="0"/>
                <a:ea typeface="HG丸ｺﾞｼｯｸM-PRO" panose="020F0600000000000000" pitchFamily="50" charset="-128"/>
              </a:rPr>
              <a:t>  System.out.println(str);</a:t>
            </a:r>
          </a:p>
          <a:p>
            <a:pPr eaLnBrk="1" hangingPunct="1"/>
            <a:r>
              <a:rPr lang="en-US" altLang="ja-JP" sz="2400">
                <a:latin typeface="Lucida Console" panose="020B0609040504020204" pitchFamily="49" charset="0"/>
                <a:ea typeface="HG丸ｺﾞｼｯｸM-PRO" panose="020F0600000000000000" pitchFamily="50" charset="-128"/>
              </a:rPr>
              <a:t>}</a:t>
            </a:r>
            <a:endParaRPr lang="ja-JP" altLang="en-US" sz="2400">
              <a:latin typeface="Lucida Console" panose="020B0609040504020204" pitchFamily="49" charset="0"/>
              <a:ea typeface="HG丸ｺﾞｼｯｸM-PRO" panose="020F0600000000000000" pitchFamily="50" charset="-128"/>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タイトル 1"/>
          <p:cNvSpPr>
            <a:spLocks noGrp="1"/>
          </p:cNvSpPr>
          <p:nvPr>
            <p:ph type="title"/>
          </p:nvPr>
        </p:nvSpPr>
        <p:spPr>
          <a:xfrm>
            <a:off x="457200" y="274638"/>
            <a:ext cx="8229600" cy="725487"/>
          </a:xfrm>
        </p:spPr>
        <p:txBody>
          <a:bodyPr/>
          <a:lstStyle/>
          <a:p>
            <a:pPr eaLnBrk="1" hangingPunct="1"/>
            <a:r>
              <a:rPr lang="en-US" altLang="ja-JP"/>
              <a:t>LinkedList</a:t>
            </a:r>
            <a:r>
              <a:rPr lang="ja-JP" altLang="en-US"/>
              <a:t>クラスによるキュー</a:t>
            </a:r>
          </a:p>
        </p:txBody>
      </p:sp>
      <p:sp>
        <p:nvSpPr>
          <p:cNvPr id="94211" name="コンテンツ プレースホルダ 2"/>
          <p:cNvSpPr>
            <a:spLocks noGrp="1"/>
          </p:cNvSpPr>
          <p:nvPr>
            <p:ph idx="1"/>
          </p:nvPr>
        </p:nvSpPr>
        <p:spPr>
          <a:xfrm>
            <a:off x="457200" y="1214438"/>
            <a:ext cx="8229600" cy="5000625"/>
          </a:xfrm>
        </p:spPr>
        <p:txBody>
          <a:bodyPr/>
          <a:lstStyle/>
          <a:p>
            <a:pPr marL="0" indent="0" eaLnBrk="1" hangingPunct="1">
              <a:buNone/>
            </a:pPr>
            <a:r>
              <a:rPr lang="ja-JP" altLang="en-US" sz="2800" dirty="0">
                <a:solidFill>
                  <a:srgbClr val="C00000"/>
                </a:solidFill>
              </a:rPr>
              <a:t>キュー</a:t>
            </a:r>
            <a:r>
              <a:rPr lang="ja-JP" altLang="en-US" sz="2800" dirty="0"/>
              <a:t>：先入れ先出し（</a:t>
            </a:r>
            <a:r>
              <a:rPr lang="en-US" altLang="ja-JP" sz="2800" dirty="0"/>
              <a:t>First In First </a:t>
            </a:r>
            <a:r>
              <a:rPr lang="en-US" altLang="ja-JP" sz="2800" dirty="0" err="1"/>
              <a:t>Out:FIFO</a:t>
            </a:r>
            <a:r>
              <a:rPr lang="ja-JP" altLang="en-US" sz="2800" dirty="0"/>
              <a:t>）によるオブジェクト管理</a:t>
            </a:r>
          </a:p>
        </p:txBody>
      </p:sp>
      <p:pic>
        <p:nvPicPr>
          <p:cNvPr id="94212" name="Picture 2" descr="C:\_jun\work\2009misc\書籍出版関係\Java\00_Java図表画面データ\2巻\13章\図13-8.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3063" y="2643188"/>
            <a:ext cx="6118225"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タイトル 1"/>
          <p:cNvSpPr>
            <a:spLocks noGrp="1"/>
          </p:cNvSpPr>
          <p:nvPr>
            <p:ph type="title"/>
          </p:nvPr>
        </p:nvSpPr>
        <p:spPr>
          <a:xfrm>
            <a:off x="457200" y="274638"/>
            <a:ext cx="8229600" cy="725487"/>
          </a:xfrm>
        </p:spPr>
        <p:txBody>
          <a:bodyPr/>
          <a:lstStyle/>
          <a:p>
            <a:pPr eaLnBrk="1" hangingPunct="1"/>
            <a:r>
              <a:rPr lang="en-US" altLang="ja-JP"/>
              <a:t>import</a:t>
            </a:r>
            <a:r>
              <a:rPr lang="ja-JP" altLang="en-US"/>
              <a:t>宣言の使用例</a:t>
            </a:r>
          </a:p>
        </p:txBody>
      </p:sp>
      <p:sp>
        <p:nvSpPr>
          <p:cNvPr id="10243" name="テキスト ボックス 4"/>
          <p:cNvSpPr txBox="1">
            <a:spLocks noChangeArrowheads="1"/>
          </p:cNvSpPr>
          <p:nvPr/>
        </p:nvSpPr>
        <p:spPr bwMode="auto">
          <a:xfrm>
            <a:off x="469900" y="1285875"/>
            <a:ext cx="8174038" cy="3416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dirty="0">
                <a:solidFill>
                  <a:srgbClr val="C00000"/>
                </a:solidFill>
                <a:latin typeface="Lucida Console" panose="020B0609040504020204" pitchFamily="49" charset="0"/>
                <a:ea typeface="HG丸ｺﾞｼｯｸM-PRO" panose="020F0600000000000000" pitchFamily="50" charset="-128"/>
              </a:rPr>
              <a:t>import </a:t>
            </a:r>
            <a:r>
              <a:rPr lang="en-US" altLang="ja-JP" sz="2400" dirty="0" err="1">
                <a:solidFill>
                  <a:srgbClr val="C00000"/>
                </a:solidFill>
                <a:latin typeface="Lucida Console" panose="020B0609040504020204" pitchFamily="49" charset="0"/>
                <a:ea typeface="HG丸ｺﾞｼｯｸM-PRO" panose="020F0600000000000000" pitchFamily="50" charset="-128"/>
              </a:rPr>
              <a:t>java.util.Random</a:t>
            </a:r>
            <a:r>
              <a:rPr lang="en-US" altLang="ja-JP" sz="2400" dirty="0">
                <a:solidFill>
                  <a:srgbClr val="C00000"/>
                </a:solidFill>
                <a:latin typeface="Lucida Console" panose="020B0609040504020204" pitchFamily="49" charset="0"/>
                <a:ea typeface="HG丸ｺﾞｼｯｸM-PRO" panose="020F0600000000000000" pitchFamily="50" charset="-128"/>
              </a:rPr>
              <a:t>;</a:t>
            </a:r>
          </a:p>
          <a:p>
            <a:pPr eaLnBrk="1" hangingPunct="1"/>
            <a:endParaRPr lang="en-US" altLang="ja-JP" sz="2400" dirty="0">
              <a:latin typeface="Lucida Console" panose="020B0609040504020204" pitchFamily="49" charset="0"/>
              <a:ea typeface="HG丸ｺﾞｼｯｸM-PRO" panose="020F0600000000000000" pitchFamily="50" charset="-128"/>
            </a:endParaRPr>
          </a:p>
          <a:p>
            <a:pPr eaLnBrk="1" hangingPunct="1"/>
            <a:r>
              <a:rPr lang="en-US" altLang="ja-JP" sz="2400" dirty="0">
                <a:latin typeface="Lucida Console" panose="020B0609040504020204" pitchFamily="49" charset="0"/>
                <a:ea typeface="HG丸ｺﾞｼｯｸM-PRO" panose="020F0600000000000000" pitchFamily="50" charset="-128"/>
              </a:rPr>
              <a:t>public class </a:t>
            </a:r>
            <a:r>
              <a:rPr lang="en-US" altLang="ja-JP" sz="2400" dirty="0" err="1">
                <a:latin typeface="Lucida Console" panose="020B0609040504020204" pitchFamily="49" charset="0"/>
                <a:ea typeface="HG丸ｺﾞｼｯｸM-PRO" panose="020F0600000000000000" pitchFamily="50" charset="-128"/>
              </a:rPr>
              <a:t>ImportExample</a:t>
            </a:r>
            <a:r>
              <a:rPr lang="en-US" altLang="ja-JP" sz="2400" dirty="0">
                <a:latin typeface="Lucida Console" panose="020B0609040504020204" pitchFamily="49" charset="0"/>
                <a:ea typeface="HG丸ｺﾞｼｯｸM-PRO" panose="020F0600000000000000" pitchFamily="50" charset="-128"/>
              </a:rPr>
              <a:t> {</a:t>
            </a:r>
          </a:p>
          <a:p>
            <a:pPr eaLnBrk="1" hangingPunct="1"/>
            <a:r>
              <a:rPr lang="ja-JP" altLang="en-US" sz="2400" dirty="0">
                <a:latin typeface="Lucida Console" panose="020B0609040504020204" pitchFamily="49" charset="0"/>
                <a:ea typeface="HG丸ｺﾞｼｯｸM-PRO" panose="020F0600000000000000" pitchFamily="50" charset="-128"/>
              </a:rPr>
              <a:t>  </a:t>
            </a:r>
            <a:r>
              <a:rPr lang="en-US" altLang="ja-JP" sz="2400" dirty="0">
                <a:latin typeface="Lucida Console" panose="020B0609040504020204" pitchFamily="49" charset="0"/>
                <a:ea typeface="HG丸ｺﾞｼｯｸM-PRO" panose="020F0600000000000000" pitchFamily="50" charset="-128"/>
              </a:rPr>
              <a:t>public static void main(String[] </a:t>
            </a:r>
            <a:r>
              <a:rPr lang="en-US" altLang="ja-JP" sz="2400" dirty="0" err="1">
                <a:latin typeface="Lucida Console" panose="020B0609040504020204" pitchFamily="49" charset="0"/>
                <a:ea typeface="HG丸ｺﾞｼｯｸM-PRO" panose="020F0600000000000000" pitchFamily="50" charset="-128"/>
              </a:rPr>
              <a:t>args</a:t>
            </a:r>
            <a:r>
              <a:rPr lang="en-US" altLang="ja-JP" sz="2400" dirty="0">
                <a:latin typeface="Lucida Console" panose="020B0609040504020204" pitchFamily="49" charset="0"/>
                <a:ea typeface="HG丸ｺﾞｼｯｸM-PRO" panose="020F0600000000000000" pitchFamily="50" charset="-128"/>
              </a:rPr>
              <a:t>) {</a:t>
            </a:r>
          </a:p>
          <a:p>
            <a:pPr eaLnBrk="1" hangingPunct="1"/>
            <a:r>
              <a:rPr lang="ja-JP" altLang="en-US" sz="2400" dirty="0">
                <a:latin typeface="Lucida Console" panose="020B0609040504020204" pitchFamily="49" charset="0"/>
                <a:ea typeface="HG丸ｺﾞｼｯｸM-PRO" panose="020F0600000000000000" pitchFamily="50" charset="-128"/>
              </a:rPr>
              <a:t>    </a:t>
            </a:r>
            <a:r>
              <a:rPr lang="en-US" altLang="ja-JP" sz="2400" dirty="0">
                <a:solidFill>
                  <a:srgbClr val="C00000"/>
                </a:solidFill>
                <a:latin typeface="Lucida Console" panose="020B0609040504020204" pitchFamily="49" charset="0"/>
                <a:ea typeface="HG丸ｺﾞｼｯｸM-PRO" panose="020F0600000000000000" pitchFamily="50" charset="-128"/>
              </a:rPr>
              <a:t>Random rand = new Random();</a:t>
            </a:r>
          </a:p>
          <a:p>
            <a:pPr eaLnBrk="1" hangingPunct="1"/>
            <a:r>
              <a:rPr lang="en-US" altLang="ja-JP" sz="2400" dirty="0">
                <a:latin typeface="Lucida Console" panose="020B0609040504020204" pitchFamily="49" charset="0"/>
                <a:ea typeface="HG丸ｺﾞｼｯｸM-PRO" panose="020F0600000000000000" pitchFamily="50" charset="-128"/>
              </a:rPr>
              <a:t>    // 0</a:t>
            </a:r>
            <a:r>
              <a:rPr lang="ja-JP" altLang="en-US" sz="2400" dirty="0">
                <a:latin typeface="Lucida Console" panose="020B0609040504020204" pitchFamily="49" charset="0"/>
                <a:ea typeface="HG丸ｺﾞｼｯｸM-PRO" panose="020F0600000000000000" pitchFamily="50" charset="-128"/>
              </a:rPr>
              <a:t>～</a:t>
            </a:r>
            <a:r>
              <a:rPr lang="en-US" altLang="ja-JP" sz="2400" dirty="0">
                <a:latin typeface="Lucida Console" panose="020B0609040504020204" pitchFamily="49" charset="0"/>
                <a:ea typeface="HG丸ｺﾞｼｯｸM-PRO" panose="020F0600000000000000" pitchFamily="50" charset="-128"/>
              </a:rPr>
              <a:t>1</a:t>
            </a:r>
            <a:r>
              <a:rPr lang="ja-JP" altLang="en-US" sz="2400" dirty="0">
                <a:latin typeface="Lucida Console" panose="020B0609040504020204" pitchFamily="49" charset="0"/>
                <a:ea typeface="HG丸ｺﾞｼｯｸM-PRO" panose="020F0600000000000000" pitchFamily="50" charset="-128"/>
              </a:rPr>
              <a:t>の間のランダムな値を出力する</a:t>
            </a:r>
          </a:p>
          <a:p>
            <a:pPr eaLnBrk="1" hangingPunct="1"/>
            <a:r>
              <a:rPr lang="en-US" altLang="ja-JP" sz="2400" dirty="0">
                <a:latin typeface="Lucida Console" panose="020B0609040504020204" pitchFamily="49" charset="0"/>
                <a:ea typeface="HG丸ｺﾞｼｯｸM-PRO" panose="020F0600000000000000" pitchFamily="50" charset="-128"/>
              </a:rPr>
              <a:t>    </a:t>
            </a:r>
            <a:r>
              <a:rPr lang="en-US" altLang="ja-JP" sz="2400" dirty="0" err="1">
                <a:latin typeface="Lucida Console" panose="020B0609040504020204" pitchFamily="49" charset="0"/>
                <a:ea typeface="HG丸ｺﾞｼｯｸM-PRO" panose="020F0600000000000000" pitchFamily="50" charset="-128"/>
              </a:rPr>
              <a:t>System.out.println</a:t>
            </a:r>
            <a:r>
              <a:rPr lang="en-US" altLang="ja-JP" sz="2400" dirty="0">
                <a:latin typeface="Lucida Console" panose="020B0609040504020204" pitchFamily="49" charset="0"/>
                <a:ea typeface="HG丸ｺﾞｼｯｸM-PRO" panose="020F0600000000000000" pitchFamily="50" charset="-128"/>
              </a:rPr>
              <a:t>(</a:t>
            </a:r>
            <a:r>
              <a:rPr lang="en-US" altLang="ja-JP" sz="2400" dirty="0" err="1">
                <a:latin typeface="Lucida Console" panose="020B0609040504020204" pitchFamily="49" charset="0"/>
                <a:ea typeface="HG丸ｺﾞｼｯｸM-PRO" panose="020F0600000000000000" pitchFamily="50" charset="-128"/>
              </a:rPr>
              <a:t>rand.nextDouble</a:t>
            </a:r>
            <a:r>
              <a:rPr lang="en-US" altLang="ja-JP" sz="2400" dirty="0">
                <a:latin typeface="Lucida Console" panose="020B0609040504020204" pitchFamily="49" charset="0"/>
                <a:ea typeface="HG丸ｺﾞｼｯｸM-PRO" panose="020F0600000000000000" pitchFamily="50" charset="-128"/>
              </a:rPr>
              <a:t>());</a:t>
            </a:r>
          </a:p>
          <a:p>
            <a:pPr eaLnBrk="1" hangingPunct="1"/>
            <a:r>
              <a:rPr lang="en-US" altLang="ja-JP" sz="2400" dirty="0">
                <a:latin typeface="Lucida Console" panose="020B0609040504020204" pitchFamily="49" charset="0"/>
                <a:ea typeface="HG丸ｺﾞｼｯｸM-PRO" panose="020F0600000000000000" pitchFamily="50" charset="-128"/>
              </a:rPr>
              <a:t>  }</a:t>
            </a:r>
          </a:p>
          <a:p>
            <a:pPr eaLnBrk="1" hangingPunct="1"/>
            <a:r>
              <a:rPr lang="en-US" altLang="ja-JP" sz="2400" dirty="0">
                <a:latin typeface="Lucida Console" panose="020B0609040504020204" pitchFamily="49" charset="0"/>
                <a:ea typeface="HG丸ｺﾞｼｯｸM-PRO" panose="020F0600000000000000" pitchFamily="50" charset="-128"/>
              </a:rPr>
              <a:t>}</a:t>
            </a:r>
            <a:endParaRPr lang="ja-JP" altLang="en-US" sz="2400" dirty="0">
              <a:latin typeface="Lucida Console" panose="020B0609040504020204" pitchFamily="49" charset="0"/>
              <a:ea typeface="HG丸ｺﾞｼｯｸM-PRO" panose="020F0600000000000000" pitchFamily="50" charset="-128"/>
            </a:endParaRPr>
          </a:p>
        </p:txBody>
      </p:sp>
      <p:sp>
        <p:nvSpPr>
          <p:cNvPr id="10244" name="コンテンツ プレースホルダ 2"/>
          <p:cNvSpPr txBox="1">
            <a:spLocks/>
          </p:cNvSpPr>
          <p:nvPr/>
        </p:nvSpPr>
        <p:spPr bwMode="auto">
          <a:xfrm>
            <a:off x="428625" y="51435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spcBef>
                <a:spcPct val="20000"/>
              </a:spcBef>
            </a:pPr>
            <a:r>
              <a:rPr lang="en-US" altLang="ja-JP" sz="2800" dirty="0" err="1">
                <a:latin typeface="+mn-ea"/>
                <a:ea typeface="+mn-ea"/>
              </a:rPr>
              <a:t>java.util.Random</a:t>
            </a:r>
            <a:r>
              <a:rPr lang="en-US" altLang="ja-JP" sz="2800" dirty="0">
                <a:latin typeface="+mn-ea"/>
                <a:ea typeface="+mn-ea"/>
              </a:rPr>
              <a:t> </a:t>
            </a:r>
            <a:r>
              <a:rPr lang="ja-JP" altLang="en-US" sz="2800" dirty="0">
                <a:latin typeface="+mn-ea"/>
                <a:ea typeface="+mn-ea"/>
              </a:rPr>
              <a:t>の</a:t>
            </a:r>
            <a:r>
              <a:rPr lang="en-US" altLang="ja-JP" sz="2800" dirty="0">
                <a:latin typeface="+mn-ea"/>
                <a:ea typeface="+mn-ea"/>
              </a:rPr>
              <a:t>import</a:t>
            </a:r>
            <a:r>
              <a:rPr lang="ja-JP" altLang="en-US" sz="2800" dirty="0">
                <a:latin typeface="+mn-ea"/>
                <a:ea typeface="+mn-ea"/>
              </a:rPr>
              <a:t>宣言をしている</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タイトル 1"/>
          <p:cNvSpPr>
            <a:spLocks noGrp="1"/>
          </p:cNvSpPr>
          <p:nvPr>
            <p:ph type="title"/>
          </p:nvPr>
        </p:nvSpPr>
        <p:spPr>
          <a:xfrm>
            <a:off x="457200" y="274638"/>
            <a:ext cx="8229600" cy="725487"/>
          </a:xfrm>
        </p:spPr>
        <p:txBody>
          <a:bodyPr/>
          <a:lstStyle/>
          <a:p>
            <a:pPr eaLnBrk="1" hangingPunct="1"/>
            <a:r>
              <a:rPr lang="en-US" altLang="ja-JP"/>
              <a:t>Queue</a:t>
            </a:r>
            <a:r>
              <a:rPr lang="ja-JP" altLang="en-US"/>
              <a:t>インタフェースの使用</a:t>
            </a:r>
          </a:p>
        </p:txBody>
      </p:sp>
      <p:sp>
        <p:nvSpPr>
          <p:cNvPr id="95235" name="正方形/長方形 3"/>
          <p:cNvSpPr>
            <a:spLocks noChangeArrowheads="1"/>
          </p:cNvSpPr>
          <p:nvPr/>
        </p:nvSpPr>
        <p:spPr bwMode="auto">
          <a:xfrm>
            <a:off x="214313" y="1500188"/>
            <a:ext cx="8715375" cy="47085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000">
                <a:solidFill>
                  <a:srgbClr val="C00000"/>
                </a:solidFill>
                <a:latin typeface="Lucida Console" panose="020B0609040504020204" pitchFamily="49" charset="0"/>
                <a:ea typeface="HG丸ｺﾞｼｯｸM-PRO" panose="020F0600000000000000" pitchFamily="50" charset="-128"/>
              </a:rPr>
              <a:t>Queue&lt;String&gt; queue = new LinkedList&lt;String&gt;();</a:t>
            </a:r>
          </a:p>
          <a:p>
            <a:pPr eaLnBrk="1" hangingPunct="1"/>
            <a:endParaRPr lang="en-US" altLang="ja-JP" sz="2000">
              <a:latin typeface="Lucida Console" panose="020B0609040504020204" pitchFamily="49" charset="0"/>
              <a:ea typeface="HG丸ｺﾞｼｯｸM-PRO" panose="020F0600000000000000" pitchFamily="50" charset="-128"/>
            </a:endParaRPr>
          </a:p>
          <a:p>
            <a:pPr eaLnBrk="1" hangingPunct="1"/>
            <a:r>
              <a:rPr lang="en-US" altLang="ja-JP" sz="2000">
                <a:latin typeface="Lucida Console" panose="020B0609040504020204" pitchFamily="49" charset="0"/>
                <a:ea typeface="HG丸ｺﾞｼｯｸM-PRO" panose="020F0600000000000000" pitchFamily="50" charset="-128"/>
              </a:rPr>
              <a:t>queue.</a:t>
            </a:r>
            <a:r>
              <a:rPr lang="en-US" altLang="ja-JP" sz="2000">
                <a:solidFill>
                  <a:srgbClr val="C00000"/>
                </a:solidFill>
                <a:latin typeface="Lucida Console" panose="020B0609040504020204" pitchFamily="49" charset="0"/>
                <a:ea typeface="HG丸ｺﾞｼｯｸM-PRO" panose="020F0600000000000000" pitchFamily="50" charset="-128"/>
              </a:rPr>
              <a:t>offer</a:t>
            </a:r>
            <a:r>
              <a:rPr lang="en-US" altLang="ja-JP" sz="2000">
                <a:latin typeface="Lucida Console" panose="020B0609040504020204" pitchFamily="49" charset="0"/>
                <a:ea typeface="HG丸ｺﾞｼｯｸM-PRO" panose="020F0600000000000000" pitchFamily="50" charset="-128"/>
              </a:rPr>
              <a:t>("(1)");</a:t>
            </a:r>
          </a:p>
          <a:p>
            <a:pPr eaLnBrk="1" hangingPunct="1"/>
            <a:r>
              <a:rPr lang="en-US" altLang="ja-JP" sz="2000">
                <a:latin typeface="Lucida Console" panose="020B0609040504020204" pitchFamily="49" charset="0"/>
                <a:ea typeface="HG丸ｺﾞｼｯｸM-PRO" panose="020F0600000000000000" pitchFamily="50" charset="-128"/>
              </a:rPr>
              <a:t>System.out.println("</a:t>
            </a:r>
            <a:r>
              <a:rPr lang="ja-JP" altLang="en-US" sz="2000">
                <a:latin typeface="Lucida Console" panose="020B0609040504020204" pitchFamily="49" charset="0"/>
                <a:ea typeface="HG丸ｺﾞｼｯｸM-PRO" panose="020F0600000000000000" pitchFamily="50" charset="-128"/>
              </a:rPr>
              <a:t>キューの状態</a:t>
            </a:r>
            <a:r>
              <a:rPr lang="en-US" altLang="ja-JP" sz="2000">
                <a:latin typeface="Lucida Console" panose="020B0609040504020204" pitchFamily="49" charset="0"/>
                <a:ea typeface="HG丸ｺﾞｼｯｸM-PRO" panose="020F0600000000000000" pitchFamily="50" charset="-128"/>
              </a:rPr>
              <a:t>:" + queue);</a:t>
            </a:r>
          </a:p>
          <a:p>
            <a:pPr eaLnBrk="1" hangingPunct="1"/>
            <a:r>
              <a:rPr lang="en-US" altLang="ja-JP" sz="2000">
                <a:latin typeface="Lucida Console" panose="020B0609040504020204" pitchFamily="49" charset="0"/>
                <a:ea typeface="HG丸ｺﾞｼｯｸM-PRO" panose="020F0600000000000000" pitchFamily="50" charset="-128"/>
              </a:rPr>
              <a:t>queue.</a:t>
            </a:r>
            <a:r>
              <a:rPr lang="en-US" altLang="ja-JP" sz="2000">
                <a:solidFill>
                  <a:srgbClr val="C00000"/>
                </a:solidFill>
                <a:latin typeface="Lucida Console" panose="020B0609040504020204" pitchFamily="49" charset="0"/>
                <a:ea typeface="HG丸ｺﾞｼｯｸM-PRO" panose="020F0600000000000000" pitchFamily="50" charset="-128"/>
              </a:rPr>
              <a:t>offer</a:t>
            </a:r>
            <a:r>
              <a:rPr lang="en-US" altLang="ja-JP" sz="2000">
                <a:latin typeface="Lucida Console" panose="020B0609040504020204" pitchFamily="49" charset="0"/>
                <a:ea typeface="HG丸ｺﾞｼｯｸM-PRO" panose="020F0600000000000000" pitchFamily="50" charset="-128"/>
              </a:rPr>
              <a:t>("(2)");</a:t>
            </a:r>
          </a:p>
          <a:p>
            <a:pPr eaLnBrk="1" hangingPunct="1"/>
            <a:r>
              <a:rPr lang="en-US" altLang="ja-JP" sz="2000">
                <a:latin typeface="Lucida Console" panose="020B0609040504020204" pitchFamily="49" charset="0"/>
                <a:ea typeface="HG丸ｺﾞｼｯｸM-PRO" panose="020F0600000000000000" pitchFamily="50" charset="-128"/>
              </a:rPr>
              <a:t>System.out.println("</a:t>
            </a:r>
            <a:r>
              <a:rPr lang="ja-JP" altLang="en-US" sz="2000">
                <a:latin typeface="Lucida Console" panose="020B0609040504020204" pitchFamily="49" charset="0"/>
                <a:ea typeface="HG丸ｺﾞｼｯｸM-PRO" panose="020F0600000000000000" pitchFamily="50" charset="-128"/>
              </a:rPr>
              <a:t>キューの状態</a:t>
            </a:r>
            <a:r>
              <a:rPr lang="en-US" altLang="ja-JP" sz="2000">
                <a:latin typeface="Lucida Console" panose="020B0609040504020204" pitchFamily="49" charset="0"/>
                <a:ea typeface="HG丸ｺﾞｼｯｸM-PRO" panose="020F0600000000000000" pitchFamily="50" charset="-128"/>
              </a:rPr>
              <a:t>:" + queue);</a:t>
            </a:r>
          </a:p>
          <a:p>
            <a:pPr eaLnBrk="1" hangingPunct="1"/>
            <a:r>
              <a:rPr lang="en-US" altLang="ja-JP" sz="2000">
                <a:latin typeface="Lucida Console" panose="020B0609040504020204" pitchFamily="49" charset="0"/>
                <a:ea typeface="HG丸ｺﾞｼｯｸM-PRO" panose="020F0600000000000000" pitchFamily="50" charset="-128"/>
              </a:rPr>
              <a:t>queue.</a:t>
            </a:r>
            <a:r>
              <a:rPr lang="en-US" altLang="ja-JP" sz="2000">
                <a:solidFill>
                  <a:srgbClr val="C00000"/>
                </a:solidFill>
                <a:latin typeface="Lucida Console" panose="020B0609040504020204" pitchFamily="49" charset="0"/>
                <a:ea typeface="HG丸ｺﾞｼｯｸM-PRO" panose="020F0600000000000000" pitchFamily="50" charset="-128"/>
              </a:rPr>
              <a:t>offer</a:t>
            </a:r>
            <a:r>
              <a:rPr lang="en-US" altLang="ja-JP" sz="2000">
                <a:latin typeface="Lucida Console" panose="020B0609040504020204" pitchFamily="49" charset="0"/>
                <a:ea typeface="HG丸ｺﾞｼｯｸM-PRO" panose="020F0600000000000000" pitchFamily="50" charset="-128"/>
              </a:rPr>
              <a:t>("(3)");</a:t>
            </a:r>
          </a:p>
          <a:p>
            <a:pPr eaLnBrk="1" hangingPunct="1"/>
            <a:r>
              <a:rPr lang="en-US" altLang="ja-JP" sz="2000">
                <a:latin typeface="Lucida Console" panose="020B0609040504020204" pitchFamily="49" charset="0"/>
                <a:ea typeface="HG丸ｺﾞｼｯｸM-PRO" panose="020F0600000000000000" pitchFamily="50" charset="-128"/>
              </a:rPr>
              <a:t>System.out.println("</a:t>
            </a:r>
            <a:r>
              <a:rPr lang="ja-JP" altLang="en-US" sz="2000">
                <a:latin typeface="Lucida Console" panose="020B0609040504020204" pitchFamily="49" charset="0"/>
                <a:ea typeface="HG丸ｺﾞｼｯｸM-PRO" panose="020F0600000000000000" pitchFamily="50" charset="-128"/>
              </a:rPr>
              <a:t>キューの状態</a:t>
            </a:r>
            <a:r>
              <a:rPr lang="en-US" altLang="ja-JP" sz="2000">
                <a:latin typeface="Lucida Console" panose="020B0609040504020204" pitchFamily="49" charset="0"/>
                <a:ea typeface="HG丸ｺﾞｼｯｸM-PRO" panose="020F0600000000000000" pitchFamily="50" charset="-128"/>
              </a:rPr>
              <a:t>:" + queue);</a:t>
            </a:r>
          </a:p>
          <a:p>
            <a:pPr eaLnBrk="1" hangingPunct="1"/>
            <a:r>
              <a:rPr lang="en-US" altLang="ja-JP" sz="2000">
                <a:latin typeface="Lucida Console" panose="020B0609040504020204" pitchFamily="49" charset="0"/>
                <a:ea typeface="HG丸ｺﾞｼｯｸM-PRO" panose="020F0600000000000000" pitchFamily="50" charset="-128"/>
              </a:rPr>
              <a:t>queue.</a:t>
            </a:r>
            <a:r>
              <a:rPr lang="en-US" altLang="ja-JP" sz="2000">
                <a:solidFill>
                  <a:srgbClr val="C00000"/>
                </a:solidFill>
                <a:latin typeface="Lucida Console" panose="020B0609040504020204" pitchFamily="49" charset="0"/>
                <a:ea typeface="HG丸ｺﾞｼｯｸM-PRO" panose="020F0600000000000000" pitchFamily="50" charset="-128"/>
              </a:rPr>
              <a:t>offer</a:t>
            </a:r>
            <a:r>
              <a:rPr lang="en-US" altLang="ja-JP" sz="2000">
                <a:latin typeface="Lucida Console" panose="020B0609040504020204" pitchFamily="49" charset="0"/>
                <a:ea typeface="HG丸ｺﾞｼｯｸM-PRO" panose="020F0600000000000000" pitchFamily="50" charset="-128"/>
              </a:rPr>
              <a:t>("(4)");</a:t>
            </a:r>
          </a:p>
          <a:p>
            <a:pPr eaLnBrk="1" hangingPunct="1"/>
            <a:r>
              <a:rPr lang="en-US" altLang="ja-JP" sz="2000">
                <a:latin typeface="Lucida Console" panose="020B0609040504020204" pitchFamily="49" charset="0"/>
                <a:ea typeface="HG丸ｺﾞｼｯｸM-PRO" panose="020F0600000000000000" pitchFamily="50" charset="-128"/>
              </a:rPr>
              <a:t>System.out.println("</a:t>
            </a:r>
            <a:r>
              <a:rPr lang="ja-JP" altLang="en-US" sz="2000">
                <a:latin typeface="Lucida Console" panose="020B0609040504020204" pitchFamily="49" charset="0"/>
                <a:ea typeface="HG丸ｺﾞｼｯｸM-PRO" panose="020F0600000000000000" pitchFamily="50" charset="-128"/>
              </a:rPr>
              <a:t>キューの状態</a:t>
            </a:r>
            <a:r>
              <a:rPr lang="en-US" altLang="ja-JP" sz="2000">
                <a:latin typeface="Lucida Console" panose="020B0609040504020204" pitchFamily="49" charset="0"/>
                <a:ea typeface="HG丸ｺﾞｼｯｸM-PRO" panose="020F0600000000000000" pitchFamily="50" charset="-128"/>
              </a:rPr>
              <a:t>:" + queue);</a:t>
            </a:r>
          </a:p>
          <a:p>
            <a:pPr eaLnBrk="1" hangingPunct="1"/>
            <a:endParaRPr lang="en-US" altLang="ja-JP" sz="2000">
              <a:latin typeface="Lucida Console" panose="020B0609040504020204" pitchFamily="49" charset="0"/>
              <a:ea typeface="HG丸ｺﾞｼｯｸM-PRO" panose="020F0600000000000000" pitchFamily="50" charset="-128"/>
            </a:endParaRPr>
          </a:p>
          <a:p>
            <a:pPr eaLnBrk="1" hangingPunct="1"/>
            <a:r>
              <a:rPr lang="en-US" altLang="ja-JP" sz="2000">
                <a:latin typeface="Lucida Console" panose="020B0609040504020204" pitchFamily="49" charset="0"/>
                <a:ea typeface="HG丸ｺﾞｼｯｸM-PRO" panose="020F0600000000000000" pitchFamily="50" charset="-128"/>
              </a:rPr>
              <a:t>while(</a:t>
            </a:r>
            <a:r>
              <a:rPr lang="en-US" altLang="ja-JP" sz="2000">
                <a:solidFill>
                  <a:srgbClr val="C00000"/>
                </a:solidFill>
                <a:latin typeface="Lucida Console" panose="020B0609040504020204" pitchFamily="49" charset="0"/>
                <a:ea typeface="HG丸ｺﾞｼｯｸM-PRO" panose="020F0600000000000000" pitchFamily="50" charset="-128"/>
              </a:rPr>
              <a:t>!queue.isEmpty()</a:t>
            </a:r>
            <a:r>
              <a:rPr lang="en-US" altLang="ja-JP" sz="2000">
                <a:latin typeface="Lucida Console" panose="020B0609040504020204" pitchFamily="49" charset="0"/>
                <a:ea typeface="HG丸ｺﾞｼｯｸM-PRO" panose="020F0600000000000000" pitchFamily="50" charset="-128"/>
              </a:rPr>
              <a:t>) {</a:t>
            </a:r>
          </a:p>
          <a:p>
            <a:pPr eaLnBrk="1" hangingPunct="1"/>
            <a:r>
              <a:rPr lang="en-US" altLang="ja-JP" sz="2000">
                <a:latin typeface="Lucida Console" panose="020B0609040504020204" pitchFamily="49" charset="0"/>
                <a:ea typeface="HG丸ｺﾞｼｯｸM-PRO" panose="020F0600000000000000" pitchFamily="50" charset="-128"/>
              </a:rPr>
              <a:t>  System.out.println("</a:t>
            </a:r>
            <a:r>
              <a:rPr lang="ja-JP" altLang="en-US" sz="2000">
                <a:latin typeface="Lucida Console" panose="020B0609040504020204" pitchFamily="49" charset="0"/>
                <a:ea typeface="HG丸ｺﾞｼｯｸM-PRO" panose="020F0600000000000000" pitchFamily="50" charset="-128"/>
              </a:rPr>
              <a:t>要素の取り出し</a:t>
            </a:r>
            <a:r>
              <a:rPr lang="en-US" altLang="ja-JP" sz="2000">
                <a:latin typeface="Lucida Console" panose="020B0609040504020204" pitchFamily="49" charset="0"/>
                <a:ea typeface="HG丸ｺﾞｼｯｸM-PRO" panose="020F0600000000000000" pitchFamily="50" charset="-128"/>
              </a:rPr>
              <a:t>:" + queue.</a:t>
            </a:r>
            <a:r>
              <a:rPr lang="en-US" altLang="ja-JP" sz="2000">
                <a:solidFill>
                  <a:srgbClr val="C00000"/>
                </a:solidFill>
                <a:latin typeface="Lucida Console" panose="020B0609040504020204" pitchFamily="49" charset="0"/>
                <a:ea typeface="HG丸ｺﾞｼｯｸM-PRO" panose="020F0600000000000000" pitchFamily="50" charset="-128"/>
              </a:rPr>
              <a:t>poll()</a:t>
            </a:r>
            <a:r>
              <a:rPr lang="en-US" altLang="ja-JP" sz="2000">
                <a:latin typeface="Lucida Console" panose="020B0609040504020204" pitchFamily="49" charset="0"/>
                <a:ea typeface="HG丸ｺﾞｼｯｸM-PRO" panose="020F0600000000000000" pitchFamily="50" charset="-128"/>
              </a:rPr>
              <a:t>);</a:t>
            </a:r>
          </a:p>
          <a:p>
            <a:pPr eaLnBrk="1" hangingPunct="1"/>
            <a:r>
              <a:rPr lang="en-US" altLang="ja-JP" sz="2000">
                <a:latin typeface="Lucida Console" panose="020B0609040504020204" pitchFamily="49" charset="0"/>
                <a:ea typeface="HG丸ｺﾞｼｯｸM-PRO" panose="020F0600000000000000" pitchFamily="50" charset="-128"/>
              </a:rPr>
              <a:t>  System.out.println("</a:t>
            </a:r>
            <a:r>
              <a:rPr lang="ja-JP" altLang="en-US" sz="2000">
                <a:latin typeface="Lucida Console" panose="020B0609040504020204" pitchFamily="49" charset="0"/>
                <a:ea typeface="HG丸ｺﾞｼｯｸM-PRO" panose="020F0600000000000000" pitchFamily="50" charset="-128"/>
              </a:rPr>
              <a:t>キューの状態</a:t>
            </a:r>
            <a:r>
              <a:rPr lang="en-US" altLang="ja-JP" sz="2000">
                <a:latin typeface="Lucida Console" panose="020B0609040504020204" pitchFamily="49" charset="0"/>
                <a:ea typeface="HG丸ｺﾞｼｯｸM-PRO" panose="020F0600000000000000" pitchFamily="50" charset="-128"/>
              </a:rPr>
              <a:t>" + queue);</a:t>
            </a:r>
          </a:p>
          <a:p>
            <a:pPr eaLnBrk="1" hangingPunct="1"/>
            <a:r>
              <a:rPr lang="en-US" altLang="ja-JP" sz="2000">
                <a:latin typeface="Lucida Console" panose="020B0609040504020204" pitchFamily="49" charset="0"/>
                <a:ea typeface="HG丸ｺﾞｼｯｸM-PRO" panose="020F0600000000000000" pitchFamily="50" charset="-128"/>
              </a:rPr>
              <a:t>}</a:t>
            </a:r>
            <a:endParaRPr lang="ja-JP" altLang="en-US" sz="2000">
              <a:latin typeface="Lucida Console" panose="020B0609040504020204" pitchFamily="49" charset="0"/>
              <a:ea typeface="HG丸ｺﾞｼｯｸM-PRO" panose="020F0600000000000000" pitchFamily="50" charset="-128"/>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タイトル 1"/>
          <p:cNvSpPr>
            <a:spLocks noGrp="1"/>
          </p:cNvSpPr>
          <p:nvPr>
            <p:ph type="title"/>
          </p:nvPr>
        </p:nvSpPr>
        <p:spPr>
          <a:xfrm>
            <a:off x="457200" y="274638"/>
            <a:ext cx="8229600" cy="725487"/>
          </a:xfrm>
        </p:spPr>
        <p:txBody>
          <a:bodyPr/>
          <a:lstStyle/>
          <a:p>
            <a:pPr eaLnBrk="1" hangingPunct="1"/>
            <a:r>
              <a:rPr lang="en-US" altLang="ja-JP"/>
              <a:t>LinkedList</a:t>
            </a:r>
            <a:r>
              <a:rPr lang="ja-JP" altLang="en-US"/>
              <a:t>クラスによるスタック</a:t>
            </a:r>
          </a:p>
        </p:txBody>
      </p:sp>
      <p:sp>
        <p:nvSpPr>
          <p:cNvPr id="96259" name="コンテンツ プレースホルダ 2"/>
          <p:cNvSpPr>
            <a:spLocks noGrp="1"/>
          </p:cNvSpPr>
          <p:nvPr>
            <p:ph idx="1"/>
          </p:nvPr>
        </p:nvSpPr>
        <p:spPr>
          <a:xfrm>
            <a:off x="457200" y="1214438"/>
            <a:ext cx="8229600" cy="5000625"/>
          </a:xfrm>
        </p:spPr>
        <p:txBody>
          <a:bodyPr/>
          <a:lstStyle/>
          <a:p>
            <a:pPr marL="0" indent="0" eaLnBrk="1" hangingPunct="1">
              <a:buNone/>
            </a:pPr>
            <a:r>
              <a:rPr lang="ja-JP" altLang="en-US" sz="2800" dirty="0">
                <a:solidFill>
                  <a:srgbClr val="C00000"/>
                </a:solidFill>
              </a:rPr>
              <a:t>スタック</a:t>
            </a:r>
            <a:r>
              <a:rPr lang="ja-JP" altLang="en-US" sz="2800" dirty="0"/>
              <a:t>：後入れ先出し（</a:t>
            </a:r>
            <a:r>
              <a:rPr lang="en-US" altLang="ja-JP" sz="2800" dirty="0"/>
              <a:t>Last In First </a:t>
            </a:r>
            <a:r>
              <a:rPr lang="en-US" altLang="ja-JP" sz="2800" dirty="0" err="1"/>
              <a:t>Out:LIFO</a:t>
            </a:r>
            <a:r>
              <a:rPr lang="ja-JP" altLang="en-US" sz="2800" dirty="0"/>
              <a:t>）によるオブジェクト管理</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タイトル 1"/>
          <p:cNvSpPr>
            <a:spLocks noGrp="1"/>
          </p:cNvSpPr>
          <p:nvPr>
            <p:ph type="title"/>
          </p:nvPr>
        </p:nvSpPr>
        <p:spPr>
          <a:xfrm>
            <a:off x="457200" y="274638"/>
            <a:ext cx="8229600" cy="725487"/>
          </a:xfrm>
        </p:spPr>
        <p:txBody>
          <a:bodyPr/>
          <a:lstStyle/>
          <a:p>
            <a:pPr eaLnBrk="1" hangingPunct="1"/>
            <a:r>
              <a:rPr lang="en-US" altLang="ja-JP"/>
              <a:t>LinkedList</a:t>
            </a:r>
            <a:r>
              <a:rPr lang="ja-JP" altLang="en-US"/>
              <a:t>のスタックとしての利用</a:t>
            </a:r>
          </a:p>
        </p:txBody>
      </p:sp>
      <p:sp>
        <p:nvSpPr>
          <p:cNvPr id="97283" name="正方形/長方形 3"/>
          <p:cNvSpPr>
            <a:spLocks noChangeArrowheads="1"/>
          </p:cNvSpPr>
          <p:nvPr/>
        </p:nvSpPr>
        <p:spPr bwMode="auto">
          <a:xfrm>
            <a:off x="142875" y="1500188"/>
            <a:ext cx="8929688" cy="470898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000" dirty="0" err="1">
                <a:solidFill>
                  <a:srgbClr val="C00000"/>
                </a:solidFill>
                <a:latin typeface="Lucida Console" panose="020B0609040504020204" pitchFamily="49" charset="0"/>
                <a:ea typeface="HG丸ｺﾞｼｯｸM-PRO" panose="020F0600000000000000" pitchFamily="50" charset="-128"/>
              </a:rPr>
              <a:t>LinkedList</a:t>
            </a:r>
            <a:r>
              <a:rPr lang="en-US" altLang="ja-JP" sz="2000" dirty="0">
                <a:solidFill>
                  <a:srgbClr val="C00000"/>
                </a:solidFill>
                <a:latin typeface="Lucida Console" panose="020B0609040504020204" pitchFamily="49" charset="0"/>
                <a:ea typeface="HG丸ｺﾞｼｯｸM-PRO" panose="020F0600000000000000" pitchFamily="50" charset="-128"/>
              </a:rPr>
              <a:t>&lt;String&gt; stack = new </a:t>
            </a:r>
            <a:r>
              <a:rPr lang="en-US" altLang="ja-JP" sz="2000" dirty="0" err="1">
                <a:solidFill>
                  <a:srgbClr val="C00000"/>
                </a:solidFill>
                <a:latin typeface="Lucida Console" panose="020B0609040504020204" pitchFamily="49" charset="0"/>
                <a:ea typeface="HG丸ｺﾞｼｯｸM-PRO" panose="020F0600000000000000" pitchFamily="50" charset="-128"/>
              </a:rPr>
              <a:t>LinkedList</a:t>
            </a:r>
            <a:r>
              <a:rPr lang="en-US" altLang="ja-JP" sz="2000" dirty="0">
                <a:solidFill>
                  <a:srgbClr val="C00000"/>
                </a:solidFill>
                <a:latin typeface="Lucida Console" panose="020B0609040504020204" pitchFamily="49" charset="0"/>
                <a:ea typeface="HG丸ｺﾞｼｯｸM-PRO" panose="020F0600000000000000" pitchFamily="50" charset="-128"/>
              </a:rPr>
              <a:t>&lt;String&gt;();</a:t>
            </a:r>
          </a:p>
          <a:p>
            <a:pPr eaLnBrk="1" hangingPunct="1"/>
            <a:endParaRPr lang="en-US" altLang="ja-JP" sz="2000" dirty="0">
              <a:latin typeface="Lucida Console" panose="020B0609040504020204" pitchFamily="49" charset="0"/>
              <a:ea typeface="HG丸ｺﾞｼｯｸM-PRO" panose="020F0600000000000000" pitchFamily="50" charset="-128"/>
            </a:endParaRPr>
          </a:p>
          <a:p>
            <a:pPr eaLnBrk="1" hangingPunct="1"/>
            <a:r>
              <a:rPr lang="en-US" altLang="ja-JP" sz="2000" dirty="0" err="1">
                <a:latin typeface="Lucida Console" panose="020B0609040504020204" pitchFamily="49" charset="0"/>
                <a:ea typeface="HG丸ｺﾞｼｯｸM-PRO" panose="020F0600000000000000" pitchFamily="50" charset="-128"/>
              </a:rPr>
              <a:t>stack.</a:t>
            </a:r>
            <a:r>
              <a:rPr lang="en-US" altLang="ja-JP" sz="2000" dirty="0" err="1">
                <a:solidFill>
                  <a:srgbClr val="C00000"/>
                </a:solidFill>
                <a:latin typeface="Lucida Console" panose="020B0609040504020204" pitchFamily="49" charset="0"/>
                <a:ea typeface="HG丸ｺﾞｼｯｸM-PRO" panose="020F0600000000000000" pitchFamily="50" charset="-128"/>
              </a:rPr>
              <a:t>push</a:t>
            </a:r>
            <a:r>
              <a:rPr lang="en-US" altLang="ja-JP" sz="2000" dirty="0">
                <a:latin typeface="Lucida Console" panose="020B0609040504020204" pitchFamily="49" charset="0"/>
                <a:ea typeface="HG丸ｺﾞｼｯｸM-PRO" panose="020F0600000000000000" pitchFamily="50" charset="-128"/>
              </a:rPr>
              <a:t>("(1)");</a:t>
            </a:r>
          </a:p>
          <a:p>
            <a:pPr eaLnBrk="1" hangingPunct="1"/>
            <a:r>
              <a:rPr lang="en-US" altLang="ja-JP" sz="2000" dirty="0" err="1">
                <a:latin typeface="Lucida Console" panose="020B0609040504020204" pitchFamily="49" charset="0"/>
                <a:ea typeface="HG丸ｺﾞｼｯｸM-PRO" panose="020F0600000000000000" pitchFamily="50" charset="-128"/>
              </a:rPr>
              <a:t>System.out.println</a:t>
            </a:r>
            <a:r>
              <a:rPr lang="en-US" altLang="ja-JP" sz="2000" dirty="0">
                <a:latin typeface="Lucida Console" panose="020B0609040504020204" pitchFamily="49" charset="0"/>
                <a:ea typeface="HG丸ｺﾞｼｯｸM-PRO" panose="020F0600000000000000" pitchFamily="50" charset="-128"/>
              </a:rPr>
              <a:t>("</a:t>
            </a:r>
            <a:r>
              <a:rPr lang="ja-JP" altLang="en-US" sz="2000" dirty="0">
                <a:latin typeface="Lucida Console" panose="020B0609040504020204" pitchFamily="49" charset="0"/>
                <a:ea typeface="HG丸ｺﾞｼｯｸM-PRO" panose="020F0600000000000000" pitchFamily="50" charset="-128"/>
              </a:rPr>
              <a:t>スタックの状態</a:t>
            </a:r>
            <a:r>
              <a:rPr lang="en-US" altLang="ja-JP" sz="2000" dirty="0">
                <a:latin typeface="Lucida Console" panose="020B0609040504020204" pitchFamily="49" charset="0"/>
                <a:ea typeface="HG丸ｺﾞｼｯｸM-PRO" panose="020F0600000000000000" pitchFamily="50" charset="-128"/>
              </a:rPr>
              <a:t>:" + stack);</a:t>
            </a:r>
          </a:p>
          <a:p>
            <a:pPr eaLnBrk="1" hangingPunct="1"/>
            <a:r>
              <a:rPr lang="en-US" altLang="ja-JP" sz="2000" dirty="0" err="1">
                <a:latin typeface="Lucida Console" panose="020B0609040504020204" pitchFamily="49" charset="0"/>
                <a:ea typeface="HG丸ｺﾞｼｯｸM-PRO" panose="020F0600000000000000" pitchFamily="50" charset="-128"/>
              </a:rPr>
              <a:t>stack.</a:t>
            </a:r>
            <a:r>
              <a:rPr lang="en-US" altLang="ja-JP" sz="2000" dirty="0" err="1">
                <a:solidFill>
                  <a:srgbClr val="C00000"/>
                </a:solidFill>
                <a:latin typeface="Lucida Console" panose="020B0609040504020204" pitchFamily="49" charset="0"/>
                <a:ea typeface="HG丸ｺﾞｼｯｸM-PRO" panose="020F0600000000000000" pitchFamily="50" charset="-128"/>
              </a:rPr>
              <a:t>push</a:t>
            </a:r>
            <a:r>
              <a:rPr lang="en-US" altLang="ja-JP" sz="2000" dirty="0">
                <a:latin typeface="Lucida Console" panose="020B0609040504020204" pitchFamily="49" charset="0"/>
                <a:ea typeface="HG丸ｺﾞｼｯｸM-PRO" panose="020F0600000000000000" pitchFamily="50" charset="-128"/>
              </a:rPr>
              <a:t>("(2)");</a:t>
            </a:r>
          </a:p>
          <a:p>
            <a:pPr eaLnBrk="1" hangingPunct="1"/>
            <a:r>
              <a:rPr lang="en-US" altLang="ja-JP" sz="2000" dirty="0" err="1">
                <a:latin typeface="Lucida Console" panose="020B0609040504020204" pitchFamily="49" charset="0"/>
                <a:ea typeface="HG丸ｺﾞｼｯｸM-PRO" panose="020F0600000000000000" pitchFamily="50" charset="-128"/>
              </a:rPr>
              <a:t>System.out.println</a:t>
            </a:r>
            <a:r>
              <a:rPr lang="en-US" altLang="ja-JP" sz="2000" dirty="0">
                <a:latin typeface="Lucida Console" panose="020B0609040504020204" pitchFamily="49" charset="0"/>
                <a:ea typeface="HG丸ｺﾞｼｯｸM-PRO" panose="020F0600000000000000" pitchFamily="50" charset="-128"/>
              </a:rPr>
              <a:t>("</a:t>
            </a:r>
            <a:r>
              <a:rPr lang="ja-JP" altLang="en-US" sz="2000" dirty="0">
                <a:latin typeface="Lucida Console" panose="020B0609040504020204" pitchFamily="49" charset="0"/>
                <a:ea typeface="HG丸ｺﾞｼｯｸM-PRO" panose="020F0600000000000000" pitchFamily="50" charset="-128"/>
              </a:rPr>
              <a:t>スタックの状態</a:t>
            </a:r>
            <a:r>
              <a:rPr lang="en-US" altLang="ja-JP" sz="2000" dirty="0">
                <a:latin typeface="Lucida Console" panose="020B0609040504020204" pitchFamily="49" charset="0"/>
                <a:ea typeface="HG丸ｺﾞｼｯｸM-PRO" panose="020F0600000000000000" pitchFamily="50" charset="-128"/>
              </a:rPr>
              <a:t>:" + stack);</a:t>
            </a:r>
          </a:p>
          <a:p>
            <a:pPr eaLnBrk="1" hangingPunct="1"/>
            <a:r>
              <a:rPr lang="en-US" altLang="ja-JP" sz="2000" dirty="0" err="1">
                <a:latin typeface="Lucida Console" panose="020B0609040504020204" pitchFamily="49" charset="0"/>
                <a:ea typeface="HG丸ｺﾞｼｯｸM-PRO" panose="020F0600000000000000" pitchFamily="50" charset="-128"/>
              </a:rPr>
              <a:t>stack.</a:t>
            </a:r>
            <a:r>
              <a:rPr lang="en-US" altLang="ja-JP" sz="2000" dirty="0" err="1">
                <a:solidFill>
                  <a:srgbClr val="C00000"/>
                </a:solidFill>
                <a:latin typeface="Lucida Console" panose="020B0609040504020204" pitchFamily="49" charset="0"/>
                <a:ea typeface="HG丸ｺﾞｼｯｸM-PRO" panose="020F0600000000000000" pitchFamily="50" charset="-128"/>
              </a:rPr>
              <a:t>push</a:t>
            </a:r>
            <a:r>
              <a:rPr lang="en-US" altLang="ja-JP" sz="2000" dirty="0">
                <a:latin typeface="Lucida Console" panose="020B0609040504020204" pitchFamily="49" charset="0"/>
                <a:ea typeface="HG丸ｺﾞｼｯｸM-PRO" panose="020F0600000000000000" pitchFamily="50" charset="-128"/>
              </a:rPr>
              <a:t>("(3)");</a:t>
            </a:r>
          </a:p>
          <a:p>
            <a:pPr eaLnBrk="1" hangingPunct="1"/>
            <a:r>
              <a:rPr lang="en-US" altLang="ja-JP" sz="2000" dirty="0" err="1">
                <a:latin typeface="Lucida Console" panose="020B0609040504020204" pitchFamily="49" charset="0"/>
                <a:ea typeface="HG丸ｺﾞｼｯｸM-PRO" panose="020F0600000000000000" pitchFamily="50" charset="-128"/>
              </a:rPr>
              <a:t>System.out.println</a:t>
            </a:r>
            <a:r>
              <a:rPr lang="en-US" altLang="ja-JP" sz="2000" dirty="0">
                <a:latin typeface="Lucida Console" panose="020B0609040504020204" pitchFamily="49" charset="0"/>
                <a:ea typeface="HG丸ｺﾞｼｯｸM-PRO" panose="020F0600000000000000" pitchFamily="50" charset="-128"/>
              </a:rPr>
              <a:t>("</a:t>
            </a:r>
            <a:r>
              <a:rPr lang="ja-JP" altLang="en-US" sz="2000" dirty="0">
                <a:latin typeface="Lucida Console" panose="020B0609040504020204" pitchFamily="49" charset="0"/>
                <a:ea typeface="HG丸ｺﾞｼｯｸM-PRO" panose="020F0600000000000000" pitchFamily="50" charset="-128"/>
              </a:rPr>
              <a:t>スタックの状態</a:t>
            </a:r>
            <a:r>
              <a:rPr lang="en-US" altLang="ja-JP" sz="2000" dirty="0">
                <a:latin typeface="Lucida Console" panose="020B0609040504020204" pitchFamily="49" charset="0"/>
                <a:ea typeface="HG丸ｺﾞｼｯｸM-PRO" panose="020F0600000000000000" pitchFamily="50" charset="-128"/>
              </a:rPr>
              <a:t>:" + stack);</a:t>
            </a:r>
          </a:p>
          <a:p>
            <a:pPr eaLnBrk="1" hangingPunct="1"/>
            <a:r>
              <a:rPr lang="en-US" altLang="ja-JP" sz="2000" dirty="0" err="1">
                <a:latin typeface="Lucida Console" panose="020B0609040504020204" pitchFamily="49" charset="0"/>
                <a:ea typeface="HG丸ｺﾞｼｯｸM-PRO" panose="020F0600000000000000" pitchFamily="50" charset="-128"/>
              </a:rPr>
              <a:t>stack.</a:t>
            </a:r>
            <a:r>
              <a:rPr lang="en-US" altLang="ja-JP" sz="2000" dirty="0" err="1">
                <a:solidFill>
                  <a:srgbClr val="C00000"/>
                </a:solidFill>
                <a:latin typeface="Lucida Console" panose="020B0609040504020204" pitchFamily="49" charset="0"/>
                <a:ea typeface="HG丸ｺﾞｼｯｸM-PRO" panose="020F0600000000000000" pitchFamily="50" charset="-128"/>
              </a:rPr>
              <a:t>push</a:t>
            </a:r>
            <a:r>
              <a:rPr lang="en-US" altLang="ja-JP" sz="2000" dirty="0">
                <a:latin typeface="Lucida Console" panose="020B0609040504020204" pitchFamily="49" charset="0"/>
                <a:ea typeface="HG丸ｺﾞｼｯｸM-PRO" panose="020F0600000000000000" pitchFamily="50" charset="-128"/>
              </a:rPr>
              <a:t>("(4)");</a:t>
            </a:r>
          </a:p>
          <a:p>
            <a:pPr eaLnBrk="1" hangingPunct="1"/>
            <a:r>
              <a:rPr lang="en-US" altLang="ja-JP" sz="2000" dirty="0" err="1">
                <a:latin typeface="Lucida Console" panose="020B0609040504020204" pitchFamily="49" charset="0"/>
                <a:ea typeface="HG丸ｺﾞｼｯｸM-PRO" panose="020F0600000000000000" pitchFamily="50" charset="-128"/>
              </a:rPr>
              <a:t>System.out.println</a:t>
            </a:r>
            <a:r>
              <a:rPr lang="en-US" altLang="ja-JP" sz="2000" dirty="0">
                <a:latin typeface="Lucida Console" panose="020B0609040504020204" pitchFamily="49" charset="0"/>
                <a:ea typeface="HG丸ｺﾞｼｯｸM-PRO" panose="020F0600000000000000" pitchFamily="50" charset="-128"/>
              </a:rPr>
              <a:t>("</a:t>
            </a:r>
            <a:r>
              <a:rPr lang="ja-JP" altLang="en-US" sz="2000" dirty="0">
                <a:latin typeface="Lucida Console" panose="020B0609040504020204" pitchFamily="49" charset="0"/>
                <a:ea typeface="HG丸ｺﾞｼｯｸM-PRO" panose="020F0600000000000000" pitchFamily="50" charset="-128"/>
              </a:rPr>
              <a:t>スタックの状態</a:t>
            </a:r>
            <a:r>
              <a:rPr lang="en-US" altLang="ja-JP" sz="2000" dirty="0">
                <a:latin typeface="Lucida Console" panose="020B0609040504020204" pitchFamily="49" charset="0"/>
                <a:ea typeface="HG丸ｺﾞｼｯｸM-PRO" panose="020F0600000000000000" pitchFamily="50" charset="-128"/>
              </a:rPr>
              <a:t>:" + stack);</a:t>
            </a:r>
          </a:p>
          <a:p>
            <a:pPr eaLnBrk="1" hangingPunct="1"/>
            <a:endParaRPr lang="en-US" altLang="ja-JP" sz="2000" dirty="0">
              <a:latin typeface="Lucida Console" panose="020B0609040504020204" pitchFamily="49" charset="0"/>
              <a:ea typeface="HG丸ｺﾞｼｯｸM-PRO" panose="020F0600000000000000" pitchFamily="50" charset="-128"/>
            </a:endParaRPr>
          </a:p>
          <a:p>
            <a:pPr eaLnBrk="1" hangingPunct="1"/>
            <a:r>
              <a:rPr lang="en-US" altLang="ja-JP" sz="2000" dirty="0">
                <a:latin typeface="Lucida Console" panose="020B0609040504020204" pitchFamily="49" charset="0"/>
                <a:ea typeface="HG丸ｺﾞｼｯｸM-PRO" panose="020F0600000000000000" pitchFamily="50" charset="-128"/>
              </a:rPr>
              <a:t>while(</a:t>
            </a:r>
            <a:r>
              <a:rPr lang="en-US" altLang="ja-JP" sz="2000" dirty="0">
                <a:solidFill>
                  <a:srgbClr val="C00000"/>
                </a:solidFill>
                <a:latin typeface="Lucida Console" panose="020B0609040504020204" pitchFamily="49" charset="0"/>
                <a:ea typeface="HG丸ｺﾞｼｯｸM-PRO" panose="020F0600000000000000" pitchFamily="50" charset="-128"/>
              </a:rPr>
              <a:t>!</a:t>
            </a:r>
            <a:r>
              <a:rPr lang="en-US" altLang="ja-JP" sz="2000" dirty="0" err="1">
                <a:solidFill>
                  <a:srgbClr val="C00000"/>
                </a:solidFill>
                <a:latin typeface="Lucida Console" panose="020B0609040504020204" pitchFamily="49" charset="0"/>
                <a:ea typeface="HG丸ｺﾞｼｯｸM-PRO" panose="020F0600000000000000" pitchFamily="50" charset="-128"/>
              </a:rPr>
              <a:t>stack.isEmpty</a:t>
            </a:r>
            <a:r>
              <a:rPr lang="en-US" altLang="ja-JP" sz="2000" dirty="0">
                <a:solidFill>
                  <a:srgbClr val="C00000"/>
                </a:solidFill>
                <a:latin typeface="Lucida Console" panose="020B0609040504020204" pitchFamily="49" charset="0"/>
                <a:ea typeface="HG丸ｺﾞｼｯｸM-PRO" panose="020F0600000000000000" pitchFamily="50" charset="-128"/>
              </a:rPr>
              <a:t>()</a:t>
            </a:r>
            <a:r>
              <a:rPr lang="en-US" altLang="ja-JP" sz="2000" dirty="0">
                <a:latin typeface="Lucida Console" panose="020B0609040504020204" pitchFamily="49" charset="0"/>
                <a:ea typeface="HG丸ｺﾞｼｯｸM-PRO" panose="020F0600000000000000" pitchFamily="50" charset="-128"/>
              </a:rPr>
              <a:t>) {</a:t>
            </a:r>
          </a:p>
          <a:p>
            <a:pPr eaLnBrk="1" hangingPunct="1"/>
            <a:r>
              <a:rPr lang="en-US" altLang="ja-JP" sz="2000" dirty="0">
                <a:latin typeface="Lucida Console" panose="020B0609040504020204" pitchFamily="49" charset="0"/>
                <a:ea typeface="HG丸ｺﾞｼｯｸM-PRO" panose="020F0600000000000000" pitchFamily="50" charset="-128"/>
              </a:rPr>
              <a:t>  </a:t>
            </a:r>
            <a:r>
              <a:rPr lang="en-US" altLang="ja-JP" sz="2000" dirty="0" err="1">
                <a:latin typeface="Lucida Console" panose="020B0609040504020204" pitchFamily="49" charset="0"/>
                <a:ea typeface="HG丸ｺﾞｼｯｸM-PRO" panose="020F0600000000000000" pitchFamily="50" charset="-128"/>
              </a:rPr>
              <a:t>System.out.println</a:t>
            </a:r>
            <a:r>
              <a:rPr lang="en-US" altLang="ja-JP" sz="2000" dirty="0">
                <a:latin typeface="Lucida Console" panose="020B0609040504020204" pitchFamily="49" charset="0"/>
                <a:ea typeface="HG丸ｺﾞｼｯｸM-PRO" panose="020F0600000000000000" pitchFamily="50" charset="-128"/>
              </a:rPr>
              <a:t>("</a:t>
            </a:r>
            <a:r>
              <a:rPr lang="ja-JP" altLang="en-US" sz="2000" dirty="0">
                <a:latin typeface="Lucida Console" panose="020B0609040504020204" pitchFamily="49" charset="0"/>
                <a:ea typeface="HG丸ｺﾞｼｯｸM-PRO" panose="020F0600000000000000" pitchFamily="50" charset="-128"/>
              </a:rPr>
              <a:t>要素の取り出し</a:t>
            </a:r>
            <a:r>
              <a:rPr lang="en-US" altLang="ja-JP" sz="2000" dirty="0">
                <a:latin typeface="Lucida Console" panose="020B0609040504020204" pitchFamily="49" charset="0"/>
                <a:ea typeface="HG丸ｺﾞｼｯｸM-PRO" panose="020F0600000000000000" pitchFamily="50" charset="-128"/>
              </a:rPr>
              <a:t>:"+</a:t>
            </a:r>
            <a:r>
              <a:rPr lang="en-US" altLang="ja-JP" sz="2000" dirty="0" err="1">
                <a:solidFill>
                  <a:srgbClr val="C00000"/>
                </a:solidFill>
                <a:latin typeface="Lucida Console" panose="020B0609040504020204" pitchFamily="49" charset="0"/>
                <a:ea typeface="HG丸ｺﾞｼｯｸM-PRO" panose="020F0600000000000000" pitchFamily="50" charset="-128"/>
              </a:rPr>
              <a:t>stack.pop</a:t>
            </a:r>
            <a:r>
              <a:rPr lang="en-US" altLang="ja-JP" sz="2000" dirty="0">
                <a:solidFill>
                  <a:srgbClr val="C00000"/>
                </a:solidFill>
                <a:latin typeface="Lucida Console" panose="020B0609040504020204" pitchFamily="49" charset="0"/>
                <a:ea typeface="HG丸ｺﾞｼｯｸM-PRO" panose="020F0600000000000000" pitchFamily="50" charset="-128"/>
              </a:rPr>
              <a:t>()</a:t>
            </a:r>
            <a:r>
              <a:rPr lang="en-US" altLang="ja-JP" sz="2000" dirty="0">
                <a:latin typeface="Lucida Console" panose="020B0609040504020204" pitchFamily="49" charset="0"/>
                <a:ea typeface="HG丸ｺﾞｼｯｸM-PRO" panose="020F0600000000000000" pitchFamily="50" charset="-128"/>
              </a:rPr>
              <a:t>);</a:t>
            </a:r>
          </a:p>
          <a:p>
            <a:pPr eaLnBrk="1" hangingPunct="1"/>
            <a:r>
              <a:rPr lang="en-US" altLang="ja-JP" sz="2000" dirty="0">
                <a:latin typeface="Lucida Console" panose="020B0609040504020204" pitchFamily="49" charset="0"/>
                <a:ea typeface="HG丸ｺﾞｼｯｸM-PRO" panose="020F0600000000000000" pitchFamily="50" charset="-128"/>
              </a:rPr>
              <a:t>  </a:t>
            </a:r>
            <a:r>
              <a:rPr lang="en-US" altLang="ja-JP" sz="2000" dirty="0" err="1">
                <a:latin typeface="Lucida Console" panose="020B0609040504020204" pitchFamily="49" charset="0"/>
                <a:ea typeface="HG丸ｺﾞｼｯｸM-PRO" panose="020F0600000000000000" pitchFamily="50" charset="-128"/>
              </a:rPr>
              <a:t>System.out.println</a:t>
            </a:r>
            <a:r>
              <a:rPr lang="en-US" altLang="ja-JP" sz="2000" dirty="0">
                <a:latin typeface="Lucida Console" panose="020B0609040504020204" pitchFamily="49" charset="0"/>
                <a:ea typeface="HG丸ｺﾞｼｯｸM-PRO" panose="020F0600000000000000" pitchFamily="50" charset="-128"/>
              </a:rPr>
              <a:t>("</a:t>
            </a:r>
            <a:r>
              <a:rPr lang="ja-JP" altLang="en-US" sz="2000" dirty="0">
                <a:latin typeface="Lucida Console" panose="020B0609040504020204" pitchFamily="49" charset="0"/>
                <a:ea typeface="HG丸ｺﾞｼｯｸM-PRO" panose="020F0600000000000000" pitchFamily="50" charset="-128"/>
              </a:rPr>
              <a:t>スタックの状態</a:t>
            </a:r>
            <a:r>
              <a:rPr lang="en-US" altLang="ja-JP" sz="2000" dirty="0">
                <a:latin typeface="Lucida Console" panose="020B0609040504020204" pitchFamily="49" charset="0"/>
                <a:ea typeface="HG丸ｺﾞｼｯｸM-PRO" panose="020F0600000000000000" pitchFamily="50" charset="-128"/>
              </a:rPr>
              <a:t>" + stack);</a:t>
            </a:r>
          </a:p>
          <a:p>
            <a:pPr eaLnBrk="1" hangingPunct="1"/>
            <a:r>
              <a:rPr lang="en-US" altLang="ja-JP" sz="2000" dirty="0">
                <a:latin typeface="Lucida Console" panose="020B0609040504020204" pitchFamily="49" charset="0"/>
                <a:ea typeface="HG丸ｺﾞｼｯｸM-PRO" panose="020F0600000000000000" pitchFamily="50" charset="-128"/>
              </a:rPr>
              <a:t>}</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タイトル 1"/>
          <p:cNvSpPr>
            <a:spLocks noGrp="1"/>
          </p:cNvSpPr>
          <p:nvPr>
            <p:ph type="title"/>
          </p:nvPr>
        </p:nvSpPr>
        <p:spPr>
          <a:xfrm>
            <a:off x="457200" y="274638"/>
            <a:ext cx="8229600" cy="725487"/>
          </a:xfrm>
        </p:spPr>
        <p:txBody>
          <a:bodyPr/>
          <a:lstStyle/>
          <a:p>
            <a:pPr eaLnBrk="1" hangingPunct="1"/>
            <a:r>
              <a:rPr lang="en-US" altLang="ja-JP"/>
              <a:t>sort</a:t>
            </a:r>
            <a:r>
              <a:rPr lang="ja-JP" altLang="en-US"/>
              <a:t>メソッドによる並べ替え</a:t>
            </a:r>
          </a:p>
        </p:txBody>
      </p:sp>
      <p:sp>
        <p:nvSpPr>
          <p:cNvPr id="98307" name="コンテンツ プレースホルダ 2"/>
          <p:cNvSpPr>
            <a:spLocks noGrp="1"/>
          </p:cNvSpPr>
          <p:nvPr>
            <p:ph idx="1"/>
          </p:nvPr>
        </p:nvSpPr>
        <p:spPr>
          <a:xfrm>
            <a:off x="457200" y="1214438"/>
            <a:ext cx="8229600" cy="3071812"/>
          </a:xfrm>
        </p:spPr>
        <p:txBody>
          <a:bodyPr/>
          <a:lstStyle/>
          <a:p>
            <a:pPr eaLnBrk="1" hangingPunct="1"/>
            <a:r>
              <a:rPr lang="ja-JP" altLang="en-US" sz="2800" dirty="0"/>
              <a:t>コレクションに格納された要素を値の大小で並べ替えたいことがよくある</a:t>
            </a:r>
            <a:endParaRPr lang="en-US" altLang="ja-JP" sz="2800" dirty="0"/>
          </a:p>
          <a:p>
            <a:pPr eaLnBrk="1" hangingPunct="1"/>
            <a:r>
              <a:rPr lang="en-US" altLang="ja-JP" sz="2800" dirty="0"/>
              <a:t>Collections</a:t>
            </a:r>
            <a:r>
              <a:rPr lang="ja-JP" altLang="en-US" sz="2800" dirty="0"/>
              <a:t>クラスの</a:t>
            </a:r>
            <a:r>
              <a:rPr lang="en-US" altLang="ja-JP" sz="2800" dirty="0"/>
              <a:t>sort</a:t>
            </a:r>
            <a:r>
              <a:rPr lang="ja-JP" altLang="en-US" sz="2800" dirty="0"/>
              <a:t>メソッドで、</a:t>
            </a:r>
            <a:r>
              <a:rPr lang="en-US" altLang="ja-JP" sz="2800" dirty="0"/>
              <a:t>List</a:t>
            </a:r>
            <a:r>
              <a:rPr lang="ja-JP" altLang="en-US" sz="2800" dirty="0"/>
              <a:t>インタフェースを実装したコレクション（</a:t>
            </a:r>
            <a:r>
              <a:rPr lang="en-US" altLang="ja-JP" sz="2800" dirty="0" err="1"/>
              <a:t>ArrayList</a:t>
            </a:r>
            <a:r>
              <a:rPr lang="en-US" altLang="ja-JP" sz="2800" dirty="0"/>
              <a:t>, LinkedList</a:t>
            </a:r>
            <a:r>
              <a:rPr lang="ja-JP" altLang="en-US" sz="2800" dirty="0"/>
              <a:t>など）の要素の並び替えを行える</a:t>
            </a:r>
          </a:p>
        </p:txBody>
      </p:sp>
      <p:sp>
        <p:nvSpPr>
          <p:cNvPr id="98308" name="テキスト ボックス 3"/>
          <p:cNvSpPr txBox="1">
            <a:spLocks noChangeArrowheads="1"/>
          </p:cNvSpPr>
          <p:nvPr/>
        </p:nvSpPr>
        <p:spPr bwMode="auto">
          <a:xfrm>
            <a:off x="142875" y="4443413"/>
            <a:ext cx="8902700" cy="1154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300">
                <a:latin typeface="Lucida Console" panose="020B0609040504020204" pitchFamily="49" charset="0"/>
                <a:ea typeface="HG丸ｺﾞｼｯｸM-PRO" panose="020F0600000000000000" pitchFamily="50" charset="-128"/>
              </a:rPr>
              <a:t>ArrayList&lt;String&gt; list = new ArrayList&lt;String&gt;();</a:t>
            </a:r>
          </a:p>
          <a:p>
            <a:pPr eaLnBrk="1" hangingPunct="1"/>
            <a:r>
              <a:rPr lang="en-US" altLang="ja-JP" sz="2300">
                <a:latin typeface="Lucida Console" panose="020B0609040504020204" pitchFamily="49" charset="0"/>
                <a:ea typeface="HG丸ｺﾞｼｯｸM-PRO" panose="020F0600000000000000" pitchFamily="50" charset="-128"/>
              </a:rPr>
              <a:t>// list</a:t>
            </a:r>
            <a:r>
              <a:rPr lang="ja-JP" altLang="en-US" sz="2300">
                <a:latin typeface="Lucida Console" panose="020B0609040504020204" pitchFamily="49" charset="0"/>
                <a:ea typeface="HG丸ｺﾞｼｯｸM-PRO" panose="020F0600000000000000" pitchFamily="50" charset="-128"/>
              </a:rPr>
              <a:t>に要素を追加する処理</a:t>
            </a:r>
            <a:endParaRPr lang="en-US" altLang="ja-JP" sz="2300">
              <a:latin typeface="Lucida Console" panose="020B0609040504020204" pitchFamily="49" charset="0"/>
              <a:ea typeface="HG丸ｺﾞｼｯｸM-PRO" panose="020F0600000000000000" pitchFamily="50" charset="-128"/>
            </a:endParaRPr>
          </a:p>
          <a:p>
            <a:pPr eaLnBrk="1" hangingPunct="1"/>
            <a:r>
              <a:rPr lang="en-US" altLang="ja-JP" sz="2300">
                <a:solidFill>
                  <a:srgbClr val="C00000"/>
                </a:solidFill>
                <a:latin typeface="Lucida Console" panose="020B0609040504020204" pitchFamily="49" charset="0"/>
                <a:ea typeface="HG丸ｺﾞｼｯｸM-PRO" panose="020F0600000000000000" pitchFamily="50" charset="-128"/>
              </a:rPr>
              <a:t>Collections.sort(list); </a:t>
            </a:r>
            <a:r>
              <a:rPr lang="en-US" altLang="ja-JP" sz="2300">
                <a:latin typeface="Lucida Console" panose="020B0609040504020204" pitchFamily="49" charset="0"/>
                <a:ea typeface="HG丸ｺﾞｼｯｸM-PRO" panose="020F0600000000000000" pitchFamily="50" charset="-128"/>
              </a:rPr>
              <a:t>// </a:t>
            </a:r>
            <a:r>
              <a:rPr lang="ja-JP" altLang="en-US" sz="2300">
                <a:latin typeface="Lucida Console" panose="020B0609040504020204" pitchFamily="49" charset="0"/>
                <a:ea typeface="HG丸ｺﾞｼｯｸM-PRO" panose="020F0600000000000000" pitchFamily="50" charset="-128"/>
              </a:rPr>
              <a:t>並び替え実行</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タイトル 1"/>
          <p:cNvSpPr>
            <a:spLocks noGrp="1"/>
          </p:cNvSpPr>
          <p:nvPr>
            <p:ph type="title"/>
          </p:nvPr>
        </p:nvSpPr>
        <p:spPr>
          <a:xfrm>
            <a:off x="457200" y="274638"/>
            <a:ext cx="8229600" cy="725487"/>
          </a:xfrm>
        </p:spPr>
        <p:txBody>
          <a:bodyPr/>
          <a:lstStyle/>
          <a:p>
            <a:pPr eaLnBrk="1" hangingPunct="1"/>
            <a:r>
              <a:rPr lang="ja-JP" altLang="en-US"/>
              <a:t>自作クラスのインスタンスの並び替え</a:t>
            </a:r>
          </a:p>
        </p:txBody>
      </p:sp>
      <p:sp>
        <p:nvSpPr>
          <p:cNvPr id="99331" name="コンテンツ プレースホルダ 2"/>
          <p:cNvSpPr>
            <a:spLocks noGrp="1"/>
          </p:cNvSpPr>
          <p:nvPr>
            <p:ph idx="1"/>
          </p:nvPr>
        </p:nvSpPr>
        <p:spPr>
          <a:xfrm>
            <a:off x="457200" y="1214438"/>
            <a:ext cx="8229600" cy="1571625"/>
          </a:xfrm>
        </p:spPr>
        <p:txBody>
          <a:bodyPr/>
          <a:lstStyle/>
          <a:p>
            <a:pPr marL="0" indent="0" eaLnBrk="1" hangingPunct="1">
              <a:buNone/>
            </a:pPr>
            <a:r>
              <a:rPr lang="ja-JP" altLang="en-US" sz="2800" dirty="0"/>
              <a:t>自分で作ったクラスを順番に並び替える場合は、大小をどのように決定するのか明らかにしておく必要がある。</a:t>
            </a:r>
            <a:endParaRPr lang="en-US" altLang="ja-JP" sz="2800" dirty="0"/>
          </a:p>
        </p:txBody>
      </p:sp>
      <p:sp>
        <p:nvSpPr>
          <p:cNvPr id="99332" name="コンテンツ プレースホルダ 2"/>
          <p:cNvSpPr txBox="1">
            <a:spLocks/>
          </p:cNvSpPr>
          <p:nvPr/>
        </p:nvSpPr>
        <p:spPr bwMode="auto">
          <a:xfrm>
            <a:off x="457200" y="3429000"/>
            <a:ext cx="82296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marL="0" indent="0" eaLnBrk="1" hangingPunct="1">
              <a:spcBef>
                <a:spcPct val="20000"/>
              </a:spcBef>
            </a:pPr>
            <a:r>
              <a:rPr lang="en-US" altLang="ja-JP" sz="2800" dirty="0">
                <a:latin typeface="+mn-ea"/>
                <a:ea typeface="+mn-ea"/>
              </a:rPr>
              <a:t>Comparable</a:t>
            </a:r>
            <a:r>
              <a:rPr lang="ja-JP" altLang="en-US" sz="2800" dirty="0">
                <a:latin typeface="+mn-ea"/>
                <a:ea typeface="+mn-ea"/>
              </a:rPr>
              <a:t>インタフェースを実装する</a:t>
            </a:r>
          </a:p>
          <a:p>
            <a:pPr eaLnBrk="1" hangingPunct="1">
              <a:spcBef>
                <a:spcPct val="20000"/>
              </a:spcBef>
              <a:buFont typeface="Arial" panose="020B0604020202020204" pitchFamily="34" charset="0"/>
              <a:buChar char="•"/>
            </a:pPr>
            <a:endParaRPr lang="en-US" altLang="ja-JP" sz="2800" dirty="0">
              <a:latin typeface="+mn-ea"/>
              <a:ea typeface="+mn-ea"/>
            </a:endParaRPr>
          </a:p>
        </p:txBody>
      </p:sp>
      <p:sp>
        <p:nvSpPr>
          <p:cNvPr id="99333" name="コンテンツ プレースホルダ 2"/>
          <p:cNvSpPr txBox="1">
            <a:spLocks/>
          </p:cNvSpPr>
          <p:nvPr/>
        </p:nvSpPr>
        <p:spPr bwMode="auto">
          <a:xfrm>
            <a:off x="428625" y="4857750"/>
            <a:ext cx="82296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marL="0" indent="0" eaLnBrk="1" hangingPunct="1">
              <a:spcBef>
                <a:spcPct val="20000"/>
              </a:spcBef>
            </a:pPr>
            <a:r>
              <a:rPr lang="en-US" altLang="ja-JP" sz="2800" dirty="0">
                <a:latin typeface="Lucida Console" panose="020B0609040504020204" pitchFamily="49" charset="0"/>
                <a:ea typeface="+mn-ea"/>
              </a:rPr>
              <a:t>public </a:t>
            </a:r>
            <a:r>
              <a:rPr lang="en-US" altLang="ja-JP" sz="2800" dirty="0" err="1">
                <a:latin typeface="Lucida Console" panose="020B0609040504020204" pitchFamily="49" charset="0"/>
                <a:ea typeface="+mn-ea"/>
              </a:rPr>
              <a:t>int</a:t>
            </a:r>
            <a:r>
              <a:rPr lang="en-US" altLang="ja-JP" sz="2800" dirty="0">
                <a:latin typeface="Lucida Console" panose="020B0609040504020204" pitchFamily="49" charset="0"/>
                <a:ea typeface="+mn-ea"/>
              </a:rPr>
              <a:t> </a:t>
            </a:r>
            <a:r>
              <a:rPr lang="en-US" altLang="ja-JP" sz="2800" dirty="0" err="1">
                <a:latin typeface="Lucida Console" panose="020B0609040504020204" pitchFamily="49" charset="0"/>
                <a:ea typeface="+mn-ea"/>
              </a:rPr>
              <a:t>comapareTo</a:t>
            </a:r>
            <a:r>
              <a:rPr lang="en-US" altLang="ja-JP" sz="2800" dirty="0">
                <a:latin typeface="Lucida Console" panose="020B0609040504020204" pitchFamily="49" charset="0"/>
                <a:ea typeface="+mn-ea"/>
              </a:rPr>
              <a:t>(</a:t>
            </a:r>
            <a:r>
              <a:rPr lang="ja-JP" altLang="en-US" sz="2800" dirty="0">
                <a:latin typeface="Lucida Console" panose="020B0609040504020204" pitchFamily="49" charset="0"/>
                <a:ea typeface="+mn-ea"/>
              </a:rPr>
              <a:t>クラス名 変数名</a:t>
            </a:r>
            <a:r>
              <a:rPr lang="en-US" altLang="ja-JP" sz="2800" dirty="0">
                <a:latin typeface="Lucida Console" panose="020B0609040504020204" pitchFamily="49" charset="0"/>
                <a:ea typeface="+mn-ea"/>
              </a:rPr>
              <a:t>)</a:t>
            </a:r>
            <a:br>
              <a:rPr lang="en-US" altLang="ja-JP" sz="2800" dirty="0">
                <a:latin typeface="+mn-ea"/>
                <a:ea typeface="+mn-ea"/>
              </a:rPr>
            </a:br>
            <a:r>
              <a:rPr lang="ja-JP" altLang="en-US" sz="2800" dirty="0">
                <a:latin typeface="+mn-ea"/>
                <a:ea typeface="+mn-ea"/>
              </a:rPr>
              <a:t>メソッドを実装する</a:t>
            </a:r>
            <a:endParaRPr lang="en-US" altLang="ja-JP" sz="2800" dirty="0">
              <a:latin typeface="+mn-ea"/>
              <a:ea typeface="+mn-ea"/>
            </a:endParaRPr>
          </a:p>
        </p:txBody>
      </p:sp>
      <p:sp>
        <p:nvSpPr>
          <p:cNvPr id="7" name="下矢印 6"/>
          <p:cNvSpPr/>
          <p:nvPr/>
        </p:nvSpPr>
        <p:spPr>
          <a:xfrm>
            <a:off x="3643313" y="2714625"/>
            <a:ext cx="857250" cy="5000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8" name="下矢印 7"/>
          <p:cNvSpPr/>
          <p:nvPr/>
        </p:nvSpPr>
        <p:spPr>
          <a:xfrm>
            <a:off x="3643313" y="4071938"/>
            <a:ext cx="857250" cy="5000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タイトル 1"/>
          <p:cNvSpPr>
            <a:spLocks noGrp="1"/>
          </p:cNvSpPr>
          <p:nvPr>
            <p:ph type="title"/>
          </p:nvPr>
        </p:nvSpPr>
        <p:spPr>
          <a:xfrm>
            <a:off x="457200" y="274638"/>
            <a:ext cx="8229600" cy="725487"/>
          </a:xfrm>
        </p:spPr>
        <p:txBody>
          <a:bodyPr/>
          <a:lstStyle/>
          <a:p>
            <a:pPr eaLnBrk="1" hangingPunct="1"/>
            <a:r>
              <a:rPr lang="en-US" altLang="ja-JP"/>
              <a:t>Comarable</a:t>
            </a:r>
            <a:r>
              <a:rPr lang="ja-JP" altLang="en-US"/>
              <a:t>インタフェースの実装例</a:t>
            </a:r>
          </a:p>
        </p:txBody>
      </p:sp>
      <p:sp>
        <p:nvSpPr>
          <p:cNvPr id="100355" name="正方形/長方形 3"/>
          <p:cNvSpPr>
            <a:spLocks noChangeArrowheads="1"/>
          </p:cNvSpPr>
          <p:nvPr/>
        </p:nvSpPr>
        <p:spPr bwMode="auto">
          <a:xfrm>
            <a:off x="357188" y="1223963"/>
            <a:ext cx="8358187" cy="40624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000" dirty="0">
                <a:latin typeface="Lucida Console" panose="020B0609040504020204" pitchFamily="49" charset="0"/>
                <a:ea typeface="HG丸ｺﾞｼｯｸM-PRO" panose="020F0600000000000000" pitchFamily="50" charset="-128"/>
              </a:rPr>
              <a:t>class Point </a:t>
            </a:r>
            <a:r>
              <a:rPr lang="en-US" altLang="ja-JP" sz="2000" dirty="0">
                <a:solidFill>
                  <a:srgbClr val="C00000"/>
                </a:solidFill>
                <a:latin typeface="Lucida Console" panose="020B0609040504020204" pitchFamily="49" charset="0"/>
                <a:ea typeface="HG丸ｺﾞｼｯｸM-PRO" panose="020F0600000000000000" pitchFamily="50" charset="-128"/>
              </a:rPr>
              <a:t>implements Comparable&lt;Point&gt;</a:t>
            </a:r>
            <a:r>
              <a:rPr lang="ja-JP" altLang="en-US" sz="2000" dirty="0">
                <a:latin typeface="Lucida Console" panose="020B0609040504020204" pitchFamily="49" charset="0"/>
                <a:ea typeface="HG丸ｺﾞｼｯｸM-PRO" panose="020F0600000000000000" pitchFamily="50" charset="-128"/>
              </a:rPr>
              <a:t> </a:t>
            </a:r>
            <a:r>
              <a:rPr lang="en-US" altLang="ja-JP" sz="2000" dirty="0">
                <a:latin typeface="Lucida Console" panose="020B0609040504020204" pitchFamily="49" charset="0"/>
                <a:ea typeface="HG丸ｺﾞｼｯｸM-PRO" panose="020F0600000000000000" pitchFamily="50" charset="-128"/>
              </a:rPr>
              <a:t>{</a:t>
            </a:r>
          </a:p>
          <a:p>
            <a:pPr eaLnBrk="1" hangingPunct="1"/>
            <a:r>
              <a:rPr lang="en-US" altLang="ja-JP" sz="2000" dirty="0">
                <a:latin typeface="Lucida Console" panose="020B0609040504020204" pitchFamily="49" charset="0"/>
                <a:ea typeface="HG丸ｺﾞｼｯｸM-PRO" panose="020F0600000000000000" pitchFamily="50" charset="-128"/>
              </a:rPr>
              <a:t>  </a:t>
            </a:r>
            <a:r>
              <a:rPr lang="en-US" altLang="ja-JP" sz="2000" dirty="0" err="1">
                <a:latin typeface="Lucida Console" panose="020B0609040504020204" pitchFamily="49" charset="0"/>
                <a:ea typeface="HG丸ｺﾞｼｯｸM-PRO" panose="020F0600000000000000" pitchFamily="50" charset="-128"/>
              </a:rPr>
              <a:t>int</a:t>
            </a:r>
            <a:r>
              <a:rPr lang="en-US" altLang="ja-JP" sz="2000" dirty="0">
                <a:latin typeface="Lucida Console" panose="020B0609040504020204" pitchFamily="49" charset="0"/>
                <a:ea typeface="HG丸ｺﾞｼｯｸM-PRO" panose="020F0600000000000000" pitchFamily="50" charset="-128"/>
              </a:rPr>
              <a:t> x;</a:t>
            </a:r>
          </a:p>
          <a:p>
            <a:pPr eaLnBrk="1" hangingPunct="1"/>
            <a:r>
              <a:rPr lang="en-US" altLang="ja-JP" sz="2000" dirty="0">
                <a:latin typeface="Lucida Console" panose="020B0609040504020204" pitchFamily="49" charset="0"/>
                <a:ea typeface="HG丸ｺﾞｼｯｸM-PRO" panose="020F0600000000000000" pitchFamily="50" charset="-128"/>
              </a:rPr>
              <a:t>  </a:t>
            </a:r>
            <a:r>
              <a:rPr lang="en-US" altLang="ja-JP" sz="2000" dirty="0" err="1">
                <a:latin typeface="Lucida Console" panose="020B0609040504020204" pitchFamily="49" charset="0"/>
                <a:ea typeface="HG丸ｺﾞｼｯｸM-PRO" panose="020F0600000000000000" pitchFamily="50" charset="-128"/>
              </a:rPr>
              <a:t>int</a:t>
            </a:r>
            <a:r>
              <a:rPr lang="en-US" altLang="ja-JP" sz="2000" dirty="0">
                <a:latin typeface="Lucida Console" panose="020B0609040504020204" pitchFamily="49" charset="0"/>
                <a:ea typeface="HG丸ｺﾞｼｯｸM-PRO" panose="020F0600000000000000" pitchFamily="50" charset="-128"/>
              </a:rPr>
              <a:t> y;</a:t>
            </a:r>
          </a:p>
          <a:p>
            <a:pPr eaLnBrk="1" hangingPunct="1"/>
            <a:r>
              <a:rPr lang="en-US" altLang="ja-JP" sz="2000" dirty="0">
                <a:latin typeface="Lucida Console" panose="020B0609040504020204" pitchFamily="49" charset="0"/>
                <a:ea typeface="HG丸ｺﾞｼｯｸM-PRO" panose="020F0600000000000000" pitchFamily="50" charset="-128"/>
              </a:rPr>
              <a:t>  </a:t>
            </a:r>
          </a:p>
          <a:p>
            <a:pPr eaLnBrk="1" hangingPunct="1"/>
            <a:r>
              <a:rPr lang="en-US" altLang="ja-JP" sz="2000" dirty="0">
                <a:latin typeface="Lucida Console" panose="020B0609040504020204" pitchFamily="49" charset="0"/>
                <a:ea typeface="HG丸ｺﾞｼｯｸM-PRO" panose="020F0600000000000000" pitchFamily="50" charset="-128"/>
              </a:rPr>
              <a:t>  Point(</a:t>
            </a:r>
            <a:r>
              <a:rPr lang="en-US" altLang="ja-JP" sz="2000" dirty="0" err="1">
                <a:latin typeface="Lucida Console" panose="020B0609040504020204" pitchFamily="49" charset="0"/>
                <a:ea typeface="HG丸ｺﾞｼｯｸM-PRO" panose="020F0600000000000000" pitchFamily="50" charset="-128"/>
              </a:rPr>
              <a:t>int</a:t>
            </a:r>
            <a:r>
              <a:rPr lang="en-US" altLang="ja-JP" sz="2000" dirty="0">
                <a:latin typeface="Lucida Console" panose="020B0609040504020204" pitchFamily="49" charset="0"/>
                <a:ea typeface="HG丸ｺﾞｼｯｸM-PRO" panose="020F0600000000000000" pitchFamily="50" charset="-128"/>
              </a:rPr>
              <a:t> x, </a:t>
            </a:r>
            <a:r>
              <a:rPr lang="en-US" altLang="ja-JP" sz="2000" dirty="0" err="1">
                <a:latin typeface="Lucida Console" panose="020B0609040504020204" pitchFamily="49" charset="0"/>
                <a:ea typeface="HG丸ｺﾞｼｯｸM-PRO" panose="020F0600000000000000" pitchFamily="50" charset="-128"/>
              </a:rPr>
              <a:t>int</a:t>
            </a:r>
            <a:r>
              <a:rPr lang="en-US" altLang="ja-JP" sz="2000" dirty="0">
                <a:latin typeface="Lucida Console" panose="020B0609040504020204" pitchFamily="49" charset="0"/>
                <a:ea typeface="HG丸ｺﾞｼｯｸM-PRO" panose="020F0600000000000000" pitchFamily="50" charset="-128"/>
              </a:rPr>
              <a:t> y) {</a:t>
            </a:r>
          </a:p>
          <a:p>
            <a:pPr eaLnBrk="1" hangingPunct="1"/>
            <a:r>
              <a:rPr lang="en-US" altLang="ja-JP" sz="2000" dirty="0">
                <a:latin typeface="Lucida Console" panose="020B0609040504020204" pitchFamily="49" charset="0"/>
                <a:ea typeface="HG丸ｺﾞｼｯｸM-PRO" panose="020F0600000000000000" pitchFamily="50" charset="-128"/>
              </a:rPr>
              <a:t>    </a:t>
            </a:r>
            <a:r>
              <a:rPr lang="en-US" altLang="ja-JP" sz="2000" dirty="0" err="1">
                <a:latin typeface="Lucida Console" panose="020B0609040504020204" pitchFamily="49" charset="0"/>
                <a:ea typeface="HG丸ｺﾞｼｯｸM-PRO" panose="020F0600000000000000" pitchFamily="50" charset="-128"/>
              </a:rPr>
              <a:t>this.x</a:t>
            </a:r>
            <a:r>
              <a:rPr lang="en-US" altLang="ja-JP" sz="2000" dirty="0">
                <a:latin typeface="Lucida Console" panose="020B0609040504020204" pitchFamily="49" charset="0"/>
                <a:ea typeface="HG丸ｺﾞｼｯｸM-PRO" panose="020F0600000000000000" pitchFamily="50" charset="-128"/>
              </a:rPr>
              <a:t> = x;</a:t>
            </a:r>
          </a:p>
          <a:p>
            <a:pPr eaLnBrk="1" hangingPunct="1"/>
            <a:r>
              <a:rPr lang="en-US" altLang="ja-JP" sz="2000" dirty="0">
                <a:latin typeface="Lucida Console" panose="020B0609040504020204" pitchFamily="49" charset="0"/>
                <a:ea typeface="HG丸ｺﾞｼｯｸM-PRO" panose="020F0600000000000000" pitchFamily="50" charset="-128"/>
              </a:rPr>
              <a:t>    </a:t>
            </a:r>
            <a:r>
              <a:rPr lang="en-US" altLang="ja-JP" sz="2000" dirty="0" err="1">
                <a:latin typeface="Lucida Console" panose="020B0609040504020204" pitchFamily="49" charset="0"/>
                <a:ea typeface="HG丸ｺﾞｼｯｸM-PRO" panose="020F0600000000000000" pitchFamily="50" charset="-128"/>
              </a:rPr>
              <a:t>this.y</a:t>
            </a:r>
            <a:r>
              <a:rPr lang="en-US" altLang="ja-JP" sz="2000" dirty="0">
                <a:latin typeface="Lucida Console" panose="020B0609040504020204" pitchFamily="49" charset="0"/>
                <a:ea typeface="HG丸ｺﾞｼｯｸM-PRO" panose="020F0600000000000000" pitchFamily="50" charset="-128"/>
              </a:rPr>
              <a:t> = y;</a:t>
            </a:r>
          </a:p>
          <a:p>
            <a:pPr eaLnBrk="1" hangingPunct="1"/>
            <a:r>
              <a:rPr lang="en-US" altLang="ja-JP" sz="2000" dirty="0">
                <a:latin typeface="Lucida Console" panose="020B0609040504020204" pitchFamily="49" charset="0"/>
                <a:ea typeface="HG丸ｺﾞｼｯｸM-PRO" panose="020F0600000000000000" pitchFamily="50" charset="-128"/>
              </a:rPr>
              <a:t>  }</a:t>
            </a:r>
          </a:p>
          <a:p>
            <a:pPr eaLnBrk="1" hangingPunct="1"/>
            <a:r>
              <a:rPr lang="en-US" altLang="ja-JP" sz="2000" dirty="0">
                <a:latin typeface="Lucida Console" panose="020B0609040504020204" pitchFamily="49" charset="0"/>
                <a:ea typeface="HG丸ｺﾞｼｯｸM-PRO" panose="020F0600000000000000" pitchFamily="50" charset="-128"/>
              </a:rPr>
              <a:t>  </a:t>
            </a:r>
          </a:p>
          <a:p>
            <a:pPr eaLnBrk="1" hangingPunct="1"/>
            <a:r>
              <a:rPr lang="en-US" altLang="ja-JP" sz="2000" dirty="0">
                <a:solidFill>
                  <a:srgbClr val="C00000"/>
                </a:solidFill>
                <a:latin typeface="Lucida Console" panose="020B0609040504020204" pitchFamily="49" charset="0"/>
                <a:ea typeface="HG丸ｺﾞｼｯｸM-PRO" panose="020F0600000000000000" pitchFamily="50" charset="-128"/>
              </a:rPr>
              <a:t>  public </a:t>
            </a:r>
            <a:r>
              <a:rPr lang="en-US" altLang="ja-JP" sz="2000" dirty="0" err="1">
                <a:solidFill>
                  <a:srgbClr val="C00000"/>
                </a:solidFill>
                <a:latin typeface="Lucida Console" panose="020B0609040504020204" pitchFamily="49" charset="0"/>
                <a:ea typeface="HG丸ｺﾞｼｯｸM-PRO" panose="020F0600000000000000" pitchFamily="50" charset="-128"/>
              </a:rPr>
              <a:t>int</a:t>
            </a:r>
            <a:r>
              <a:rPr lang="en-US" altLang="ja-JP" sz="2000" dirty="0">
                <a:solidFill>
                  <a:srgbClr val="C00000"/>
                </a:solidFill>
                <a:latin typeface="Lucida Console" panose="020B0609040504020204" pitchFamily="49" charset="0"/>
                <a:ea typeface="HG丸ｺﾞｼｯｸM-PRO" panose="020F0600000000000000" pitchFamily="50" charset="-128"/>
              </a:rPr>
              <a:t> </a:t>
            </a:r>
            <a:r>
              <a:rPr lang="en-US" altLang="ja-JP" sz="2000" dirty="0" err="1">
                <a:solidFill>
                  <a:srgbClr val="C00000"/>
                </a:solidFill>
                <a:latin typeface="Lucida Console" panose="020B0609040504020204" pitchFamily="49" charset="0"/>
                <a:ea typeface="HG丸ｺﾞｼｯｸM-PRO" panose="020F0600000000000000" pitchFamily="50" charset="-128"/>
              </a:rPr>
              <a:t>compareTo</a:t>
            </a:r>
            <a:r>
              <a:rPr lang="en-US" altLang="ja-JP" sz="2000" dirty="0">
                <a:solidFill>
                  <a:srgbClr val="C00000"/>
                </a:solidFill>
                <a:latin typeface="Lucida Console" panose="020B0609040504020204" pitchFamily="49" charset="0"/>
                <a:ea typeface="HG丸ｺﾞｼｯｸM-PRO" panose="020F0600000000000000" pitchFamily="50" charset="-128"/>
              </a:rPr>
              <a:t>(Point p) {</a:t>
            </a:r>
          </a:p>
          <a:p>
            <a:pPr eaLnBrk="1" hangingPunct="1"/>
            <a:r>
              <a:rPr lang="en-US" altLang="ja-JP" sz="2000" dirty="0">
                <a:solidFill>
                  <a:srgbClr val="C00000"/>
                </a:solidFill>
                <a:latin typeface="Lucida Console" panose="020B0609040504020204" pitchFamily="49" charset="0"/>
                <a:ea typeface="HG丸ｺﾞｼｯｸM-PRO" panose="020F0600000000000000" pitchFamily="50" charset="-128"/>
              </a:rPr>
              <a:t>    return (</a:t>
            </a:r>
            <a:r>
              <a:rPr lang="en-US" altLang="ja-JP" sz="2000" dirty="0" err="1">
                <a:solidFill>
                  <a:srgbClr val="C00000"/>
                </a:solidFill>
                <a:latin typeface="Lucida Console" panose="020B0609040504020204" pitchFamily="49" charset="0"/>
                <a:ea typeface="HG丸ｺﾞｼｯｸM-PRO" panose="020F0600000000000000" pitchFamily="50" charset="-128"/>
              </a:rPr>
              <a:t>this.x</a:t>
            </a:r>
            <a:r>
              <a:rPr lang="en-US" altLang="ja-JP" sz="2000" dirty="0">
                <a:solidFill>
                  <a:srgbClr val="C00000"/>
                </a:solidFill>
                <a:latin typeface="Lucida Console" panose="020B0609040504020204" pitchFamily="49" charset="0"/>
                <a:ea typeface="HG丸ｺﾞｼｯｸM-PRO" panose="020F0600000000000000" pitchFamily="50" charset="-128"/>
              </a:rPr>
              <a:t> + </a:t>
            </a:r>
            <a:r>
              <a:rPr lang="en-US" altLang="ja-JP" sz="2000" dirty="0" err="1">
                <a:solidFill>
                  <a:srgbClr val="C00000"/>
                </a:solidFill>
                <a:latin typeface="Lucida Console" panose="020B0609040504020204" pitchFamily="49" charset="0"/>
                <a:ea typeface="HG丸ｺﾞｼｯｸM-PRO" panose="020F0600000000000000" pitchFamily="50" charset="-128"/>
              </a:rPr>
              <a:t>this.y</a:t>
            </a:r>
            <a:r>
              <a:rPr lang="en-US" altLang="ja-JP" sz="2000" dirty="0">
                <a:solidFill>
                  <a:srgbClr val="C00000"/>
                </a:solidFill>
                <a:latin typeface="Lucida Console" panose="020B0609040504020204" pitchFamily="49" charset="0"/>
                <a:ea typeface="HG丸ｺﾞｼｯｸM-PRO" panose="020F0600000000000000" pitchFamily="50" charset="-128"/>
              </a:rPr>
              <a:t>) - (</a:t>
            </a:r>
            <a:r>
              <a:rPr lang="en-US" altLang="ja-JP" sz="2000" dirty="0" err="1">
                <a:solidFill>
                  <a:srgbClr val="C00000"/>
                </a:solidFill>
                <a:latin typeface="Lucida Console" panose="020B0609040504020204" pitchFamily="49" charset="0"/>
                <a:ea typeface="HG丸ｺﾞｼｯｸM-PRO" panose="020F0600000000000000" pitchFamily="50" charset="-128"/>
              </a:rPr>
              <a:t>p.x</a:t>
            </a:r>
            <a:r>
              <a:rPr lang="en-US" altLang="ja-JP" sz="2000" dirty="0">
                <a:solidFill>
                  <a:srgbClr val="C00000"/>
                </a:solidFill>
                <a:latin typeface="Lucida Console" panose="020B0609040504020204" pitchFamily="49" charset="0"/>
                <a:ea typeface="HG丸ｺﾞｼｯｸM-PRO" panose="020F0600000000000000" pitchFamily="50" charset="-128"/>
              </a:rPr>
              <a:t> + </a:t>
            </a:r>
            <a:r>
              <a:rPr lang="en-US" altLang="ja-JP" sz="2000" dirty="0" err="1">
                <a:solidFill>
                  <a:srgbClr val="C00000"/>
                </a:solidFill>
                <a:latin typeface="Lucida Console" panose="020B0609040504020204" pitchFamily="49" charset="0"/>
                <a:ea typeface="HG丸ｺﾞｼｯｸM-PRO" panose="020F0600000000000000" pitchFamily="50" charset="-128"/>
              </a:rPr>
              <a:t>p.y</a:t>
            </a:r>
            <a:r>
              <a:rPr lang="en-US" altLang="ja-JP" sz="2000" dirty="0">
                <a:solidFill>
                  <a:srgbClr val="C00000"/>
                </a:solidFill>
                <a:latin typeface="Lucida Console" panose="020B0609040504020204" pitchFamily="49" charset="0"/>
                <a:ea typeface="HG丸ｺﾞｼｯｸM-PRO" panose="020F0600000000000000" pitchFamily="50" charset="-128"/>
              </a:rPr>
              <a:t>);</a:t>
            </a:r>
          </a:p>
          <a:p>
            <a:pPr eaLnBrk="1" hangingPunct="1"/>
            <a:r>
              <a:rPr lang="en-US" altLang="ja-JP" sz="2000" dirty="0">
                <a:solidFill>
                  <a:srgbClr val="C00000"/>
                </a:solidFill>
                <a:latin typeface="Lucida Console" panose="020B0609040504020204" pitchFamily="49" charset="0"/>
                <a:ea typeface="HG丸ｺﾞｼｯｸM-PRO" panose="020F0600000000000000" pitchFamily="50" charset="-128"/>
              </a:rPr>
              <a:t>  }</a:t>
            </a:r>
          </a:p>
          <a:p>
            <a:pPr eaLnBrk="1" hangingPunct="1"/>
            <a:r>
              <a:rPr lang="en-US" altLang="ja-JP" sz="2000" dirty="0">
                <a:latin typeface="Lucida Console" panose="020B0609040504020204" pitchFamily="49" charset="0"/>
                <a:ea typeface="HG丸ｺﾞｼｯｸM-PRO" panose="020F0600000000000000" pitchFamily="50" charset="-128"/>
              </a:rPr>
              <a:t>}</a:t>
            </a:r>
            <a:endParaRPr lang="ja-JP" altLang="en-US" sz="2000" dirty="0">
              <a:latin typeface="Lucida Console" panose="020B0609040504020204" pitchFamily="49" charset="0"/>
              <a:ea typeface="HG丸ｺﾞｼｯｸM-PRO" panose="020F0600000000000000" pitchFamily="50" charset="-128"/>
            </a:endParaRPr>
          </a:p>
        </p:txBody>
      </p:sp>
      <p:sp>
        <p:nvSpPr>
          <p:cNvPr id="100356" name="テキスト ボックス 4"/>
          <p:cNvSpPr txBox="1">
            <a:spLocks noChangeArrowheads="1"/>
          </p:cNvSpPr>
          <p:nvPr/>
        </p:nvSpPr>
        <p:spPr bwMode="auto">
          <a:xfrm>
            <a:off x="71438" y="5484813"/>
            <a:ext cx="8924925" cy="1200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dirty="0" err="1">
                <a:latin typeface="Lucida Console" panose="020B0609040504020204" pitchFamily="49" charset="0"/>
                <a:ea typeface="HG丸ｺﾞｼｯｸM-PRO" panose="020F0600000000000000" pitchFamily="50" charset="-128"/>
              </a:rPr>
              <a:t>ArrayList</a:t>
            </a:r>
            <a:r>
              <a:rPr lang="en-US" altLang="ja-JP" sz="2400" dirty="0">
                <a:latin typeface="Lucida Console" panose="020B0609040504020204" pitchFamily="49" charset="0"/>
                <a:ea typeface="HG丸ｺﾞｼｯｸM-PRO" panose="020F0600000000000000" pitchFamily="50" charset="-128"/>
              </a:rPr>
              <a:t>&lt;Point&gt; list = new </a:t>
            </a:r>
            <a:r>
              <a:rPr lang="en-US" altLang="ja-JP" sz="2400" dirty="0" err="1">
                <a:latin typeface="Lucida Console" panose="020B0609040504020204" pitchFamily="49" charset="0"/>
                <a:ea typeface="HG丸ｺﾞｼｯｸM-PRO" panose="020F0600000000000000" pitchFamily="50" charset="-128"/>
              </a:rPr>
              <a:t>ArrayList</a:t>
            </a:r>
            <a:r>
              <a:rPr lang="en-US" altLang="ja-JP" sz="2400" dirty="0">
                <a:latin typeface="Lucida Console" panose="020B0609040504020204" pitchFamily="49" charset="0"/>
                <a:ea typeface="HG丸ｺﾞｼｯｸM-PRO" panose="020F0600000000000000" pitchFamily="50" charset="-128"/>
              </a:rPr>
              <a:t>&lt;Point&gt;();</a:t>
            </a:r>
          </a:p>
          <a:p>
            <a:pPr eaLnBrk="1" hangingPunct="1"/>
            <a:r>
              <a:rPr lang="en-US" altLang="ja-JP" sz="2400" dirty="0">
                <a:solidFill>
                  <a:srgbClr val="008000"/>
                </a:solidFill>
                <a:latin typeface="Lucida Console" panose="020B0609040504020204" pitchFamily="49" charset="0"/>
                <a:ea typeface="HG丸ｺﾞｼｯｸM-PRO" panose="020F0600000000000000" pitchFamily="50" charset="-128"/>
              </a:rPr>
              <a:t>// list</a:t>
            </a:r>
            <a:r>
              <a:rPr lang="ja-JP" altLang="en-US" sz="2400" dirty="0">
                <a:solidFill>
                  <a:srgbClr val="008000"/>
                </a:solidFill>
                <a:latin typeface="Lucida Console" panose="020B0609040504020204" pitchFamily="49" charset="0"/>
                <a:ea typeface="HG丸ｺﾞｼｯｸM-PRO" panose="020F0600000000000000" pitchFamily="50" charset="-128"/>
              </a:rPr>
              <a:t>に要素を追加する処理</a:t>
            </a:r>
            <a:endParaRPr lang="en-US" altLang="ja-JP" sz="2400" dirty="0">
              <a:solidFill>
                <a:srgbClr val="008000"/>
              </a:solidFill>
              <a:latin typeface="Lucida Console" panose="020B0609040504020204" pitchFamily="49" charset="0"/>
              <a:ea typeface="HG丸ｺﾞｼｯｸM-PRO" panose="020F0600000000000000" pitchFamily="50" charset="-128"/>
            </a:endParaRPr>
          </a:p>
          <a:p>
            <a:pPr eaLnBrk="1" hangingPunct="1"/>
            <a:r>
              <a:rPr lang="en-US" altLang="ja-JP" sz="2400" dirty="0" err="1">
                <a:solidFill>
                  <a:srgbClr val="C00000"/>
                </a:solidFill>
                <a:latin typeface="Lucida Console" panose="020B0609040504020204" pitchFamily="49" charset="0"/>
                <a:ea typeface="HG丸ｺﾞｼｯｸM-PRO" panose="020F0600000000000000" pitchFamily="50" charset="-128"/>
              </a:rPr>
              <a:t>Collections.sort</a:t>
            </a:r>
            <a:r>
              <a:rPr lang="en-US" altLang="ja-JP" sz="2400" dirty="0">
                <a:solidFill>
                  <a:srgbClr val="C00000"/>
                </a:solidFill>
                <a:latin typeface="Lucida Console" panose="020B0609040504020204" pitchFamily="49" charset="0"/>
                <a:ea typeface="HG丸ｺﾞｼｯｸM-PRO" panose="020F0600000000000000" pitchFamily="50" charset="-128"/>
              </a:rPr>
              <a:t>(list); </a:t>
            </a:r>
            <a:r>
              <a:rPr lang="en-US" altLang="ja-JP" sz="2400" dirty="0">
                <a:solidFill>
                  <a:srgbClr val="008000"/>
                </a:solidFill>
                <a:latin typeface="Lucida Console" panose="020B0609040504020204" pitchFamily="49" charset="0"/>
                <a:ea typeface="HG丸ｺﾞｼｯｸM-PRO" panose="020F0600000000000000" pitchFamily="50" charset="-128"/>
              </a:rPr>
              <a:t>// </a:t>
            </a:r>
            <a:r>
              <a:rPr lang="ja-JP" altLang="en-US" sz="2400" dirty="0">
                <a:solidFill>
                  <a:srgbClr val="008000"/>
                </a:solidFill>
                <a:latin typeface="Lucida Console" panose="020B0609040504020204" pitchFamily="49" charset="0"/>
                <a:ea typeface="HG丸ｺﾞｼｯｸM-PRO" panose="020F0600000000000000" pitchFamily="50" charset="-128"/>
              </a:rPr>
              <a:t>並び替え実行</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タイトル 1"/>
          <p:cNvSpPr>
            <a:spLocks noGrp="1"/>
          </p:cNvSpPr>
          <p:nvPr>
            <p:ph type="ctrTitle"/>
          </p:nvPr>
        </p:nvSpPr>
        <p:spPr/>
        <p:txBody>
          <a:bodyPr/>
          <a:lstStyle/>
          <a:p>
            <a:pPr eaLnBrk="1" hangingPunct="1"/>
            <a:r>
              <a:rPr lang="ja-JP" altLang="en-US" dirty="0"/>
              <a:t>第</a:t>
            </a:r>
            <a:r>
              <a:rPr lang="en-US" altLang="ja-JP" dirty="0"/>
              <a:t>6</a:t>
            </a:r>
            <a:r>
              <a:rPr lang="ja-JP" altLang="en-US" dirty="0"/>
              <a:t>章 ラムダ式</a:t>
            </a:r>
          </a:p>
        </p:txBody>
      </p:sp>
      <p:sp>
        <p:nvSpPr>
          <p:cNvPr id="3" name="サブタイトル 2"/>
          <p:cNvSpPr>
            <a:spLocks noGrp="1"/>
          </p:cNvSpPr>
          <p:nvPr>
            <p:ph type="subTitle" idx="1"/>
          </p:nvPr>
        </p:nvSpPr>
        <p:spPr/>
        <p:txBody>
          <a:bodyPr rtlCol="0">
            <a:normAutofit/>
          </a:bodyPr>
          <a:lstStyle/>
          <a:p>
            <a:pPr eaLnBrk="1" fontAlgn="auto" hangingPunct="1">
              <a:spcAft>
                <a:spcPts val="0"/>
              </a:spcAft>
              <a:defRPr/>
            </a:pPr>
            <a:endParaRPr lang="ja-JP" altLang="en-US" dirty="0"/>
          </a:p>
        </p:txBody>
      </p:sp>
    </p:spTree>
    <p:extLst>
      <p:ext uri="{BB962C8B-B14F-4D97-AF65-F5344CB8AC3E}">
        <p14:creationId xmlns:p14="http://schemas.microsoft.com/office/powerpoint/2010/main" val="418236380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タイトル 1"/>
          <p:cNvSpPr>
            <a:spLocks noGrp="1"/>
          </p:cNvSpPr>
          <p:nvPr>
            <p:ph type="title"/>
          </p:nvPr>
        </p:nvSpPr>
        <p:spPr>
          <a:xfrm>
            <a:off x="457200" y="274638"/>
            <a:ext cx="8229600" cy="725487"/>
          </a:xfrm>
        </p:spPr>
        <p:txBody>
          <a:bodyPr/>
          <a:lstStyle/>
          <a:p>
            <a:pPr eaLnBrk="1" hangingPunct="1"/>
            <a:r>
              <a:rPr lang="ja-JP" altLang="en-US" dirty="0"/>
              <a:t>内部クラス</a:t>
            </a:r>
          </a:p>
        </p:txBody>
      </p:sp>
      <p:sp>
        <p:nvSpPr>
          <p:cNvPr id="163843" name="コンテンツ プレースホルダ 2"/>
          <p:cNvSpPr>
            <a:spLocks noGrp="1"/>
          </p:cNvSpPr>
          <p:nvPr>
            <p:ph idx="1"/>
          </p:nvPr>
        </p:nvSpPr>
        <p:spPr>
          <a:xfrm>
            <a:off x="457200" y="1214438"/>
            <a:ext cx="8229600" cy="1214437"/>
          </a:xfrm>
        </p:spPr>
        <p:txBody>
          <a:bodyPr/>
          <a:lstStyle/>
          <a:p>
            <a:pPr marL="0" indent="0" eaLnBrk="1" hangingPunct="1">
              <a:buNone/>
            </a:pPr>
            <a:r>
              <a:rPr lang="ja-JP" altLang="en-US" sz="2800" dirty="0"/>
              <a:t>クラスの宣言を別のクラスの内部で行える</a:t>
            </a:r>
          </a:p>
        </p:txBody>
      </p:sp>
      <p:sp>
        <p:nvSpPr>
          <p:cNvPr id="163844" name="テキスト ボックス 3"/>
          <p:cNvSpPr txBox="1">
            <a:spLocks noChangeArrowheads="1"/>
          </p:cNvSpPr>
          <p:nvPr/>
        </p:nvSpPr>
        <p:spPr bwMode="auto">
          <a:xfrm>
            <a:off x="457200" y="2204864"/>
            <a:ext cx="2973387" cy="1570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a:latin typeface="Lucida Console" panose="020B0609040504020204" pitchFamily="49" charset="0"/>
                <a:ea typeface="HG丸ｺﾞｼｯｸM-PRO" panose="020F0600000000000000" pitchFamily="50" charset="-128"/>
              </a:rPr>
              <a:t>class Outer {</a:t>
            </a:r>
          </a:p>
          <a:p>
            <a:pPr eaLnBrk="1" hangingPunct="1"/>
            <a:r>
              <a:rPr lang="en-US" altLang="ja-JP" sz="2400">
                <a:latin typeface="Lucida Console" panose="020B0609040504020204" pitchFamily="49" charset="0"/>
                <a:ea typeface="HG丸ｺﾞｼｯｸM-PRO" panose="020F0600000000000000" pitchFamily="50" charset="-128"/>
              </a:rPr>
              <a:t>  class Inner {</a:t>
            </a:r>
          </a:p>
          <a:p>
            <a:pPr eaLnBrk="1" hangingPunct="1"/>
            <a:r>
              <a:rPr lang="en-US" altLang="ja-JP" sz="2400">
                <a:latin typeface="Lucida Console" panose="020B0609040504020204" pitchFamily="49" charset="0"/>
                <a:ea typeface="HG丸ｺﾞｼｯｸM-PRO" panose="020F0600000000000000" pitchFamily="50" charset="-128"/>
              </a:rPr>
              <a:t>  }</a:t>
            </a:r>
          </a:p>
          <a:p>
            <a:pPr eaLnBrk="1" hangingPunct="1"/>
            <a:r>
              <a:rPr lang="en-US" altLang="ja-JP" sz="2400">
                <a:latin typeface="Lucida Console" panose="020B0609040504020204" pitchFamily="49" charset="0"/>
                <a:ea typeface="HG丸ｺﾞｼｯｸM-PRO" panose="020F0600000000000000" pitchFamily="50" charset="-128"/>
              </a:rPr>
              <a:t>}</a:t>
            </a:r>
          </a:p>
        </p:txBody>
      </p:sp>
      <p:sp>
        <p:nvSpPr>
          <p:cNvPr id="163845" name="コンテンツ プレースホルダ 2"/>
          <p:cNvSpPr txBox="1">
            <a:spLocks/>
          </p:cNvSpPr>
          <p:nvPr/>
        </p:nvSpPr>
        <p:spPr bwMode="auto">
          <a:xfrm>
            <a:off x="428625" y="4286250"/>
            <a:ext cx="8229600"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marL="0" indent="0" eaLnBrk="1" hangingPunct="1">
              <a:spcBef>
                <a:spcPct val="20000"/>
              </a:spcBef>
            </a:pPr>
            <a:r>
              <a:rPr lang="ja-JP" altLang="en-US" sz="2800" dirty="0">
                <a:solidFill>
                  <a:srgbClr val="C00000"/>
                </a:solidFill>
                <a:latin typeface="+mn-ea"/>
                <a:ea typeface="+mn-ea"/>
              </a:rPr>
              <a:t>内部クラス</a:t>
            </a:r>
            <a:r>
              <a:rPr lang="ja-JP" altLang="en-US" sz="2800" dirty="0">
                <a:latin typeface="+mn-ea"/>
                <a:ea typeface="+mn-ea"/>
              </a:rPr>
              <a:t>は</a:t>
            </a:r>
            <a:r>
              <a:rPr lang="ja-JP" altLang="en-US" sz="2800" dirty="0">
                <a:solidFill>
                  <a:srgbClr val="C00000"/>
                </a:solidFill>
                <a:latin typeface="+mn-ea"/>
                <a:ea typeface="+mn-ea"/>
              </a:rPr>
              <a:t>外部クラス</a:t>
            </a:r>
            <a:r>
              <a:rPr lang="ja-JP" altLang="en-US" sz="2800" dirty="0">
                <a:latin typeface="+mn-ea"/>
                <a:ea typeface="+mn-ea"/>
              </a:rPr>
              <a:t>のプライベート宣言された変数にもアクセスできる</a:t>
            </a:r>
          </a:p>
        </p:txBody>
      </p:sp>
    </p:spTree>
    <p:extLst>
      <p:ext uri="{BB962C8B-B14F-4D97-AF65-F5344CB8AC3E}">
        <p14:creationId xmlns:p14="http://schemas.microsoft.com/office/powerpoint/2010/main" val="143762297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タイトル 1"/>
          <p:cNvSpPr>
            <a:spLocks noGrp="1"/>
          </p:cNvSpPr>
          <p:nvPr>
            <p:ph type="title"/>
          </p:nvPr>
        </p:nvSpPr>
        <p:spPr>
          <a:xfrm>
            <a:off x="457200" y="274638"/>
            <a:ext cx="8229600" cy="725487"/>
          </a:xfrm>
        </p:spPr>
        <p:txBody>
          <a:bodyPr/>
          <a:lstStyle/>
          <a:p>
            <a:pPr eaLnBrk="1" hangingPunct="1"/>
            <a:r>
              <a:rPr lang="ja-JP" altLang="en-US"/>
              <a:t>匿名クラス</a:t>
            </a:r>
          </a:p>
        </p:txBody>
      </p:sp>
      <p:sp>
        <p:nvSpPr>
          <p:cNvPr id="164867" name="コンテンツ プレースホルダ 2"/>
          <p:cNvSpPr>
            <a:spLocks noGrp="1"/>
          </p:cNvSpPr>
          <p:nvPr>
            <p:ph idx="1"/>
          </p:nvPr>
        </p:nvSpPr>
        <p:spPr>
          <a:xfrm>
            <a:off x="457200" y="1214438"/>
            <a:ext cx="8229600" cy="4518818"/>
          </a:xfrm>
        </p:spPr>
        <p:txBody>
          <a:bodyPr/>
          <a:lstStyle/>
          <a:p>
            <a:pPr eaLnBrk="1" hangingPunct="1"/>
            <a:r>
              <a:rPr lang="ja-JP" altLang="en-US" dirty="0"/>
              <a:t>メソッドの引数を指定するカッコの中で、「クラスを定義すること」と「そのインスタンスを生成すること」の両方を行える → クラスの名前が不要</a:t>
            </a:r>
            <a:endParaRPr lang="en-US" altLang="ja-JP" dirty="0"/>
          </a:p>
          <a:p>
            <a:pPr eaLnBrk="1" hangingPunct="1"/>
            <a:endParaRPr lang="en-US" altLang="ja-JP" dirty="0"/>
          </a:p>
          <a:p>
            <a:pPr eaLnBrk="1" hangingPunct="1"/>
            <a:r>
              <a:rPr lang="ja-JP" altLang="en-US" dirty="0"/>
              <a:t>その場だけで必要なクラスの作成に使える</a:t>
            </a:r>
            <a:endParaRPr lang="en-US" altLang="ja-JP" dirty="0"/>
          </a:p>
          <a:p>
            <a:pPr eaLnBrk="1" hangingPunct="1"/>
            <a:endParaRPr lang="ja-JP" altLang="en-US" dirty="0"/>
          </a:p>
        </p:txBody>
      </p:sp>
    </p:spTree>
    <p:extLst>
      <p:ext uri="{BB962C8B-B14F-4D97-AF65-F5344CB8AC3E}">
        <p14:creationId xmlns:p14="http://schemas.microsoft.com/office/powerpoint/2010/main" val="193194068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匿名クラスの例</a:t>
            </a:r>
          </a:p>
        </p:txBody>
      </p:sp>
      <p:sp>
        <p:nvSpPr>
          <p:cNvPr id="4" name="テキスト ボックス 3"/>
          <p:cNvSpPr txBox="1">
            <a:spLocks noChangeArrowheads="1"/>
          </p:cNvSpPr>
          <p:nvPr/>
        </p:nvSpPr>
        <p:spPr bwMode="auto">
          <a:xfrm>
            <a:off x="1231983" y="1214422"/>
            <a:ext cx="6680034" cy="532453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en-US" altLang="ja-JP" sz="2000" dirty="0">
                <a:latin typeface="Lucida Console" panose="020B0609040504020204" pitchFamily="49" charset="0"/>
              </a:rPr>
              <a:t>interface </a:t>
            </a:r>
            <a:r>
              <a:rPr lang="en-US" altLang="ja-JP" sz="2000" dirty="0" err="1">
                <a:latin typeface="Lucida Console" panose="020B0609040504020204" pitchFamily="49" charset="0"/>
              </a:rPr>
              <a:t>SayHello</a:t>
            </a:r>
            <a:r>
              <a:rPr lang="en-US" altLang="ja-JP" sz="2000" dirty="0">
                <a:latin typeface="Lucida Console" panose="020B0609040504020204" pitchFamily="49" charset="0"/>
              </a:rPr>
              <a:t> {</a:t>
            </a:r>
          </a:p>
          <a:p>
            <a:r>
              <a:rPr lang="ja-JP" altLang="en-US" sz="2000" dirty="0">
                <a:latin typeface="Lucida Console" panose="020B0609040504020204" pitchFamily="49" charset="0"/>
              </a:rPr>
              <a:t>　　</a:t>
            </a:r>
            <a:r>
              <a:rPr lang="en-US" altLang="ja-JP" sz="2000" dirty="0">
                <a:latin typeface="Lucida Console" panose="020B0609040504020204" pitchFamily="49" charset="0"/>
              </a:rPr>
              <a:t>public void hello();</a:t>
            </a:r>
          </a:p>
          <a:p>
            <a:r>
              <a:rPr lang="en-US" altLang="ja-JP" sz="2000" dirty="0">
                <a:latin typeface="Lucida Console" panose="020B0609040504020204" pitchFamily="49" charset="0"/>
              </a:rPr>
              <a:t>}</a:t>
            </a:r>
          </a:p>
          <a:p>
            <a:r>
              <a:rPr lang="en-US" altLang="ja-JP" sz="2000" dirty="0">
                <a:latin typeface="Lucida Console" panose="020B0609040504020204" pitchFamily="49" charset="0"/>
              </a:rPr>
              <a:t>class Greeting {</a:t>
            </a:r>
          </a:p>
          <a:p>
            <a:r>
              <a:rPr lang="ja-JP" altLang="en-US" sz="2000" dirty="0">
                <a:latin typeface="Lucida Console" panose="020B0609040504020204" pitchFamily="49" charset="0"/>
              </a:rPr>
              <a:t>　　</a:t>
            </a:r>
            <a:r>
              <a:rPr lang="en-US" altLang="ja-JP" sz="2000" dirty="0">
                <a:latin typeface="Lucida Console" panose="020B0609040504020204" pitchFamily="49" charset="0"/>
              </a:rPr>
              <a:t>static void greet(</a:t>
            </a:r>
            <a:r>
              <a:rPr lang="en-US" altLang="ja-JP" sz="2000" dirty="0" err="1">
                <a:latin typeface="Lucida Console" panose="020B0609040504020204" pitchFamily="49" charset="0"/>
              </a:rPr>
              <a:t>SayHello</a:t>
            </a:r>
            <a:r>
              <a:rPr lang="en-US" altLang="ja-JP" sz="2000" dirty="0">
                <a:latin typeface="Lucida Console" panose="020B0609040504020204" pitchFamily="49" charset="0"/>
              </a:rPr>
              <a:t> s) {</a:t>
            </a:r>
          </a:p>
          <a:p>
            <a:r>
              <a:rPr lang="ja-JP" altLang="en-US" sz="2000" dirty="0">
                <a:latin typeface="Lucida Console" panose="020B0609040504020204" pitchFamily="49" charset="0"/>
              </a:rPr>
              <a:t>　　　　</a:t>
            </a:r>
            <a:r>
              <a:rPr lang="en-US" altLang="ja-JP" sz="2000" dirty="0" err="1">
                <a:latin typeface="Lucida Console" panose="020B0609040504020204" pitchFamily="49" charset="0"/>
              </a:rPr>
              <a:t>s.hello</a:t>
            </a:r>
            <a:r>
              <a:rPr lang="en-US" altLang="ja-JP" sz="2000" dirty="0">
                <a:latin typeface="Lucida Console" panose="020B0609040504020204" pitchFamily="49" charset="0"/>
              </a:rPr>
              <a:t>();</a:t>
            </a:r>
          </a:p>
          <a:p>
            <a:r>
              <a:rPr lang="ja-JP" altLang="en-US" sz="2000" dirty="0">
                <a:latin typeface="Lucida Console" panose="020B0609040504020204" pitchFamily="49" charset="0"/>
              </a:rPr>
              <a:t>　　</a:t>
            </a:r>
            <a:r>
              <a:rPr lang="en-US" altLang="ja-JP" sz="2000" dirty="0">
                <a:latin typeface="Lucida Console" panose="020B0609040504020204" pitchFamily="49" charset="0"/>
              </a:rPr>
              <a:t>}</a:t>
            </a:r>
          </a:p>
          <a:p>
            <a:r>
              <a:rPr lang="en-US" altLang="ja-JP" sz="2000" dirty="0">
                <a:latin typeface="Lucida Console" panose="020B0609040504020204" pitchFamily="49" charset="0"/>
              </a:rPr>
              <a:t>}</a:t>
            </a:r>
          </a:p>
          <a:p>
            <a:r>
              <a:rPr lang="en-US" altLang="ja-JP" sz="2000" dirty="0">
                <a:latin typeface="Lucida Console" panose="020B0609040504020204" pitchFamily="49" charset="0"/>
              </a:rPr>
              <a:t>public class </a:t>
            </a:r>
            <a:r>
              <a:rPr lang="en-US" altLang="ja-JP" sz="2000" dirty="0" err="1">
                <a:latin typeface="Lucida Console" panose="020B0609040504020204" pitchFamily="49" charset="0"/>
              </a:rPr>
              <a:t>AnonymousClassExample</a:t>
            </a:r>
            <a:r>
              <a:rPr lang="en-US" altLang="ja-JP" sz="2000" dirty="0">
                <a:latin typeface="Lucida Console" panose="020B0609040504020204" pitchFamily="49" charset="0"/>
              </a:rPr>
              <a:t> {</a:t>
            </a:r>
          </a:p>
          <a:p>
            <a:r>
              <a:rPr lang="ja-JP" altLang="en-US" sz="2000" dirty="0">
                <a:latin typeface="Lucida Console" panose="020B0609040504020204" pitchFamily="49" charset="0"/>
              </a:rPr>
              <a:t>　　</a:t>
            </a:r>
            <a:r>
              <a:rPr lang="en-US" altLang="ja-JP" sz="2000" dirty="0">
                <a:latin typeface="Lucida Console" panose="020B0609040504020204" pitchFamily="49" charset="0"/>
              </a:rPr>
              <a:t>public static void main(String[] </a:t>
            </a:r>
            <a:r>
              <a:rPr lang="en-US" altLang="ja-JP" sz="2000" dirty="0" err="1">
                <a:latin typeface="Lucida Console" panose="020B0609040504020204" pitchFamily="49" charset="0"/>
              </a:rPr>
              <a:t>args</a:t>
            </a:r>
            <a:r>
              <a:rPr lang="en-US" altLang="ja-JP" sz="2000" dirty="0">
                <a:latin typeface="Lucida Console" panose="020B0609040504020204" pitchFamily="49" charset="0"/>
              </a:rPr>
              <a:t>) {</a:t>
            </a:r>
          </a:p>
          <a:p>
            <a:r>
              <a:rPr lang="ja-JP" altLang="en-US" sz="2000" dirty="0">
                <a:latin typeface="Lucida Console" panose="020B0609040504020204" pitchFamily="49" charset="0"/>
              </a:rPr>
              <a:t>　　　　</a:t>
            </a:r>
            <a:r>
              <a:rPr lang="en-US" altLang="ja-JP" sz="2000" dirty="0" err="1">
                <a:latin typeface="Lucida Console" panose="020B0609040504020204" pitchFamily="49" charset="0"/>
              </a:rPr>
              <a:t>Greeting.greet</a:t>
            </a:r>
            <a:r>
              <a:rPr lang="en-US" altLang="ja-JP" sz="2000" dirty="0">
                <a:latin typeface="Lucida Console" panose="020B0609040504020204" pitchFamily="49" charset="0"/>
              </a:rPr>
              <a:t>(</a:t>
            </a:r>
            <a:r>
              <a:rPr lang="en-US" altLang="ja-JP" sz="2000" dirty="0">
                <a:solidFill>
                  <a:srgbClr val="FF0000"/>
                </a:solidFill>
                <a:latin typeface="Lucida Console" panose="020B0609040504020204" pitchFamily="49" charset="0"/>
              </a:rPr>
              <a:t>new </a:t>
            </a:r>
            <a:r>
              <a:rPr lang="en-US" altLang="ja-JP" sz="2000" dirty="0" err="1">
                <a:solidFill>
                  <a:srgbClr val="FF0000"/>
                </a:solidFill>
                <a:latin typeface="Lucida Console" panose="020B0609040504020204" pitchFamily="49" charset="0"/>
              </a:rPr>
              <a:t>SayHello</a:t>
            </a:r>
            <a:r>
              <a:rPr lang="en-US" altLang="ja-JP" sz="2000" dirty="0">
                <a:solidFill>
                  <a:srgbClr val="FF0000"/>
                </a:solidFill>
                <a:latin typeface="Lucida Console" panose="020B0609040504020204" pitchFamily="49" charset="0"/>
              </a:rPr>
              <a:t>() {</a:t>
            </a:r>
          </a:p>
          <a:p>
            <a:r>
              <a:rPr lang="ja-JP" altLang="en-US" sz="2000" dirty="0">
                <a:solidFill>
                  <a:srgbClr val="FF0000"/>
                </a:solidFill>
                <a:latin typeface="Lucida Console" panose="020B0609040504020204" pitchFamily="49" charset="0"/>
              </a:rPr>
              <a:t>　　　　　　</a:t>
            </a:r>
            <a:r>
              <a:rPr lang="en-US" altLang="ja-JP" sz="2000" dirty="0">
                <a:solidFill>
                  <a:srgbClr val="FF0000"/>
                </a:solidFill>
                <a:latin typeface="Lucida Console" panose="020B0609040504020204" pitchFamily="49" charset="0"/>
              </a:rPr>
              <a:t>public void hello() {</a:t>
            </a:r>
          </a:p>
          <a:p>
            <a:r>
              <a:rPr lang="ja-JP" altLang="en-US" sz="2000" dirty="0">
                <a:solidFill>
                  <a:srgbClr val="FF0000"/>
                </a:solidFill>
                <a:latin typeface="Lucida Console" panose="020B0609040504020204" pitchFamily="49" charset="0"/>
              </a:rPr>
              <a:t>　　　　　　　　</a:t>
            </a:r>
            <a:r>
              <a:rPr lang="en-US" altLang="ja-JP" sz="2000" dirty="0" err="1">
                <a:solidFill>
                  <a:srgbClr val="FF0000"/>
                </a:solidFill>
                <a:latin typeface="Lucida Console" panose="020B0609040504020204" pitchFamily="49" charset="0"/>
              </a:rPr>
              <a:t>System.out.println</a:t>
            </a:r>
            <a:r>
              <a:rPr lang="en-US" altLang="ja-JP" sz="2000" dirty="0">
                <a:solidFill>
                  <a:srgbClr val="FF0000"/>
                </a:solidFill>
                <a:latin typeface="Lucida Console" panose="020B0609040504020204" pitchFamily="49" charset="0"/>
              </a:rPr>
              <a:t>("</a:t>
            </a:r>
            <a:r>
              <a:rPr lang="ja-JP" altLang="en-US" sz="2000" dirty="0">
                <a:solidFill>
                  <a:srgbClr val="FF0000"/>
                </a:solidFill>
                <a:latin typeface="Lucida Console" panose="020B0609040504020204" pitchFamily="49" charset="0"/>
                <a:ea typeface="+mn-ea"/>
              </a:rPr>
              <a:t>こんにちは</a:t>
            </a:r>
            <a:r>
              <a:rPr lang="en-US" altLang="ja-JP" sz="2000" dirty="0">
                <a:solidFill>
                  <a:srgbClr val="FF0000"/>
                </a:solidFill>
                <a:latin typeface="Lucida Console" panose="020B0609040504020204" pitchFamily="49" charset="0"/>
              </a:rPr>
              <a:t>");</a:t>
            </a:r>
          </a:p>
          <a:p>
            <a:r>
              <a:rPr lang="ja-JP" altLang="en-US" sz="2000" dirty="0">
                <a:solidFill>
                  <a:srgbClr val="FF0000"/>
                </a:solidFill>
                <a:latin typeface="Lucida Console" panose="020B0609040504020204" pitchFamily="49" charset="0"/>
              </a:rPr>
              <a:t>　　　　　　</a:t>
            </a:r>
            <a:r>
              <a:rPr lang="en-US" altLang="ja-JP" sz="2000" dirty="0">
                <a:solidFill>
                  <a:srgbClr val="FF0000"/>
                </a:solidFill>
                <a:latin typeface="Lucida Console" panose="020B0609040504020204" pitchFamily="49" charset="0"/>
              </a:rPr>
              <a:t>}</a:t>
            </a:r>
          </a:p>
          <a:p>
            <a:r>
              <a:rPr lang="ja-JP" altLang="en-US" sz="2000" dirty="0">
                <a:latin typeface="Lucida Console" panose="020B0609040504020204" pitchFamily="49" charset="0"/>
              </a:rPr>
              <a:t>　　　　</a:t>
            </a:r>
            <a:r>
              <a:rPr lang="en-US" altLang="ja-JP" sz="2000" dirty="0">
                <a:solidFill>
                  <a:srgbClr val="FF0000"/>
                </a:solidFill>
                <a:latin typeface="Lucida Console" panose="020B0609040504020204" pitchFamily="49" charset="0"/>
              </a:rPr>
              <a:t>}</a:t>
            </a:r>
            <a:r>
              <a:rPr lang="en-US" altLang="ja-JP" sz="2000" dirty="0">
                <a:latin typeface="Lucida Console" panose="020B0609040504020204" pitchFamily="49" charset="0"/>
              </a:rPr>
              <a:t>);</a:t>
            </a:r>
          </a:p>
          <a:p>
            <a:r>
              <a:rPr lang="ja-JP" altLang="en-US" sz="2000" dirty="0">
                <a:latin typeface="Lucida Console" panose="020B0609040504020204" pitchFamily="49" charset="0"/>
              </a:rPr>
              <a:t>　　</a:t>
            </a:r>
            <a:r>
              <a:rPr lang="en-US" altLang="ja-JP" sz="2000" dirty="0">
                <a:latin typeface="Lucida Console" panose="020B0609040504020204" pitchFamily="49" charset="0"/>
              </a:rPr>
              <a:t>}</a:t>
            </a:r>
          </a:p>
          <a:p>
            <a:r>
              <a:rPr lang="en-US" altLang="ja-JP" sz="2000" dirty="0">
                <a:latin typeface="Lucida Console" panose="020B0609040504020204" pitchFamily="49" charset="0"/>
              </a:rPr>
              <a:t>}</a:t>
            </a:r>
            <a:endParaRPr lang="ja-JP" altLang="en-US" sz="2400" dirty="0">
              <a:latin typeface="Lucida Console" panose="020B0609040504020204" pitchFamily="49" charset="0"/>
              <a:ea typeface="HG丸ｺﾞｼｯｸM-PRO" panose="020F0600000000000000" pitchFamily="50" charset="-128"/>
            </a:endParaRPr>
          </a:p>
        </p:txBody>
      </p:sp>
    </p:spTree>
    <p:extLst>
      <p:ext uri="{BB962C8B-B14F-4D97-AF65-F5344CB8AC3E}">
        <p14:creationId xmlns:p14="http://schemas.microsoft.com/office/powerpoint/2010/main" val="21091509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8474</TotalTime>
  <Words>10000</Words>
  <Application>Microsoft Office PowerPoint</Application>
  <PresentationFormat>画面に合わせる (4:3)</PresentationFormat>
  <Paragraphs>1475</Paragraphs>
  <Slides>179</Slides>
  <Notes>159</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179</vt:i4>
      </vt:variant>
    </vt:vector>
  </HeadingPairs>
  <TitlesOfParts>
    <vt:vector size="187" baseType="lpstr">
      <vt:lpstr>HG丸ｺﾞｼｯｸM-PRO</vt:lpstr>
      <vt:lpstr>ＭＳ Ｐゴシック</vt:lpstr>
      <vt:lpstr>ＭＳ ゴシック</vt:lpstr>
      <vt:lpstr>游ゴシック</vt:lpstr>
      <vt:lpstr>Arial</vt:lpstr>
      <vt:lpstr>Calibri</vt:lpstr>
      <vt:lpstr>Lucida Console</vt:lpstr>
      <vt:lpstr>Office テーマ</vt:lpstr>
      <vt:lpstr>Java 学習教材（２）</vt:lpstr>
      <vt:lpstr>本資料の位置づけ</vt:lpstr>
      <vt:lpstr>第1章 パッケージとJava API</vt:lpstr>
      <vt:lpstr>モジュールとパッケージ</vt:lpstr>
      <vt:lpstr>Javaの主なモジュールとパッケージ</vt:lpstr>
      <vt:lpstr>パッケージに含まれるクラスの利用</vt:lpstr>
      <vt:lpstr>import宣言</vt:lpstr>
      <vt:lpstr>import宣言の効果</vt:lpstr>
      <vt:lpstr>import宣言の使用例</vt:lpstr>
      <vt:lpstr>複数のクラスのimport宣言</vt:lpstr>
      <vt:lpstr>パッケージの階層</vt:lpstr>
      <vt:lpstr>java.langパッケージ</vt:lpstr>
      <vt:lpstr>API仕様書</vt:lpstr>
      <vt:lpstr>API仕様書で確認できるクラス情報</vt:lpstr>
      <vt:lpstr>クラスの情報</vt:lpstr>
      <vt:lpstr>Stringクラス</vt:lpstr>
      <vt:lpstr>Stringオブジェクトの生成方法による違い</vt:lpstr>
      <vt:lpstr>Stringオブジェクトの生成方法による違い</vt:lpstr>
      <vt:lpstr>Stringクラスのメソッド</vt:lpstr>
      <vt:lpstr>Stringクラスのメソッド</vt:lpstr>
      <vt:lpstr>Mathクラス</vt:lpstr>
      <vt:lpstr>Mathクラスの使用</vt:lpstr>
      <vt:lpstr>パッケージの作成</vt:lpstr>
      <vt:lpstr>パッケージの階層構造とフォルダの階層構造</vt:lpstr>
      <vt:lpstr>パッケージ名の設定</vt:lpstr>
      <vt:lpstr>クラスのアクセス制御</vt:lpstr>
      <vt:lpstr>メソッドとフィールドのアクセス修飾子</vt:lpstr>
      <vt:lpstr>アクセス修飾子の優先順位</vt:lpstr>
      <vt:lpstr>複数のクラス宣言を持つプログラムコード</vt:lpstr>
      <vt:lpstr>第2章 例外処理</vt:lpstr>
      <vt:lpstr>例外の発生</vt:lpstr>
      <vt:lpstr>例外が発生する例</vt:lpstr>
      <vt:lpstr>例外が発生する例</vt:lpstr>
      <vt:lpstr>投げられた例外をキャッチする</vt:lpstr>
      <vt:lpstr>try～catch文</vt:lpstr>
      <vt:lpstr>処理の流れ</vt:lpstr>
      <vt:lpstr>例外処理の例</vt:lpstr>
      <vt:lpstr>finallyの処理</vt:lpstr>
      <vt:lpstr>catchブロックの検索</vt:lpstr>
      <vt:lpstr>例外オブジェクト</vt:lpstr>
      <vt:lpstr>例外オブジェクトの種類による場合分け</vt:lpstr>
      <vt:lpstr>例外クラスの階層</vt:lpstr>
      <vt:lpstr>例外を作成して投げる</vt:lpstr>
      <vt:lpstr>メソッドの外への例外の送出</vt:lpstr>
      <vt:lpstr>メソッドの外への例外の送出の例</vt:lpstr>
      <vt:lpstr>第3章 スレッド</vt:lpstr>
      <vt:lpstr>スレッドとは</vt:lpstr>
      <vt:lpstr>スレッドの作成</vt:lpstr>
      <vt:lpstr>方法1.  Threadクラスを拡張する</vt:lpstr>
      <vt:lpstr>方法1のThreadの使用例</vt:lpstr>
      <vt:lpstr>Threadの使用例</vt:lpstr>
      <vt:lpstr>方法2.  Runnableインタフェースを実装する</vt:lpstr>
      <vt:lpstr>方法2のThread使用例</vt:lpstr>
      <vt:lpstr>スレッドを一定時間停止させる</vt:lpstr>
      <vt:lpstr>スレッドの終了を待つ</vt:lpstr>
      <vt:lpstr>joinメソッドの呼び出しによる待機</vt:lpstr>
      <vt:lpstr>スレッドを止める</vt:lpstr>
      <vt:lpstr>マルチスレッドで問題が生じるケース</vt:lpstr>
      <vt:lpstr>問題が生じないケース</vt:lpstr>
      <vt:lpstr>問題が生じるケース</vt:lpstr>
      <vt:lpstr>スレッドの同期</vt:lpstr>
      <vt:lpstr>第4章 ガーベッジコレクションとメモリ</vt:lpstr>
      <vt:lpstr>プログラムの実行とメモリ管理</vt:lpstr>
      <vt:lpstr>スタックとヒープ</vt:lpstr>
      <vt:lpstr>空きメモリサイズの確認</vt:lpstr>
      <vt:lpstr>使用できるサイズは有限</vt:lpstr>
      <vt:lpstr>ガーベッジコレクション</vt:lpstr>
      <vt:lpstr>ガーベッジコレクションの対象になるタイミング</vt:lpstr>
      <vt:lpstr>ガーベッジコレクションの対象になるタイミング</vt:lpstr>
      <vt:lpstr>ガーベッジコレクションが実行されるタイミング</vt:lpstr>
      <vt:lpstr>第5章 コレクション</vt:lpstr>
      <vt:lpstr>大きさの変わる配列</vt:lpstr>
      <vt:lpstr>型を指定するクラス</vt:lpstr>
      <vt:lpstr>ジェネリクス</vt:lpstr>
      <vt:lpstr>ラッパークラス</vt:lpstr>
      <vt:lpstr>基本型とそれに対応するラッパークラス</vt:lpstr>
      <vt:lpstr>コレクションフレームワーク</vt:lpstr>
      <vt:lpstr>リスト</vt:lpstr>
      <vt:lpstr>マップ</vt:lpstr>
      <vt:lpstr>セット</vt:lpstr>
      <vt:lpstr>リストコレクション：ArrayList</vt:lpstr>
      <vt:lpstr>リストコレクション：LinkedList</vt:lpstr>
      <vt:lpstr>マップコレクション：HashMap</vt:lpstr>
      <vt:lpstr>セットコレクション：HashSet</vt:lpstr>
      <vt:lpstr>コレクションに含まれる全要素へのアクセス</vt:lpstr>
      <vt:lpstr>イテレータ（Iterator）</vt:lpstr>
      <vt:lpstr>イテレータ（Iterator）の使用例</vt:lpstr>
      <vt:lpstr>拡張for文</vt:lpstr>
      <vt:lpstr>LinkedListクラスによるキュー</vt:lpstr>
      <vt:lpstr>Queueインタフェースの使用</vt:lpstr>
      <vt:lpstr>LinkedListクラスによるスタック</vt:lpstr>
      <vt:lpstr>LinkedListのスタックとしての利用</vt:lpstr>
      <vt:lpstr>sortメソッドによる並べ替え</vt:lpstr>
      <vt:lpstr>自作クラスのインスタンスの並び替え</vt:lpstr>
      <vt:lpstr>Comarableインタフェースの実装例</vt:lpstr>
      <vt:lpstr>第6章 ラムダ式</vt:lpstr>
      <vt:lpstr>内部クラス</vt:lpstr>
      <vt:lpstr>匿名クラス</vt:lpstr>
      <vt:lpstr>匿名クラスの例</vt:lpstr>
      <vt:lpstr>関数型インタフェース</vt:lpstr>
      <vt:lpstr>ラムダ式</vt:lpstr>
      <vt:lpstr>ラムダ式の記述方法</vt:lpstr>
      <vt:lpstr>ラムダ式の省略形</vt:lpstr>
      <vt:lpstr>ラムダ式の省略形</vt:lpstr>
      <vt:lpstr>ラムダ式の省略形を使った例</vt:lpstr>
      <vt:lpstr>forEachメソッドとラムダ式</vt:lpstr>
      <vt:lpstr>ラムダ式を用いた並べ替え</vt:lpstr>
      <vt:lpstr>ラムダ式を用いた並べ替えの例</vt:lpstr>
      <vt:lpstr>第7章 入出力</vt:lpstr>
      <vt:lpstr>入出力</vt:lpstr>
      <vt:lpstr>標準出力</vt:lpstr>
      <vt:lpstr>標準入力</vt:lpstr>
      <vt:lpstr>文字列と数値の変換</vt:lpstr>
      <vt:lpstr>ファイルへの出力</vt:lpstr>
      <vt:lpstr>バッファを用いたデータの書き込み</vt:lpstr>
      <vt:lpstr>バッファを用いたデータの読み込み</vt:lpstr>
      <vt:lpstr>ストリームの連結</vt:lpstr>
      <vt:lpstr>ファイルからの入力</vt:lpstr>
      <vt:lpstr>シリアライゼーションとオブジェクトの保存</vt:lpstr>
      <vt:lpstr>シリアライゼーション</vt:lpstr>
      <vt:lpstr>シリアライゼーションを使用したオブジェクトの保存</vt:lpstr>
      <vt:lpstr>保存したオブジェクトの再現</vt:lpstr>
      <vt:lpstr>ファイルとフォルダの操作</vt:lpstr>
      <vt:lpstr>フォルダ操作</vt:lpstr>
      <vt:lpstr>第8章 GUIアプリケーション</vt:lpstr>
      <vt:lpstr>GUIアプリケーションとは</vt:lpstr>
      <vt:lpstr>Swingライブラリ</vt:lpstr>
      <vt:lpstr>フレームの作成</vt:lpstr>
      <vt:lpstr>自分自身のインスタンスを生成するクラス</vt:lpstr>
      <vt:lpstr>コンポーネントの配置</vt:lpstr>
      <vt:lpstr>JButton（ボタン）コンポーネントの配置</vt:lpstr>
      <vt:lpstr>ボーダーレイアウト</vt:lpstr>
      <vt:lpstr>ボーダーレイアウトの配置例</vt:lpstr>
      <vt:lpstr>ボーダーレイアウトの配置例</vt:lpstr>
      <vt:lpstr>レイアウトマネージャ</vt:lpstr>
      <vt:lpstr>フローレイアウト</vt:lpstr>
      <vt:lpstr>ボックスレイアウト</vt:lpstr>
      <vt:lpstr>グリッドレイアウト</vt:lpstr>
      <vt:lpstr>パネルを活用したレイアウト</vt:lpstr>
      <vt:lpstr>イベント処理</vt:lpstr>
      <vt:lpstr>ソースとリスナ</vt:lpstr>
      <vt:lpstr>イベント処理（ボタン押下時の処理）を行うプログラムの作成</vt:lpstr>
      <vt:lpstr>PowerPoint プレゼンテーション</vt:lpstr>
      <vt:lpstr>イベント処理の様子</vt:lpstr>
      <vt:lpstr>複数のコンポーネントがある場合</vt:lpstr>
      <vt:lpstr>PowerPoint プレゼンテーション</vt:lpstr>
      <vt:lpstr>さまざまなコンポーネント</vt:lpstr>
      <vt:lpstr>第9章 グラフィックスとマウスイベント</vt:lpstr>
      <vt:lpstr>JPanelを使ったグラフィックス描画</vt:lpstr>
      <vt:lpstr>Graphiscオブジェクトの座標系</vt:lpstr>
      <vt:lpstr>直線の描画</vt:lpstr>
      <vt:lpstr>様々な描画メソッド</vt:lpstr>
      <vt:lpstr>Graphics2Dクラス</vt:lpstr>
      <vt:lpstr>マウスイベント</vt:lpstr>
      <vt:lpstr>2つのイベントリスナ</vt:lpstr>
      <vt:lpstr>PowerPoint プレゼンテーション</vt:lpstr>
      <vt:lpstr>第10章 ネットワーク</vt:lpstr>
      <vt:lpstr>ネットワーク接続</vt:lpstr>
      <vt:lpstr>IPアドレスとポート番号</vt:lpstr>
      <vt:lpstr>ServerSocketとSocket</vt:lpstr>
      <vt:lpstr>サーバー側のプログラム例</vt:lpstr>
      <vt:lpstr>クライアント側のプログラム例</vt:lpstr>
      <vt:lpstr>PowerPoint プレゼンテーション</vt:lpstr>
      <vt:lpstr>PowerPoint プレゼンテーション</vt:lpstr>
      <vt:lpstr>第11章 一歩進んだ Javaプログラミング</vt:lpstr>
      <vt:lpstr>コレクションとストリーム</vt:lpstr>
      <vt:lpstr>ストリーム</vt:lpstr>
      <vt:lpstr>ストリームの生成</vt:lpstr>
      <vt:lpstr>ストリームに対する終端操作</vt:lpstr>
      <vt:lpstr>ストリームに対する中間操作</vt:lpstr>
      <vt:lpstr>ストリームに対する中間操作</vt:lpstr>
      <vt:lpstr>ストリーム処理の例</vt:lpstr>
      <vt:lpstr>スタティックインポート</vt:lpstr>
      <vt:lpstr>インタフェースのデフォルトメソッド</vt:lpstr>
      <vt:lpstr>デフォルトメソッドの例</vt:lpstr>
      <vt:lpstr>アノテーション</vt:lpstr>
      <vt:lpstr>System.out.printfメソッド</vt:lpstr>
      <vt:lpstr>enum宣言</vt:lpstr>
      <vt:lpstr>== 演算子とequalsメソッド</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Java学習教材(2)</dc:title>
  <dc:creator>三谷純</dc:creator>
  <cp:lastModifiedBy>三谷純</cp:lastModifiedBy>
  <cp:revision>270</cp:revision>
  <dcterms:created xsi:type="dcterms:W3CDTF">2010-03-29T13:19:23Z</dcterms:created>
  <dcterms:modified xsi:type="dcterms:W3CDTF">2021-01-24T06:01:49Z</dcterms:modified>
</cp:coreProperties>
</file>