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handoutMasterIdLst>
    <p:handoutMasterId r:id="rId11"/>
  </p:handoutMasterIdLst>
  <p:sldIdLst>
    <p:sldId id="256" r:id="rId2"/>
    <p:sldId id="257" r:id="rId3"/>
    <p:sldId id="258" r:id="rId4"/>
    <p:sldId id="259" r:id="rId5"/>
    <p:sldId id="260" r:id="rId6"/>
    <p:sldId id="261" r:id="rId7"/>
    <p:sldId id="262" r:id="rId8"/>
    <p:sldId id="263" r:id="rId9"/>
    <p:sldId id="264" r:id="rId10"/>
  </p:sldIdLst>
  <p:sldSz cx="12192000" cy="6858000"/>
  <p:notesSz cx="9939338" cy="6807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60"/>
  </p:normalViewPr>
  <p:slideViewPr>
    <p:cSldViewPr snapToGrid="0">
      <p:cViewPr varScale="1">
        <p:scale>
          <a:sx n="74" d="100"/>
          <a:sy n="74" d="100"/>
        </p:scale>
        <p:origin x="3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F509463A-AE52-4ECF-9B21-81A2721FA973}" type="datetimeFigureOut">
              <a:rPr kumimoji="1" lang="ja-JP" altLang="en-US" smtClean="0"/>
              <a:t>2022/9/21</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5CC7C4A7-79AC-4FB7-A530-613EC4EADC5D}" type="slidenum">
              <a:rPr kumimoji="1" lang="ja-JP" altLang="en-US" smtClean="0"/>
              <a:t>‹#›</a:t>
            </a:fld>
            <a:endParaRPr kumimoji="1" lang="ja-JP" altLang="en-US"/>
          </a:p>
        </p:txBody>
      </p:sp>
    </p:spTree>
    <p:extLst>
      <p:ext uri="{BB962C8B-B14F-4D97-AF65-F5344CB8AC3E}">
        <p14:creationId xmlns:p14="http://schemas.microsoft.com/office/powerpoint/2010/main" val="24140980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93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70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12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94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076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34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638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51247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693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49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60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958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AWS</a:t>
            </a:r>
            <a:r>
              <a:rPr kumimoji="1" lang="ja-JP" altLang="en-US" dirty="0"/>
              <a:t>クラウド演習</a:t>
            </a:r>
          </a:p>
        </p:txBody>
      </p:sp>
      <p:sp>
        <p:nvSpPr>
          <p:cNvPr id="3" name="サブタイトル 2"/>
          <p:cNvSpPr>
            <a:spLocks noGrp="1"/>
          </p:cNvSpPr>
          <p:nvPr>
            <p:ph type="subTitle" idx="1"/>
          </p:nvPr>
        </p:nvSpPr>
        <p:spPr/>
        <p:txBody>
          <a:bodyPr/>
          <a:lstStyle/>
          <a:p>
            <a:r>
              <a:rPr kumimoji="1" lang="en-US" altLang="ja-JP" dirty="0"/>
              <a:t>AWS</a:t>
            </a:r>
            <a:r>
              <a:rPr kumimoji="1" lang="ja-JP" altLang="en-US" dirty="0"/>
              <a:t>クラウド演習授業資料</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060" y="5323730"/>
            <a:ext cx="2857934" cy="724010"/>
          </a:xfrm>
          <a:prstGeom prst="rect">
            <a:avLst/>
          </a:prstGeom>
        </p:spPr>
      </p:pic>
    </p:spTree>
    <p:extLst>
      <p:ext uri="{BB962C8B-B14F-4D97-AF65-F5344CB8AC3E}">
        <p14:creationId xmlns:p14="http://schemas.microsoft.com/office/powerpoint/2010/main" val="101078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 altLang="ja-JP" dirty="0"/>
              <a:t>AWS Well-Architected Framework</a:t>
            </a:r>
            <a:endParaRPr kumimoji="1" lang="ja-JP" altLang="en-US" dirty="0"/>
          </a:p>
        </p:txBody>
      </p:sp>
      <p:sp>
        <p:nvSpPr>
          <p:cNvPr id="3" name="コンテンツ プレースホルダー 2"/>
          <p:cNvSpPr>
            <a:spLocks noGrp="1"/>
          </p:cNvSpPr>
          <p:nvPr>
            <p:ph idx="1"/>
          </p:nvPr>
        </p:nvSpPr>
        <p:spPr/>
        <p:txBody>
          <a:bodyPr>
            <a:normAutofit/>
          </a:bodyPr>
          <a:lstStyle/>
          <a:p>
            <a:r>
              <a:rPr lang="en" altLang="ja-JP" dirty="0"/>
              <a:t>AWS Well-Architected Framework</a:t>
            </a:r>
            <a:r>
              <a:rPr lang="ja-JP" altLang="en-US" dirty="0"/>
              <a:t>とは</a:t>
            </a:r>
            <a:endParaRPr lang="en" altLang="ja-JP" dirty="0"/>
          </a:p>
          <a:p>
            <a:pPr marL="0" indent="0">
              <a:buNone/>
            </a:pPr>
            <a:r>
              <a:rPr lang="ja-JP" altLang="en-US" dirty="0"/>
              <a:t>　クラウドのベストプラクティスに適切に従っているか確認するためのもの</a:t>
            </a:r>
            <a:r>
              <a:rPr lang="en-US" altLang="ja-JP" dirty="0"/>
              <a:t>(</a:t>
            </a:r>
            <a:r>
              <a:rPr lang="ja-JP" altLang="en-US" dirty="0"/>
              <a:t>ベストプラクティスをまとめ</a:t>
            </a:r>
            <a:endParaRPr lang="en-US" altLang="ja-JP" dirty="0"/>
          </a:p>
          <a:p>
            <a:pPr marL="0" indent="0">
              <a:buNone/>
            </a:pPr>
            <a:r>
              <a:rPr lang="ja-JP" altLang="en-US" dirty="0"/>
              <a:t>　たホワイトペーパー</a:t>
            </a:r>
            <a:r>
              <a:rPr lang="en-US" altLang="ja-JP" dirty="0"/>
              <a:t>)</a:t>
            </a:r>
            <a:r>
              <a:rPr lang="ja-JP" altLang="en-US" dirty="0"/>
              <a:t>。質問・回答のチェックリストを提供しており、</a:t>
            </a:r>
            <a:r>
              <a:rPr lang="en" altLang="ja-JP" dirty="0"/>
              <a:t>AWS</a:t>
            </a:r>
            <a:r>
              <a:rPr lang="ja-JP" altLang="en-US" dirty="0"/>
              <a:t>のユーザーが設計・構築・運</a:t>
            </a:r>
            <a:endParaRPr lang="en-US" altLang="ja-JP" dirty="0"/>
          </a:p>
          <a:p>
            <a:pPr marL="0" indent="0">
              <a:buNone/>
            </a:pPr>
            <a:r>
              <a:rPr lang="ja-JP" altLang="en-US" dirty="0"/>
              <a:t>　用の各フェーズでクラウドのノウハウを活用できる。</a:t>
            </a:r>
          </a:p>
          <a:p>
            <a:pPr marL="0" indent="0">
              <a:buNone/>
            </a:pPr>
            <a:endParaRPr lang="en-US" altLang="ja-JP" dirty="0"/>
          </a:p>
          <a:p>
            <a:r>
              <a:rPr lang="ja-JP" altLang="en-US" dirty="0"/>
              <a:t>構成</a:t>
            </a:r>
          </a:p>
          <a:p>
            <a:pPr marL="0" indent="0">
              <a:buNone/>
            </a:pPr>
            <a:r>
              <a:rPr lang="ja-JP" altLang="en-US" dirty="0"/>
              <a:t>　「運用上の優秀性」、「セキュリティ」、「信頼性」、「パフォーマンス効率」、「コスト最適化」、</a:t>
            </a:r>
            <a:endParaRPr lang="en-US" altLang="ja-JP" dirty="0"/>
          </a:p>
          <a:p>
            <a:pPr marL="0" indent="0">
              <a:buNone/>
            </a:pPr>
            <a:r>
              <a:rPr lang="ja-JP" altLang="en-US" dirty="0"/>
              <a:t>　　「持続可能性」の項目で構成されている。</a:t>
            </a:r>
          </a:p>
          <a:p>
            <a:pPr marL="0" indent="0">
              <a:buNone/>
            </a:pPr>
            <a:endParaRPr lang="en-US" altLang="ja-JP" dirty="0"/>
          </a:p>
        </p:txBody>
      </p:sp>
    </p:spTree>
    <p:extLst>
      <p:ext uri="{BB962C8B-B14F-4D97-AF65-F5344CB8AC3E}">
        <p14:creationId xmlns:p14="http://schemas.microsoft.com/office/powerpoint/2010/main" val="404773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6FE7C7-ACA8-844C-98EC-88E08CE51165}"/>
              </a:ext>
            </a:extLst>
          </p:cNvPr>
          <p:cNvSpPr>
            <a:spLocks noGrp="1"/>
          </p:cNvSpPr>
          <p:nvPr>
            <p:ph type="title"/>
          </p:nvPr>
        </p:nvSpPr>
        <p:spPr/>
        <p:txBody>
          <a:bodyPr/>
          <a:lstStyle/>
          <a:p>
            <a:r>
              <a:rPr lang="en" altLang="ja-JP" dirty="0"/>
              <a:t>AWS Well-Architected Framework</a:t>
            </a:r>
            <a:r>
              <a:rPr lang="ja-JP" altLang="en-US" dirty="0"/>
              <a:t>の</a:t>
            </a:r>
            <a:r>
              <a:rPr lang="en-US" altLang="ja-JP" dirty="0"/>
              <a:t>6</a:t>
            </a:r>
            <a:r>
              <a:rPr lang="ja-JP" altLang="en-US" dirty="0"/>
              <a:t>つの柱</a:t>
            </a:r>
            <a:endParaRPr kumimoji="1" lang="ja-JP" altLang="en-US" dirty="0"/>
          </a:p>
        </p:txBody>
      </p:sp>
      <p:sp>
        <p:nvSpPr>
          <p:cNvPr id="3" name="コンテンツ プレースホルダー 2">
            <a:extLst>
              <a:ext uri="{FF2B5EF4-FFF2-40B4-BE49-F238E27FC236}">
                <a16:creationId xmlns:a16="http://schemas.microsoft.com/office/drawing/2014/main" id="{D29766DB-5606-024A-A927-D779D3202801}"/>
              </a:ext>
            </a:extLst>
          </p:cNvPr>
          <p:cNvSpPr>
            <a:spLocks noGrp="1"/>
          </p:cNvSpPr>
          <p:nvPr>
            <p:ph idx="1"/>
          </p:nvPr>
        </p:nvSpPr>
        <p:spPr/>
        <p:txBody>
          <a:bodyPr>
            <a:normAutofit fontScale="92500" lnSpcReduction="10000"/>
          </a:bodyPr>
          <a:lstStyle/>
          <a:p>
            <a:r>
              <a:rPr lang="en" altLang="ja-JP" dirty="0"/>
              <a:t>AWS Well-Architected Framework </a:t>
            </a:r>
            <a:r>
              <a:rPr lang="ja-JP" altLang="en-US" dirty="0"/>
              <a:t>の</a:t>
            </a:r>
            <a:r>
              <a:rPr kumimoji="1" lang="en-US" altLang="ja-JP" dirty="0"/>
              <a:t>5</a:t>
            </a:r>
            <a:r>
              <a:rPr kumimoji="1" lang="ja-JP" altLang="en-US" dirty="0"/>
              <a:t>つの柱</a:t>
            </a:r>
            <a:endParaRPr kumimoji="1" lang="en-US" altLang="ja-JP" dirty="0"/>
          </a:p>
          <a:p>
            <a:pPr marL="0" indent="0">
              <a:buNone/>
            </a:pPr>
            <a:r>
              <a:rPr lang="ja-JP" altLang="en-US" dirty="0"/>
              <a:t>　「運用上の優秀性」、「セキュリティ」、「信頼性」、「パフォーマンス効率」、「コスト最適化」、</a:t>
            </a:r>
            <a:endParaRPr lang="en-US" altLang="ja-JP" dirty="0"/>
          </a:p>
          <a:p>
            <a:pPr marL="0" indent="0">
              <a:buNone/>
            </a:pPr>
            <a:r>
              <a:rPr lang="ja-JP" altLang="en-US" dirty="0"/>
              <a:t>　 「持続可能性」の</a:t>
            </a:r>
            <a:r>
              <a:rPr lang="en-US" altLang="ja-JP" dirty="0"/>
              <a:t>6</a:t>
            </a:r>
            <a:r>
              <a:rPr lang="ja-JP" altLang="en-US" dirty="0"/>
              <a:t>つの項目があげられる。</a:t>
            </a:r>
            <a:endParaRPr lang="en-US" altLang="ja-JP" dirty="0"/>
          </a:p>
          <a:p>
            <a:pPr marL="0" indent="0">
              <a:buNone/>
            </a:pPr>
            <a:endParaRPr kumimoji="1" lang="en-US" altLang="ja-JP" dirty="0"/>
          </a:p>
          <a:p>
            <a:r>
              <a:rPr lang="ja-JP" altLang="en-US" dirty="0"/>
              <a:t>運用上の優秀性</a:t>
            </a:r>
            <a:endParaRPr lang="en-US" altLang="ja-JP" dirty="0"/>
          </a:p>
          <a:p>
            <a:pPr marL="0" indent="0">
              <a:buNone/>
            </a:pPr>
            <a:r>
              <a:rPr lang="ja-JP" altLang="en-US" dirty="0"/>
              <a:t>　ビジネスにおいての価値を提供するために運用面でどのようなこと点に考慮すべきか。考慮すべき項目</a:t>
            </a:r>
            <a:endParaRPr lang="en-US" altLang="ja-JP" dirty="0"/>
          </a:p>
          <a:p>
            <a:pPr marL="0" indent="0">
              <a:buNone/>
            </a:pPr>
            <a:r>
              <a:rPr lang="ja-JP" altLang="en-US" dirty="0"/>
              <a:t>　としては、リスク評価、軽減戦略、変更の管理と自動化、イベントへの対応、変換への対応が該当する。</a:t>
            </a:r>
          </a:p>
          <a:p>
            <a:pPr marL="0" indent="0">
              <a:buNone/>
            </a:pPr>
            <a:r>
              <a:rPr lang="ja-JP" altLang="en-US" dirty="0"/>
              <a:t>　＊該当するサービス</a:t>
            </a:r>
            <a:br>
              <a:rPr lang="en-US" altLang="ja-JP" dirty="0"/>
            </a:br>
            <a:r>
              <a:rPr lang="ja-JP" altLang="en-US" dirty="0"/>
              <a:t>　　</a:t>
            </a:r>
            <a:r>
              <a:rPr lang="en" altLang="ja-JP" dirty="0"/>
              <a:t>Cloud Formation</a:t>
            </a:r>
            <a:r>
              <a:rPr lang="ja-JP" altLang="en" dirty="0"/>
              <a:t>、</a:t>
            </a:r>
            <a:r>
              <a:rPr lang="en" altLang="ja-JP" dirty="0"/>
              <a:t>Code</a:t>
            </a:r>
            <a:r>
              <a:rPr lang="ja-JP" altLang="en-US" dirty="0"/>
              <a:t>シリーズ、</a:t>
            </a:r>
            <a:r>
              <a:rPr lang="en" altLang="ja-JP" dirty="0"/>
              <a:t>Runbook Playbook</a:t>
            </a:r>
            <a:r>
              <a:rPr lang="ja-JP" altLang="en-US" dirty="0"/>
              <a:t>、</a:t>
            </a:r>
            <a:r>
              <a:rPr lang="en" altLang="ja-JP" dirty="0"/>
              <a:t>System Manager</a:t>
            </a:r>
            <a:r>
              <a:rPr lang="ja-JP" altLang="en" dirty="0"/>
              <a:t>、</a:t>
            </a:r>
            <a:r>
              <a:rPr lang="en" altLang="ja-JP" dirty="0"/>
              <a:t>Service Catalog</a:t>
            </a:r>
            <a:r>
              <a:rPr lang="ja-JP" altLang="en" dirty="0"/>
              <a:t>、</a:t>
            </a:r>
            <a:r>
              <a:rPr lang="en" altLang="ja-JP" dirty="0"/>
              <a:t>CloudTrail</a:t>
            </a:r>
            <a:r>
              <a:rPr lang="ja-JP" altLang="en" dirty="0"/>
              <a:t>、</a:t>
            </a:r>
            <a:endParaRPr lang="en-US" altLang="ja-JP" dirty="0"/>
          </a:p>
          <a:p>
            <a:pPr marL="0" indent="0">
              <a:buNone/>
            </a:pPr>
            <a:r>
              <a:rPr lang="ja-JP" altLang="en-US" dirty="0"/>
              <a:t>　　</a:t>
            </a:r>
            <a:r>
              <a:rPr lang="en" altLang="ja-JP" dirty="0"/>
              <a:t>AWS Artifact</a:t>
            </a:r>
            <a:r>
              <a:rPr lang="ja-JP" altLang="en" dirty="0"/>
              <a:t>、</a:t>
            </a:r>
            <a:r>
              <a:rPr lang="en" altLang="ja-JP" dirty="0"/>
              <a:t>AWS </a:t>
            </a:r>
            <a:r>
              <a:rPr lang="en" altLang="ja-JP" dirty="0" err="1"/>
              <a:t>GuardDuty</a:t>
            </a:r>
            <a:r>
              <a:rPr lang="ja-JP" altLang="en" dirty="0"/>
              <a:t>、</a:t>
            </a:r>
            <a:r>
              <a:rPr lang="en" altLang="ja-JP" dirty="0"/>
              <a:t>Cloud Watch</a:t>
            </a:r>
            <a:r>
              <a:rPr lang="ja-JP" altLang="en" dirty="0"/>
              <a:t>、</a:t>
            </a:r>
            <a:r>
              <a:rPr lang="en" altLang="ja-JP" dirty="0"/>
              <a:t>AWS Config</a:t>
            </a:r>
            <a:r>
              <a:rPr lang="ja-JP" altLang="en" dirty="0"/>
              <a:t>、</a:t>
            </a:r>
            <a:r>
              <a:rPr lang="en" altLang="ja-JP" dirty="0"/>
              <a:t>API Gateway</a:t>
            </a:r>
            <a:r>
              <a:rPr lang="ja-JP" altLang="en-US" dirty="0"/>
              <a:t>など。</a:t>
            </a:r>
          </a:p>
          <a:p>
            <a:pPr marL="0" indent="0">
              <a:buNone/>
            </a:pPr>
            <a:endParaRPr lang="ja-JP" altLang="en-US" dirty="0"/>
          </a:p>
          <a:p>
            <a:endParaRPr kumimoji="1" lang="en-US" altLang="ja-JP" dirty="0"/>
          </a:p>
        </p:txBody>
      </p:sp>
    </p:spTree>
    <p:extLst>
      <p:ext uri="{BB962C8B-B14F-4D97-AF65-F5344CB8AC3E}">
        <p14:creationId xmlns:p14="http://schemas.microsoft.com/office/powerpoint/2010/main" val="108316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8DD50-786C-F648-9569-EB659AAA8D4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D982781-AB3E-5D40-8422-668E2A0CE438}"/>
              </a:ext>
            </a:extLst>
          </p:cNvPr>
          <p:cNvSpPr>
            <a:spLocks noGrp="1"/>
          </p:cNvSpPr>
          <p:nvPr>
            <p:ph idx="1"/>
          </p:nvPr>
        </p:nvSpPr>
        <p:spPr/>
        <p:txBody>
          <a:bodyPr>
            <a:normAutofit/>
          </a:bodyPr>
          <a:lstStyle/>
          <a:p>
            <a:r>
              <a:rPr lang="ja-JP" altLang="en-US" sz="1700"/>
              <a:t>セキュリティ</a:t>
            </a:r>
          </a:p>
          <a:p>
            <a:pPr marL="0" indent="0">
              <a:buNone/>
            </a:pPr>
            <a:r>
              <a:rPr lang="ja-JP" altLang="en-US" sz="1700"/>
              <a:t>　システムとデータをどのように保護するか</a:t>
            </a:r>
            <a:r>
              <a:rPr lang="en-US" altLang="ja-JP" sz="1700" dirty="0"/>
              <a:t>(</a:t>
            </a:r>
            <a:r>
              <a:rPr lang="ja-JP" altLang="en-US" sz="1700"/>
              <a:t>システムの保護とモニタリング</a:t>
            </a:r>
            <a:r>
              <a:rPr lang="en-US" altLang="ja-JP" sz="1700" dirty="0"/>
              <a:t>)</a:t>
            </a:r>
            <a:r>
              <a:rPr lang="ja-JP" altLang="en-US" sz="1700"/>
              <a:t>について。データ保護、権限管理、</a:t>
            </a:r>
            <a:endParaRPr lang="en-US" altLang="ja-JP" sz="1700" dirty="0"/>
          </a:p>
          <a:p>
            <a:pPr marL="0" indent="0">
              <a:buNone/>
            </a:pPr>
            <a:r>
              <a:rPr lang="ja-JP" altLang="en-US" sz="1700"/>
              <a:t>　インフラ保護、検出制御の項目が該当する。またインシデントへの対応。</a:t>
            </a:r>
          </a:p>
          <a:p>
            <a:pPr marL="0" indent="0">
              <a:buNone/>
            </a:pPr>
            <a:r>
              <a:rPr lang="ja-JP" altLang="en-US" sz="1700"/>
              <a:t>　設計時にはすべてのレイヤーにセキュリティを適用し、追跡可能性を実現する。また最小権限の原則を</a:t>
            </a:r>
            <a:endParaRPr lang="en-US" altLang="ja-JP" sz="1700" dirty="0"/>
          </a:p>
          <a:p>
            <a:pPr marL="0" indent="0">
              <a:buNone/>
            </a:pPr>
            <a:r>
              <a:rPr lang="ja-JP" altLang="en-US" sz="1700"/>
              <a:t>　適用。またシステムの保護に焦点を当て、セキュリティのベストプラクティスを自動化する。</a:t>
            </a:r>
            <a:r>
              <a:rPr lang="ja-JP" altLang="en-US" sz="1700">
                <a:solidFill>
                  <a:srgbClr val="FF0000"/>
                </a:solidFill>
              </a:rPr>
              <a:t>責任共有</a:t>
            </a:r>
            <a:endParaRPr lang="en-US" altLang="ja-JP" sz="1700" dirty="0">
              <a:solidFill>
                <a:srgbClr val="FF0000"/>
              </a:solidFill>
            </a:endParaRPr>
          </a:p>
          <a:p>
            <a:pPr marL="0" indent="0">
              <a:buNone/>
            </a:pPr>
            <a:r>
              <a:rPr lang="ja-JP" altLang="en-US" sz="1700">
                <a:solidFill>
                  <a:srgbClr val="FF0000"/>
                </a:solidFill>
              </a:rPr>
              <a:t>　モデル</a:t>
            </a:r>
            <a:r>
              <a:rPr lang="ja-JP" altLang="en-US" sz="1700"/>
              <a:t>に基づく対象範囲の保護に集中する。</a:t>
            </a:r>
            <a:endParaRPr lang="en-US" altLang="ja-JP" sz="1700" dirty="0"/>
          </a:p>
          <a:p>
            <a:pPr marL="0" indent="0">
              <a:buNone/>
            </a:pPr>
            <a:r>
              <a:rPr lang="ja-JP" altLang="en-US" sz="1700"/>
              <a:t>　＊該当するサービス</a:t>
            </a:r>
          </a:p>
          <a:p>
            <a:pPr marL="0" indent="0">
              <a:buNone/>
            </a:pPr>
            <a:r>
              <a:rPr lang="ja-JP" altLang="en-US" sz="1700"/>
              <a:t>　　データ保護</a:t>
            </a:r>
            <a:r>
              <a:rPr lang="en-US" altLang="ja-JP" sz="1700" dirty="0"/>
              <a:t>(</a:t>
            </a:r>
            <a:r>
              <a:rPr lang="en" altLang="ja-JP" sz="1700" dirty="0"/>
              <a:t>ELB</a:t>
            </a:r>
            <a:r>
              <a:rPr lang="ja-JP" altLang="en" sz="1700"/>
              <a:t>、</a:t>
            </a:r>
            <a:r>
              <a:rPr lang="en" altLang="ja-JP" sz="1700" dirty="0"/>
              <a:t>EBS</a:t>
            </a:r>
            <a:r>
              <a:rPr lang="ja-JP" altLang="en" sz="1700"/>
              <a:t>、</a:t>
            </a:r>
            <a:r>
              <a:rPr lang="en" altLang="ja-JP" sz="1700" dirty="0"/>
              <a:t>S3</a:t>
            </a:r>
            <a:r>
              <a:rPr lang="ja-JP" altLang="en" sz="1700"/>
              <a:t>、</a:t>
            </a:r>
            <a:r>
              <a:rPr lang="en" altLang="ja-JP" sz="1700" dirty="0"/>
              <a:t>RDS</a:t>
            </a:r>
            <a:r>
              <a:rPr lang="ja-JP" altLang="en" sz="1700"/>
              <a:t>、</a:t>
            </a:r>
            <a:r>
              <a:rPr lang="en" altLang="ja-JP" sz="1700" dirty="0"/>
              <a:t>RDS</a:t>
            </a:r>
            <a:r>
              <a:rPr lang="ja-JP" altLang="en" sz="1700"/>
              <a:t>、</a:t>
            </a:r>
            <a:r>
              <a:rPr lang="en" altLang="ja-JP" sz="1700" dirty="0"/>
              <a:t>KMS)</a:t>
            </a:r>
            <a:r>
              <a:rPr lang="ja-JP" altLang="en" sz="1700"/>
              <a:t>、</a:t>
            </a:r>
            <a:r>
              <a:rPr lang="ja-JP" altLang="en-US" sz="1700"/>
              <a:t>権限管理</a:t>
            </a:r>
            <a:r>
              <a:rPr lang="en-US" altLang="ja-JP" sz="1700" dirty="0"/>
              <a:t>(</a:t>
            </a:r>
            <a:r>
              <a:rPr lang="en" altLang="ja-JP" sz="1700" dirty="0"/>
              <a:t>IAM</a:t>
            </a:r>
            <a:r>
              <a:rPr lang="ja-JP" altLang="en" sz="1700"/>
              <a:t>、</a:t>
            </a:r>
            <a:r>
              <a:rPr lang="en" altLang="ja-JP" sz="1700" dirty="0"/>
              <a:t>MFA)</a:t>
            </a:r>
            <a:r>
              <a:rPr lang="ja-JP" altLang="en" sz="1700"/>
              <a:t>、</a:t>
            </a:r>
            <a:r>
              <a:rPr lang="ja-JP" altLang="en-US" sz="1700"/>
              <a:t>インフラ保護</a:t>
            </a:r>
            <a:r>
              <a:rPr lang="en-US" altLang="ja-JP" sz="1700" dirty="0"/>
              <a:t>(</a:t>
            </a:r>
            <a:r>
              <a:rPr lang="en" altLang="ja-JP" sz="1700" dirty="0"/>
              <a:t>VPC)</a:t>
            </a:r>
            <a:r>
              <a:rPr lang="ja-JP" altLang="en" sz="1700"/>
              <a:t>、</a:t>
            </a:r>
            <a:endParaRPr lang="en-US" altLang="ja-JP" sz="1700" dirty="0"/>
          </a:p>
          <a:p>
            <a:pPr marL="0" indent="0">
              <a:buNone/>
            </a:pPr>
            <a:r>
              <a:rPr lang="en-US" altLang="ja-JP" sz="1700" dirty="0"/>
              <a:t>   </a:t>
            </a:r>
            <a:r>
              <a:rPr lang="ja-JP" altLang="en-US" sz="1700"/>
              <a:t>　検出制御</a:t>
            </a:r>
            <a:r>
              <a:rPr lang="en-US" altLang="ja-JP" sz="1700" dirty="0"/>
              <a:t>(</a:t>
            </a:r>
            <a:r>
              <a:rPr lang="en" altLang="ja-JP" sz="1700" dirty="0"/>
              <a:t>Cloud Trail</a:t>
            </a:r>
            <a:r>
              <a:rPr lang="ja-JP" altLang="en" sz="1700"/>
              <a:t>、</a:t>
            </a:r>
            <a:r>
              <a:rPr lang="en" altLang="ja-JP" sz="1700" dirty="0"/>
              <a:t>Cloud Watch</a:t>
            </a:r>
            <a:r>
              <a:rPr lang="ja-JP" altLang="en" sz="1700"/>
              <a:t>、</a:t>
            </a:r>
            <a:r>
              <a:rPr lang="en" altLang="ja-JP" sz="1700" dirty="0"/>
              <a:t>AWS </a:t>
            </a:r>
            <a:r>
              <a:rPr lang="en" altLang="ja-JP" sz="1700" dirty="0" err="1"/>
              <a:t>GuardDuty</a:t>
            </a:r>
            <a:r>
              <a:rPr lang="ja-JP" altLang="en" sz="1700"/>
              <a:t>、</a:t>
            </a:r>
            <a:r>
              <a:rPr lang="en" altLang="ja-JP" sz="1700" dirty="0"/>
              <a:t>Amazon Inspector)</a:t>
            </a:r>
          </a:p>
          <a:p>
            <a:endParaRPr kumimoji="1" lang="en-US" altLang="ja-JP" sz="1700" dirty="0"/>
          </a:p>
        </p:txBody>
      </p:sp>
    </p:spTree>
    <p:extLst>
      <p:ext uri="{BB962C8B-B14F-4D97-AF65-F5344CB8AC3E}">
        <p14:creationId xmlns:p14="http://schemas.microsoft.com/office/powerpoint/2010/main" val="88328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241C62-81BF-484B-9225-F448CA11A6D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EADB7B4-0953-094E-8AB6-6AEB6E6E095A}"/>
              </a:ext>
            </a:extLst>
          </p:cNvPr>
          <p:cNvSpPr>
            <a:spLocks noGrp="1"/>
          </p:cNvSpPr>
          <p:nvPr>
            <p:ph idx="1"/>
          </p:nvPr>
        </p:nvSpPr>
        <p:spPr>
          <a:xfrm>
            <a:off x="439525" y="1961556"/>
            <a:ext cx="11029615" cy="4786974"/>
          </a:xfrm>
        </p:spPr>
        <p:txBody>
          <a:bodyPr>
            <a:normAutofit lnSpcReduction="10000"/>
          </a:bodyPr>
          <a:lstStyle/>
          <a:p>
            <a:r>
              <a:rPr lang="ja-JP" altLang="en-US" sz="1700" dirty="0"/>
              <a:t>信頼性</a:t>
            </a:r>
          </a:p>
          <a:p>
            <a:pPr marL="0" indent="0">
              <a:buNone/>
            </a:pPr>
            <a:r>
              <a:rPr lang="ja-JP" altLang="en-US" sz="1700" dirty="0"/>
              <a:t>　障害からの復旧と中断による影響の軽減について。障害による中断や停止と障害復旧による影響を軽減するイ</a:t>
            </a:r>
            <a:endParaRPr lang="en-US" altLang="ja-JP" sz="1700" dirty="0"/>
          </a:p>
          <a:p>
            <a:pPr marL="0" indent="0">
              <a:buNone/>
            </a:pPr>
            <a:r>
              <a:rPr lang="ja-JP" altLang="en-US" sz="1700" dirty="0"/>
              <a:t>　ンフラストラクチャを構成する。サービスの障害復旧の自動化、スケーラビリティによる高可用性の確保、モ</a:t>
            </a:r>
            <a:endParaRPr lang="en-US" altLang="ja-JP" sz="1700" dirty="0"/>
          </a:p>
          <a:p>
            <a:pPr marL="0" indent="0">
              <a:buNone/>
            </a:pPr>
            <a:r>
              <a:rPr lang="ja-JP" altLang="en-US" sz="1700" dirty="0"/>
              <a:t>　ニタリングと自動化などを考慮。項目として基盤、変更管理、障害管理がある。</a:t>
            </a:r>
          </a:p>
          <a:p>
            <a:pPr marL="0" indent="0">
              <a:buNone/>
            </a:pPr>
            <a:r>
              <a:rPr lang="ja-JP" altLang="en-US" sz="1700" dirty="0"/>
              <a:t>　＊該当するサービス</a:t>
            </a:r>
            <a:endParaRPr lang="en-US" altLang="ja-JP" sz="1700" dirty="0"/>
          </a:p>
          <a:p>
            <a:pPr marL="0" indent="0">
              <a:buNone/>
            </a:pPr>
            <a:r>
              <a:rPr lang="ja-JP" altLang="en-US" sz="1700" dirty="0"/>
              <a:t>　　基盤</a:t>
            </a:r>
            <a:r>
              <a:rPr lang="en-US" altLang="ja-JP" sz="1700" dirty="0"/>
              <a:t>(</a:t>
            </a:r>
            <a:r>
              <a:rPr lang="en" altLang="ja-JP" sz="1700" dirty="0"/>
              <a:t>IAM</a:t>
            </a:r>
            <a:r>
              <a:rPr lang="ja-JP" altLang="en" sz="1700" dirty="0"/>
              <a:t>、</a:t>
            </a:r>
            <a:r>
              <a:rPr lang="en" altLang="ja-JP" sz="1700" dirty="0"/>
              <a:t>VPC</a:t>
            </a:r>
            <a:r>
              <a:rPr lang="ja-JP" altLang="en" sz="1700" dirty="0"/>
              <a:t>、</a:t>
            </a:r>
            <a:r>
              <a:rPr lang="en" altLang="ja-JP" sz="1700" dirty="0"/>
              <a:t>Auto Scaling</a:t>
            </a:r>
            <a:r>
              <a:rPr lang="ja-JP" altLang="en" sz="1700" dirty="0"/>
              <a:t>、</a:t>
            </a:r>
            <a:r>
              <a:rPr lang="en" altLang="ja-JP" sz="1700" dirty="0"/>
              <a:t>ELB</a:t>
            </a:r>
            <a:r>
              <a:rPr lang="ja-JP" altLang="en" sz="1700" dirty="0"/>
              <a:t>、</a:t>
            </a:r>
            <a:r>
              <a:rPr lang="en" altLang="ja-JP" sz="1700" dirty="0"/>
              <a:t>Cloud Formation)</a:t>
            </a:r>
            <a:r>
              <a:rPr lang="ja-JP" altLang="en" sz="1700" dirty="0"/>
              <a:t>、</a:t>
            </a:r>
            <a:r>
              <a:rPr lang="ja-JP" altLang="en-US" sz="1700" dirty="0"/>
              <a:t>変更管理</a:t>
            </a:r>
            <a:r>
              <a:rPr lang="en-US" altLang="ja-JP" sz="1700" dirty="0"/>
              <a:t>(</a:t>
            </a:r>
            <a:r>
              <a:rPr lang="en" altLang="ja-JP" sz="1700" dirty="0"/>
              <a:t>Cloud Trail</a:t>
            </a:r>
            <a:r>
              <a:rPr lang="ja-JP" altLang="en" sz="1700" dirty="0"/>
              <a:t>、</a:t>
            </a:r>
            <a:r>
              <a:rPr lang="en" altLang="ja-JP" sz="1700" dirty="0"/>
              <a:t>AWS Config)</a:t>
            </a:r>
            <a:r>
              <a:rPr lang="ja-JP" altLang="en" sz="1700" dirty="0"/>
              <a:t>、</a:t>
            </a:r>
            <a:endParaRPr lang="en-US" altLang="ja-JP" sz="1700" dirty="0"/>
          </a:p>
          <a:p>
            <a:pPr marL="0" indent="0">
              <a:buNone/>
            </a:pPr>
            <a:r>
              <a:rPr lang="ja-JP" altLang="en-US" sz="1700" dirty="0"/>
              <a:t>　　障害管理</a:t>
            </a:r>
            <a:r>
              <a:rPr lang="en-US" altLang="ja-JP" sz="1700" dirty="0"/>
              <a:t>(</a:t>
            </a:r>
            <a:r>
              <a:rPr lang="en" altLang="ja-JP" sz="1700" dirty="0"/>
              <a:t>Cloud Watch)</a:t>
            </a:r>
          </a:p>
          <a:p>
            <a:r>
              <a:rPr lang="ja-JP" altLang="en-US" sz="1700" dirty="0"/>
              <a:t>パフォーマンスの効率化</a:t>
            </a:r>
          </a:p>
          <a:p>
            <a:pPr marL="0" indent="0">
              <a:buNone/>
            </a:pPr>
            <a:r>
              <a:rPr lang="ja-JP" altLang="en-US" sz="1700" dirty="0"/>
              <a:t>　リソース使用量の軽減。レビュー、モニタリング、トレードオフコンピューティングリソースの効率的な使用</a:t>
            </a:r>
            <a:endParaRPr lang="en-US" altLang="ja-JP" sz="1700" dirty="0"/>
          </a:p>
          <a:p>
            <a:pPr marL="0" indent="0">
              <a:buNone/>
            </a:pPr>
            <a:r>
              <a:rPr lang="ja-JP" altLang="en-US" sz="1700" dirty="0"/>
              <a:t>　について。コンピューティングリソースや</a:t>
            </a:r>
            <a:r>
              <a:rPr lang="en" altLang="ja-JP" sz="1700" dirty="0"/>
              <a:t>AWS</a:t>
            </a:r>
            <a:r>
              <a:rPr lang="ja-JP" altLang="en-US" sz="1700" dirty="0"/>
              <a:t>インフラの効率化など。</a:t>
            </a:r>
            <a:endParaRPr lang="en-US" altLang="ja-JP" sz="1700" dirty="0"/>
          </a:p>
          <a:p>
            <a:pPr marL="0" indent="0">
              <a:buNone/>
            </a:pPr>
            <a:r>
              <a:rPr lang="ja-JP" altLang="en-US" sz="1700" dirty="0"/>
              <a:t>　＊該当するサービス</a:t>
            </a:r>
            <a:endParaRPr lang="en-US" altLang="ja-JP" sz="1700" dirty="0"/>
          </a:p>
          <a:p>
            <a:pPr marL="0" indent="0">
              <a:buNone/>
            </a:pPr>
            <a:r>
              <a:rPr lang="ja-JP" altLang="en-US" sz="1700" dirty="0"/>
              <a:t>　　コンピューティング</a:t>
            </a:r>
            <a:r>
              <a:rPr lang="en-US" altLang="ja-JP" sz="1700" dirty="0"/>
              <a:t>(</a:t>
            </a:r>
            <a:r>
              <a:rPr lang="en" altLang="ja-JP" sz="1700" dirty="0"/>
              <a:t>Auto Scaling</a:t>
            </a:r>
            <a:r>
              <a:rPr lang="ja-JP" altLang="en" sz="1700" dirty="0"/>
              <a:t>、</a:t>
            </a:r>
            <a:r>
              <a:rPr lang="en" altLang="ja-JP" sz="1700" dirty="0"/>
              <a:t>Lambda)</a:t>
            </a:r>
            <a:r>
              <a:rPr lang="ja-JP" altLang="en" sz="1700" dirty="0"/>
              <a:t>、</a:t>
            </a:r>
            <a:r>
              <a:rPr lang="ja-JP" altLang="en-US" sz="1700" dirty="0"/>
              <a:t>ストレージ</a:t>
            </a:r>
            <a:r>
              <a:rPr lang="en-US" altLang="ja-JP" sz="1700" dirty="0"/>
              <a:t>(</a:t>
            </a:r>
            <a:r>
              <a:rPr lang="en" altLang="ja-JP" sz="1700" dirty="0"/>
              <a:t>EBS</a:t>
            </a:r>
            <a:r>
              <a:rPr lang="ja-JP" altLang="en" sz="1700" dirty="0"/>
              <a:t>、</a:t>
            </a:r>
            <a:r>
              <a:rPr lang="en" altLang="ja-JP" sz="1700" dirty="0"/>
              <a:t>S3</a:t>
            </a:r>
            <a:r>
              <a:rPr lang="ja-JP" altLang="en" sz="1700" dirty="0"/>
              <a:t>、</a:t>
            </a:r>
            <a:r>
              <a:rPr lang="en" altLang="ja-JP" sz="1700" dirty="0"/>
              <a:t>Glacier</a:t>
            </a:r>
            <a:r>
              <a:rPr lang="ja-JP" altLang="en" sz="1700" dirty="0"/>
              <a:t>、</a:t>
            </a:r>
            <a:r>
              <a:rPr lang="en" altLang="ja-JP" sz="1700" dirty="0"/>
              <a:t>EFS)</a:t>
            </a:r>
            <a:r>
              <a:rPr lang="ja-JP" altLang="en" sz="1700" dirty="0"/>
              <a:t>、</a:t>
            </a:r>
            <a:r>
              <a:rPr lang="ja-JP" altLang="en-US" sz="1700" dirty="0"/>
              <a:t>データベース</a:t>
            </a:r>
            <a:r>
              <a:rPr lang="en-US" altLang="ja-JP" sz="1700" dirty="0"/>
              <a:t>(</a:t>
            </a:r>
            <a:r>
              <a:rPr lang="en" altLang="ja-JP" sz="1700" dirty="0"/>
              <a:t>RDS</a:t>
            </a:r>
            <a:r>
              <a:rPr lang="ja-JP" altLang="en" sz="1700" dirty="0"/>
              <a:t>、</a:t>
            </a:r>
            <a:endParaRPr lang="en-US" altLang="ja-JP" sz="1700" dirty="0"/>
          </a:p>
          <a:p>
            <a:pPr marL="0" indent="0">
              <a:buNone/>
            </a:pPr>
            <a:r>
              <a:rPr lang="ja-JP" altLang="en-US" sz="1700" dirty="0"/>
              <a:t>　　</a:t>
            </a:r>
            <a:r>
              <a:rPr lang="en" altLang="ja-JP" sz="1700" dirty="0"/>
              <a:t>DynamoDB</a:t>
            </a:r>
            <a:r>
              <a:rPr lang="ja-JP" altLang="en" sz="1700" dirty="0"/>
              <a:t>、</a:t>
            </a:r>
            <a:r>
              <a:rPr lang="en" altLang="ja-JP" sz="1700" dirty="0"/>
              <a:t>Elastic Search</a:t>
            </a:r>
            <a:r>
              <a:rPr lang="ja-JP" altLang="en" sz="1700" dirty="0"/>
              <a:t>、</a:t>
            </a:r>
            <a:r>
              <a:rPr lang="en" altLang="ja-JP" sz="1700" dirty="0"/>
              <a:t>Aurora</a:t>
            </a:r>
            <a:r>
              <a:rPr lang="ja-JP" altLang="en" sz="1700" dirty="0"/>
              <a:t>、</a:t>
            </a:r>
            <a:r>
              <a:rPr lang="en" altLang="ja-JP" sz="1700" dirty="0"/>
              <a:t>Redshift)</a:t>
            </a:r>
            <a:r>
              <a:rPr lang="ja-JP" altLang="en" sz="1700" dirty="0"/>
              <a:t>、</a:t>
            </a:r>
            <a:r>
              <a:rPr lang="ja-JP" altLang="en-US" sz="1700" dirty="0"/>
              <a:t>容量と時間のトレードオフ</a:t>
            </a:r>
            <a:r>
              <a:rPr lang="en-US" altLang="ja-JP" sz="1700" dirty="0"/>
              <a:t>(</a:t>
            </a:r>
            <a:r>
              <a:rPr lang="en" altLang="ja-JP" sz="1700" dirty="0"/>
              <a:t>Cloud Front</a:t>
            </a:r>
            <a:r>
              <a:rPr lang="ja-JP" altLang="en" sz="1700" dirty="0"/>
              <a:t>、</a:t>
            </a:r>
            <a:r>
              <a:rPr lang="en" altLang="ja-JP" sz="1700" dirty="0"/>
              <a:t>Elastic Cache)</a:t>
            </a:r>
          </a:p>
          <a:p>
            <a:pPr marL="0" indent="0">
              <a:buNone/>
            </a:pPr>
            <a:endParaRPr kumimoji="1" lang="ja-JP" altLang="en-US" sz="1700" dirty="0"/>
          </a:p>
        </p:txBody>
      </p:sp>
    </p:spTree>
    <p:extLst>
      <p:ext uri="{BB962C8B-B14F-4D97-AF65-F5344CB8AC3E}">
        <p14:creationId xmlns:p14="http://schemas.microsoft.com/office/powerpoint/2010/main" val="138803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9678C-5224-C541-A37E-4DEB3FF4CC3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2078660-A909-FE4E-9EBD-E1B4508385E6}"/>
              </a:ext>
            </a:extLst>
          </p:cNvPr>
          <p:cNvSpPr>
            <a:spLocks noGrp="1"/>
          </p:cNvSpPr>
          <p:nvPr>
            <p:ph idx="1"/>
          </p:nvPr>
        </p:nvSpPr>
        <p:spPr>
          <a:xfrm>
            <a:off x="581192" y="1841678"/>
            <a:ext cx="11029615" cy="5016321"/>
          </a:xfrm>
        </p:spPr>
        <p:txBody>
          <a:bodyPr>
            <a:noAutofit/>
          </a:bodyPr>
          <a:lstStyle/>
          <a:p>
            <a:pPr marL="0" indent="0">
              <a:buNone/>
            </a:pPr>
            <a:endParaRPr lang="en" altLang="ja-JP" sz="1700" dirty="0"/>
          </a:p>
          <a:p>
            <a:r>
              <a:rPr lang="ja-JP" altLang="en-US" sz="1700" dirty="0"/>
              <a:t>コストの最適化</a:t>
            </a:r>
          </a:p>
          <a:p>
            <a:pPr marL="0" indent="0">
              <a:buNone/>
            </a:pPr>
            <a:r>
              <a:rPr lang="ja-JP" altLang="en-US" sz="1700" dirty="0"/>
              <a:t>　不要なコスト削減、変動コストへと転換。また、スケールの利用、データセンターへの投資不要化など。</a:t>
            </a:r>
          </a:p>
          <a:p>
            <a:pPr marL="0" indent="0">
              <a:buNone/>
            </a:pPr>
            <a:r>
              <a:rPr lang="ja-JP" altLang="en-US" sz="1700" dirty="0"/>
              <a:t>＊該当するサービス</a:t>
            </a:r>
            <a:endParaRPr lang="en-US" altLang="ja-JP" sz="1700" dirty="0"/>
          </a:p>
          <a:p>
            <a:pPr marL="0" indent="0">
              <a:buNone/>
            </a:pPr>
            <a:r>
              <a:rPr lang="ja-JP" altLang="en-US" sz="1700" dirty="0"/>
              <a:t>　需要と供給の一致</a:t>
            </a:r>
            <a:r>
              <a:rPr lang="en-US" altLang="ja-JP" sz="1700" dirty="0"/>
              <a:t>(</a:t>
            </a:r>
            <a:r>
              <a:rPr lang="en" altLang="ja-JP" sz="1700" dirty="0"/>
              <a:t>Auto Scaling)</a:t>
            </a:r>
            <a:r>
              <a:rPr lang="ja-JP" altLang="en" sz="1700" dirty="0"/>
              <a:t>、</a:t>
            </a:r>
            <a:r>
              <a:rPr lang="ja-JP" altLang="en-US" sz="1700" dirty="0"/>
              <a:t>コスト効率の高いリソース</a:t>
            </a:r>
            <a:r>
              <a:rPr lang="en-US" altLang="ja-JP" sz="1700" dirty="0"/>
              <a:t>(</a:t>
            </a:r>
            <a:r>
              <a:rPr lang="en" altLang="ja-JP" sz="1700" dirty="0"/>
              <a:t>EC2</a:t>
            </a:r>
            <a:r>
              <a:rPr lang="ja-JP" altLang="en-US" sz="1700" dirty="0"/>
              <a:t>の購入方式、</a:t>
            </a:r>
            <a:r>
              <a:rPr lang="en" altLang="ja-JP" sz="1700" dirty="0"/>
              <a:t>Trusted Advisor)</a:t>
            </a:r>
            <a:r>
              <a:rPr lang="ja-JP" altLang="en" sz="1700" dirty="0"/>
              <a:t>、</a:t>
            </a:r>
            <a:endParaRPr lang="en-US" altLang="ja-JP" sz="1700" dirty="0"/>
          </a:p>
          <a:p>
            <a:pPr marL="0" indent="0">
              <a:buNone/>
            </a:pPr>
            <a:r>
              <a:rPr lang="ja-JP" altLang="en-US" sz="1700" dirty="0"/>
              <a:t>　支出の認識</a:t>
            </a:r>
            <a:r>
              <a:rPr lang="en-US" altLang="ja-JP" sz="1700" dirty="0"/>
              <a:t>(</a:t>
            </a:r>
            <a:r>
              <a:rPr lang="en" altLang="ja-JP" sz="1700" dirty="0"/>
              <a:t>Cloud Watch</a:t>
            </a:r>
            <a:r>
              <a:rPr lang="ja-JP" altLang="en" sz="1700" dirty="0"/>
              <a:t>、</a:t>
            </a:r>
            <a:r>
              <a:rPr lang="ja-JP" altLang="en-US" sz="1700" dirty="0"/>
              <a:t>見積もりツール</a:t>
            </a:r>
            <a:r>
              <a:rPr lang="en-US" altLang="ja-JP" sz="1700" dirty="0"/>
              <a:t>)</a:t>
            </a:r>
            <a:r>
              <a:rPr lang="ja-JP" altLang="en-US" sz="1700" dirty="0"/>
              <a:t>、継続した最適化</a:t>
            </a:r>
            <a:r>
              <a:rPr lang="en-US" altLang="ja-JP" sz="1700" dirty="0"/>
              <a:t>(</a:t>
            </a:r>
            <a:r>
              <a:rPr lang="en" altLang="ja-JP" sz="1700" dirty="0"/>
              <a:t>AWS</a:t>
            </a:r>
            <a:r>
              <a:rPr lang="ja-JP" altLang="en-US" sz="1700" dirty="0"/>
              <a:t>最新情報、</a:t>
            </a:r>
            <a:r>
              <a:rPr lang="en" altLang="ja-JP" sz="1700" dirty="0"/>
              <a:t>Trusted Advisor)</a:t>
            </a:r>
          </a:p>
          <a:p>
            <a:r>
              <a:rPr lang="ja-JP" altLang="en-US" sz="1700" dirty="0"/>
              <a:t>持続可能性</a:t>
            </a:r>
            <a:endParaRPr lang="en-US" altLang="ja-JP" sz="1700" dirty="0"/>
          </a:p>
          <a:p>
            <a:pPr marL="0" indent="0">
              <a:buNone/>
            </a:pPr>
            <a:r>
              <a:rPr lang="ja-JP" altLang="en-US" sz="1600" b="0" i="0" dirty="0">
                <a:solidFill>
                  <a:srgbClr val="444444"/>
                </a:solidFill>
                <a:effectLst/>
                <a:latin typeface="Amazon Ember"/>
              </a:rPr>
              <a:t>    持続可能性</a:t>
            </a:r>
            <a:r>
              <a:rPr lang="en-US" altLang="ja-JP" sz="1600" b="0" i="0" dirty="0">
                <a:solidFill>
                  <a:srgbClr val="444444"/>
                </a:solidFill>
                <a:effectLst/>
                <a:latin typeface="Amazon Ember"/>
              </a:rPr>
              <a:t>(AWS</a:t>
            </a:r>
            <a:r>
              <a:rPr lang="ja-JP" altLang="en-US" sz="1600" b="0" i="0" dirty="0">
                <a:solidFill>
                  <a:srgbClr val="444444"/>
                </a:solidFill>
                <a:effectLst/>
                <a:latin typeface="Amazon Ember"/>
              </a:rPr>
              <a:t>の中ではエネルギー削減や効率化に重点が置かれる</a:t>
            </a:r>
            <a:r>
              <a:rPr lang="en-US" altLang="ja-JP" sz="1600" b="0" i="0" dirty="0">
                <a:solidFill>
                  <a:srgbClr val="444444"/>
                </a:solidFill>
                <a:effectLst/>
                <a:latin typeface="Amazon Ember"/>
              </a:rPr>
              <a:t>)</a:t>
            </a:r>
            <a:r>
              <a:rPr lang="ja-JP" altLang="en-US" sz="1600" b="0" i="0" dirty="0">
                <a:solidFill>
                  <a:srgbClr val="444444"/>
                </a:solidFill>
                <a:effectLst/>
                <a:latin typeface="Amazon Ember"/>
              </a:rPr>
              <a:t>を守ることで、ビジネスが環境、経済、社会に与える長期的な影響を解決</a:t>
            </a:r>
            <a:br>
              <a:rPr lang="en-US" altLang="ja-JP" sz="1600" b="0" i="0" dirty="0">
                <a:solidFill>
                  <a:srgbClr val="444444"/>
                </a:solidFill>
                <a:effectLst/>
                <a:latin typeface="Amazon Ember"/>
              </a:rPr>
            </a:br>
            <a:r>
              <a:rPr lang="ja-JP" altLang="en-US" sz="1600" b="0" i="0" dirty="0">
                <a:solidFill>
                  <a:srgbClr val="444444"/>
                </a:solidFill>
                <a:effectLst/>
                <a:latin typeface="Amazon Ember"/>
              </a:rPr>
              <a:t>   該当するサービスはないが、</a:t>
            </a:r>
            <a:br>
              <a:rPr lang="en-US" altLang="ja-JP" sz="1600" b="0" i="0" dirty="0">
                <a:solidFill>
                  <a:srgbClr val="444444"/>
                </a:solidFill>
                <a:effectLst/>
                <a:latin typeface="Amazon Ember"/>
              </a:rPr>
            </a:br>
            <a:r>
              <a:rPr lang="ja-JP" altLang="en-US" sz="1600" b="0" i="0" dirty="0">
                <a:solidFill>
                  <a:srgbClr val="444444"/>
                </a:solidFill>
                <a:effectLst/>
                <a:latin typeface="Amazon Ember"/>
              </a:rPr>
              <a:t>ワークロードの地理的配置を最適化：ユーザー所在地に合わせて（リソースを配置するリージョンの選択、</a:t>
            </a:r>
            <a:r>
              <a:rPr lang="en-US" altLang="ja-JP" sz="1600" b="0" i="0" dirty="0" err="1">
                <a:solidFill>
                  <a:srgbClr val="444444"/>
                </a:solidFill>
                <a:effectLst/>
                <a:latin typeface="Amazon Ember"/>
              </a:rPr>
              <a:t>Cloudfront</a:t>
            </a:r>
            <a:r>
              <a:rPr lang="ja-JP" altLang="en-US" sz="1600" b="0" i="0" dirty="0">
                <a:solidFill>
                  <a:srgbClr val="444444"/>
                </a:solidFill>
                <a:effectLst/>
                <a:latin typeface="Amazon Ember"/>
              </a:rPr>
              <a:t>）</a:t>
            </a:r>
            <a:br>
              <a:rPr lang="en-US" altLang="ja-JP" sz="1600" b="0" i="0" dirty="0">
                <a:solidFill>
                  <a:srgbClr val="444444"/>
                </a:solidFill>
                <a:effectLst/>
                <a:latin typeface="Amazon Ember"/>
              </a:rPr>
            </a:br>
            <a:r>
              <a:rPr lang="ja-JP" altLang="en-US" sz="1600" b="0" i="0" dirty="0">
                <a:solidFill>
                  <a:srgbClr val="444444"/>
                </a:solidFill>
                <a:effectLst/>
                <a:latin typeface="Amazon Ember"/>
              </a:rPr>
              <a:t>マネージドサービスの使用：サステナビリティのベストプラクティスを自動化させる（</a:t>
            </a:r>
            <a:r>
              <a:rPr lang="en-US" altLang="ja-JP" sz="1600" b="0" i="0" dirty="0">
                <a:solidFill>
                  <a:srgbClr val="444444"/>
                </a:solidFill>
                <a:effectLst/>
                <a:latin typeface="Amazon Ember"/>
              </a:rPr>
              <a:t>S3</a:t>
            </a:r>
            <a:r>
              <a:rPr lang="ja-JP" altLang="en-US" sz="1600" b="0" i="0" dirty="0">
                <a:solidFill>
                  <a:srgbClr val="444444"/>
                </a:solidFill>
                <a:effectLst/>
                <a:latin typeface="Amazon Ember"/>
              </a:rPr>
              <a:t>の</a:t>
            </a:r>
            <a:r>
              <a:rPr lang="en-US" altLang="ja-JP" sz="1600" b="0" i="0" dirty="0">
                <a:solidFill>
                  <a:srgbClr val="444444"/>
                </a:solidFill>
                <a:effectLst/>
                <a:latin typeface="Amazon Ember"/>
              </a:rPr>
              <a:t>Intelligent-Tiering</a:t>
            </a:r>
            <a:r>
              <a:rPr lang="ja-JP" altLang="en-US" sz="1600" b="0" i="0" dirty="0">
                <a:solidFill>
                  <a:srgbClr val="444444"/>
                </a:solidFill>
                <a:effectLst/>
                <a:latin typeface="Amazon Ember"/>
              </a:rPr>
              <a:t>）</a:t>
            </a:r>
            <a:endParaRPr lang="en" altLang="ja-JP" sz="1700" dirty="0"/>
          </a:p>
          <a:p>
            <a:endParaRPr kumimoji="1" lang="ja-JP" altLang="en-US" sz="1700" dirty="0"/>
          </a:p>
        </p:txBody>
      </p:sp>
    </p:spTree>
    <p:extLst>
      <p:ext uri="{BB962C8B-B14F-4D97-AF65-F5344CB8AC3E}">
        <p14:creationId xmlns:p14="http://schemas.microsoft.com/office/powerpoint/2010/main" val="388842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4EC02-5304-364E-82B2-406B016746D3}"/>
              </a:ext>
            </a:extLst>
          </p:cNvPr>
          <p:cNvSpPr>
            <a:spLocks noGrp="1"/>
          </p:cNvSpPr>
          <p:nvPr>
            <p:ph type="title"/>
          </p:nvPr>
        </p:nvSpPr>
        <p:spPr/>
        <p:txBody>
          <a:bodyPr/>
          <a:lstStyle/>
          <a:p>
            <a:r>
              <a:rPr kumimoji="1" lang="ja-JP" altLang="en-US"/>
              <a:t>クラウドの設計</a:t>
            </a:r>
          </a:p>
        </p:txBody>
      </p:sp>
      <p:sp>
        <p:nvSpPr>
          <p:cNvPr id="3" name="コンテンツ プレースホルダー 2">
            <a:extLst>
              <a:ext uri="{FF2B5EF4-FFF2-40B4-BE49-F238E27FC236}">
                <a16:creationId xmlns:a16="http://schemas.microsoft.com/office/drawing/2014/main" id="{EC591F37-4B91-A249-84BF-92B21E730682}"/>
              </a:ext>
            </a:extLst>
          </p:cNvPr>
          <p:cNvSpPr>
            <a:spLocks noGrp="1"/>
          </p:cNvSpPr>
          <p:nvPr>
            <p:ph idx="1"/>
          </p:nvPr>
        </p:nvSpPr>
        <p:spPr/>
        <p:txBody>
          <a:bodyPr>
            <a:noAutofit/>
          </a:bodyPr>
          <a:lstStyle/>
          <a:p>
            <a:r>
              <a:rPr lang="ja-JP" altLang="en-US" sz="1700" dirty="0"/>
              <a:t>クラウド設計原則</a:t>
            </a:r>
            <a:endParaRPr lang="en-US" altLang="ja-JP" sz="1700" dirty="0"/>
          </a:p>
          <a:p>
            <a:pPr marL="0" indent="0">
              <a:buNone/>
            </a:pPr>
            <a:r>
              <a:rPr lang="ja-JP" altLang="en-US" sz="1700" dirty="0"/>
              <a:t>　クラウドにおいて設計原則は次のとおり。</a:t>
            </a:r>
          </a:p>
          <a:p>
            <a:pPr marL="0" indent="0">
              <a:buNone/>
            </a:pPr>
            <a:r>
              <a:rPr lang="ja-JP" altLang="en-US" sz="1700" dirty="0"/>
              <a:t>　 </a:t>
            </a:r>
            <a:r>
              <a:rPr lang="en-US" altLang="ja-JP" sz="1700" dirty="0"/>
              <a:t>	</a:t>
            </a:r>
            <a:r>
              <a:rPr lang="ja-JP" altLang="en-US" sz="1700" dirty="0"/>
              <a:t> 必要なキャパシティを勘に頼らない。</a:t>
            </a:r>
            <a:endParaRPr lang="en-US" altLang="ja-JP" sz="1700" dirty="0"/>
          </a:p>
          <a:p>
            <a:pPr marL="0" indent="0">
              <a:buNone/>
            </a:pPr>
            <a:r>
              <a:rPr lang="ja-JP" altLang="en-US" sz="1700" dirty="0"/>
              <a:t>　</a:t>
            </a:r>
            <a:r>
              <a:rPr lang="en-US" altLang="ja-JP" sz="1700" dirty="0"/>
              <a:t>	</a:t>
            </a:r>
            <a:r>
              <a:rPr lang="ja-JP" altLang="en-US" sz="1700" dirty="0"/>
              <a:t>本番規模でのシステムテストを行う。</a:t>
            </a:r>
            <a:endParaRPr lang="en-US" altLang="ja-JP" sz="1700" dirty="0"/>
          </a:p>
          <a:p>
            <a:pPr marL="0" indent="0">
              <a:buNone/>
            </a:pPr>
            <a:r>
              <a:rPr lang="ja-JP" altLang="en-US" sz="1700" dirty="0"/>
              <a:t>　</a:t>
            </a:r>
            <a:r>
              <a:rPr lang="en-US" altLang="ja-JP" sz="1700" dirty="0"/>
              <a:t>	</a:t>
            </a:r>
            <a:r>
              <a:rPr lang="ja-JP" altLang="en-US" sz="1700" dirty="0"/>
              <a:t>アーキテクチャ試行の回数を増やすために自動化を取り入れる。</a:t>
            </a:r>
            <a:endParaRPr lang="en-US" altLang="ja-JP" sz="1700" dirty="0"/>
          </a:p>
          <a:p>
            <a:pPr marL="0" indent="0">
              <a:buNone/>
            </a:pPr>
            <a:r>
              <a:rPr lang="ja-JP" altLang="en-US" sz="1700" dirty="0"/>
              <a:t>　</a:t>
            </a:r>
            <a:r>
              <a:rPr lang="en-US" altLang="ja-JP" sz="1700" dirty="0"/>
              <a:t>	</a:t>
            </a:r>
            <a:r>
              <a:rPr lang="ja-JP" altLang="en-US" sz="1700" dirty="0"/>
              <a:t>発展的なアーキテクチャを取り入れる。</a:t>
            </a:r>
            <a:endParaRPr lang="en-US" altLang="ja-JP" sz="1700" dirty="0"/>
          </a:p>
          <a:p>
            <a:pPr marL="0" indent="0">
              <a:buNone/>
            </a:pPr>
            <a:r>
              <a:rPr lang="ja-JP" altLang="en-US" sz="1700" dirty="0"/>
              <a:t>　</a:t>
            </a:r>
            <a:r>
              <a:rPr lang="en-US" altLang="ja-JP" sz="1700" dirty="0"/>
              <a:t>	</a:t>
            </a:r>
            <a:r>
              <a:rPr lang="ja-JP" altLang="en-US" sz="1700" dirty="0"/>
              <a:t>データ計測に基づいてアーキテクチャを決定する。</a:t>
            </a:r>
            <a:endParaRPr lang="en-US" altLang="ja-JP" sz="1700" dirty="0"/>
          </a:p>
          <a:p>
            <a:pPr marL="0" indent="0">
              <a:buNone/>
            </a:pPr>
            <a:r>
              <a:rPr lang="ja-JP" altLang="en-US" sz="1700" dirty="0"/>
              <a:t>　</a:t>
            </a:r>
            <a:r>
              <a:rPr lang="en-US" altLang="ja-JP" sz="1700" dirty="0"/>
              <a:t>	</a:t>
            </a:r>
            <a:r>
              <a:rPr lang="ja-JP" altLang="en-US" sz="1700" dirty="0"/>
              <a:t>本番で想定されるトラブルをあらかじめテストし、対策する。</a:t>
            </a:r>
          </a:p>
          <a:p>
            <a:endParaRPr lang="en-US" altLang="ja-JP" sz="1700" dirty="0"/>
          </a:p>
          <a:p>
            <a:pPr marL="0" indent="0">
              <a:buNone/>
            </a:pPr>
            <a:endParaRPr kumimoji="1" lang="ja-JP" altLang="en-US" sz="1700" dirty="0"/>
          </a:p>
        </p:txBody>
      </p:sp>
    </p:spTree>
    <p:extLst>
      <p:ext uri="{BB962C8B-B14F-4D97-AF65-F5344CB8AC3E}">
        <p14:creationId xmlns:p14="http://schemas.microsoft.com/office/powerpoint/2010/main" val="292718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53348-81A5-1E42-893B-5A12B875552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8284D71-8EBE-8246-8D47-C9F886765BCA}"/>
              </a:ext>
            </a:extLst>
          </p:cNvPr>
          <p:cNvSpPr>
            <a:spLocks noGrp="1"/>
          </p:cNvSpPr>
          <p:nvPr>
            <p:ph idx="1"/>
          </p:nvPr>
        </p:nvSpPr>
        <p:spPr/>
        <p:txBody>
          <a:bodyPr>
            <a:normAutofit/>
          </a:bodyPr>
          <a:lstStyle/>
          <a:p>
            <a:r>
              <a:rPr lang="ja-JP" altLang="en-US" sz="1700"/>
              <a:t>信頼性</a:t>
            </a:r>
          </a:p>
          <a:p>
            <a:pPr marL="0" indent="0">
              <a:buNone/>
            </a:pPr>
            <a:r>
              <a:rPr lang="ja-JP" altLang="en-US" sz="1700"/>
              <a:t>　システムが一定期間機能する確率のこと。システムにはハードウェア、ソフトウェア、ファームウェアが含ま　</a:t>
            </a:r>
            <a:endParaRPr lang="en-US" altLang="ja-JP" sz="1700" dirty="0"/>
          </a:p>
          <a:p>
            <a:pPr marL="0" indent="0">
              <a:buNone/>
            </a:pPr>
            <a:r>
              <a:rPr lang="ja-JP" altLang="en-US" sz="1700"/>
              <a:t>　れる。指標として</a:t>
            </a:r>
            <a:r>
              <a:rPr lang="en" altLang="ja-JP" sz="1700" dirty="0"/>
              <a:t>MTBF</a:t>
            </a:r>
            <a:r>
              <a:rPr lang="en-US" altLang="ja-JP" sz="1700" dirty="0"/>
              <a:t>(</a:t>
            </a:r>
            <a:r>
              <a:rPr lang="ja-JP" altLang="en-US" sz="1700"/>
              <a:t>平均故障間隔</a:t>
            </a:r>
            <a:r>
              <a:rPr lang="en-US" altLang="ja-JP" sz="1700" dirty="0"/>
              <a:t>)</a:t>
            </a:r>
            <a:r>
              <a:rPr lang="ja-JP" altLang="en-US" sz="1700"/>
              <a:t>があげられる。</a:t>
            </a:r>
            <a:endParaRPr lang="en-US" altLang="ja-JP" sz="1700" dirty="0"/>
          </a:p>
          <a:p>
            <a:pPr marL="0" indent="0">
              <a:buNone/>
            </a:pPr>
            <a:r>
              <a:rPr lang="ja-JP" altLang="en-US" sz="1700"/>
              <a:t>　＊故障率　＝　障害数／サービスの合計時間</a:t>
            </a:r>
          </a:p>
          <a:p>
            <a:pPr marL="0" indent="0">
              <a:buNone/>
            </a:pPr>
            <a:r>
              <a:rPr lang="ja-JP" altLang="en-US" sz="1700"/>
              <a:t>　＊回復性の高いアーキテクチャとは</a:t>
            </a:r>
            <a:endParaRPr lang="en-US" altLang="ja-JP" sz="1700" dirty="0"/>
          </a:p>
          <a:p>
            <a:pPr marL="0" indent="0">
              <a:buNone/>
            </a:pPr>
            <a:r>
              <a:rPr lang="ja-JP" altLang="en-US" sz="1700"/>
              <a:t>　　復旧の自動化</a:t>
            </a:r>
            <a:r>
              <a:rPr lang="en-US" altLang="ja-JP" sz="1700" dirty="0"/>
              <a:t>(</a:t>
            </a:r>
            <a:r>
              <a:rPr lang="en" altLang="ja-JP" sz="1700" dirty="0"/>
              <a:t>Cloud Formation</a:t>
            </a:r>
            <a:r>
              <a:rPr lang="ja-JP" altLang="en-US" sz="1700"/>
              <a:t>、</a:t>
            </a:r>
            <a:r>
              <a:rPr lang="en" altLang="ja-JP" sz="1700" dirty="0"/>
              <a:t>AMI</a:t>
            </a:r>
            <a:r>
              <a:rPr lang="ja-JP" altLang="en-US" sz="1700"/>
              <a:t>、</a:t>
            </a:r>
            <a:r>
              <a:rPr lang="en" altLang="ja-JP" sz="1700" dirty="0" err="1"/>
              <a:t>Opsworks</a:t>
            </a:r>
            <a:r>
              <a:rPr lang="ja-JP" altLang="en-US" sz="1700"/>
              <a:t>など</a:t>
            </a:r>
            <a:r>
              <a:rPr lang="en" altLang="ja-JP" sz="1700" dirty="0"/>
              <a:t>)</a:t>
            </a:r>
            <a:r>
              <a:rPr lang="ja-JP" altLang="en-US" sz="1700"/>
              <a:t>できる</a:t>
            </a:r>
            <a:r>
              <a:rPr lang="ja-JP" altLang="en" sz="1700"/>
              <a:t>、</a:t>
            </a:r>
            <a:r>
              <a:rPr lang="ja-JP" altLang="en-US" sz="1700"/>
              <a:t>スケーラブルであること、またキャパシティ</a:t>
            </a:r>
            <a:endParaRPr lang="en-US" altLang="ja-JP" sz="1700" dirty="0"/>
          </a:p>
          <a:p>
            <a:pPr marL="0" indent="0">
              <a:buNone/>
            </a:pPr>
            <a:r>
              <a:rPr lang="ja-JP" altLang="en-US" sz="1700"/>
              <a:t>　　予測が不要である。</a:t>
            </a:r>
            <a:endParaRPr lang="en-US" altLang="ja-JP" sz="1700" dirty="0"/>
          </a:p>
          <a:p>
            <a:pPr marL="0" indent="0">
              <a:buNone/>
            </a:pPr>
            <a:r>
              <a:rPr lang="ja-JP" altLang="en-US" sz="1700"/>
              <a:t>　＊該当するサービス</a:t>
            </a:r>
            <a:endParaRPr lang="en-US" altLang="ja-JP" sz="1700" dirty="0"/>
          </a:p>
          <a:p>
            <a:pPr marL="0" indent="0">
              <a:buNone/>
            </a:pPr>
            <a:r>
              <a:rPr lang="ja-JP" altLang="en-US" sz="1700"/>
              <a:t>　　</a:t>
            </a:r>
            <a:r>
              <a:rPr lang="en" altLang="ja-JP" sz="1700" dirty="0"/>
              <a:t>Cloud Watch</a:t>
            </a:r>
            <a:r>
              <a:rPr lang="ja-JP" altLang="en" sz="1700"/>
              <a:t>、</a:t>
            </a:r>
            <a:r>
              <a:rPr lang="en" altLang="ja-JP" sz="1700" dirty="0"/>
              <a:t>Auto Scaling</a:t>
            </a:r>
            <a:r>
              <a:rPr lang="ja-JP" altLang="en" sz="1700"/>
              <a:t>、</a:t>
            </a:r>
            <a:r>
              <a:rPr lang="ja-JP" altLang="en-US" sz="1700"/>
              <a:t>マルチ</a:t>
            </a:r>
            <a:r>
              <a:rPr lang="en" altLang="ja-JP" sz="1700" dirty="0"/>
              <a:t>AZ</a:t>
            </a:r>
            <a:r>
              <a:rPr lang="ja-JP" altLang="en" sz="1700"/>
              <a:t>（</a:t>
            </a:r>
            <a:r>
              <a:rPr lang="en" altLang="ja-JP" sz="1700" dirty="0"/>
              <a:t>RDS</a:t>
            </a:r>
            <a:r>
              <a:rPr lang="ja-JP" altLang="en" sz="1700"/>
              <a:t>）</a:t>
            </a:r>
            <a:r>
              <a:rPr lang="ja-JP" altLang="en-US" sz="1700"/>
              <a:t>、</a:t>
            </a:r>
            <a:r>
              <a:rPr lang="en" altLang="ja-JP" sz="1700" dirty="0"/>
              <a:t>Elastic Cache</a:t>
            </a:r>
            <a:r>
              <a:rPr lang="ja-JP" altLang="en" sz="1700"/>
              <a:t>、</a:t>
            </a:r>
            <a:r>
              <a:rPr lang="en" altLang="ja-JP" sz="1700" dirty="0"/>
              <a:t>DynamoDB</a:t>
            </a:r>
            <a:endParaRPr lang="ja-JP" altLang="en-US" sz="1700"/>
          </a:p>
        </p:txBody>
      </p:sp>
    </p:spTree>
    <p:extLst>
      <p:ext uri="{BB962C8B-B14F-4D97-AF65-F5344CB8AC3E}">
        <p14:creationId xmlns:p14="http://schemas.microsoft.com/office/powerpoint/2010/main" val="400054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0C80D-7E28-6B4E-9C49-4689EEB79F8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8338C22-9319-A945-B8D8-0E20E0F69778}"/>
              </a:ext>
            </a:extLst>
          </p:cNvPr>
          <p:cNvSpPr>
            <a:spLocks noGrp="1"/>
          </p:cNvSpPr>
          <p:nvPr>
            <p:ph idx="1"/>
          </p:nvPr>
        </p:nvSpPr>
        <p:spPr>
          <a:xfrm>
            <a:off x="581192" y="2180496"/>
            <a:ext cx="11029615" cy="4091095"/>
          </a:xfrm>
        </p:spPr>
        <p:txBody>
          <a:bodyPr>
            <a:normAutofit/>
          </a:bodyPr>
          <a:lstStyle/>
          <a:p>
            <a:r>
              <a:rPr lang="ja-JP" altLang="en-US"/>
              <a:t>可用性</a:t>
            </a:r>
          </a:p>
          <a:p>
            <a:pPr marL="0" indent="0">
              <a:buNone/>
            </a:pPr>
            <a:r>
              <a:rPr lang="ja-JP" altLang="en-US"/>
              <a:t>　正常に動作する時間の割合のこと。稼働率が該当する。</a:t>
            </a:r>
          </a:p>
          <a:p>
            <a:pPr marL="0" indent="0">
              <a:buNone/>
            </a:pPr>
            <a:endParaRPr lang="ja-JP" altLang="en-US"/>
          </a:p>
          <a:p>
            <a:r>
              <a:rPr lang="ja-JP" altLang="en-US"/>
              <a:t>高可用性</a:t>
            </a:r>
            <a:r>
              <a:rPr lang="en-US" altLang="ja-JP" dirty="0"/>
              <a:t>(</a:t>
            </a:r>
            <a:r>
              <a:rPr lang="en" altLang="ja-JP" dirty="0"/>
              <a:t>High Availability)</a:t>
            </a:r>
          </a:p>
          <a:p>
            <a:pPr marL="0" indent="0">
              <a:buNone/>
            </a:pPr>
            <a:r>
              <a:rPr lang="ja-JP" altLang="en-US"/>
              <a:t>　高可用性とは、ダウンタイムが最小限であり、ユーザーの介入が最小限で復旧する。</a:t>
            </a:r>
          </a:p>
          <a:p>
            <a:pPr marL="0" indent="0">
              <a:buNone/>
            </a:pPr>
            <a:r>
              <a:rPr lang="ja-JP" altLang="en-US"/>
              <a:t>　＊例　</a:t>
            </a:r>
            <a:r>
              <a:rPr lang="en-US" altLang="ja-JP"/>
              <a:t>99.999</a:t>
            </a:r>
            <a:r>
              <a:rPr lang="en-US" altLang="ja-JP" dirty="0"/>
              <a:t>% →</a:t>
            </a:r>
            <a:r>
              <a:rPr lang="ja-JP" altLang="en-US"/>
              <a:t>　</a:t>
            </a:r>
            <a:r>
              <a:rPr lang="en-US" altLang="ja-JP" dirty="0"/>
              <a:t>5</a:t>
            </a:r>
            <a:r>
              <a:rPr lang="ja-JP" altLang="en-US"/>
              <a:t>分</a:t>
            </a:r>
            <a:r>
              <a:rPr lang="en-US" altLang="ja-JP" dirty="0"/>
              <a:t>/1</a:t>
            </a:r>
            <a:r>
              <a:rPr lang="ja-JP" altLang="en-US"/>
              <a:t>年</a:t>
            </a:r>
            <a:endParaRPr lang="en-US" altLang="ja-JP" dirty="0"/>
          </a:p>
          <a:p>
            <a:pPr marL="0" indent="0">
              <a:buNone/>
            </a:pPr>
            <a:endParaRPr lang="ja-JP" altLang="en-US"/>
          </a:p>
          <a:p>
            <a:r>
              <a:rPr lang="ja-JP" altLang="en-US"/>
              <a:t>耐障害性・・・冗長性と運用を継続する力のこと。</a:t>
            </a:r>
          </a:p>
          <a:p>
            <a:r>
              <a:rPr lang="ja-JP" altLang="en-US"/>
              <a:t>復元可能性・・・災害発生後のサービスの復元</a:t>
            </a:r>
          </a:p>
          <a:p>
            <a:r>
              <a:rPr lang="ja-JP" altLang="en-US"/>
              <a:t>スケーラビリティ・・・拡張性に対応している。</a:t>
            </a:r>
          </a:p>
          <a:p>
            <a:endParaRPr kumimoji="1" lang="ja-JP" altLang="en-US"/>
          </a:p>
        </p:txBody>
      </p:sp>
    </p:spTree>
    <p:extLst>
      <p:ext uri="{BB962C8B-B14F-4D97-AF65-F5344CB8AC3E}">
        <p14:creationId xmlns:p14="http://schemas.microsoft.com/office/powerpoint/2010/main" val="1242115582"/>
      </p:ext>
    </p:extLst>
  </p:cSld>
  <p:clrMapOvr>
    <a:masterClrMapping/>
  </p:clrMapOvr>
</p:sld>
</file>

<file path=ppt/theme/theme1.xml><?xml version="1.0" encoding="utf-8"?>
<a:theme xmlns:a="http://schemas.openxmlformats.org/drawingml/2006/main" name="配当">
  <a:themeElements>
    <a:clrScheme name="配当">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配当</Template>
  <TotalTime>1241</TotalTime>
  <Words>1064</Words>
  <Application>Microsoft Office PowerPoint</Application>
  <PresentationFormat>ワイド画面</PresentationFormat>
  <Paragraphs>79</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Amazon Ember</vt:lpstr>
      <vt:lpstr>游ゴシック</vt:lpstr>
      <vt:lpstr>Gill Sans MT</vt:lpstr>
      <vt:lpstr>Wingdings 2</vt:lpstr>
      <vt:lpstr>配当</vt:lpstr>
      <vt:lpstr>AWSクラウド演習</vt:lpstr>
      <vt:lpstr>AWS Well-Architected Framework</vt:lpstr>
      <vt:lpstr>AWS Well-Architected Frameworkの6つの柱</vt:lpstr>
      <vt:lpstr>PowerPoint プレゼンテーション</vt:lpstr>
      <vt:lpstr>PowerPoint プレゼンテーション</vt:lpstr>
      <vt:lpstr>PowerPoint プレゼンテーション</vt:lpstr>
      <vt:lpstr>クラウドの設計</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AWSクラウド演習</dc:title>
  <dc:creator>uchiyama</dc:creator>
  <cp:lastModifiedBy>加藤 昌</cp:lastModifiedBy>
  <cp:revision>76</cp:revision>
  <cp:lastPrinted>2022-07-12T08:24:37Z</cp:lastPrinted>
  <dcterms:created xsi:type="dcterms:W3CDTF">2020-04-27T12:35:25Z</dcterms:created>
  <dcterms:modified xsi:type="dcterms:W3CDTF">2022-09-21T08:08:03Z</dcterms:modified>
</cp:coreProperties>
</file>