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handoutMasterIdLst>
    <p:handoutMasterId r:id="rId16"/>
  </p:handoutMasterIdLst>
  <p:sldIdLst>
    <p:sldId id="256" r:id="rId2"/>
    <p:sldId id="257" r:id="rId3"/>
    <p:sldId id="258" r:id="rId4"/>
    <p:sldId id="259" r:id="rId5"/>
    <p:sldId id="260" r:id="rId6"/>
    <p:sldId id="261" r:id="rId7"/>
    <p:sldId id="262" r:id="rId8"/>
    <p:sldId id="263" r:id="rId9"/>
    <p:sldId id="267" r:id="rId10"/>
    <p:sldId id="264" r:id="rId11"/>
    <p:sldId id="265" r:id="rId12"/>
    <p:sldId id="268" r:id="rId13"/>
    <p:sldId id="266" r:id="rId14"/>
    <p:sldId id="269" r:id="rId15"/>
  </p:sldIdLst>
  <p:sldSz cx="12192000" cy="6858000"/>
  <p:notesSz cx="9939338" cy="6807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1" autoAdjust="0"/>
    <p:restoredTop sz="94660"/>
  </p:normalViewPr>
  <p:slideViewPr>
    <p:cSldViewPr snapToGrid="0">
      <p:cViewPr varScale="1">
        <p:scale>
          <a:sx n="110" d="100"/>
          <a:sy n="110" d="100"/>
        </p:scale>
        <p:origin x="34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29992" y="1"/>
            <a:ext cx="4307046" cy="341542"/>
          </a:xfrm>
          <a:prstGeom prst="rect">
            <a:avLst/>
          </a:prstGeom>
        </p:spPr>
        <p:txBody>
          <a:bodyPr vert="horz" lIns="91440" tIns="45720" rIns="91440" bIns="45720" rtlCol="0"/>
          <a:lstStyle>
            <a:lvl1pPr algn="r">
              <a:defRPr sz="1200"/>
            </a:lvl1pPr>
          </a:lstStyle>
          <a:p>
            <a:fld id="{C9784283-B122-4616-A91C-60B680CAC66C}" type="datetimeFigureOut">
              <a:rPr kumimoji="1" lang="ja-JP" altLang="en-US" smtClean="0"/>
              <a:t>2022/10/25</a:t>
            </a:fld>
            <a:endParaRPr kumimoji="1" lang="ja-JP" altLang="en-US"/>
          </a:p>
        </p:txBody>
      </p:sp>
      <p:sp>
        <p:nvSpPr>
          <p:cNvPr id="4" name="フッター プレースホルダー 3"/>
          <p:cNvSpPr>
            <a:spLocks noGrp="1"/>
          </p:cNvSpPr>
          <p:nvPr>
            <p:ph type="ftr" sz="quarter" idx="2"/>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29992" y="6465659"/>
            <a:ext cx="4307046" cy="341541"/>
          </a:xfrm>
          <a:prstGeom prst="rect">
            <a:avLst/>
          </a:prstGeom>
        </p:spPr>
        <p:txBody>
          <a:bodyPr vert="horz" lIns="91440" tIns="45720" rIns="91440" bIns="45720" rtlCol="0" anchor="b"/>
          <a:lstStyle>
            <a:lvl1pPr algn="r">
              <a:defRPr sz="1200"/>
            </a:lvl1pPr>
          </a:lstStyle>
          <a:p>
            <a:fld id="{A9E94725-A0C1-4927-B81C-F1A59C1818B6}" type="slidenum">
              <a:rPr kumimoji="1" lang="ja-JP" altLang="en-US" smtClean="0"/>
              <a:t>‹#›</a:t>
            </a:fld>
            <a:endParaRPr kumimoji="1" lang="ja-JP" altLang="en-US"/>
          </a:p>
        </p:txBody>
      </p:sp>
    </p:spTree>
    <p:extLst>
      <p:ext uri="{BB962C8B-B14F-4D97-AF65-F5344CB8AC3E}">
        <p14:creationId xmlns:p14="http://schemas.microsoft.com/office/powerpoint/2010/main" val="59216341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10/25/2022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5939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8705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10/25/2022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8124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945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10/25/2022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0769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8345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6388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10/25/2022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512475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6933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10/25/2022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4498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smtClean="0"/>
              <a:pPr/>
              <a:t>10/25/2022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4602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10/25/2022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595885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kumimoji="1" sz="2800" b="0" kern="1200" cap="all">
          <a:solidFill>
            <a:schemeClr val="bg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a:t>AWS</a:t>
            </a:r>
            <a:r>
              <a:rPr kumimoji="1" lang="ja-JP" altLang="en-US" dirty="0"/>
              <a:t>クラウド演習</a:t>
            </a:r>
          </a:p>
        </p:txBody>
      </p:sp>
      <p:sp>
        <p:nvSpPr>
          <p:cNvPr id="3" name="サブタイトル 2"/>
          <p:cNvSpPr>
            <a:spLocks noGrp="1"/>
          </p:cNvSpPr>
          <p:nvPr>
            <p:ph type="subTitle" idx="1"/>
          </p:nvPr>
        </p:nvSpPr>
        <p:spPr/>
        <p:txBody>
          <a:bodyPr/>
          <a:lstStyle/>
          <a:p>
            <a:r>
              <a:rPr kumimoji="1" lang="en-US" altLang="ja-JP" dirty="0"/>
              <a:t>AWS</a:t>
            </a:r>
            <a:r>
              <a:rPr kumimoji="1" lang="ja-JP" altLang="en-US" dirty="0"/>
              <a:t>クラウド演習授業資料</a:t>
            </a: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1060" y="5323730"/>
            <a:ext cx="2857934" cy="724010"/>
          </a:xfrm>
          <a:prstGeom prst="rect">
            <a:avLst/>
          </a:prstGeom>
        </p:spPr>
      </p:pic>
    </p:spTree>
    <p:extLst>
      <p:ext uri="{BB962C8B-B14F-4D97-AF65-F5344CB8AC3E}">
        <p14:creationId xmlns:p14="http://schemas.microsoft.com/office/powerpoint/2010/main" val="1010780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6CDFB9-98CF-1A4A-9BFB-AA96C4C4E205}"/>
              </a:ext>
            </a:extLst>
          </p:cNvPr>
          <p:cNvSpPr>
            <a:spLocks noGrp="1"/>
          </p:cNvSpPr>
          <p:nvPr>
            <p:ph type="title"/>
          </p:nvPr>
        </p:nvSpPr>
        <p:spPr/>
        <p:txBody>
          <a:bodyPr/>
          <a:lstStyle/>
          <a:p>
            <a:r>
              <a:rPr lang="en" altLang="ja-JP" dirty="0"/>
              <a:t>CloudWatch Logs</a:t>
            </a:r>
            <a:endParaRPr kumimoji="1" lang="ja-JP" altLang="en-US"/>
          </a:p>
        </p:txBody>
      </p:sp>
      <p:sp>
        <p:nvSpPr>
          <p:cNvPr id="3" name="コンテンツ プレースホルダー 2">
            <a:extLst>
              <a:ext uri="{FF2B5EF4-FFF2-40B4-BE49-F238E27FC236}">
                <a16:creationId xmlns:a16="http://schemas.microsoft.com/office/drawing/2014/main" id="{CABD6A39-B145-A245-AA6A-30B2C97B9E20}"/>
              </a:ext>
            </a:extLst>
          </p:cNvPr>
          <p:cNvSpPr>
            <a:spLocks noGrp="1"/>
          </p:cNvSpPr>
          <p:nvPr>
            <p:ph idx="1"/>
          </p:nvPr>
        </p:nvSpPr>
        <p:spPr>
          <a:xfrm>
            <a:off x="581192" y="2180496"/>
            <a:ext cx="11029615" cy="4270000"/>
          </a:xfrm>
        </p:spPr>
        <p:txBody>
          <a:bodyPr>
            <a:noAutofit/>
          </a:bodyPr>
          <a:lstStyle/>
          <a:p>
            <a:r>
              <a:rPr lang="en" altLang="ja-JP" dirty="0"/>
              <a:t>CloudWatch Logs</a:t>
            </a:r>
            <a:r>
              <a:rPr lang="ja-JP" altLang="en-US"/>
              <a:t>とは</a:t>
            </a:r>
            <a:endParaRPr lang="en" altLang="ja-JP" dirty="0"/>
          </a:p>
          <a:p>
            <a:pPr marL="0" indent="0">
              <a:buNone/>
            </a:pPr>
            <a:r>
              <a:rPr lang="ja-JP" altLang="en-US"/>
              <a:t>　</a:t>
            </a:r>
            <a:r>
              <a:rPr lang="en" altLang="ja-JP" dirty="0"/>
              <a:t>CloudWatch</a:t>
            </a:r>
            <a:r>
              <a:rPr lang="ja-JP" altLang="en-US"/>
              <a:t>と連動したログ管理プラットフォームサービス。</a:t>
            </a:r>
            <a:r>
              <a:rPr lang="en" altLang="ja-JP" dirty="0"/>
              <a:t>OS</a:t>
            </a:r>
            <a:r>
              <a:rPr lang="ja-JP" altLang="en-US"/>
              <a:t>のログやアプリケーションのログなど</a:t>
            </a:r>
            <a:endParaRPr lang="en-US" altLang="ja-JP" dirty="0"/>
          </a:p>
          <a:p>
            <a:pPr marL="0" indent="0">
              <a:buNone/>
            </a:pPr>
            <a:r>
              <a:rPr lang="ja-JP" altLang="en-US"/>
              <a:t>　を取得します。ログを監視するめにはエージェントのインストールや</a:t>
            </a:r>
            <a:r>
              <a:rPr lang="en" altLang="ja-JP" dirty="0"/>
              <a:t>IAM</a:t>
            </a:r>
            <a:r>
              <a:rPr lang="ja-JP" altLang="en-US"/>
              <a:t>の権限の付与などをする必要</a:t>
            </a:r>
            <a:endParaRPr lang="en-US" altLang="ja-JP" dirty="0"/>
          </a:p>
          <a:p>
            <a:pPr marL="0" indent="0">
              <a:buNone/>
            </a:pPr>
            <a:r>
              <a:rPr lang="ja-JP" altLang="en-US"/>
              <a:t>　があります。また、ログの保存、可視化・分析するできる。</a:t>
            </a:r>
            <a:endParaRPr lang="en-US" altLang="ja-JP" dirty="0"/>
          </a:p>
          <a:p>
            <a:endParaRPr lang="en-US" altLang="ja-JP" dirty="0"/>
          </a:p>
          <a:p>
            <a:r>
              <a:rPr lang="en-US" altLang="ja-JP" dirty="0"/>
              <a:t>CloudWatch Logs Insights</a:t>
            </a:r>
            <a:endParaRPr lang="en" altLang="ja-JP" dirty="0"/>
          </a:p>
          <a:p>
            <a:pPr marL="0" indent="0">
              <a:buNone/>
            </a:pPr>
            <a:r>
              <a:rPr lang="ja-JP" altLang="en-US"/>
              <a:t>　　ログデータをインタラクティブに検索して分析する。ログを可視化・分析することができる。</a:t>
            </a:r>
          </a:p>
          <a:p>
            <a:pPr marL="0" indent="0">
              <a:buNone/>
            </a:pPr>
            <a:r>
              <a:rPr lang="ja-JP" altLang="en-US"/>
              <a:t>　３つのフィールドを生成</a:t>
            </a:r>
            <a:r>
              <a:rPr lang="en-US" altLang="ja-JP" dirty="0"/>
              <a:t>(@message,@timestamp,@</a:t>
            </a:r>
            <a:r>
              <a:rPr lang="en-US" altLang="ja-JP" dirty="0" err="1"/>
              <a:t>logStream</a:t>
            </a:r>
            <a:r>
              <a:rPr lang="en-US" altLang="ja-JP" dirty="0"/>
              <a:t>)</a:t>
            </a:r>
          </a:p>
          <a:p>
            <a:endParaRPr lang="en-US" altLang="ja-JP" dirty="0"/>
          </a:p>
          <a:p>
            <a:endParaRPr lang="ja-JP" altLang="en-US"/>
          </a:p>
          <a:p>
            <a:endParaRPr kumimoji="1" lang="ja-JP" altLang="en-US"/>
          </a:p>
        </p:txBody>
      </p:sp>
    </p:spTree>
    <p:extLst>
      <p:ext uri="{BB962C8B-B14F-4D97-AF65-F5344CB8AC3E}">
        <p14:creationId xmlns:p14="http://schemas.microsoft.com/office/powerpoint/2010/main" val="713925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6F6D1C-6594-554A-8DF7-DB40A8B3B234}"/>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896A4FE4-C877-6948-891B-2234B8C6B5E5}"/>
              </a:ext>
            </a:extLst>
          </p:cNvPr>
          <p:cNvSpPr>
            <a:spLocks noGrp="1"/>
          </p:cNvSpPr>
          <p:nvPr>
            <p:ph idx="1"/>
          </p:nvPr>
        </p:nvSpPr>
        <p:spPr/>
        <p:txBody>
          <a:bodyPr/>
          <a:lstStyle/>
          <a:p>
            <a:r>
              <a:rPr lang="ja-JP" altLang="en-US"/>
              <a:t>レイヤ</a:t>
            </a:r>
          </a:p>
          <a:p>
            <a:pPr marL="0" indent="0">
              <a:buNone/>
            </a:pPr>
            <a:r>
              <a:rPr lang="ja-JP" altLang="en-US"/>
              <a:t>　ロググループ</a:t>
            </a:r>
            <a:endParaRPr lang="en-US" altLang="ja-JP" dirty="0"/>
          </a:p>
          <a:p>
            <a:pPr marL="0" indent="0">
              <a:buNone/>
            </a:pPr>
            <a:r>
              <a:rPr lang="ja-JP" altLang="en-US"/>
              <a:t>　　ログを保存・管理するための設定を共有するグループ。複数のログストリームで構成される。</a:t>
            </a:r>
          </a:p>
          <a:p>
            <a:pPr marL="0" indent="0">
              <a:buNone/>
            </a:pPr>
            <a:r>
              <a:rPr lang="ja-JP" altLang="en-US"/>
              <a:t>　ログストリーム</a:t>
            </a:r>
            <a:endParaRPr lang="en-US" altLang="ja-JP" dirty="0"/>
          </a:p>
          <a:p>
            <a:pPr marL="0" indent="0">
              <a:buNone/>
            </a:pPr>
            <a:r>
              <a:rPr lang="ja-JP" altLang="en-US"/>
              <a:t>　　モニタリングしているリソースのタイムスタンプ順のイベント。複数のログイベントで構成される。</a:t>
            </a:r>
          </a:p>
          <a:p>
            <a:pPr marL="0" indent="0">
              <a:buNone/>
            </a:pPr>
            <a:r>
              <a:rPr lang="ja-JP" altLang="en-US"/>
              <a:t>　ログイベント</a:t>
            </a:r>
            <a:endParaRPr lang="en-US" altLang="ja-JP" dirty="0"/>
          </a:p>
          <a:p>
            <a:pPr marL="0" indent="0">
              <a:buNone/>
            </a:pPr>
            <a:r>
              <a:rPr lang="ja-JP" altLang="en-US"/>
              <a:t>　　モニタリングしているリソースにより記録されたもの、タイムスタンプとイベントメッセージで構成。</a:t>
            </a:r>
          </a:p>
          <a:p>
            <a:pPr marL="0" indent="0">
              <a:buNone/>
            </a:pPr>
            <a:endParaRPr kumimoji="1" lang="en-US" altLang="ja-JP" dirty="0"/>
          </a:p>
          <a:p>
            <a:pPr marL="0" indent="0">
              <a:buNone/>
            </a:pPr>
            <a:endParaRPr kumimoji="1" lang="ja-JP" altLang="en-US"/>
          </a:p>
        </p:txBody>
      </p:sp>
    </p:spTree>
    <p:extLst>
      <p:ext uri="{BB962C8B-B14F-4D97-AF65-F5344CB8AC3E}">
        <p14:creationId xmlns:p14="http://schemas.microsoft.com/office/powerpoint/2010/main" val="2095281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69B352-E652-A14B-8742-397100CD9FA6}"/>
              </a:ext>
            </a:extLst>
          </p:cNvPr>
          <p:cNvSpPr>
            <a:spLocks noGrp="1"/>
          </p:cNvSpPr>
          <p:nvPr>
            <p:ph type="title"/>
          </p:nvPr>
        </p:nvSpPr>
        <p:spPr/>
        <p:txBody>
          <a:bodyPr/>
          <a:lstStyle/>
          <a:p>
            <a:r>
              <a:rPr kumimoji="1" lang="en-US" altLang="ja-JP" dirty="0"/>
              <a:t>CloudWatch Logs</a:t>
            </a:r>
            <a:r>
              <a:rPr kumimoji="1" lang="ja-JP" altLang="en-US"/>
              <a:t>の流れ</a:t>
            </a:r>
          </a:p>
        </p:txBody>
      </p:sp>
      <p:sp>
        <p:nvSpPr>
          <p:cNvPr id="6" name="コンテンツ プレースホルダー 5">
            <a:extLst>
              <a:ext uri="{FF2B5EF4-FFF2-40B4-BE49-F238E27FC236}">
                <a16:creationId xmlns:a16="http://schemas.microsoft.com/office/drawing/2014/main" id="{8F0C1F84-B706-D249-8DDA-2DB70984DEF1}"/>
              </a:ext>
            </a:extLst>
          </p:cNvPr>
          <p:cNvSpPr>
            <a:spLocks noGrp="1"/>
          </p:cNvSpPr>
          <p:nvPr>
            <p:ph idx="1"/>
          </p:nvPr>
        </p:nvSpPr>
        <p:spPr/>
        <p:txBody>
          <a:bodyPr/>
          <a:lstStyle/>
          <a:p>
            <a:pPr marL="0" indent="0">
              <a:buNone/>
            </a:pPr>
            <a:endParaRPr lang="en-US" altLang="ja-JP" dirty="0"/>
          </a:p>
          <a:p>
            <a:pPr marL="0" indent="0">
              <a:buNone/>
            </a:pPr>
            <a:endParaRPr lang="ja-JP" altLang="en-US"/>
          </a:p>
        </p:txBody>
      </p:sp>
      <p:pic>
        <p:nvPicPr>
          <p:cNvPr id="7" name="図 6">
            <a:extLst>
              <a:ext uri="{FF2B5EF4-FFF2-40B4-BE49-F238E27FC236}">
                <a16:creationId xmlns:a16="http://schemas.microsoft.com/office/drawing/2014/main" id="{19D1B1DD-C61F-4346-BCE0-AB9063AFCFFD}"/>
              </a:ext>
            </a:extLst>
          </p:cNvPr>
          <p:cNvPicPr>
            <a:picLocks noChangeAspect="1"/>
          </p:cNvPicPr>
          <p:nvPr/>
        </p:nvPicPr>
        <p:blipFill>
          <a:blip r:embed="rId2"/>
          <a:stretch>
            <a:fillRect/>
          </a:stretch>
        </p:blipFill>
        <p:spPr>
          <a:xfrm>
            <a:off x="1511299" y="3003647"/>
            <a:ext cx="9169400" cy="2032000"/>
          </a:xfrm>
          <a:prstGeom prst="rect">
            <a:avLst/>
          </a:prstGeom>
        </p:spPr>
      </p:pic>
    </p:spTree>
    <p:extLst>
      <p:ext uri="{BB962C8B-B14F-4D97-AF65-F5344CB8AC3E}">
        <p14:creationId xmlns:p14="http://schemas.microsoft.com/office/powerpoint/2010/main" val="1045566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36A415-B35E-2E47-BE37-FAE6890DFAB2}"/>
              </a:ext>
            </a:extLst>
          </p:cNvPr>
          <p:cNvSpPr>
            <a:spLocks noGrp="1"/>
          </p:cNvSpPr>
          <p:nvPr>
            <p:ph type="title"/>
          </p:nvPr>
        </p:nvSpPr>
        <p:spPr/>
        <p:txBody>
          <a:bodyPr/>
          <a:lstStyle/>
          <a:p>
            <a:r>
              <a:rPr lang="en" altLang="ja-JP" dirty="0"/>
              <a:t>CloudWatch Events</a:t>
            </a:r>
            <a:endParaRPr kumimoji="1" lang="ja-JP" altLang="en-US"/>
          </a:p>
        </p:txBody>
      </p:sp>
      <p:sp>
        <p:nvSpPr>
          <p:cNvPr id="3" name="コンテンツ プレースホルダー 2">
            <a:extLst>
              <a:ext uri="{FF2B5EF4-FFF2-40B4-BE49-F238E27FC236}">
                <a16:creationId xmlns:a16="http://schemas.microsoft.com/office/drawing/2014/main" id="{4CE62D95-DD4D-8C40-8DED-D8B78973D5DF}"/>
              </a:ext>
            </a:extLst>
          </p:cNvPr>
          <p:cNvSpPr>
            <a:spLocks noGrp="1"/>
          </p:cNvSpPr>
          <p:nvPr>
            <p:ph idx="1"/>
          </p:nvPr>
        </p:nvSpPr>
        <p:spPr/>
        <p:txBody>
          <a:bodyPr/>
          <a:lstStyle/>
          <a:p>
            <a:r>
              <a:rPr lang="en" altLang="ja-JP" dirty="0"/>
              <a:t>CloudWatch Events</a:t>
            </a:r>
            <a:r>
              <a:rPr lang="ja-JP" altLang="en-US"/>
              <a:t>とは</a:t>
            </a:r>
            <a:endParaRPr lang="en" altLang="ja-JP" dirty="0"/>
          </a:p>
          <a:p>
            <a:pPr marL="0" indent="0">
              <a:buNone/>
            </a:pPr>
            <a:r>
              <a:rPr lang="ja-JP" altLang="en-US"/>
              <a:t>　</a:t>
            </a:r>
            <a:r>
              <a:rPr lang="en" altLang="ja-JP" dirty="0"/>
              <a:t>AWS</a:t>
            </a:r>
            <a:r>
              <a:rPr lang="ja-JP" altLang="en-US"/>
              <a:t>リソースに対するイベントをトリガーしてアクションを実行します。</a:t>
            </a:r>
          </a:p>
          <a:p>
            <a:pPr marL="0" indent="0">
              <a:buNone/>
            </a:pPr>
            <a:r>
              <a:rPr lang="ja-JP" altLang="en-US"/>
              <a:t>　　</a:t>
            </a:r>
            <a:r>
              <a:rPr lang="en-US" altLang="ja-JP" dirty="0"/>
              <a:t>&lt;</a:t>
            </a:r>
            <a:r>
              <a:rPr lang="ja-JP" altLang="en-US"/>
              <a:t>例</a:t>
            </a:r>
            <a:r>
              <a:rPr lang="en-US" altLang="ja-JP" dirty="0"/>
              <a:t>&gt;</a:t>
            </a:r>
            <a:r>
              <a:rPr lang="ja-JP" altLang="en-US"/>
              <a:t>オペレーションの変更に対応して、メッセージを送信する。</a:t>
            </a:r>
          </a:p>
          <a:p>
            <a:endParaRPr lang="en-US" altLang="ja-JP" dirty="0"/>
          </a:p>
          <a:p>
            <a:r>
              <a:rPr lang="ja-JP" altLang="en-US"/>
              <a:t>用語 　</a:t>
            </a:r>
            <a:endParaRPr lang="en-US" altLang="ja-JP" dirty="0"/>
          </a:p>
          <a:p>
            <a:pPr marL="0" indent="0">
              <a:buNone/>
            </a:pPr>
            <a:r>
              <a:rPr lang="ja-JP" altLang="en-US"/>
              <a:t>　イベントソース・・・トリガーのこと。スケジュールとイベントの</a:t>
            </a:r>
            <a:r>
              <a:rPr lang="en-US" altLang="ja-JP" dirty="0"/>
              <a:t>2</a:t>
            </a:r>
            <a:r>
              <a:rPr lang="ja-JP" altLang="en-US"/>
              <a:t>種類があります。</a:t>
            </a:r>
          </a:p>
          <a:p>
            <a:pPr marL="0" indent="0">
              <a:buNone/>
            </a:pPr>
            <a:r>
              <a:rPr lang="ja-JP" altLang="en-US"/>
              <a:t>　ターゲット・・・実行されるアクションのこと。</a:t>
            </a:r>
            <a:endParaRPr lang="en-US" altLang="ja-JP" dirty="0"/>
          </a:p>
          <a:p>
            <a:pPr marL="0" indent="0">
              <a:buNone/>
            </a:pPr>
            <a:endParaRPr kumimoji="1" lang="en-US" altLang="ja-JP" dirty="0"/>
          </a:p>
          <a:p>
            <a:pPr marL="0" indent="0">
              <a:buNone/>
            </a:pPr>
            <a:endParaRPr kumimoji="1" lang="ja-JP" altLang="en-US"/>
          </a:p>
        </p:txBody>
      </p:sp>
    </p:spTree>
    <p:extLst>
      <p:ext uri="{BB962C8B-B14F-4D97-AF65-F5344CB8AC3E}">
        <p14:creationId xmlns:p14="http://schemas.microsoft.com/office/powerpoint/2010/main" val="3895209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544173-97D4-8F4B-A9C9-26E6478D9383}"/>
              </a:ext>
            </a:extLst>
          </p:cNvPr>
          <p:cNvSpPr>
            <a:spLocks noGrp="1"/>
          </p:cNvSpPr>
          <p:nvPr>
            <p:ph type="title"/>
          </p:nvPr>
        </p:nvSpPr>
        <p:spPr/>
        <p:txBody>
          <a:bodyPr/>
          <a:lstStyle/>
          <a:p>
            <a:r>
              <a:rPr kumimoji="1" lang="en-US" altLang="ja-JP" dirty="0" err="1"/>
              <a:t>Cloudwatch</a:t>
            </a:r>
            <a:r>
              <a:rPr kumimoji="1" lang="en-US" altLang="ja-JP" dirty="0"/>
              <a:t> events</a:t>
            </a:r>
            <a:r>
              <a:rPr kumimoji="1" lang="ja-JP" altLang="en-US"/>
              <a:t>の流れ</a:t>
            </a:r>
          </a:p>
        </p:txBody>
      </p:sp>
      <p:pic>
        <p:nvPicPr>
          <p:cNvPr id="4" name="コンテンツ プレースホルダー 3">
            <a:extLst>
              <a:ext uri="{FF2B5EF4-FFF2-40B4-BE49-F238E27FC236}">
                <a16:creationId xmlns:a16="http://schemas.microsoft.com/office/drawing/2014/main" id="{704C89C0-E567-9248-8802-F9BF2505B63E}"/>
              </a:ext>
            </a:extLst>
          </p:cNvPr>
          <p:cNvPicPr>
            <a:picLocks noGrp="1" noChangeAspect="1"/>
          </p:cNvPicPr>
          <p:nvPr>
            <p:ph idx="1"/>
          </p:nvPr>
        </p:nvPicPr>
        <p:blipFill>
          <a:blip r:embed="rId2"/>
          <a:stretch>
            <a:fillRect/>
          </a:stretch>
        </p:blipFill>
        <p:spPr>
          <a:xfrm>
            <a:off x="3048000" y="2959894"/>
            <a:ext cx="6096000" cy="2120900"/>
          </a:xfrm>
          <a:prstGeom prst="rect">
            <a:avLst/>
          </a:prstGeom>
        </p:spPr>
      </p:pic>
    </p:spTree>
    <p:extLst>
      <p:ext uri="{BB962C8B-B14F-4D97-AF65-F5344CB8AC3E}">
        <p14:creationId xmlns:p14="http://schemas.microsoft.com/office/powerpoint/2010/main" val="3624400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 altLang="ja-JP" dirty="0"/>
              <a:t>AWS SNS(Simple Notification Service)</a:t>
            </a:r>
            <a:endParaRPr kumimoji="1" lang="ja-JP" altLang="en-US" dirty="0"/>
          </a:p>
        </p:txBody>
      </p:sp>
      <p:sp>
        <p:nvSpPr>
          <p:cNvPr id="3" name="コンテンツ プレースホルダー 2"/>
          <p:cNvSpPr>
            <a:spLocks noGrp="1"/>
          </p:cNvSpPr>
          <p:nvPr>
            <p:ph idx="1"/>
          </p:nvPr>
        </p:nvSpPr>
        <p:spPr/>
        <p:txBody>
          <a:bodyPr/>
          <a:lstStyle/>
          <a:p>
            <a:r>
              <a:rPr lang="en-US" altLang="ja-JP" dirty="0"/>
              <a:t>AWS SNS(Simple Notification Service)</a:t>
            </a:r>
            <a:r>
              <a:rPr lang="ja-JP" altLang="en-US"/>
              <a:t>とは</a:t>
            </a:r>
            <a:endParaRPr lang="en-US" altLang="ja-JP" dirty="0"/>
          </a:p>
          <a:p>
            <a:pPr marL="0" indent="0">
              <a:buNone/>
            </a:pPr>
            <a:r>
              <a:rPr lang="ja-JP" altLang="en-US"/>
              <a:t>　プッシュ型の通信フルマネージドサービス。複数のプロトコルに対応していおり、システムの状態を利</a:t>
            </a:r>
            <a:endParaRPr lang="en-US" altLang="ja-JP" dirty="0"/>
          </a:p>
          <a:p>
            <a:pPr marL="0" indent="0">
              <a:buNone/>
            </a:pPr>
            <a:r>
              <a:rPr lang="ja-JP" altLang="en-US"/>
              <a:t>　用者に通知する際に使用します。</a:t>
            </a:r>
            <a:endParaRPr lang="en-US" altLang="ja-JP" dirty="0"/>
          </a:p>
          <a:p>
            <a:pPr marL="0" indent="0">
              <a:buNone/>
            </a:pPr>
            <a:endParaRPr kumimoji="1" lang="en-US" altLang="ja-JP" dirty="0"/>
          </a:p>
          <a:p>
            <a:r>
              <a:rPr lang="en-US" altLang="ja-JP" dirty="0"/>
              <a:t>SNS</a:t>
            </a:r>
            <a:r>
              <a:rPr lang="ja-JP" altLang="en-US"/>
              <a:t>の</a:t>
            </a:r>
            <a:r>
              <a:rPr lang="ja-JP" altLang="en-US" dirty="0"/>
              <a:t>特徴</a:t>
            </a:r>
            <a:endParaRPr lang="en-US" altLang="ja-JP" dirty="0"/>
          </a:p>
          <a:p>
            <a:pPr marL="0" indent="0">
              <a:buNone/>
            </a:pPr>
            <a:r>
              <a:rPr kumimoji="1" lang="ja-JP" altLang="en-US"/>
              <a:t>　</a:t>
            </a:r>
            <a:r>
              <a:rPr lang="ja-JP" altLang="en-US"/>
              <a:t>単一発行メッセージ、通信の順番は保証されない、取り消し不可、配信ポリシーによる再試行を実施、</a:t>
            </a:r>
            <a:endParaRPr lang="en-US" altLang="ja-JP" dirty="0"/>
          </a:p>
          <a:p>
            <a:pPr marL="0" indent="0">
              <a:buNone/>
            </a:pPr>
            <a:r>
              <a:rPr lang="ja-JP" altLang="en-US"/>
              <a:t>　メッセージの最大サイズは</a:t>
            </a:r>
            <a:r>
              <a:rPr lang="en-US" altLang="ja-JP" dirty="0"/>
              <a:t>256KB</a:t>
            </a:r>
            <a:r>
              <a:rPr lang="ja-JP" altLang="en-US"/>
              <a:t>など。</a:t>
            </a:r>
            <a:endParaRPr lang="en" altLang="ja-JP" dirty="0"/>
          </a:p>
          <a:p>
            <a:pPr marL="0" indent="0">
              <a:buNone/>
            </a:pPr>
            <a:r>
              <a:rPr lang="ja-JP" altLang="en-US"/>
              <a:t>　</a:t>
            </a:r>
            <a:r>
              <a:rPr lang="ja-JP" altLang="en"/>
              <a:t>＊</a:t>
            </a:r>
            <a:r>
              <a:rPr lang="ja-JP" altLang="en-US"/>
              <a:t>他のサービスとの連携</a:t>
            </a:r>
          </a:p>
          <a:p>
            <a:pPr marL="0" indent="0">
              <a:buNone/>
            </a:pPr>
            <a:r>
              <a:rPr lang="ja-JP" altLang="en-US"/>
              <a:t>　　</a:t>
            </a:r>
            <a:r>
              <a:rPr lang="en" altLang="ja-JP" dirty="0"/>
              <a:t>CloudWatch</a:t>
            </a:r>
            <a:r>
              <a:rPr lang="ja-JP" altLang="en-US"/>
              <a:t>、</a:t>
            </a:r>
            <a:r>
              <a:rPr lang="en" altLang="ja-JP" dirty="0"/>
              <a:t>SES</a:t>
            </a:r>
            <a:r>
              <a:rPr lang="en-US" altLang="ja-JP" dirty="0"/>
              <a:t>(Simple Email Service)</a:t>
            </a:r>
            <a:r>
              <a:rPr lang="ja-JP" altLang="en"/>
              <a:t>、</a:t>
            </a:r>
            <a:r>
              <a:rPr lang="en" altLang="ja-JP" dirty="0"/>
              <a:t>S3</a:t>
            </a:r>
            <a:r>
              <a:rPr lang="ja-JP" altLang="en-US"/>
              <a:t>、</a:t>
            </a:r>
            <a:r>
              <a:rPr lang="en-US" altLang="ja-JP" dirty="0"/>
              <a:t>Lambda</a:t>
            </a:r>
            <a:r>
              <a:rPr lang="ja-JP" altLang="en-US"/>
              <a:t>などのサービス連携することができる。</a:t>
            </a:r>
            <a:endParaRPr kumimoji="1" lang="ja-JP" altLang="en-US" dirty="0"/>
          </a:p>
        </p:txBody>
      </p:sp>
    </p:spTree>
    <p:extLst>
      <p:ext uri="{BB962C8B-B14F-4D97-AF65-F5344CB8AC3E}">
        <p14:creationId xmlns:p14="http://schemas.microsoft.com/office/powerpoint/2010/main" val="4170668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5D722D-B3BD-644C-A6A2-76AC37D20A9D}"/>
              </a:ext>
            </a:extLst>
          </p:cNvPr>
          <p:cNvSpPr>
            <a:spLocks noGrp="1"/>
          </p:cNvSpPr>
          <p:nvPr>
            <p:ph type="title"/>
          </p:nvPr>
        </p:nvSpPr>
        <p:spPr/>
        <p:txBody>
          <a:bodyPr/>
          <a:lstStyle/>
          <a:p>
            <a:r>
              <a:rPr kumimoji="1" lang="en-US" altLang="ja-JP" dirty="0"/>
              <a:t>SNS</a:t>
            </a:r>
            <a:r>
              <a:rPr kumimoji="1" lang="ja-JP" altLang="en-US"/>
              <a:t>の用語</a:t>
            </a:r>
          </a:p>
        </p:txBody>
      </p:sp>
      <p:sp>
        <p:nvSpPr>
          <p:cNvPr id="3" name="コンテンツ プレースホルダー 2">
            <a:extLst>
              <a:ext uri="{FF2B5EF4-FFF2-40B4-BE49-F238E27FC236}">
                <a16:creationId xmlns:a16="http://schemas.microsoft.com/office/drawing/2014/main" id="{67A018AF-75CC-EA4C-B0DC-E1A4C03F6F83}"/>
              </a:ext>
            </a:extLst>
          </p:cNvPr>
          <p:cNvSpPr>
            <a:spLocks noGrp="1"/>
          </p:cNvSpPr>
          <p:nvPr>
            <p:ph idx="1"/>
          </p:nvPr>
        </p:nvSpPr>
        <p:spPr>
          <a:xfrm>
            <a:off x="581192" y="2309705"/>
            <a:ext cx="11029615" cy="3975348"/>
          </a:xfrm>
        </p:spPr>
        <p:txBody>
          <a:bodyPr>
            <a:noAutofit/>
          </a:bodyPr>
          <a:lstStyle/>
          <a:p>
            <a:pPr marL="0" indent="0">
              <a:buNone/>
            </a:pPr>
            <a:r>
              <a:rPr kumimoji="1" lang="ja-JP" altLang="en-US"/>
              <a:t>次のような用語が</a:t>
            </a:r>
            <a:r>
              <a:rPr kumimoji="1" lang="en-US" altLang="ja-JP" dirty="0"/>
              <a:t>SNS</a:t>
            </a:r>
            <a:r>
              <a:rPr kumimoji="1" lang="ja-JP" altLang="en-US"/>
              <a:t>で使用されます。</a:t>
            </a:r>
            <a:endParaRPr kumimoji="1" lang="en-US" altLang="ja-JP" dirty="0"/>
          </a:p>
          <a:p>
            <a:r>
              <a:rPr lang="ja-JP" altLang="en-US"/>
              <a:t>トピック</a:t>
            </a:r>
            <a:endParaRPr lang="en-US" altLang="ja-JP" dirty="0"/>
          </a:p>
          <a:p>
            <a:pPr marL="0" indent="0">
              <a:buNone/>
            </a:pPr>
            <a:r>
              <a:rPr lang="ja-JP" altLang="en-US"/>
              <a:t>　メッセージを管理する単位のこと。ポリシーを指定して送ることができます。まず最初にトピックを</a:t>
            </a:r>
            <a:endParaRPr lang="en-US" altLang="ja-JP" dirty="0"/>
          </a:p>
          <a:p>
            <a:pPr marL="0" indent="0">
              <a:buNone/>
            </a:pPr>
            <a:r>
              <a:rPr lang="ja-JP" altLang="en-US"/>
              <a:t>　作成します。</a:t>
            </a:r>
          </a:p>
          <a:p>
            <a:r>
              <a:rPr lang="en-US" altLang="ja-JP" dirty="0"/>
              <a:t>Publisher(</a:t>
            </a:r>
            <a:r>
              <a:rPr lang="ja-JP" altLang="en-US"/>
              <a:t>パブリッシャー</a:t>
            </a:r>
            <a:r>
              <a:rPr lang="en-US" altLang="ja-JP" dirty="0"/>
              <a:t>)</a:t>
            </a:r>
          </a:p>
          <a:p>
            <a:pPr marL="0" indent="0">
              <a:buNone/>
            </a:pPr>
            <a:r>
              <a:rPr lang="ja-JP" altLang="en-US"/>
              <a:t>　通知を送るする人のこと。</a:t>
            </a:r>
            <a:endParaRPr lang="en-US" altLang="ja-JP" dirty="0"/>
          </a:p>
          <a:p>
            <a:r>
              <a:rPr lang="en-US" altLang="ja-JP" dirty="0"/>
              <a:t>Subscriber(</a:t>
            </a:r>
            <a:r>
              <a:rPr lang="ja-JP" altLang="en-US"/>
              <a:t>サブスクライバー</a:t>
            </a:r>
            <a:r>
              <a:rPr lang="en-US" altLang="ja-JP" dirty="0"/>
              <a:t>)</a:t>
            </a:r>
          </a:p>
          <a:p>
            <a:pPr marL="0" indent="0">
              <a:buNone/>
            </a:pPr>
            <a:r>
              <a:rPr lang="ja-JP" altLang="en-US"/>
              <a:t>　通知を受ける人のこと。トピックを作成後に通知を受け取るためのサブスクリプションを作成します。</a:t>
            </a:r>
            <a:endParaRPr lang="en-US" altLang="ja-JP" dirty="0"/>
          </a:p>
          <a:p>
            <a:r>
              <a:rPr lang="ja-JP" altLang="en-US"/>
              <a:t>購読</a:t>
            </a:r>
            <a:endParaRPr lang="en-US" altLang="ja-JP" dirty="0"/>
          </a:p>
          <a:p>
            <a:pPr marL="0" indent="0">
              <a:buNone/>
            </a:pPr>
            <a:r>
              <a:rPr lang="ja-JP" altLang="en-US"/>
              <a:t>　利用するトピック、受け取るプロトコルを登録したもの。</a:t>
            </a:r>
            <a:endParaRPr kumimoji="1" lang="en-US" altLang="ja-JP" dirty="0"/>
          </a:p>
          <a:p>
            <a:endParaRPr kumimoji="1" lang="ja-JP" altLang="en-US"/>
          </a:p>
        </p:txBody>
      </p:sp>
    </p:spTree>
    <p:extLst>
      <p:ext uri="{BB962C8B-B14F-4D97-AF65-F5344CB8AC3E}">
        <p14:creationId xmlns:p14="http://schemas.microsoft.com/office/powerpoint/2010/main" val="819477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38210F-93E4-114D-908F-40260592ECD1}"/>
              </a:ext>
            </a:extLst>
          </p:cNvPr>
          <p:cNvSpPr>
            <a:spLocks noGrp="1"/>
          </p:cNvSpPr>
          <p:nvPr>
            <p:ph type="title"/>
          </p:nvPr>
        </p:nvSpPr>
        <p:spPr/>
        <p:txBody>
          <a:bodyPr/>
          <a:lstStyle/>
          <a:p>
            <a:r>
              <a:rPr kumimoji="1" lang="en-US" altLang="ja-JP" dirty="0"/>
              <a:t>SNS</a:t>
            </a:r>
            <a:r>
              <a:rPr kumimoji="1" lang="ja-JP" altLang="en-US"/>
              <a:t>の</a:t>
            </a:r>
            <a:r>
              <a:rPr lang="ja-JP" altLang="en-US"/>
              <a:t>概念図</a:t>
            </a:r>
            <a:endParaRPr kumimoji="1" lang="ja-JP" altLang="en-US"/>
          </a:p>
        </p:txBody>
      </p:sp>
      <p:pic>
        <p:nvPicPr>
          <p:cNvPr id="4" name="コンテンツ プレースホルダー 3">
            <a:extLst>
              <a:ext uri="{FF2B5EF4-FFF2-40B4-BE49-F238E27FC236}">
                <a16:creationId xmlns:a16="http://schemas.microsoft.com/office/drawing/2014/main" id="{1D11A00D-1CC0-8746-8D4F-EE87A7E442BD}"/>
              </a:ext>
            </a:extLst>
          </p:cNvPr>
          <p:cNvPicPr>
            <a:picLocks noGrp="1" noChangeAspect="1"/>
          </p:cNvPicPr>
          <p:nvPr>
            <p:ph idx="1"/>
          </p:nvPr>
        </p:nvPicPr>
        <p:blipFill>
          <a:blip r:embed="rId2"/>
          <a:stretch>
            <a:fillRect/>
          </a:stretch>
        </p:blipFill>
        <p:spPr>
          <a:xfrm>
            <a:off x="2275116" y="2181225"/>
            <a:ext cx="7641768" cy="3678238"/>
          </a:xfrm>
          <a:prstGeom prst="rect">
            <a:avLst/>
          </a:prstGeom>
        </p:spPr>
      </p:pic>
    </p:spTree>
    <p:extLst>
      <p:ext uri="{BB962C8B-B14F-4D97-AF65-F5344CB8AC3E}">
        <p14:creationId xmlns:p14="http://schemas.microsoft.com/office/powerpoint/2010/main" val="1979714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8C366B-F6B7-5740-B2CB-52206B150EF5}"/>
              </a:ext>
            </a:extLst>
          </p:cNvPr>
          <p:cNvSpPr>
            <a:spLocks noGrp="1"/>
          </p:cNvSpPr>
          <p:nvPr>
            <p:ph type="title"/>
          </p:nvPr>
        </p:nvSpPr>
        <p:spPr/>
        <p:txBody>
          <a:bodyPr/>
          <a:lstStyle/>
          <a:p>
            <a:r>
              <a:rPr kumimoji="1" lang="en-US" altLang="ja-JP" dirty="0"/>
              <a:t>SNS</a:t>
            </a:r>
            <a:r>
              <a:rPr lang="ja-JP" altLang="en-US"/>
              <a:t>の作成手順</a:t>
            </a:r>
            <a:endParaRPr kumimoji="1" lang="ja-JP" altLang="en-US"/>
          </a:p>
        </p:txBody>
      </p:sp>
      <p:sp>
        <p:nvSpPr>
          <p:cNvPr id="3" name="コンテンツ プレースホルダー 2">
            <a:extLst>
              <a:ext uri="{FF2B5EF4-FFF2-40B4-BE49-F238E27FC236}">
                <a16:creationId xmlns:a16="http://schemas.microsoft.com/office/drawing/2014/main" id="{D944371B-99AB-3242-B64B-4EA713397B0D}"/>
              </a:ext>
            </a:extLst>
          </p:cNvPr>
          <p:cNvSpPr>
            <a:spLocks noGrp="1"/>
          </p:cNvSpPr>
          <p:nvPr>
            <p:ph idx="1"/>
          </p:nvPr>
        </p:nvSpPr>
        <p:spPr/>
        <p:txBody>
          <a:bodyPr>
            <a:noAutofit/>
          </a:bodyPr>
          <a:lstStyle/>
          <a:p>
            <a:r>
              <a:rPr kumimoji="1" lang="en-US" altLang="ja-JP" dirty="0"/>
              <a:t>SNS</a:t>
            </a:r>
            <a:r>
              <a:rPr kumimoji="1" lang="ja-JP" altLang="en-US"/>
              <a:t>は次のような手順で作成します。</a:t>
            </a:r>
            <a:endParaRPr kumimoji="1" lang="en-US" altLang="ja-JP" dirty="0"/>
          </a:p>
          <a:p>
            <a:pPr marL="0" indent="0">
              <a:buNone/>
            </a:pPr>
            <a:r>
              <a:rPr lang="ja-JP" altLang="en-US"/>
              <a:t>　</a:t>
            </a:r>
            <a:r>
              <a:rPr lang="en-US" altLang="ja-JP" dirty="0"/>
              <a:t>1.</a:t>
            </a:r>
            <a:r>
              <a:rPr lang="ja-JP" altLang="en-US"/>
              <a:t>トピックの作成</a:t>
            </a:r>
            <a:endParaRPr lang="en-US" altLang="ja-JP" dirty="0"/>
          </a:p>
          <a:p>
            <a:pPr marL="0" indent="0">
              <a:buNone/>
            </a:pPr>
            <a:r>
              <a:rPr lang="ja-JP" altLang="en-US"/>
              <a:t>　</a:t>
            </a:r>
            <a:r>
              <a:rPr lang="en-US" altLang="ja-JP" dirty="0"/>
              <a:t>2.</a:t>
            </a:r>
            <a:r>
              <a:rPr lang="ja-JP" altLang="en-US"/>
              <a:t>サブスクリプションの作成</a:t>
            </a:r>
            <a:endParaRPr lang="en-US" altLang="ja-JP" dirty="0"/>
          </a:p>
          <a:p>
            <a:pPr marL="0" indent="0">
              <a:buNone/>
            </a:pPr>
            <a:r>
              <a:rPr lang="ja-JP" altLang="en-US"/>
              <a:t>　</a:t>
            </a:r>
            <a:r>
              <a:rPr lang="en-US" altLang="ja-JP" dirty="0"/>
              <a:t>   SNS</a:t>
            </a:r>
            <a:r>
              <a:rPr lang="ja-JP" altLang="en-US"/>
              <a:t>のタイプやエンドポイント</a:t>
            </a:r>
            <a:r>
              <a:rPr lang="en-US" altLang="ja-JP" dirty="0"/>
              <a:t>(</a:t>
            </a:r>
            <a:r>
              <a:rPr lang="ja-JP" altLang="en-US"/>
              <a:t>送り先のメールアドレスなど</a:t>
            </a:r>
            <a:r>
              <a:rPr lang="en-US" altLang="ja-JP" dirty="0"/>
              <a:t>)</a:t>
            </a:r>
            <a:r>
              <a:rPr lang="ja-JP" altLang="en-US"/>
              <a:t>、プロトコルなどを指定します。</a:t>
            </a:r>
            <a:endParaRPr lang="en-US" altLang="ja-JP" dirty="0"/>
          </a:p>
          <a:p>
            <a:pPr marL="0" indent="0">
              <a:buNone/>
            </a:pPr>
            <a:r>
              <a:rPr lang="ja-JP" altLang="en-US"/>
              <a:t>　＊この時点で</a:t>
            </a:r>
            <a:r>
              <a:rPr lang="en" altLang="ja-JP" dirty="0"/>
              <a:t>Subscription Confirmation(</a:t>
            </a:r>
            <a:r>
              <a:rPr lang="ja-JP" altLang="en-US"/>
              <a:t>サブスクリプション確認</a:t>
            </a:r>
            <a:r>
              <a:rPr lang="en-US" altLang="ja-JP" dirty="0"/>
              <a:t>)</a:t>
            </a:r>
            <a:r>
              <a:rPr lang="ja-JP" altLang="en-US"/>
              <a:t>メールが届きます。</a:t>
            </a:r>
            <a:endParaRPr lang="en-US" altLang="ja-JP" dirty="0"/>
          </a:p>
          <a:p>
            <a:pPr marL="0" indent="0">
              <a:buNone/>
            </a:pPr>
            <a:r>
              <a:rPr lang="ja-JP" altLang="en-US"/>
              <a:t>　</a:t>
            </a:r>
            <a:r>
              <a:rPr lang="en-US" altLang="ja-JP" dirty="0"/>
              <a:t>3.</a:t>
            </a:r>
            <a:r>
              <a:rPr lang="ja-JP" altLang="en-US"/>
              <a:t>メッセージ発行</a:t>
            </a:r>
            <a:endParaRPr lang="en-US" altLang="ja-JP" dirty="0"/>
          </a:p>
          <a:p>
            <a:pPr marL="0" indent="0">
              <a:buNone/>
            </a:pPr>
            <a:r>
              <a:rPr lang="ja-JP" altLang="en-US"/>
              <a:t>　　送信するメッセージの作成を行います。作成後にサブスクリプションで指定したメールアドレスに</a:t>
            </a:r>
            <a:endParaRPr lang="en-US" altLang="ja-JP" dirty="0"/>
          </a:p>
          <a:p>
            <a:pPr marL="0" indent="0">
              <a:buNone/>
            </a:pPr>
            <a:r>
              <a:rPr lang="en-US" altLang="ja-JP" dirty="0"/>
              <a:t>      </a:t>
            </a:r>
            <a:r>
              <a:rPr lang="ja-JP" altLang="en-US"/>
              <a:t>メッセージが送られます。　</a:t>
            </a:r>
            <a:endParaRPr lang="en-US" altLang="ja-JP" dirty="0"/>
          </a:p>
          <a:p>
            <a:pPr marL="0" indent="0">
              <a:buNone/>
            </a:pPr>
            <a:r>
              <a:rPr kumimoji="1" lang="ja-JP" altLang="en-US"/>
              <a:t>　　　　</a:t>
            </a:r>
          </a:p>
        </p:txBody>
      </p:sp>
    </p:spTree>
    <p:extLst>
      <p:ext uri="{BB962C8B-B14F-4D97-AF65-F5344CB8AC3E}">
        <p14:creationId xmlns:p14="http://schemas.microsoft.com/office/powerpoint/2010/main" val="3077202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C0F051-5F45-224A-A924-713BDF315762}"/>
              </a:ext>
            </a:extLst>
          </p:cNvPr>
          <p:cNvSpPr>
            <a:spLocks noGrp="1"/>
          </p:cNvSpPr>
          <p:nvPr>
            <p:ph type="title"/>
          </p:nvPr>
        </p:nvSpPr>
        <p:spPr/>
        <p:txBody>
          <a:bodyPr/>
          <a:lstStyle/>
          <a:p>
            <a:r>
              <a:rPr lang="en" altLang="ja-JP" dirty="0"/>
              <a:t>CloudWatch</a:t>
            </a:r>
            <a:endParaRPr kumimoji="1" lang="ja-JP" altLang="en-US"/>
          </a:p>
        </p:txBody>
      </p:sp>
      <p:sp>
        <p:nvSpPr>
          <p:cNvPr id="3" name="コンテンツ プレースホルダー 2">
            <a:extLst>
              <a:ext uri="{FF2B5EF4-FFF2-40B4-BE49-F238E27FC236}">
                <a16:creationId xmlns:a16="http://schemas.microsoft.com/office/drawing/2014/main" id="{F52C1083-1DB1-1B46-938C-6B4680E8A744}"/>
              </a:ext>
            </a:extLst>
          </p:cNvPr>
          <p:cNvSpPr>
            <a:spLocks noGrp="1"/>
          </p:cNvSpPr>
          <p:nvPr>
            <p:ph idx="1"/>
          </p:nvPr>
        </p:nvSpPr>
        <p:spPr/>
        <p:txBody>
          <a:bodyPr/>
          <a:lstStyle/>
          <a:p>
            <a:r>
              <a:rPr kumimoji="1" lang="en-US" altLang="ja-JP" dirty="0"/>
              <a:t>CloudWatch</a:t>
            </a:r>
            <a:r>
              <a:rPr kumimoji="1" lang="ja-JP" altLang="en-US"/>
              <a:t>とは</a:t>
            </a:r>
            <a:endParaRPr kumimoji="1" lang="en-US" altLang="ja-JP" dirty="0"/>
          </a:p>
          <a:p>
            <a:pPr marL="0" indent="0">
              <a:buNone/>
            </a:pPr>
            <a:r>
              <a:rPr lang="ja-JP" altLang="en-US"/>
              <a:t>　運用監視を支援するマネージドサービス。次のような項目を実行することが可能です。</a:t>
            </a:r>
          </a:p>
          <a:p>
            <a:pPr marL="0" indent="0">
              <a:buNone/>
            </a:pPr>
            <a:r>
              <a:rPr lang="ja-JP" altLang="en-US"/>
              <a:t>　モニタリング、監視の集約化、トラブルシューティング、ログ解析、自動アクション、運用状況の監視</a:t>
            </a:r>
            <a:endParaRPr lang="en-US" altLang="ja-JP" dirty="0"/>
          </a:p>
          <a:p>
            <a:pPr marL="0" indent="0">
              <a:buNone/>
            </a:pPr>
            <a:endParaRPr kumimoji="1" lang="en-US" altLang="ja-JP" dirty="0"/>
          </a:p>
          <a:p>
            <a:r>
              <a:rPr kumimoji="1" lang="en-US" altLang="ja-JP" dirty="0"/>
              <a:t>CloudWatch</a:t>
            </a:r>
            <a:r>
              <a:rPr kumimoji="1" lang="ja-JP" altLang="en-US"/>
              <a:t>の</a:t>
            </a:r>
            <a:r>
              <a:rPr kumimoji="1" lang="en-US" altLang="ja-JP" dirty="0"/>
              <a:t>3</a:t>
            </a:r>
            <a:r>
              <a:rPr kumimoji="1" lang="ja-JP" altLang="en-US"/>
              <a:t>つの機能</a:t>
            </a:r>
            <a:endParaRPr kumimoji="1" lang="en-US" altLang="ja-JP" dirty="0"/>
          </a:p>
          <a:p>
            <a:pPr marL="0" indent="0">
              <a:buNone/>
            </a:pPr>
            <a:r>
              <a:rPr lang="ja-JP" altLang="en-US"/>
              <a:t>　</a:t>
            </a:r>
            <a:r>
              <a:rPr lang="en" altLang="ja-JP" dirty="0"/>
              <a:t>CloudWatch(</a:t>
            </a:r>
            <a:r>
              <a:rPr lang="ja-JP" altLang="en-US"/>
              <a:t>メトリクス監視</a:t>
            </a:r>
            <a:r>
              <a:rPr lang="en-US" altLang="ja-JP" dirty="0"/>
              <a:t>)</a:t>
            </a:r>
          </a:p>
          <a:p>
            <a:pPr marL="0" indent="0">
              <a:buNone/>
            </a:pPr>
            <a:r>
              <a:rPr lang="ja-JP" altLang="en-US"/>
              <a:t>　</a:t>
            </a:r>
            <a:r>
              <a:rPr lang="en" altLang="ja-JP" dirty="0"/>
              <a:t>CloudWatch Logs</a:t>
            </a:r>
          </a:p>
          <a:p>
            <a:pPr marL="0" indent="0">
              <a:buNone/>
            </a:pPr>
            <a:r>
              <a:rPr lang="ja-JP" altLang="en-US"/>
              <a:t>　</a:t>
            </a:r>
            <a:r>
              <a:rPr lang="en" altLang="ja-JP" dirty="0"/>
              <a:t>CloudWatch Events</a:t>
            </a:r>
            <a:endParaRPr kumimoji="1" lang="ja-JP" altLang="en-US"/>
          </a:p>
        </p:txBody>
      </p:sp>
    </p:spTree>
    <p:extLst>
      <p:ext uri="{BB962C8B-B14F-4D97-AF65-F5344CB8AC3E}">
        <p14:creationId xmlns:p14="http://schemas.microsoft.com/office/powerpoint/2010/main" val="514718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F01806-2B4F-9F4B-8906-19944C7D5803}"/>
              </a:ext>
            </a:extLst>
          </p:cNvPr>
          <p:cNvSpPr>
            <a:spLocks noGrp="1"/>
          </p:cNvSpPr>
          <p:nvPr>
            <p:ph type="title"/>
          </p:nvPr>
        </p:nvSpPr>
        <p:spPr/>
        <p:txBody>
          <a:bodyPr/>
          <a:lstStyle/>
          <a:p>
            <a:r>
              <a:rPr lang="en" altLang="ja-JP" dirty="0"/>
              <a:t>CloudWatch(</a:t>
            </a:r>
            <a:r>
              <a:rPr lang="ja-JP" altLang="en-US"/>
              <a:t>メトリクス監視</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10DE16FC-548C-1745-A179-B1A1FEC73B74}"/>
              </a:ext>
            </a:extLst>
          </p:cNvPr>
          <p:cNvSpPr>
            <a:spLocks noGrp="1"/>
          </p:cNvSpPr>
          <p:nvPr>
            <p:ph idx="1"/>
          </p:nvPr>
        </p:nvSpPr>
        <p:spPr/>
        <p:txBody>
          <a:bodyPr>
            <a:normAutofit fontScale="92500" lnSpcReduction="10000"/>
          </a:bodyPr>
          <a:lstStyle/>
          <a:p>
            <a:r>
              <a:rPr lang="en" altLang="ja-JP" dirty="0"/>
              <a:t>CloudWatch(</a:t>
            </a:r>
            <a:r>
              <a:rPr lang="ja-JP" altLang="en-US"/>
              <a:t>メトリクス監視</a:t>
            </a:r>
            <a:r>
              <a:rPr lang="en-US" altLang="ja-JP" dirty="0"/>
              <a:t>)</a:t>
            </a:r>
            <a:r>
              <a:rPr lang="ja-JP" altLang="en-US"/>
              <a:t>とは</a:t>
            </a:r>
            <a:endParaRPr lang="en-US" altLang="ja-JP" dirty="0"/>
          </a:p>
          <a:p>
            <a:pPr marL="0" indent="0">
              <a:buNone/>
            </a:pPr>
            <a:r>
              <a:rPr lang="ja-JP" altLang="en-US"/>
              <a:t>　</a:t>
            </a:r>
            <a:r>
              <a:rPr lang="en" altLang="ja-JP" dirty="0"/>
              <a:t>AWS</a:t>
            </a:r>
            <a:r>
              <a:rPr lang="ja-JP" altLang="en-US"/>
              <a:t>のリソースを監視するサービス。死活監視、性能監視などを実施できます。有料枠にするとより細</a:t>
            </a:r>
            <a:endParaRPr lang="en-US" altLang="ja-JP" dirty="0"/>
          </a:p>
          <a:p>
            <a:pPr marL="0" indent="0">
              <a:buNone/>
            </a:pPr>
            <a:r>
              <a:rPr lang="ja-JP" altLang="en-US"/>
              <a:t>　かい設定をすることができます。</a:t>
            </a:r>
            <a:r>
              <a:rPr lang="en-US" altLang="ja-JP" dirty="0"/>
              <a:t>CloudWatch</a:t>
            </a:r>
            <a:r>
              <a:rPr lang="ja-JP" altLang="en-US"/>
              <a:t>でデータを取得・表示・アクションの実行までを集中管理</a:t>
            </a:r>
            <a:endParaRPr lang="en-US" altLang="ja-JP" dirty="0"/>
          </a:p>
          <a:p>
            <a:pPr marL="0" indent="0">
              <a:buNone/>
            </a:pPr>
            <a:r>
              <a:rPr lang="ja-JP" altLang="en-US"/>
              <a:t>　します。</a:t>
            </a:r>
          </a:p>
          <a:p>
            <a:endParaRPr lang="ja-JP" altLang="en-US"/>
          </a:p>
          <a:p>
            <a:r>
              <a:rPr lang="ja-JP" altLang="en-US"/>
              <a:t>メトリクス</a:t>
            </a:r>
            <a:endParaRPr lang="en-US" altLang="ja-JP" dirty="0"/>
          </a:p>
          <a:p>
            <a:pPr marL="0" indent="0">
              <a:buNone/>
            </a:pPr>
            <a:r>
              <a:rPr lang="ja-JP" altLang="en-US"/>
              <a:t>　</a:t>
            </a:r>
            <a:r>
              <a:rPr lang="en" altLang="ja-JP" dirty="0"/>
              <a:t>AWS</a:t>
            </a:r>
            <a:r>
              <a:rPr lang="ja-JP" altLang="en-US"/>
              <a:t>のリソースの状態のこと。標準メトリクスとカスタムメトリクスがあります。</a:t>
            </a:r>
          </a:p>
          <a:p>
            <a:pPr marL="0" indent="0">
              <a:buNone/>
            </a:pPr>
            <a:r>
              <a:rPr lang="ja-JP" altLang="en-US"/>
              <a:t>　＊標準メトリクス・・・</a:t>
            </a:r>
            <a:r>
              <a:rPr lang="en" altLang="ja-JP" dirty="0"/>
              <a:t>AWS</a:t>
            </a:r>
            <a:r>
              <a:rPr lang="ja-JP" altLang="en-US"/>
              <a:t>があらかじめ定義しているメトリクス。 ５分間隔で取得します。</a:t>
            </a:r>
            <a:br>
              <a:rPr lang="en-US" altLang="ja-JP" dirty="0"/>
            </a:br>
            <a:r>
              <a:rPr lang="ja-JP" altLang="en-US"/>
              <a:t>　　　　　　　　　　　　</a:t>
            </a:r>
            <a:r>
              <a:rPr lang="en-US" altLang="ja-JP" dirty="0"/>
              <a:t>&lt;</a:t>
            </a:r>
            <a:r>
              <a:rPr lang="ja-JP" altLang="en-US"/>
              <a:t>例</a:t>
            </a:r>
            <a:r>
              <a:rPr lang="en-US" altLang="ja-JP" dirty="0"/>
              <a:t>&gt;</a:t>
            </a:r>
            <a:r>
              <a:rPr lang="en" altLang="ja-JP" dirty="0" err="1"/>
              <a:t>CPUUtilization</a:t>
            </a:r>
            <a:r>
              <a:rPr lang="ja-JP" altLang="en-US"/>
              <a:t>やディスク利用率など。</a:t>
            </a:r>
          </a:p>
          <a:p>
            <a:pPr marL="0" indent="0">
              <a:buNone/>
            </a:pPr>
            <a:r>
              <a:rPr lang="ja-JP" altLang="en-US"/>
              <a:t>　＊カスタムメトリクス・・・利用者が独自で設定したメトリクス。１秒から</a:t>
            </a:r>
            <a:r>
              <a:rPr lang="en-US" altLang="ja-JP" dirty="0"/>
              <a:t>60</a:t>
            </a:r>
            <a:r>
              <a:rPr lang="ja-JP" altLang="en-US"/>
              <a:t>秒でのリアルタイムで取得。</a:t>
            </a:r>
            <a:endParaRPr kumimoji="1" lang="ja-JP" altLang="en-US"/>
          </a:p>
        </p:txBody>
      </p:sp>
    </p:spTree>
    <p:extLst>
      <p:ext uri="{BB962C8B-B14F-4D97-AF65-F5344CB8AC3E}">
        <p14:creationId xmlns:p14="http://schemas.microsoft.com/office/powerpoint/2010/main" val="1911442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CB5964-508B-F948-A3FF-702418ECD6B1}"/>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6D09ED00-C2EA-E143-BD5C-66095AE82977}"/>
              </a:ext>
            </a:extLst>
          </p:cNvPr>
          <p:cNvSpPr>
            <a:spLocks noGrp="1"/>
          </p:cNvSpPr>
          <p:nvPr>
            <p:ph idx="1"/>
          </p:nvPr>
        </p:nvSpPr>
        <p:spPr>
          <a:xfrm>
            <a:off x="581192" y="2180496"/>
            <a:ext cx="11029615" cy="4200426"/>
          </a:xfrm>
        </p:spPr>
        <p:txBody>
          <a:bodyPr>
            <a:normAutofit fontScale="92500" lnSpcReduction="10000"/>
          </a:bodyPr>
          <a:lstStyle/>
          <a:p>
            <a:r>
              <a:rPr lang="en" altLang="ja-JP" dirty="0"/>
              <a:t>CloudWatch</a:t>
            </a:r>
            <a:r>
              <a:rPr lang="ja-JP" altLang="en-US"/>
              <a:t>ダッシュボード</a:t>
            </a:r>
          </a:p>
          <a:p>
            <a:pPr marL="0" indent="0">
              <a:buNone/>
            </a:pPr>
            <a:r>
              <a:rPr lang="ja-JP" altLang="en-US"/>
              <a:t>　必要なメトリクスを選択し、状態を可視化</a:t>
            </a:r>
            <a:r>
              <a:rPr lang="en-US" altLang="ja-JP" dirty="0"/>
              <a:t>(</a:t>
            </a:r>
            <a:r>
              <a:rPr lang="ja-JP" altLang="en-US"/>
              <a:t>グラフ化</a:t>
            </a:r>
            <a:r>
              <a:rPr lang="en-US" altLang="ja-JP" dirty="0"/>
              <a:t>)</a:t>
            </a:r>
            <a:r>
              <a:rPr lang="ja-JP" altLang="en-US"/>
              <a:t>することができます。</a:t>
            </a:r>
          </a:p>
          <a:p>
            <a:endParaRPr lang="ja-JP" altLang="en-US"/>
          </a:p>
          <a:p>
            <a:r>
              <a:rPr lang="en" altLang="ja-JP" dirty="0"/>
              <a:t>CloudWatch</a:t>
            </a:r>
            <a:r>
              <a:rPr lang="ja-JP" altLang="en-US"/>
              <a:t>アラーム</a:t>
            </a:r>
          </a:p>
          <a:p>
            <a:pPr marL="0" indent="0">
              <a:buNone/>
            </a:pPr>
            <a:r>
              <a:rPr lang="ja-JP" altLang="en-US"/>
              <a:t>　特定のメトリクスのしきい値に対応してアラーム通知や自動アクションを実行することができます。</a:t>
            </a:r>
            <a:r>
              <a:rPr lang="en" altLang="ja-JP" dirty="0"/>
              <a:t>Amazon </a:t>
            </a:r>
          </a:p>
          <a:p>
            <a:pPr marL="0" indent="0">
              <a:buNone/>
            </a:pPr>
            <a:r>
              <a:rPr lang="ja-JP" altLang="en-US"/>
              <a:t>　</a:t>
            </a:r>
            <a:r>
              <a:rPr lang="en" altLang="ja-JP" dirty="0"/>
              <a:t>SNS</a:t>
            </a:r>
            <a:r>
              <a:rPr lang="ja-JP" altLang="en-US"/>
              <a:t>サービスなどを利用することで、担当者に通知することができます。</a:t>
            </a:r>
          </a:p>
          <a:p>
            <a:endParaRPr lang="en-US" altLang="ja-JP" dirty="0"/>
          </a:p>
          <a:p>
            <a:r>
              <a:rPr lang="ja-JP" altLang="en-US"/>
              <a:t>しきい値</a:t>
            </a:r>
          </a:p>
          <a:p>
            <a:pPr marL="0" indent="0">
              <a:buNone/>
            </a:pPr>
            <a:r>
              <a:rPr lang="ja-JP" altLang="en-US"/>
              <a:t>　正常値</a:t>
            </a:r>
            <a:r>
              <a:rPr lang="en-US" altLang="ja-JP" dirty="0"/>
              <a:t>(</a:t>
            </a:r>
            <a:r>
              <a:rPr lang="en" altLang="ja-JP" dirty="0"/>
              <a:t>OK)</a:t>
            </a:r>
            <a:r>
              <a:rPr lang="ja-JP" altLang="en"/>
              <a:t>・・・</a:t>
            </a:r>
            <a:r>
              <a:rPr lang="ja-JP" altLang="en-US"/>
              <a:t>定義されたしきい値を下回っている状態。</a:t>
            </a:r>
          </a:p>
          <a:p>
            <a:pPr marL="0" indent="0">
              <a:buNone/>
            </a:pPr>
            <a:r>
              <a:rPr lang="ja-JP" altLang="en-US"/>
              <a:t>　異常値</a:t>
            </a:r>
            <a:r>
              <a:rPr lang="en-US" altLang="ja-JP" dirty="0"/>
              <a:t>(</a:t>
            </a:r>
            <a:r>
              <a:rPr lang="en" altLang="ja-JP" dirty="0"/>
              <a:t>ALARM)</a:t>
            </a:r>
            <a:r>
              <a:rPr lang="ja-JP" altLang="en"/>
              <a:t>・・・</a:t>
            </a:r>
            <a:r>
              <a:rPr lang="ja-JP" altLang="en-US"/>
              <a:t>定義されたしきい値を上回っている状態。</a:t>
            </a:r>
          </a:p>
          <a:p>
            <a:pPr marL="0" indent="0">
              <a:buNone/>
            </a:pPr>
            <a:r>
              <a:rPr lang="ja-JP" altLang="en-US"/>
              <a:t>　判定不能</a:t>
            </a:r>
            <a:r>
              <a:rPr lang="en-US" altLang="ja-JP" dirty="0"/>
              <a:t>(</a:t>
            </a:r>
            <a:r>
              <a:rPr lang="en" altLang="ja-JP" dirty="0"/>
              <a:t>INSUFFICENT_DATA)</a:t>
            </a:r>
            <a:r>
              <a:rPr lang="ja-JP" altLang="en"/>
              <a:t>・・・</a:t>
            </a:r>
            <a:r>
              <a:rPr lang="ja-JP" altLang="en-US"/>
              <a:t>判定ができない状態</a:t>
            </a:r>
            <a:r>
              <a:rPr lang="en-US" altLang="ja-JP" dirty="0"/>
              <a:t>(</a:t>
            </a:r>
            <a:r>
              <a:rPr lang="ja-JP" altLang="en-US"/>
              <a:t>データ不足</a:t>
            </a:r>
            <a:r>
              <a:rPr lang="en-US" altLang="ja-JP" dirty="0"/>
              <a:t>)</a:t>
            </a:r>
            <a:r>
              <a:rPr lang="ja-JP" altLang="en-US"/>
              <a:t>。</a:t>
            </a:r>
          </a:p>
          <a:p>
            <a:endParaRPr kumimoji="1" lang="ja-JP" altLang="en-US"/>
          </a:p>
        </p:txBody>
      </p:sp>
    </p:spTree>
    <p:extLst>
      <p:ext uri="{BB962C8B-B14F-4D97-AF65-F5344CB8AC3E}">
        <p14:creationId xmlns:p14="http://schemas.microsoft.com/office/powerpoint/2010/main" val="2746478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FDEB7A-405A-6F46-985A-74A771EBB752}"/>
              </a:ext>
            </a:extLst>
          </p:cNvPr>
          <p:cNvSpPr>
            <a:spLocks noGrp="1"/>
          </p:cNvSpPr>
          <p:nvPr>
            <p:ph type="title"/>
          </p:nvPr>
        </p:nvSpPr>
        <p:spPr/>
        <p:txBody>
          <a:bodyPr/>
          <a:lstStyle/>
          <a:p>
            <a:r>
              <a:rPr kumimoji="1" lang="en-US" altLang="ja-JP" dirty="0"/>
              <a:t>CloudWatch</a:t>
            </a:r>
            <a:r>
              <a:rPr kumimoji="1" lang="ja-JP" altLang="en-US"/>
              <a:t>の流れ</a:t>
            </a:r>
          </a:p>
        </p:txBody>
      </p:sp>
      <p:pic>
        <p:nvPicPr>
          <p:cNvPr id="4" name="コンテンツ プレースホルダー 3">
            <a:extLst>
              <a:ext uri="{FF2B5EF4-FFF2-40B4-BE49-F238E27FC236}">
                <a16:creationId xmlns:a16="http://schemas.microsoft.com/office/drawing/2014/main" id="{626D9449-45B9-5C4A-A66B-343A3F74E5B0}"/>
              </a:ext>
            </a:extLst>
          </p:cNvPr>
          <p:cNvPicPr>
            <a:picLocks noGrp="1" noChangeAspect="1"/>
          </p:cNvPicPr>
          <p:nvPr>
            <p:ph idx="1"/>
          </p:nvPr>
        </p:nvPicPr>
        <p:blipFill>
          <a:blip r:embed="rId2"/>
          <a:stretch>
            <a:fillRect/>
          </a:stretch>
        </p:blipFill>
        <p:spPr>
          <a:xfrm>
            <a:off x="1394792" y="2343150"/>
            <a:ext cx="9601200" cy="2171700"/>
          </a:xfrm>
          <a:prstGeom prst="rect">
            <a:avLst/>
          </a:prstGeom>
        </p:spPr>
      </p:pic>
      <p:sp>
        <p:nvSpPr>
          <p:cNvPr id="5" name="テキスト ボックス 4">
            <a:extLst>
              <a:ext uri="{FF2B5EF4-FFF2-40B4-BE49-F238E27FC236}">
                <a16:creationId xmlns:a16="http://schemas.microsoft.com/office/drawing/2014/main" id="{95006715-4C08-084F-A8D6-EED4CDF926F4}"/>
              </a:ext>
            </a:extLst>
          </p:cNvPr>
          <p:cNvSpPr txBox="1"/>
          <p:nvPr/>
        </p:nvSpPr>
        <p:spPr>
          <a:xfrm>
            <a:off x="5963478" y="4514850"/>
            <a:ext cx="4091185" cy="646331"/>
          </a:xfrm>
          <a:prstGeom prst="rect">
            <a:avLst/>
          </a:prstGeom>
          <a:noFill/>
        </p:spPr>
        <p:txBody>
          <a:bodyPr wrap="none" rtlCol="0">
            <a:spAutoFit/>
          </a:bodyPr>
          <a:lstStyle/>
          <a:p>
            <a:r>
              <a:rPr kumimoji="1" lang="ja-JP" altLang="en-US"/>
              <a:t>イベント発火例</a:t>
            </a:r>
            <a:endParaRPr kumimoji="1" lang="en-US" altLang="ja-JP" dirty="0"/>
          </a:p>
          <a:p>
            <a:r>
              <a:rPr kumimoji="1" lang="ja-JP" altLang="en-US"/>
              <a:t>　</a:t>
            </a:r>
            <a:r>
              <a:rPr kumimoji="1" lang="en-US" altLang="ja-JP" dirty="0"/>
              <a:t>CPU</a:t>
            </a:r>
            <a:r>
              <a:rPr kumimoji="1" lang="ja-JP" altLang="en-US"/>
              <a:t>の使用率が</a:t>
            </a:r>
            <a:r>
              <a:rPr kumimoji="1" lang="en-US" altLang="ja-JP" dirty="0"/>
              <a:t>80</a:t>
            </a:r>
            <a:r>
              <a:rPr kumimoji="1" lang="ja-JP" altLang="en-US"/>
              <a:t>％を超えると通知</a:t>
            </a:r>
          </a:p>
        </p:txBody>
      </p:sp>
    </p:spTree>
    <p:extLst>
      <p:ext uri="{BB962C8B-B14F-4D97-AF65-F5344CB8AC3E}">
        <p14:creationId xmlns:p14="http://schemas.microsoft.com/office/powerpoint/2010/main" val="111919434"/>
      </p:ext>
    </p:extLst>
  </p:cSld>
  <p:clrMapOvr>
    <a:masterClrMapping/>
  </p:clrMapOvr>
</p:sld>
</file>

<file path=ppt/theme/theme1.xml><?xml version="1.0" encoding="utf-8"?>
<a:theme xmlns:a="http://schemas.openxmlformats.org/drawingml/2006/main" name="配当">
  <a:themeElements>
    <a:clrScheme name="配当">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配当">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配当">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配当</Template>
  <TotalTime>808</TotalTime>
  <Words>878</Words>
  <Application>Microsoft Office PowerPoint</Application>
  <PresentationFormat>ワイド画面</PresentationFormat>
  <Paragraphs>94</Paragraphs>
  <Slides>14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14</vt:i4>
      </vt:variant>
    </vt:vector>
  </HeadingPairs>
  <TitlesOfParts>
    <vt:vector size="18" baseType="lpstr">
      <vt:lpstr>游ゴシック</vt:lpstr>
      <vt:lpstr>Gill Sans MT</vt:lpstr>
      <vt:lpstr>Wingdings 2</vt:lpstr>
      <vt:lpstr>配当</vt:lpstr>
      <vt:lpstr>AWSクラウド演習</vt:lpstr>
      <vt:lpstr>AWS SNS(Simple Notification Service)</vt:lpstr>
      <vt:lpstr>SNSの用語</vt:lpstr>
      <vt:lpstr>SNSの概念図</vt:lpstr>
      <vt:lpstr>SNSの作成手順</vt:lpstr>
      <vt:lpstr>CloudWatch</vt:lpstr>
      <vt:lpstr>CloudWatch(メトリクス監視)</vt:lpstr>
      <vt:lpstr>PowerPoint プレゼンテーション</vt:lpstr>
      <vt:lpstr>CloudWatchの流れ</vt:lpstr>
      <vt:lpstr>CloudWatch Logs</vt:lpstr>
      <vt:lpstr>PowerPoint プレゼンテーション</vt:lpstr>
      <vt:lpstr>CloudWatch Logsの流れ</vt:lpstr>
      <vt:lpstr>CloudWatch Events</vt:lpstr>
      <vt:lpstr>Cloudwatch eventsの流れ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AWSクラウド演習</dc:title>
  <dc:creator>uchiyama</dc:creator>
  <cp:lastModifiedBy>内山 豊彦</cp:lastModifiedBy>
  <cp:revision>64</cp:revision>
  <cp:lastPrinted>2022-10-25T03:31:15Z</cp:lastPrinted>
  <dcterms:created xsi:type="dcterms:W3CDTF">2020-04-27T12:35:25Z</dcterms:created>
  <dcterms:modified xsi:type="dcterms:W3CDTF">2022-10-25T03:37:52Z</dcterms:modified>
</cp:coreProperties>
</file>