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84283-B122-4616-A91C-60B680CAC66C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94725-A0C1-4927-B81C-F1A59C18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6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クラウド演習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/>
              <a:t>クラウド演習授業</a:t>
            </a:r>
            <a:r>
              <a:rPr kumimoji="1" lang="ja-JP" altLang="en-US" dirty="0"/>
              <a:t>資料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0" y="5323730"/>
            <a:ext cx="2857934" cy="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AWS </a:t>
            </a:r>
            <a:r>
              <a:rPr lang="en" altLang="ja-JP" dirty="0" err="1"/>
              <a:t>Dynamodb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AWS DynamoDB</a:t>
            </a:r>
            <a:r>
              <a:rPr lang="ja-JP" altLang="en-US"/>
              <a:t>とは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マネージド</a:t>
            </a:r>
            <a:r>
              <a:rPr lang="en-US" altLang="ja-JP" dirty="0"/>
              <a:t>NoSQL</a:t>
            </a:r>
            <a:r>
              <a:rPr lang="ja-JP" altLang="en-US"/>
              <a:t>データベースサービス。</a:t>
            </a:r>
            <a:r>
              <a:rPr lang="en-US" altLang="ja-JP" dirty="0"/>
              <a:t>Key-Value</a:t>
            </a:r>
            <a:r>
              <a:rPr lang="ja-JP" altLang="en-US"/>
              <a:t>型のデータベースを提供します。テーブルやイン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デックスの作成時に読み取り・書き込みのためのスループットを指定してリソースを確保、また保存す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るためのディスク容量なども拡縮できます。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DynamoDB</a:t>
            </a:r>
            <a:r>
              <a:rPr lang="ja-JP" altLang="en-US"/>
              <a:t>のユースケース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大量のデータを蓄積し、高速な検索を必要とするシステム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広告やゲームなどのユーザ行動履歴を管理するシステム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高い信頼性と拡張性を必要とするシステム　など。</a:t>
            </a:r>
            <a:r>
              <a:rPr kumimoji="1" lang="ja-JP" altLang="en-US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6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A16F3-0896-0F49-80BD-778715F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DynamoDB</a:t>
            </a:r>
            <a:r>
              <a:rPr lang="ja-JP" altLang="en-US"/>
              <a:t>の特徴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1F5B3-DC65-C246-9AC2-F084539F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DynamoDB</a:t>
            </a:r>
            <a:r>
              <a:rPr lang="ja-JP" altLang="en-US"/>
              <a:t>の特徴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高可用性設計</a:t>
            </a:r>
            <a:r>
              <a:rPr lang="en-US" altLang="ja-JP" dirty="0"/>
              <a:t>(</a:t>
            </a:r>
            <a:r>
              <a:rPr lang="ja-JP" altLang="en-US"/>
              <a:t>単一障害点を持たない構成</a:t>
            </a:r>
            <a:r>
              <a:rPr lang="en-US" altLang="ja-JP" dirty="0"/>
              <a:t>)</a:t>
            </a:r>
            <a:r>
              <a:rPr lang="ja-JP" altLang="en-US"/>
              <a:t>・・・自動的に</a:t>
            </a:r>
            <a:r>
              <a:rPr lang="en-US" altLang="ja-JP" dirty="0"/>
              <a:t>3</a:t>
            </a:r>
            <a:r>
              <a:rPr lang="ja-JP" altLang="en-US"/>
              <a:t>つの</a:t>
            </a:r>
            <a:r>
              <a:rPr lang="en-US" altLang="ja-JP" dirty="0"/>
              <a:t>AZ</a:t>
            </a:r>
            <a:r>
              <a:rPr lang="ja-JP" altLang="en-US"/>
              <a:t>に保存される。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スループットキャパシティ・・・必要なスループットを指定する。</a:t>
            </a:r>
            <a:r>
              <a:rPr lang="en-US" altLang="ja-JP" dirty="0"/>
              <a:t>RCU</a:t>
            </a:r>
            <a:r>
              <a:rPr lang="ja-JP" altLang="en-US"/>
              <a:t>、</a:t>
            </a:r>
            <a:r>
              <a:rPr lang="en-US" altLang="ja-JP" dirty="0"/>
              <a:t>WCU</a:t>
            </a:r>
            <a:r>
              <a:rPr lang="ja-JP" altLang="en-US"/>
              <a:t>などの指標がある。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データパーティショニング・・・データをパーティションという単位で保存する。</a:t>
            </a:r>
          </a:p>
          <a:p>
            <a:pPr marL="0" indent="0">
              <a:buNone/>
            </a:pPr>
            <a:r>
              <a:rPr kumimoji="1" lang="ja-JP" altLang="en-US"/>
              <a:t>　　プライマリキーが</a:t>
            </a:r>
            <a:r>
              <a:rPr kumimoji="1" lang="en-US" altLang="ja-JP" dirty="0"/>
              <a:t>2</a:t>
            </a:r>
            <a:r>
              <a:rPr lang="ja-JP" altLang="en-US"/>
              <a:t>種類</a:t>
            </a:r>
            <a:r>
              <a:rPr kumimoji="1" lang="ja-JP" altLang="en-US"/>
              <a:t>とインデックス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TTL</a:t>
            </a:r>
            <a:r>
              <a:rPr lang="ja-JP" altLang="en-US"/>
              <a:t> </a:t>
            </a:r>
            <a:r>
              <a:rPr lang="en-US" altLang="ja-JP" dirty="0"/>
              <a:t>(Time to Live)</a:t>
            </a:r>
            <a:r>
              <a:rPr lang="ja-JP" altLang="en-US"/>
              <a:t>・・・</a:t>
            </a:r>
            <a:r>
              <a:rPr lang="en-US" altLang="ja-JP" dirty="0"/>
              <a:t>DB</a:t>
            </a:r>
            <a:r>
              <a:rPr lang="ja-JP" altLang="en-US"/>
              <a:t>内の各項目には有効時間を設定することができる。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kumimoji="1" lang="en-US" altLang="ja-JP" dirty="0"/>
              <a:t>DynamoDB</a:t>
            </a:r>
            <a:r>
              <a:rPr kumimoji="1" lang="ja-JP" altLang="en-US"/>
              <a:t> </a:t>
            </a:r>
            <a:r>
              <a:rPr kumimoji="1" lang="en-US" altLang="ja-JP" dirty="0"/>
              <a:t>Streams</a:t>
            </a:r>
            <a:r>
              <a:rPr kumimoji="1" lang="ja-JP" altLang="en-US"/>
              <a:t>・・・直近の</a:t>
            </a:r>
            <a:r>
              <a:rPr kumimoji="1" lang="en-US" altLang="ja-JP" dirty="0"/>
              <a:t>24</a:t>
            </a:r>
            <a:r>
              <a:rPr kumimoji="1" lang="ja-JP" altLang="en-US"/>
              <a:t>時間の追加・削除・更新の履歴を保持する機能。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Consistent Read</a:t>
            </a:r>
            <a:r>
              <a:rPr lang="ja-JP" altLang="en-US"/>
              <a:t>・・・参照リクエスト発生時よりも前に書き込まれたデータも反映された状態のデー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　　タをもとに参照結果を返す。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0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309E8-782D-5642-A2A4-BA2C757A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プライマリキー、インデックス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E03BE-FA80-2E4E-AB19-159C488C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プライマリキー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RDB</a:t>
            </a:r>
            <a:r>
              <a:rPr lang="ja-JP" altLang="en-US" dirty="0"/>
              <a:t>と同じようにデータ項目を一意に特定するためのもの。</a:t>
            </a:r>
            <a:r>
              <a:rPr lang="ja-JP" altLang="en-US" dirty="0">
                <a:solidFill>
                  <a:srgbClr val="FF0000"/>
                </a:solidFill>
              </a:rPr>
              <a:t>パーティションキー</a:t>
            </a:r>
            <a:r>
              <a:rPr lang="ja-JP" altLang="en-US" dirty="0">
                <a:solidFill>
                  <a:schemeClr val="tx1"/>
                </a:solidFill>
              </a:rPr>
              <a:t>を単独で使用するテー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ブルと</a:t>
            </a:r>
            <a:r>
              <a:rPr lang="ja-JP" altLang="en-US" dirty="0">
                <a:solidFill>
                  <a:srgbClr val="FF0000"/>
                </a:solidFill>
              </a:rPr>
              <a:t>パーティションキー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ソートキー</a:t>
            </a:r>
            <a:r>
              <a:rPr lang="ja-JP" altLang="en-US" dirty="0"/>
              <a:t>を使用した複合</a:t>
            </a:r>
            <a:r>
              <a:rPr lang="ja-JP" altLang="en-US" dirty="0">
                <a:solidFill>
                  <a:srgbClr val="FF0000"/>
                </a:solidFill>
              </a:rPr>
              <a:t>キーテーブル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種類があります。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インデックス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データ検索時にプライマリキーをインデックスとしても利用される。また、セカンダリインデックスを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作成することでより高速な検索を可能にすることもできます。　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ローカルセカンダリインデックス、グローバルセカンダリインデックスがあります。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93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FF6FB-626D-3A44-8093-5679BB6B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テーブルの構成</a:t>
            </a:r>
            <a:endParaRPr kumimoji="1" lang="ja-JP" altLang="en-US"/>
          </a:p>
        </p:txBody>
      </p:sp>
      <p:graphicFrame>
        <p:nvGraphicFramePr>
          <p:cNvPr id="21" name="コンテンツ プレースホルダー 20">
            <a:extLst>
              <a:ext uri="{FF2B5EF4-FFF2-40B4-BE49-F238E27FC236}">
                <a16:creationId xmlns:a16="http://schemas.microsoft.com/office/drawing/2014/main" id="{1B63FFCF-4C2C-AE48-9E0F-1E5620887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25939"/>
              </p:ext>
            </p:extLst>
          </p:nvPr>
        </p:nvGraphicFramePr>
        <p:xfrm>
          <a:off x="1599371" y="2187954"/>
          <a:ext cx="8290065" cy="3368020"/>
        </p:xfrm>
        <a:graphic>
          <a:graphicData uri="http://schemas.openxmlformats.org/drawingml/2006/table">
            <a:tbl>
              <a:tblPr/>
              <a:tblGrid>
                <a:gridCol w="1184295">
                  <a:extLst>
                    <a:ext uri="{9D8B030D-6E8A-4147-A177-3AD203B41FA5}">
                      <a16:colId xmlns:a16="http://schemas.microsoft.com/office/drawing/2014/main" val="2620157567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4255079668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335003581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635208458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2662610823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4160183826"/>
                    </a:ext>
                  </a:extLst>
                </a:gridCol>
                <a:gridCol w="1184295">
                  <a:extLst>
                    <a:ext uri="{9D8B030D-6E8A-4147-A177-3AD203B41FA5}">
                      <a16:colId xmlns:a16="http://schemas.microsoft.com/office/drawing/2014/main" val="3948355531"/>
                    </a:ext>
                  </a:extLst>
                </a:gridCol>
              </a:tblGrid>
              <a:tr h="3763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プライマリキー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ユニーク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70004"/>
                  </a:ext>
                </a:extLst>
              </a:tr>
              <a:tr h="80907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パーティションキー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ソートキー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属性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属性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属性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属性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項目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47871"/>
                  </a:ext>
                </a:extLst>
              </a:tr>
              <a:tr h="376315"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1502"/>
                  </a:ext>
                </a:extLst>
              </a:tr>
              <a:tr h="71499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パーティションキー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項目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383213"/>
                  </a:ext>
                </a:extLst>
              </a:tr>
              <a:tr h="376315"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021777"/>
                  </a:ext>
                </a:extLst>
              </a:tr>
              <a:tr h="71499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パーティションキー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ソートキー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属性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項目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0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2708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896</TotalTime>
  <Words>373</Words>
  <Application>Microsoft Office PowerPoint</Application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Gill Sans MT</vt:lpstr>
      <vt:lpstr>Wingdings 2</vt:lpstr>
      <vt:lpstr>配当</vt:lpstr>
      <vt:lpstr>AWSクラウド演習</vt:lpstr>
      <vt:lpstr>AWS Dynamodb</vt:lpstr>
      <vt:lpstr>DynamoDBの特徴</vt:lpstr>
      <vt:lpstr>プライマリキー、インデックス</vt:lpstr>
      <vt:lpstr>テーブルの構成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AWSクラウド演習</dc:title>
  <dc:creator>uchiyama</dc:creator>
  <cp:lastModifiedBy>内山 豊彦</cp:lastModifiedBy>
  <cp:revision>69</cp:revision>
  <cp:lastPrinted>2020-09-08T23:10:08Z</cp:lastPrinted>
  <dcterms:created xsi:type="dcterms:W3CDTF">2020-04-27T12:35:25Z</dcterms:created>
  <dcterms:modified xsi:type="dcterms:W3CDTF">2022-12-01T01:40:49Z</dcterms:modified>
</cp:coreProperties>
</file>