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19"/>
  </p:notesMasterIdLst>
  <p:sldIdLst>
    <p:sldId id="256" r:id="rId2"/>
    <p:sldId id="262" r:id="rId3"/>
    <p:sldId id="276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87"/>
    <p:restoredTop sz="94716"/>
  </p:normalViewPr>
  <p:slideViewPr>
    <p:cSldViewPr snapToGrid="0">
      <p:cViewPr varScale="1">
        <p:scale>
          <a:sx n="150" d="100"/>
          <a:sy n="150" d="100"/>
        </p:scale>
        <p:origin x="21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0473B-DACD-D14E-9F1C-051B74F07CC3}" type="datetimeFigureOut">
              <a:rPr kumimoji="1" lang="zh-TW" altLang="en-US" smtClean="0"/>
              <a:t>2023/6/29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46EAF-5EAB-8648-B174-4C9206206CA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76636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46EAF-5EAB-8648-B174-4C9206206CA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60087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45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642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4886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07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894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14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75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7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703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6/29/23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5228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6/29/23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214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8A656C-0806-4677-A38B-DA5DF0F3C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連結棒塑造多邊形背景">
            <a:extLst>
              <a:ext uri="{FF2B5EF4-FFF2-40B4-BE49-F238E27FC236}">
                <a16:creationId xmlns:a16="http://schemas.microsoft.com/office/drawing/2014/main" id="{88618A45-4522-E518-720E-E4EF5833417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5000"/>
          </a:blip>
          <a:srcRect t="10016" b="571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BEF8C6D-8BB3-473A-9607-D7381CC5C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27537" y="643467"/>
            <a:ext cx="5520995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7FB07DC-918E-B797-9C8B-33A650818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7047" y="1236611"/>
            <a:ext cx="5037616" cy="1856251"/>
          </a:xfrm>
        </p:spPr>
        <p:txBody>
          <a:bodyPr>
            <a:normAutofit fontScale="90000"/>
          </a:bodyPr>
          <a:lstStyle/>
          <a:p>
            <a:r>
              <a:rPr kumimoji="1" lang="zh-TW" altLang="en-US" sz="7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寿司</a:t>
            </a:r>
            <a:br>
              <a:rPr kumimoji="1" lang="en-US" altLang="zh-TW" sz="7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月面生き残り作戦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F36E89F-831A-B47B-DCAB-BCF390C5BC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226" y="3358461"/>
            <a:ext cx="5037616" cy="2987898"/>
          </a:xfrm>
        </p:spPr>
        <p:txBody>
          <a:bodyPr>
            <a:normAutofit/>
          </a:bodyPr>
          <a:lstStyle/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イファン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ブン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シンレンテイ</a:t>
            </a:r>
            <a:endParaRPr kumimoji="1" lang="en-US" altLang="zh-TW" sz="3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ゴック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CFDFFB9-D302-4A05-A770-D33232254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06764" y="9067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3918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07.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月面の地図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6B7129F-DF19-ECA8-9B93-C735FA58A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方向確認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符號, 標誌, Rectangle, 綠色 的圖片&#10;&#10;自動產生的描述">
            <a:extLst>
              <a:ext uri="{FF2B5EF4-FFF2-40B4-BE49-F238E27FC236}">
                <a16:creationId xmlns:a16="http://schemas.microsoft.com/office/drawing/2014/main" id="{3CA46AC1-63FB-844C-8AC5-3912E0B6CB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1" b="3999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890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CD81A2A-6ED4-4EF4-A14C-912D31E14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06.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15M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のロープ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1932C-CA15-4E17-B115-FAE7CBEE4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5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8ACA77-EF40-DBAB-BDAD-694C5C584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荷物運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び用</a:t>
            </a: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火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起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こす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材料</a:t>
            </a: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荷物定位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590ADD5-9383-4D3D-9047-3DA2593CC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540822" cy="540822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藝術 的圖片&#10;&#10;描述是以低可信度自動產生">
            <a:extLst>
              <a:ext uri="{FF2B5EF4-FFF2-40B4-BE49-F238E27FC236}">
                <a16:creationId xmlns:a16="http://schemas.microsoft.com/office/drawing/2014/main" id="{7A6B08B1-CD56-B01F-95A8-AAF9E0D13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169" y="1176557"/>
            <a:ext cx="3745080" cy="3860908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ABE3E45-88CF-45D8-8D40-C773324D9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1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CD1692-827B-4C8D-B4A1-134FD04C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91ECDA9-56DC-4270-8F33-01C5637B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6580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5F47824-961D-465D-84F9-EAE11BC61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C9DA3E-C1D7-472D-B7C0-F71AE41FB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19196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898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05. 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食料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文字, OK 繃 的圖片&#10;&#10;自動產生的描述">
            <a:extLst>
              <a:ext uri="{FF2B5EF4-FFF2-40B4-BE49-F238E27FC236}">
                <a16:creationId xmlns:a16="http://schemas.microsoft.com/office/drawing/2014/main" id="{9EE746C3-F601-9573-DC15-3D153CEBA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0C9A55-2152-AB09-47E1-DFFB28786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94" y="2020576"/>
            <a:ext cx="6092822" cy="419252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食事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摂取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しない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数週間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から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ため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311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A84B152-3496-4C52-AF08-97AFFC09D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393360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04.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ポータブルライト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B2ADB95-0FA3-4BD7-A8AC-89D014A8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98657" y="1"/>
            <a:ext cx="1155142" cy="625027"/>
          </a:xfrm>
          <a:custGeom>
            <a:avLst/>
            <a:gdLst>
              <a:gd name="connsiteX0" fmla="*/ 4784 w 1155142"/>
              <a:gd name="connsiteY0" fmla="*/ 0 h 625027"/>
              <a:gd name="connsiteX1" fmla="*/ 1150358 w 1155142"/>
              <a:gd name="connsiteY1" fmla="*/ 0 h 625027"/>
              <a:gd name="connsiteX2" fmla="*/ 1155142 w 1155142"/>
              <a:gd name="connsiteY2" fmla="*/ 47456 h 625027"/>
              <a:gd name="connsiteX3" fmla="*/ 577571 w 1155142"/>
              <a:gd name="connsiteY3" fmla="*/ 625027 h 625027"/>
              <a:gd name="connsiteX4" fmla="*/ 0 w 1155142"/>
              <a:gd name="connsiteY4" fmla="*/ 47456 h 625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625027">
                <a:moveTo>
                  <a:pt x="4784" y="0"/>
                </a:moveTo>
                <a:lnTo>
                  <a:pt x="1150358" y="0"/>
                </a:lnTo>
                <a:lnTo>
                  <a:pt x="1155142" y="47456"/>
                </a:lnTo>
                <a:cubicBezTo>
                  <a:pt x="1155142" y="366440"/>
                  <a:pt x="896555" y="625027"/>
                  <a:pt x="577571" y="625027"/>
                </a:cubicBezTo>
                <a:cubicBezTo>
                  <a:pt x="258587" y="625027"/>
                  <a:pt x="0" y="366440"/>
                  <a:pt x="0" y="47456"/>
                </a:cubicBezTo>
                <a:close/>
              </a:path>
            </a:pathLst>
          </a:cu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63DA5ED-E539-EA77-A0D6-DD41290DD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光で信号を作る用</a:t>
            </a:r>
            <a:endParaRPr lang="en-US" altLang="zh-TW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zh-TW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火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起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こす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endParaRPr lang="en-US" altLang="ja-JP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altLang="ja-JP" sz="24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体温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保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つ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用</a:t>
            </a:r>
            <a:br>
              <a:rPr lang="en-US" altLang="ja-JP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TW" altLang="en-US" sz="24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光が強い場合</a:t>
            </a:r>
            <a:r>
              <a:rPr lang="ja-JP" altLang="en-US" sz="240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24DBCE-E731-4B22-8181-A39C1D862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8185" y="3423959"/>
            <a:ext cx="630884" cy="630884"/>
          </a:xfrm>
          <a:prstGeom prst="ellipse">
            <a:avLst/>
          </a:prstGeom>
          <a:noFill/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CBF9756-6AC8-4C65-84DF-56FBFFA1D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463438">
            <a:off x="7450227" y="5166682"/>
            <a:ext cx="1835725" cy="2024785"/>
          </a:xfrm>
          <a:custGeom>
            <a:avLst/>
            <a:gdLst>
              <a:gd name="connsiteX0" fmla="*/ 1801138 w 1835725"/>
              <a:gd name="connsiteY0" fmla="*/ 1622662 h 2024785"/>
              <a:gd name="connsiteX1" fmla="*/ 1835717 w 1835725"/>
              <a:gd name="connsiteY1" fmla="*/ 1680254 h 2024785"/>
              <a:gd name="connsiteX2" fmla="*/ 1812568 w 1835725"/>
              <a:gd name="connsiteY2" fmla="*/ 1877193 h 2024785"/>
              <a:gd name="connsiteX3" fmla="*/ 1776210 w 1835725"/>
              <a:gd name="connsiteY3" fmla="*/ 2024785 h 2024785"/>
              <a:gd name="connsiteX4" fmla="*/ 1655772 w 1835725"/>
              <a:gd name="connsiteY4" fmla="*/ 1983449 h 2024785"/>
              <a:gd name="connsiteX5" fmla="*/ 1687591 w 1835725"/>
              <a:gd name="connsiteY5" fmla="*/ 1854495 h 2024785"/>
              <a:gd name="connsiteX6" fmla="*/ 1708939 w 1835725"/>
              <a:gd name="connsiteY6" fmla="*/ 1673301 h 2024785"/>
              <a:gd name="connsiteX7" fmla="*/ 1778129 w 1835725"/>
              <a:gd name="connsiteY7" fmla="*/ 1615979 h 2024785"/>
              <a:gd name="connsiteX8" fmla="*/ 1801138 w 1835725"/>
              <a:gd name="connsiteY8" fmla="*/ 1622662 h 2024785"/>
              <a:gd name="connsiteX9" fmla="*/ 1585229 w 1835725"/>
              <a:gd name="connsiteY9" fmla="*/ 764759 h 2024785"/>
              <a:gd name="connsiteX10" fmla="*/ 1623024 w 1835725"/>
              <a:gd name="connsiteY10" fmla="*/ 792810 h 2024785"/>
              <a:gd name="connsiteX11" fmla="*/ 1777614 w 1835725"/>
              <a:gd name="connsiteY11" fmla="*/ 1157141 h 2024785"/>
              <a:gd name="connsiteX12" fmla="*/ 1733799 w 1835725"/>
              <a:gd name="connsiteY12" fmla="*/ 1235532 h 2024785"/>
              <a:gd name="connsiteX13" fmla="*/ 1716464 w 1835725"/>
              <a:gd name="connsiteY13" fmla="*/ 1237722 h 2024785"/>
              <a:gd name="connsiteX14" fmla="*/ 1716464 w 1835725"/>
              <a:gd name="connsiteY14" fmla="*/ 1237913 h 2024785"/>
              <a:gd name="connsiteX15" fmla="*/ 1655409 w 1835725"/>
              <a:gd name="connsiteY15" fmla="*/ 1191717 h 2024785"/>
              <a:gd name="connsiteX16" fmla="*/ 1513200 w 1835725"/>
              <a:gd name="connsiteY16" fmla="*/ 856627 h 2024785"/>
              <a:gd name="connsiteX17" fmla="*/ 1538499 w 1835725"/>
              <a:gd name="connsiteY17" fmla="*/ 770415 h 2024785"/>
              <a:gd name="connsiteX18" fmla="*/ 1585229 w 1835725"/>
              <a:gd name="connsiteY18" fmla="*/ 764759 h 2024785"/>
              <a:gd name="connsiteX19" fmla="*/ 477919 w 1835725"/>
              <a:gd name="connsiteY19" fmla="*/ 21437 h 2024785"/>
              <a:gd name="connsiteX20" fmla="*/ 509236 w 1835725"/>
              <a:gd name="connsiteY20" fmla="*/ 84182 h 2024785"/>
              <a:gd name="connsiteX21" fmla="*/ 445829 w 1835725"/>
              <a:gd name="connsiteY21" fmla="*/ 139871 h 2024785"/>
              <a:gd name="connsiteX22" fmla="*/ 437447 w 1835725"/>
              <a:gd name="connsiteY22" fmla="*/ 139395 h 2024785"/>
              <a:gd name="connsiteX23" fmla="*/ 73211 w 1835725"/>
              <a:gd name="connsiteY23" fmla="*/ 137204 h 2024785"/>
              <a:gd name="connsiteX24" fmla="*/ 749 w 1835725"/>
              <a:gd name="connsiteY24" fmla="*/ 84082 h 2024785"/>
              <a:gd name="connsiteX25" fmla="*/ 53871 w 1835725"/>
              <a:gd name="connsiteY25" fmla="*/ 11621 h 2024785"/>
              <a:gd name="connsiteX26" fmla="*/ 58352 w 1835725"/>
              <a:gd name="connsiteY26" fmla="*/ 11093 h 2024785"/>
              <a:gd name="connsiteX27" fmla="*/ 454020 w 1835725"/>
              <a:gd name="connsiteY27" fmla="*/ 13474 h 2024785"/>
              <a:gd name="connsiteX28" fmla="*/ 477919 w 1835725"/>
              <a:gd name="connsiteY28" fmla="*/ 21437 h 2024785"/>
              <a:gd name="connsiteX29" fmla="*/ 957797 w 1835725"/>
              <a:gd name="connsiteY29" fmla="*/ 167970 h 2024785"/>
              <a:gd name="connsiteX30" fmla="*/ 1286982 w 1835725"/>
              <a:gd name="connsiteY30" fmla="*/ 387616 h 2024785"/>
              <a:gd name="connsiteX31" fmla="*/ 1293725 w 1835725"/>
              <a:gd name="connsiteY31" fmla="*/ 477075 h 2024785"/>
              <a:gd name="connsiteX32" fmla="*/ 1245453 w 1835725"/>
              <a:gd name="connsiteY32" fmla="*/ 499154 h 2024785"/>
              <a:gd name="connsiteX33" fmla="*/ 1245167 w 1835725"/>
              <a:gd name="connsiteY33" fmla="*/ 499154 h 2024785"/>
              <a:gd name="connsiteX34" fmla="*/ 1203638 w 1835725"/>
              <a:gd name="connsiteY34" fmla="*/ 484104 h 2024785"/>
              <a:gd name="connsiteX35" fmla="*/ 900647 w 1835725"/>
              <a:gd name="connsiteY35" fmla="*/ 281508 h 2024785"/>
              <a:gd name="connsiteX36" fmla="*/ 872454 w 1835725"/>
              <a:gd name="connsiteY36" fmla="*/ 196164 h 2024785"/>
              <a:gd name="connsiteX37" fmla="*/ 957797 w 1835725"/>
              <a:gd name="connsiteY37" fmla="*/ 167970 h 2024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35725" h="2024785">
                <a:moveTo>
                  <a:pt x="1801138" y="1622662"/>
                </a:moveTo>
                <a:cubicBezTo>
                  <a:pt x="1822105" y="1633400"/>
                  <a:pt x="1836117" y="1655372"/>
                  <a:pt x="1835717" y="1680254"/>
                </a:cubicBezTo>
                <a:cubicBezTo>
                  <a:pt x="1832093" y="1746382"/>
                  <a:pt x="1824354" y="1812154"/>
                  <a:pt x="1812568" y="1877193"/>
                </a:cubicBezTo>
                <a:lnTo>
                  <a:pt x="1776210" y="2024785"/>
                </a:lnTo>
                <a:lnTo>
                  <a:pt x="1655772" y="1983449"/>
                </a:lnTo>
                <a:lnTo>
                  <a:pt x="1687591" y="1854495"/>
                </a:lnTo>
                <a:cubicBezTo>
                  <a:pt x="1698455" y="1794657"/>
                  <a:pt x="1705590" y="1734142"/>
                  <a:pt x="1708939" y="1673301"/>
                </a:cubicBezTo>
                <a:cubicBezTo>
                  <a:pt x="1712216" y="1638363"/>
                  <a:pt x="1743190" y="1612703"/>
                  <a:pt x="1778129" y="1615979"/>
                </a:cubicBezTo>
                <a:cubicBezTo>
                  <a:pt x="1786387" y="1616753"/>
                  <a:pt x="1794149" y="1619084"/>
                  <a:pt x="1801138" y="1622662"/>
                </a:cubicBezTo>
                <a:close/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89575" y="907319"/>
                  <a:pt x="1741505" y="1029715"/>
                  <a:pt x="1777614" y="1157141"/>
                </a:cubicBezTo>
                <a:cubicBezTo>
                  <a:pt x="1787149" y="1190888"/>
                  <a:pt x="1767537" y="1225969"/>
                  <a:pt x="1733799" y="1235532"/>
                </a:cubicBezTo>
                <a:cubicBezTo>
                  <a:pt x="1728151" y="1237046"/>
                  <a:pt x="1722312" y="1237780"/>
                  <a:pt x="1716464" y="1237722"/>
                </a:cubicBezTo>
                <a:lnTo>
                  <a:pt x="1716464" y="1237913"/>
                </a:lnTo>
                <a:cubicBezTo>
                  <a:pt x="1688070" y="1237913"/>
                  <a:pt x="1663124" y="1219044"/>
                  <a:pt x="1655409" y="1191717"/>
                </a:cubicBezTo>
                <a:cubicBezTo>
                  <a:pt x="1622214" y="1074512"/>
                  <a:pt x="1574437" y="961936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477919" y="21437"/>
                </a:move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ubicBezTo>
                  <a:pt x="462713" y="14543"/>
                  <a:pt x="470778" y="17324"/>
                  <a:pt x="477919" y="21437"/>
                </a:cubicBezTo>
                <a:close/>
                <a:moveTo>
                  <a:pt x="957797" y="167970"/>
                </a:move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8235" y="164811"/>
                  <a:pt x="926445" y="152188"/>
                  <a:pt x="957797" y="167970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太陽能電池, 日光的、太陽能的 的圖片&#10;&#10;自動產生的描述">
            <a:extLst>
              <a:ext uri="{FF2B5EF4-FFF2-40B4-BE49-F238E27FC236}">
                <a16:creationId xmlns:a16="http://schemas.microsoft.com/office/drawing/2014/main" id="{7E9CB8FB-AB2E-57A3-0AC3-1DC17B72BD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" b="5"/>
          <a:stretch/>
        </p:blipFill>
        <p:spPr>
          <a:xfrm>
            <a:off x="7751975" y="1075239"/>
            <a:ext cx="4128603" cy="4128603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385988-EAAF-4C27-AF8A-2BFBECAF3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9602" y="4254"/>
            <a:ext cx="2066948" cy="1621879"/>
          </a:xfrm>
          <a:custGeom>
            <a:avLst/>
            <a:gdLst>
              <a:gd name="connsiteX0" fmla="*/ 0 w 2066948"/>
              <a:gd name="connsiteY0" fmla="*/ 0 h 1621879"/>
              <a:gd name="connsiteX1" fmla="*/ 123825 w 2066948"/>
              <a:gd name="connsiteY1" fmla="*/ 0 h 1621879"/>
              <a:gd name="connsiteX2" fmla="*/ 123825 w 2066948"/>
              <a:gd name="connsiteY2" fmla="*/ 1452620 h 1621879"/>
              <a:gd name="connsiteX3" fmla="*/ 1881378 w 2066948"/>
              <a:gd name="connsiteY3" fmla="*/ 436017 h 1621879"/>
              <a:gd name="connsiteX4" fmla="*/ 1127572 w 2066948"/>
              <a:gd name="connsiteY4" fmla="*/ 0 h 1621879"/>
              <a:gd name="connsiteX5" fmla="*/ 1374887 w 2066948"/>
              <a:gd name="connsiteY5" fmla="*/ 0 h 1621879"/>
              <a:gd name="connsiteX6" fmla="*/ 2035969 w 2066948"/>
              <a:gd name="connsiteY6" fmla="*/ 382391 h 1621879"/>
              <a:gd name="connsiteX7" fmla="*/ 2058648 w 2066948"/>
              <a:gd name="connsiteY7" fmla="*/ 466963 h 1621879"/>
              <a:gd name="connsiteX8" fmla="*/ 2035969 w 2066948"/>
              <a:gd name="connsiteY8" fmla="*/ 489642 h 1621879"/>
              <a:gd name="connsiteX9" fmla="*/ 92869 w 2066948"/>
              <a:gd name="connsiteY9" fmla="*/ 1613592 h 1621879"/>
              <a:gd name="connsiteX10" fmla="*/ 61913 w 2066948"/>
              <a:gd name="connsiteY10" fmla="*/ 1621879 h 1621879"/>
              <a:gd name="connsiteX11" fmla="*/ 0 w 2066948"/>
              <a:gd name="connsiteY11" fmla="*/ 1559967 h 1621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66948" h="1621879">
                <a:moveTo>
                  <a:pt x="0" y="0"/>
                </a:moveTo>
                <a:lnTo>
                  <a:pt x="123825" y="0"/>
                </a:lnTo>
                <a:lnTo>
                  <a:pt x="123825" y="1452620"/>
                </a:lnTo>
                <a:lnTo>
                  <a:pt x="1881378" y="436017"/>
                </a:lnTo>
                <a:lnTo>
                  <a:pt x="1127572" y="0"/>
                </a:lnTo>
                <a:lnTo>
                  <a:pt x="1374887" y="0"/>
                </a:lnTo>
                <a:lnTo>
                  <a:pt x="2035969" y="382391"/>
                </a:lnTo>
                <a:cubicBezTo>
                  <a:pt x="2065582" y="399479"/>
                  <a:pt x="2075745" y="437340"/>
                  <a:pt x="2058648" y="466963"/>
                </a:cubicBezTo>
                <a:cubicBezTo>
                  <a:pt x="2053219" y="476384"/>
                  <a:pt x="2045389" y="484204"/>
                  <a:pt x="2035969" y="489642"/>
                </a:cubicBezTo>
                <a:lnTo>
                  <a:pt x="92869" y="1613592"/>
                </a:lnTo>
                <a:cubicBezTo>
                  <a:pt x="83458" y="1619031"/>
                  <a:pt x="72780" y="1621889"/>
                  <a:pt x="61913" y="1621879"/>
                </a:cubicBezTo>
                <a:cubicBezTo>
                  <a:pt x="27719" y="1621879"/>
                  <a:pt x="0" y="1594161"/>
                  <a:pt x="0" y="1559967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621FD4-D14D-45D5-9A57-9A2DE5E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138745" y="1027906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B621D332-7329-4994-8836-C429A51B7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9527" y="6033795"/>
            <a:ext cx="1991064" cy="824205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2D20F754-35A9-4508-BE3C-C59996D14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51696" y="5523449"/>
            <a:ext cx="1340305" cy="1338805"/>
          </a:xfrm>
          <a:custGeom>
            <a:avLst/>
            <a:gdLst>
              <a:gd name="connsiteX0" fmla="*/ 61913 w 1340305"/>
              <a:gd name="connsiteY0" fmla="*/ 0 h 1338805"/>
              <a:gd name="connsiteX1" fmla="*/ 1340305 w 1340305"/>
              <a:gd name="connsiteY1" fmla="*/ 0 h 1338805"/>
              <a:gd name="connsiteX2" fmla="*/ 1340305 w 1340305"/>
              <a:gd name="connsiteY2" fmla="*/ 123825 h 1338805"/>
              <a:gd name="connsiteX3" fmla="*/ 123825 w 1340305"/>
              <a:gd name="connsiteY3" fmla="*/ 123825 h 1338805"/>
              <a:gd name="connsiteX4" fmla="*/ 123825 w 1340305"/>
              <a:gd name="connsiteY4" fmla="*/ 1338805 h 1338805"/>
              <a:gd name="connsiteX5" fmla="*/ 0 w 1340305"/>
              <a:gd name="connsiteY5" fmla="*/ 1338805 h 1338805"/>
              <a:gd name="connsiteX6" fmla="*/ 0 w 1340305"/>
              <a:gd name="connsiteY6" fmla="*/ 61913 h 1338805"/>
              <a:gd name="connsiteX7" fmla="*/ 61913 w 1340305"/>
              <a:gd name="connsiteY7" fmla="*/ 0 h 133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40305" h="1338805">
                <a:moveTo>
                  <a:pt x="61913" y="0"/>
                </a:moveTo>
                <a:lnTo>
                  <a:pt x="1340305" y="0"/>
                </a:lnTo>
                <a:lnTo>
                  <a:pt x="1340305" y="123825"/>
                </a:lnTo>
                <a:lnTo>
                  <a:pt x="123825" y="123825"/>
                </a:lnTo>
                <a:lnTo>
                  <a:pt x="123825" y="1338805"/>
                </a:lnTo>
                <a:lnTo>
                  <a:pt x="0" y="1338805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6115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142" y="460868"/>
            <a:ext cx="5071910" cy="1160110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03.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宇宙用ブランケット</a:t>
            </a:r>
          </a:p>
        </p:txBody>
      </p:sp>
      <p:pic>
        <p:nvPicPr>
          <p:cNvPr id="9" name="內容版面配置區 8" descr="一張含有 寫生 的圖片&#10;&#10;自動產生的描述">
            <a:extLst>
              <a:ext uri="{FF2B5EF4-FFF2-40B4-BE49-F238E27FC236}">
                <a16:creationId xmlns:a16="http://schemas.microsoft.com/office/drawing/2014/main" id="{AC55D01F-4194-063D-715B-0987F1C64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8902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8" name="Arc 17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52D247-0CA0-C3EB-5D99-EACB79B5E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027" y="1825625"/>
            <a:ext cx="5303721" cy="438890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体温を保つ用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服を作る用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火を起こす用（材料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0613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瓶子 的圖片&#10;&#10;自動產生的描述">
            <a:extLst>
              <a:ext uri="{FF2B5EF4-FFF2-40B4-BE49-F238E27FC236}">
                <a16:creationId xmlns:a16="http://schemas.microsoft.com/office/drawing/2014/main" id="{139B6767-3C9F-8EB5-D5D3-F9D6CFEC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3999" y="520749"/>
            <a:ext cx="2511488" cy="56437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02.38L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の水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AF8A0A-F384-9932-897A-907324E1D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89" y="1972023"/>
            <a:ext cx="6751748" cy="41925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飲む用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傷口を消毒用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水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を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飲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まない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通常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一週間以内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する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ため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2476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5199994-21AE-49A2-BA0D-12E295989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570" y="530578"/>
            <a:ext cx="4771178" cy="1160110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01.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酸素タンク</a:t>
            </a:r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</a:t>
            </a:r>
          </a:p>
        </p:txBody>
      </p:sp>
      <p:pic>
        <p:nvPicPr>
          <p:cNvPr id="5" name="內容版面配置區 4" descr="一張含有 圓柱, 瓶子 的圖片&#10;&#10;自動產生的描述">
            <a:extLst>
              <a:ext uri="{FF2B5EF4-FFF2-40B4-BE49-F238E27FC236}">
                <a16:creationId xmlns:a16="http://schemas.microsoft.com/office/drawing/2014/main" id="{144610EF-6290-7940-4390-E166543C2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0" y="652458"/>
            <a:ext cx="5440195" cy="5440195"/>
          </a:xfrm>
          <a:custGeom>
            <a:avLst/>
            <a:gdLst/>
            <a:ahLst/>
            <a:cxnLst/>
            <a:rect l="l" t="t" r="r" b="b"/>
            <a:pathLst>
              <a:path w="4643496" h="5550370">
                <a:moveTo>
                  <a:pt x="81586" y="0"/>
                </a:moveTo>
                <a:lnTo>
                  <a:pt x="4561910" y="0"/>
                </a:lnTo>
                <a:cubicBezTo>
                  <a:pt x="4606969" y="0"/>
                  <a:pt x="4643496" y="36527"/>
                  <a:pt x="4643496" y="81586"/>
                </a:cubicBezTo>
                <a:lnTo>
                  <a:pt x="4643496" y="5468784"/>
                </a:lnTo>
                <a:cubicBezTo>
                  <a:pt x="4643496" y="5513843"/>
                  <a:pt x="4606969" y="5550370"/>
                  <a:pt x="4561910" y="5550370"/>
                </a:cubicBezTo>
                <a:lnTo>
                  <a:pt x="81586" y="5550370"/>
                </a:lnTo>
                <a:cubicBezTo>
                  <a:pt x="36527" y="5550370"/>
                  <a:pt x="0" y="5513843"/>
                  <a:pt x="0" y="5468784"/>
                </a:cubicBezTo>
                <a:lnTo>
                  <a:pt x="0" y="81586"/>
                </a:lnTo>
                <a:cubicBezTo>
                  <a:pt x="0" y="36527"/>
                  <a:pt x="36527" y="0"/>
                  <a:pt x="81586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A2C34835-4F79-4934-B151-D68E79764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8717845" y="3339275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60686EE-2F88-A3AF-2DC3-8DBB575D1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695" y="1816634"/>
            <a:ext cx="6340951" cy="438890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呼吸用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火を起こす用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酸素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がない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場合、</a:t>
            </a:r>
            <a:br>
              <a:rPr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分以内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死亡するため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688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CC8BD-5E91-97FC-A876-FF4410BB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16B0C2-C29D-33E9-B2E0-7B262369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20"/>
            <a:ext cx="10515600" cy="10181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kumimoji="1" lang="zh-TW" altLang="en-US" sz="5000" dirty="0"/>
              <a:t>ご静聴ありがとうございます</a:t>
            </a:r>
          </a:p>
        </p:txBody>
      </p:sp>
    </p:spTree>
    <p:extLst>
      <p:ext uri="{BB962C8B-B14F-4D97-AF65-F5344CB8AC3E}">
        <p14:creationId xmlns:p14="http://schemas.microsoft.com/office/powerpoint/2010/main" val="2479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15.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マッチの入った箱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DB662A1-5B16-A8DB-8811-2ACD2BCA8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マッチ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棒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では</a:t>
            </a:r>
            <a:br>
              <a:rPr lang="en-US" altLang="ja-JP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着火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でき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ないため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項相符, 箱子, 容器, 變亮 的圖片&#10;&#10;自動產生的描述">
            <a:extLst>
              <a:ext uri="{FF2B5EF4-FFF2-40B4-BE49-F238E27FC236}">
                <a16:creationId xmlns:a16="http://schemas.microsoft.com/office/drawing/2014/main" id="{6B1B26C6-F528-EE51-EA48-1BEB99385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" b="147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11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88637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14.</a:t>
            </a:r>
            <a:r>
              <a:rPr kumimoji="1" lang="zh-TW" altLang="en-US" sz="3000">
                <a:latin typeface="Microsoft YaHei" panose="020B0503020204020204" pitchFamily="34" charset="-122"/>
                <a:ea typeface="Microsoft YaHei" panose="020B0503020204020204" pitchFamily="34" charset="-122"/>
              </a:rPr>
              <a:t> 磁気コンパス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時鐘, 掛鐘, 圓形, 時間 的圖片&#10;&#10;自動產生的描述">
            <a:extLst>
              <a:ext uri="{FF2B5EF4-FFF2-40B4-BE49-F238E27FC236}">
                <a16:creationId xmlns:a16="http://schemas.microsoft.com/office/drawing/2014/main" id="{69FAECCF-1D89-6322-78F2-FF9EB939A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FDED81-3AE5-1B74-C23B-54CB8486F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宇宙空間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には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地球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の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磁場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がない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ので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磁針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は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ja-JP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できない</a:t>
            </a:r>
            <a:r>
              <a:rPr lang="zh-TW" altLang="en-US" sz="2400">
                <a:latin typeface="Microsoft YaHei" panose="020B0503020204020204" pitchFamily="34" charset="-122"/>
                <a:ea typeface="Microsoft YaHei" panose="020B0503020204020204" pitchFamily="34" charset="-122"/>
              </a:rPr>
              <a:t>ため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417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13.</a:t>
            </a:r>
            <a:r>
              <a:rPr kumimoji="1" lang="zh-TW" altLang="en-US" sz="3000">
                <a:latin typeface="Microsoft YaHei" panose="020B0503020204020204" pitchFamily="34" charset="-122"/>
                <a:ea typeface="Microsoft YaHei" panose="020B0503020204020204" pitchFamily="34" charset="-122"/>
              </a:rPr>
              <a:t> ライフボート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內容版面配置區 6" descr="一張含有 船隻, 運輸, 救生衣 的圖片&#10;&#10;自動產生的描述">
            <a:extLst>
              <a:ext uri="{FF2B5EF4-FFF2-40B4-BE49-F238E27FC236}">
                <a16:creationId xmlns:a16="http://schemas.microsoft.com/office/drawing/2014/main" id="{9E097765-7751-FFD9-A9CA-28F1A157C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040ECD6-2176-F39D-C00E-B7C264828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荷物を運ぶ用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ベット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111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12.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救急セット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F90610D-7DAB-7244-5C66-F0CC7C62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傷と病気があれば、使えるもの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箱子 的圖片&#10;&#10;描述是以中可信度自動產生">
            <a:extLst>
              <a:ext uri="{FF2B5EF4-FFF2-40B4-BE49-F238E27FC236}">
                <a16:creationId xmlns:a16="http://schemas.microsoft.com/office/drawing/2014/main" id="{F567FB91-3D9F-5673-3C07-E2E2E0A1DE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0" r="1170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14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582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981"/>
            <a:ext cx="5387502" cy="1325563"/>
          </a:xfrm>
        </p:spPr>
        <p:txBody>
          <a:bodyPr>
            <a:no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11.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パラシュート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1F63D7-C6CF-3EE1-1FB7-9A56B16F5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大きくて、救助隊に見やすくなるために位置を表示用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indent="0">
              <a:buNone/>
            </a:pP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布なので、保温できるもの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內容版面配置區 4" descr="一張含有 美工圖案, 卡通, 圖解, 動畫卡通 的圖片&#10;&#10;自動產生的描述">
            <a:extLst>
              <a:ext uri="{FF2B5EF4-FFF2-40B4-BE49-F238E27FC236}">
                <a16:creationId xmlns:a16="http://schemas.microsoft.com/office/drawing/2014/main" id="{4B74ACF9-F131-AE40-ECE7-FF4F4D2940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2" b="2"/>
          <a:stretch/>
        </p:blipFill>
        <p:spPr>
          <a:xfrm>
            <a:off x="6225702" y="794123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4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67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無線送受信機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內容版面配置區 4" descr="一張含有 兒童藝術, 螢幕擷取畫面, 卡通, 藝術 的圖片&#10;&#10;自動產生的描述">
            <a:extLst>
              <a:ext uri="{FF2B5EF4-FFF2-40B4-BE49-F238E27FC236}">
                <a16:creationId xmlns:a16="http://schemas.microsoft.com/office/drawing/2014/main" id="{5CA12600-706B-6821-E358-A7BE82B47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58" y="511293"/>
            <a:ext cx="4575028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CD5B8A-1F2D-9D9C-1B06-401680928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信号を送る鏡より重いので、</a:t>
            </a:r>
            <a:b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二番目に選択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9165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kumimoji="1" lang="en-US" altLang="zh-TW" sz="3000">
                <a:latin typeface="Microsoft YaHei" panose="020B0503020204020204" pitchFamily="34" charset="-122"/>
                <a:ea typeface="Microsoft YaHei" panose="020B0503020204020204" pitchFamily="34" charset="-122"/>
              </a:rPr>
              <a:t>09.</a:t>
            </a:r>
            <a:r>
              <a:rPr kumimoji="1" lang="zh-TW" altLang="en-US" sz="3000">
                <a:latin typeface="Microsoft YaHei" panose="020B0503020204020204" pitchFamily="34" charset="-122"/>
                <a:ea typeface="Microsoft YaHei" panose="020B0503020204020204" pitchFamily="34" charset="-122"/>
              </a:rPr>
              <a:t> 信号を送る鏡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872170-C430-2837-358E-A4D65C1F5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502" cy="4351338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太陽からライトの反射で信号を送る用</a:t>
            </a:r>
            <a:endParaRPr 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7" name="內容版面配置區 6" descr="一張含有 筆記型電腦, 電腦, 小工具, 智慧型手機 的圖片&#10;&#10;自動產生的描述">
            <a:extLst>
              <a:ext uri="{FF2B5EF4-FFF2-40B4-BE49-F238E27FC236}">
                <a16:creationId xmlns:a16="http://schemas.microsoft.com/office/drawing/2014/main" id="{47A1BCC3-2C11-2A76-58D1-086F27FBCE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" r="-2" b="-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25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079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00B3EE-0008-388E-F340-3938CA57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>
            <a:normAutofit/>
          </a:bodyPr>
          <a:lstStyle/>
          <a:p>
            <a:r>
              <a:rPr kumimoji="1" lang="en-US" altLang="zh-TW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08.</a:t>
            </a:r>
            <a:r>
              <a:rPr kumimoji="1" lang="zh-TW" altLang="en-US" sz="3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宇宙服修理キット</a:t>
            </a:r>
          </a:p>
        </p:txBody>
      </p:sp>
      <p:pic>
        <p:nvPicPr>
          <p:cNvPr id="5" name="內容版面配置區 4" descr="一張含有 袋子, 紙張 的圖片&#10;&#10;自動產生的描述">
            <a:extLst>
              <a:ext uri="{FF2B5EF4-FFF2-40B4-BE49-F238E27FC236}">
                <a16:creationId xmlns:a16="http://schemas.microsoft.com/office/drawing/2014/main" id="{CD414AF6-F481-D617-D43D-2DBF50CF2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180" y="1825625"/>
            <a:ext cx="4939878" cy="4351338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210E995-CF97-DA22-F226-DD3C07069D02}"/>
              </a:ext>
            </a:extLst>
          </p:cNvPr>
          <p:cNvSpPr txBox="1"/>
          <p:nvPr/>
        </p:nvSpPr>
        <p:spPr>
          <a:xfrm>
            <a:off x="6318504" y="2074323"/>
            <a:ext cx="541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月の土に鋭い粒子があるので、</a:t>
            </a:r>
            <a:br>
              <a:rPr kumimoji="1" lang="en-US" altLang="zh-TW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宇宙服を壊れる可能性がある</a:t>
            </a:r>
            <a:r>
              <a:rPr lang="zh-TW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ため</a:t>
            </a:r>
            <a:endParaRPr kumimoji="1" lang="zh-TW" altLang="en-US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017375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281B10"/>
      </a:dk2>
      <a:lt2>
        <a:srgbClr val="FFF9F5"/>
      </a:lt2>
      <a:accent1>
        <a:srgbClr val="EE7661"/>
      </a:accent1>
      <a:accent2>
        <a:srgbClr val="4E91F0"/>
      </a:accent2>
      <a:accent3>
        <a:srgbClr val="5B5260"/>
      </a:accent3>
      <a:accent4>
        <a:srgbClr val="2CC3B4"/>
      </a:accent4>
      <a:accent5>
        <a:srgbClr val="C097F8"/>
      </a:accent5>
      <a:accent6>
        <a:srgbClr val="FF9514"/>
      </a:accent6>
      <a:hlink>
        <a:srgbClr val="E50CBC"/>
      </a:hlink>
      <a:folHlink>
        <a:srgbClr val="6257FF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273</Words>
  <Application>Microsoft Macintosh PowerPoint</Application>
  <PresentationFormat>寬螢幕</PresentationFormat>
  <Paragraphs>61</Paragraphs>
  <Slides>17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Microsoft YaHei</vt:lpstr>
      <vt:lpstr>Aharoni</vt:lpstr>
      <vt:lpstr>Arial</vt:lpstr>
      <vt:lpstr>Avenir Next LT Pro</vt:lpstr>
      <vt:lpstr>Calibri</vt:lpstr>
      <vt:lpstr>ShapesVTI</vt:lpstr>
      <vt:lpstr>寿司  月面生き残り作戦</vt:lpstr>
      <vt:lpstr>15. マッチの入った箱</vt:lpstr>
      <vt:lpstr>14. 磁気コンパス</vt:lpstr>
      <vt:lpstr>13. ライフボート</vt:lpstr>
      <vt:lpstr>12. 救急セット</vt:lpstr>
      <vt:lpstr>11. パラシュート</vt:lpstr>
      <vt:lpstr>10. 無線送受信機</vt:lpstr>
      <vt:lpstr>09. 信号を送る鏡</vt:lpstr>
      <vt:lpstr>08. 宇宙服修理キット</vt:lpstr>
      <vt:lpstr>07. 月面の地図</vt:lpstr>
      <vt:lpstr>06. 15Mのロープ</vt:lpstr>
      <vt:lpstr>05. 食料</vt:lpstr>
      <vt:lpstr>04.ポータブルライト</vt:lpstr>
      <vt:lpstr>03.宇宙用ブランケット</vt:lpstr>
      <vt:lpstr>02.38Lの水</vt:lpstr>
      <vt:lpstr>01.酸素タンク2本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月面生き残り作戦</dc:title>
  <dc:creator>文 家俊</dc:creator>
  <cp:lastModifiedBy>文 家俊</cp:lastModifiedBy>
  <cp:revision>65</cp:revision>
  <dcterms:created xsi:type="dcterms:W3CDTF">2023-06-15T09:02:41Z</dcterms:created>
  <dcterms:modified xsi:type="dcterms:W3CDTF">2023-06-29T08:55:54Z</dcterms:modified>
</cp:coreProperties>
</file>