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6" r:id="rId6"/>
    <p:sldId id="267" r:id="rId7"/>
    <p:sldId id="269" r:id="rId8"/>
    <p:sldId id="270" r:id="rId9"/>
    <p:sldId id="264" r:id="rId10"/>
    <p:sldId id="261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21"/>
    <a:srgbClr val="AC3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1"/>
    <p:restoredTop sz="85868"/>
  </p:normalViewPr>
  <p:slideViewPr>
    <p:cSldViewPr snapToGrid="0">
      <p:cViewPr varScale="1">
        <p:scale>
          <a:sx n="122" d="100"/>
          <a:sy n="122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29A3D-E090-AA4C-A6BA-89D66306354F}" type="doc">
      <dgm:prSet loTypeId="urn:microsoft.com/office/officeart/2005/8/layout/vProcess5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05B7333D-CFB4-4D49-90B8-A098F815E272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前回の研究コードを整理する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D4A6376B-18E8-8D42-B806-5A5BAA189F23}" type="par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042F6D26-50BD-4744-8985-A06E7E534712}" type="sib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ACD1D631-75F5-1643-A89B-C929A90C0830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ハッシュン関数と監視のツールを調べる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BECC0D0-CAB0-5747-9878-475E620E0791}" type="par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6CA2A18-39DE-2246-A28D-26793466C417}" type="sib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E0BA1F6-1DBD-7348-9E61-C2B9827CA8E4}">
      <dgm:prSet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テーマの範囲を決める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BAED1780-EC3E-264A-8908-ADBC6AE54E15}" type="par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C188B9F0-E883-F447-B26B-0C7CDBB809E1}" type="sib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DAE7AB72-7692-E34B-8E71-CFFBD3DE9881}" type="pres">
      <dgm:prSet presAssocID="{A9229A3D-E090-AA4C-A6BA-89D66306354F}" presName="outerComposite" presStyleCnt="0">
        <dgm:presLayoutVars>
          <dgm:chMax val="5"/>
          <dgm:dir/>
          <dgm:resizeHandles val="exact"/>
        </dgm:presLayoutVars>
      </dgm:prSet>
      <dgm:spPr/>
    </dgm:pt>
    <dgm:pt modelId="{CEA69B49-3AFC-2E47-B5B7-A5B56DA3FAE3}" type="pres">
      <dgm:prSet presAssocID="{A9229A3D-E090-AA4C-A6BA-89D66306354F}" presName="dummyMaxCanvas" presStyleCnt="0">
        <dgm:presLayoutVars/>
      </dgm:prSet>
      <dgm:spPr/>
    </dgm:pt>
    <dgm:pt modelId="{236C09B4-12DB-D845-BBAA-F5C88BBCB65D}" type="pres">
      <dgm:prSet presAssocID="{A9229A3D-E090-AA4C-A6BA-89D66306354F}" presName="ThreeNodes_1" presStyleLbl="node1" presStyleIdx="0" presStyleCnt="3" custLinFactNeighborX="-10019" custLinFactNeighborY="-43191">
        <dgm:presLayoutVars>
          <dgm:bulletEnabled val="1"/>
        </dgm:presLayoutVars>
      </dgm:prSet>
      <dgm:spPr/>
    </dgm:pt>
    <dgm:pt modelId="{CD607992-CE5A-FF4C-8C85-39698BECE336}" type="pres">
      <dgm:prSet presAssocID="{A9229A3D-E090-AA4C-A6BA-89D66306354F}" presName="ThreeNodes_2" presStyleLbl="node1" presStyleIdx="1" presStyleCnt="3">
        <dgm:presLayoutVars>
          <dgm:bulletEnabled val="1"/>
        </dgm:presLayoutVars>
      </dgm:prSet>
      <dgm:spPr/>
    </dgm:pt>
    <dgm:pt modelId="{9D6494C2-40E9-1B47-8B9A-BB85D9560F0F}" type="pres">
      <dgm:prSet presAssocID="{A9229A3D-E090-AA4C-A6BA-89D66306354F}" presName="ThreeNodes_3" presStyleLbl="node1" presStyleIdx="2" presStyleCnt="3">
        <dgm:presLayoutVars>
          <dgm:bulletEnabled val="1"/>
        </dgm:presLayoutVars>
      </dgm:prSet>
      <dgm:spPr/>
    </dgm:pt>
    <dgm:pt modelId="{7D1AED19-E9A5-C941-BD86-E937A7A31B8F}" type="pres">
      <dgm:prSet presAssocID="{A9229A3D-E090-AA4C-A6BA-89D66306354F}" presName="ThreeConn_1-2" presStyleLbl="fgAccFollowNode1" presStyleIdx="0" presStyleCnt="2">
        <dgm:presLayoutVars>
          <dgm:bulletEnabled val="1"/>
        </dgm:presLayoutVars>
      </dgm:prSet>
      <dgm:spPr/>
    </dgm:pt>
    <dgm:pt modelId="{F735CAE4-F68C-9A46-AA22-0D931832B3A9}" type="pres">
      <dgm:prSet presAssocID="{A9229A3D-E090-AA4C-A6BA-89D66306354F}" presName="ThreeConn_2-3" presStyleLbl="fgAccFollowNode1" presStyleIdx="1" presStyleCnt="2">
        <dgm:presLayoutVars>
          <dgm:bulletEnabled val="1"/>
        </dgm:presLayoutVars>
      </dgm:prSet>
      <dgm:spPr/>
    </dgm:pt>
    <dgm:pt modelId="{9F78ED61-4598-7C4F-93CE-17B6EDAFF535}" type="pres">
      <dgm:prSet presAssocID="{A9229A3D-E090-AA4C-A6BA-89D66306354F}" presName="ThreeNodes_1_text" presStyleLbl="node1" presStyleIdx="2" presStyleCnt="3">
        <dgm:presLayoutVars>
          <dgm:bulletEnabled val="1"/>
        </dgm:presLayoutVars>
      </dgm:prSet>
      <dgm:spPr/>
    </dgm:pt>
    <dgm:pt modelId="{8D60323C-7388-4947-B343-916D8524970D}" type="pres">
      <dgm:prSet presAssocID="{A9229A3D-E090-AA4C-A6BA-89D66306354F}" presName="ThreeNodes_2_text" presStyleLbl="node1" presStyleIdx="2" presStyleCnt="3">
        <dgm:presLayoutVars>
          <dgm:bulletEnabled val="1"/>
        </dgm:presLayoutVars>
      </dgm:prSet>
      <dgm:spPr/>
    </dgm:pt>
    <dgm:pt modelId="{1D6B94D4-A3EB-CE40-938F-A5E0760C190D}" type="pres">
      <dgm:prSet presAssocID="{A9229A3D-E090-AA4C-A6BA-89D66306354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0467A16-6E58-EF46-A2DB-EB3D714F5DDE}" type="presOf" srcId="{05B7333D-CFB4-4D49-90B8-A098F815E272}" destId="{CD607992-CE5A-FF4C-8C85-39698BECE336}" srcOrd="0" destOrd="0" presId="urn:microsoft.com/office/officeart/2005/8/layout/vProcess5"/>
    <dgm:cxn modelId="{2AB27E1D-FA1F-F549-A17E-573BE4B941F3}" type="presOf" srcId="{BE0BA1F6-1DBD-7348-9E61-C2B9827CA8E4}" destId="{9F78ED61-4598-7C4F-93CE-17B6EDAFF535}" srcOrd="1" destOrd="0" presId="urn:microsoft.com/office/officeart/2005/8/layout/vProcess5"/>
    <dgm:cxn modelId="{08A26A25-6A2A-BA4A-A71A-6C04E61FBDCC}" type="presOf" srcId="{A9229A3D-E090-AA4C-A6BA-89D66306354F}" destId="{DAE7AB72-7692-E34B-8E71-CFFBD3DE9881}" srcOrd="0" destOrd="0" presId="urn:microsoft.com/office/officeart/2005/8/layout/vProcess5"/>
    <dgm:cxn modelId="{CAAD433B-FA9F-F54C-996F-91F89CB12B30}" type="presOf" srcId="{BE0BA1F6-1DBD-7348-9E61-C2B9827CA8E4}" destId="{236C09B4-12DB-D845-BBAA-F5C88BBCB65D}" srcOrd="0" destOrd="0" presId="urn:microsoft.com/office/officeart/2005/8/layout/vProcess5"/>
    <dgm:cxn modelId="{6FFCAD42-244A-5840-9ADA-86AF270EE864}" srcId="{A9229A3D-E090-AA4C-A6BA-89D66306354F}" destId="{05B7333D-CFB4-4D49-90B8-A098F815E272}" srcOrd="1" destOrd="0" parTransId="{D4A6376B-18E8-8D42-B806-5A5BAA189F23}" sibTransId="{042F6D26-50BD-4744-8985-A06E7E534712}"/>
    <dgm:cxn modelId="{C119B64F-83A7-B441-83FA-14A3ABF7D63B}" type="presOf" srcId="{ACD1D631-75F5-1643-A89B-C929A90C0830}" destId="{1D6B94D4-A3EB-CE40-938F-A5E0760C190D}" srcOrd="1" destOrd="0" presId="urn:microsoft.com/office/officeart/2005/8/layout/vProcess5"/>
    <dgm:cxn modelId="{E49DF45D-4DDB-8240-BF6A-AD692A41908F}" type="presOf" srcId="{05B7333D-CFB4-4D49-90B8-A098F815E272}" destId="{8D60323C-7388-4947-B343-916D8524970D}" srcOrd="1" destOrd="0" presId="urn:microsoft.com/office/officeart/2005/8/layout/vProcess5"/>
    <dgm:cxn modelId="{6C499462-F3CC-A34A-B7E7-9378B8034323}" type="presOf" srcId="{042F6D26-50BD-4744-8985-A06E7E534712}" destId="{F735CAE4-F68C-9A46-AA22-0D931832B3A9}" srcOrd="0" destOrd="0" presId="urn:microsoft.com/office/officeart/2005/8/layout/vProcess5"/>
    <dgm:cxn modelId="{8B229473-A47B-0041-A430-E1236AAB5E03}" srcId="{A9229A3D-E090-AA4C-A6BA-89D66306354F}" destId="{ACD1D631-75F5-1643-A89B-C929A90C0830}" srcOrd="2" destOrd="0" parTransId="{EBECC0D0-CAB0-5747-9878-475E620E0791}" sibTransId="{B6CA2A18-39DE-2246-A28D-26793466C417}"/>
    <dgm:cxn modelId="{1A92B3C0-F821-3945-9471-3A9155ABB44C}" type="presOf" srcId="{ACD1D631-75F5-1643-A89B-C929A90C0830}" destId="{9D6494C2-40E9-1B47-8B9A-BB85D9560F0F}" srcOrd="0" destOrd="0" presId="urn:microsoft.com/office/officeart/2005/8/layout/vProcess5"/>
    <dgm:cxn modelId="{CC1A63E7-9EE8-044F-B437-03B5F1673A4A}" srcId="{A9229A3D-E090-AA4C-A6BA-89D66306354F}" destId="{BE0BA1F6-1DBD-7348-9E61-C2B9827CA8E4}" srcOrd="0" destOrd="0" parTransId="{BAED1780-EC3E-264A-8908-ADBC6AE54E15}" sibTransId="{C188B9F0-E883-F447-B26B-0C7CDBB809E1}"/>
    <dgm:cxn modelId="{17A144F8-A7A5-944C-8AAF-C9C4D161322A}" type="presOf" srcId="{C188B9F0-E883-F447-B26B-0C7CDBB809E1}" destId="{7D1AED19-E9A5-C941-BD86-E937A7A31B8F}" srcOrd="0" destOrd="0" presId="urn:microsoft.com/office/officeart/2005/8/layout/vProcess5"/>
    <dgm:cxn modelId="{CF560E24-3455-6346-8A36-C814778B8831}" type="presParOf" srcId="{DAE7AB72-7692-E34B-8E71-CFFBD3DE9881}" destId="{CEA69B49-3AFC-2E47-B5B7-A5B56DA3FAE3}" srcOrd="0" destOrd="0" presId="urn:microsoft.com/office/officeart/2005/8/layout/vProcess5"/>
    <dgm:cxn modelId="{6C5807B3-295D-0044-89FB-1A4CACCE0D2D}" type="presParOf" srcId="{DAE7AB72-7692-E34B-8E71-CFFBD3DE9881}" destId="{236C09B4-12DB-D845-BBAA-F5C88BBCB65D}" srcOrd="1" destOrd="0" presId="urn:microsoft.com/office/officeart/2005/8/layout/vProcess5"/>
    <dgm:cxn modelId="{1B64969D-2CEE-FD48-AE76-7E401F96A6FA}" type="presParOf" srcId="{DAE7AB72-7692-E34B-8E71-CFFBD3DE9881}" destId="{CD607992-CE5A-FF4C-8C85-39698BECE336}" srcOrd="2" destOrd="0" presId="urn:microsoft.com/office/officeart/2005/8/layout/vProcess5"/>
    <dgm:cxn modelId="{25791706-A3AC-DA49-9ED9-3A4936233CFD}" type="presParOf" srcId="{DAE7AB72-7692-E34B-8E71-CFFBD3DE9881}" destId="{9D6494C2-40E9-1B47-8B9A-BB85D9560F0F}" srcOrd="3" destOrd="0" presId="urn:microsoft.com/office/officeart/2005/8/layout/vProcess5"/>
    <dgm:cxn modelId="{C451275D-54AB-AC4D-BEA1-924BA7687EF7}" type="presParOf" srcId="{DAE7AB72-7692-E34B-8E71-CFFBD3DE9881}" destId="{7D1AED19-E9A5-C941-BD86-E937A7A31B8F}" srcOrd="4" destOrd="0" presId="urn:microsoft.com/office/officeart/2005/8/layout/vProcess5"/>
    <dgm:cxn modelId="{88B6BCB5-7F71-DB40-9012-4762D8FF1E96}" type="presParOf" srcId="{DAE7AB72-7692-E34B-8E71-CFFBD3DE9881}" destId="{F735CAE4-F68C-9A46-AA22-0D931832B3A9}" srcOrd="5" destOrd="0" presId="urn:microsoft.com/office/officeart/2005/8/layout/vProcess5"/>
    <dgm:cxn modelId="{871F9FC6-1AFC-1340-A689-9DE8664F6B1C}" type="presParOf" srcId="{DAE7AB72-7692-E34B-8E71-CFFBD3DE9881}" destId="{9F78ED61-4598-7C4F-93CE-17B6EDAFF535}" srcOrd="6" destOrd="0" presId="urn:microsoft.com/office/officeart/2005/8/layout/vProcess5"/>
    <dgm:cxn modelId="{B46B8705-6136-F943-B04E-620F4BEDFD94}" type="presParOf" srcId="{DAE7AB72-7692-E34B-8E71-CFFBD3DE9881}" destId="{8D60323C-7388-4947-B343-916D8524970D}" srcOrd="7" destOrd="0" presId="urn:microsoft.com/office/officeart/2005/8/layout/vProcess5"/>
    <dgm:cxn modelId="{6BCEADBB-0784-5546-97C0-86056958F5AE}" type="presParOf" srcId="{DAE7AB72-7692-E34B-8E71-CFFBD3DE9881}" destId="{1D6B94D4-A3EB-CE40-938F-A5E0760C19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29A3D-E090-AA4C-A6BA-89D66306354F}" type="doc">
      <dgm:prSet loTypeId="urn:microsoft.com/office/officeart/2005/8/layout/vProcess5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ACD1D631-75F5-1643-A89B-C929A90C0830}">
      <dgm:prSet phldrT="[文字]" custT="1"/>
      <dgm:spPr/>
      <dgm:t>
        <a:bodyPr/>
        <a:lstStyle/>
        <a:p>
          <a:pPr algn="ctr"/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ブロックの作成時間を計算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BECC0D0-CAB0-5747-9878-475E620E0791}" type="par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6CA2A18-39DE-2246-A28D-26793466C417}" type="sib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E0BA1F6-1DBD-7348-9E61-C2B9827CA8E4}">
      <dgm:prSet custT="1"/>
      <dgm:spPr/>
      <dgm:t>
        <a:bodyPr/>
        <a:lstStyle/>
        <a:p>
          <a:pPr algn="ctr"/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ハッシュ関数を設置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BAED1780-EC3E-264A-8908-ADBC6AE54E15}" type="par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C188B9F0-E883-F447-B26B-0C7CDBB809E1}" type="sib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05B7333D-CFB4-4D49-90B8-A098F815E272}">
      <dgm:prSet phldrT="[文字]" custT="1"/>
      <dgm:spPr/>
      <dgm:t>
        <a:bodyPr/>
        <a:lstStyle/>
        <a:p>
          <a:pPr algn="ctr"/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ハッシュ（</a:t>
          </a:r>
          <a:r>
            <a:rPr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rPr>
            <a:t> 32byte 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）のテスト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042F6D26-50BD-4744-8985-A06E7E534712}" type="sib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D4A6376B-18E8-8D42-B806-5A5BAA189F23}" type="par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DAE7AB72-7692-E34B-8E71-CFFBD3DE9881}" type="pres">
      <dgm:prSet presAssocID="{A9229A3D-E090-AA4C-A6BA-89D66306354F}" presName="outerComposite" presStyleCnt="0">
        <dgm:presLayoutVars>
          <dgm:chMax val="5"/>
          <dgm:dir/>
          <dgm:resizeHandles val="exact"/>
        </dgm:presLayoutVars>
      </dgm:prSet>
      <dgm:spPr/>
    </dgm:pt>
    <dgm:pt modelId="{CEA69B49-3AFC-2E47-B5B7-A5B56DA3FAE3}" type="pres">
      <dgm:prSet presAssocID="{A9229A3D-E090-AA4C-A6BA-89D66306354F}" presName="dummyMaxCanvas" presStyleCnt="0">
        <dgm:presLayoutVars/>
      </dgm:prSet>
      <dgm:spPr/>
    </dgm:pt>
    <dgm:pt modelId="{236C09B4-12DB-D845-BBAA-F5C88BBCB65D}" type="pres">
      <dgm:prSet presAssocID="{A9229A3D-E090-AA4C-A6BA-89D66306354F}" presName="ThreeNodes_1" presStyleLbl="node1" presStyleIdx="0" presStyleCnt="3" custLinFactNeighborX="-10019" custLinFactNeighborY="-43191">
        <dgm:presLayoutVars>
          <dgm:bulletEnabled val="1"/>
        </dgm:presLayoutVars>
      </dgm:prSet>
      <dgm:spPr/>
    </dgm:pt>
    <dgm:pt modelId="{CD607992-CE5A-FF4C-8C85-39698BECE336}" type="pres">
      <dgm:prSet presAssocID="{A9229A3D-E090-AA4C-A6BA-89D66306354F}" presName="ThreeNodes_2" presStyleLbl="node1" presStyleIdx="1" presStyleCnt="3">
        <dgm:presLayoutVars>
          <dgm:bulletEnabled val="1"/>
        </dgm:presLayoutVars>
      </dgm:prSet>
      <dgm:spPr/>
    </dgm:pt>
    <dgm:pt modelId="{9D6494C2-40E9-1B47-8B9A-BB85D9560F0F}" type="pres">
      <dgm:prSet presAssocID="{A9229A3D-E090-AA4C-A6BA-89D66306354F}" presName="ThreeNodes_3" presStyleLbl="node1" presStyleIdx="2" presStyleCnt="3">
        <dgm:presLayoutVars>
          <dgm:bulletEnabled val="1"/>
        </dgm:presLayoutVars>
      </dgm:prSet>
      <dgm:spPr/>
    </dgm:pt>
    <dgm:pt modelId="{7D1AED19-E9A5-C941-BD86-E937A7A31B8F}" type="pres">
      <dgm:prSet presAssocID="{A9229A3D-E090-AA4C-A6BA-89D66306354F}" presName="ThreeConn_1-2" presStyleLbl="fgAccFollowNode1" presStyleIdx="0" presStyleCnt="2">
        <dgm:presLayoutVars>
          <dgm:bulletEnabled val="1"/>
        </dgm:presLayoutVars>
      </dgm:prSet>
      <dgm:spPr/>
    </dgm:pt>
    <dgm:pt modelId="{F735CAE4-F68C-9A46-AA22-0D931832B3A9}" type="pres">
      <dgm:prSet presAssocID="{A9229A3D-E090-AA4C-A6BA-89D66306354F}" presName="ThreeConn_2-3" presStyleLbl="fgAccFollowNode1" presStyleIdx="1" presStyleCnt="2">
        <dgm:presLayoutVars>
          <dgm:bulletEnabled val="1"/>
        </dgm:presLayoutVars>
      </dgm:prSet>
      <dgm:spPr/>
    </dgm:pt>
    <dgm:pt modelId="{9F78ED61-4598-7C4F-93CE-17B6EDAFF535}" type="pres">
      <dgm:prSet presAssocID="{A9229A3D-E090-AA4C-A6BA-89D66306354F}" presName="ThreeNodes_1_text" presStyleLbl="node1" presStyleIdx="2" presStyleCnt="3">
        <dgm:presLayoutVars>
          <dgm:bulletEnabled val="1"/>
        </dgm:presLayoutVars>
      </dgm:prSet>
      <dgm:spPr/>
    </dgm:pt>
    <dgm:pt modelId="{8D60323C-7388-4947-B343-916D8524970D}" type="pres">
      <dgm:prSet presAssocID="{A9229A3D-E090-AA4C-A6BA-89D66306354F}" presName="ThreeNodes_2_text" presStyleLbl="node1" presStyleIdx="2" presStyleCnt="3">
        <dgm:presLayoutVars>
          <dgm:bulletEnabled val="1"/>
        </dgm:presLayoutVars>
      </dgm:prSet>
      <dgm:spPr/>
    </dgm:pt>
    <dgm:pt modelId="{1D6B94D4-A3EB-CE40-938F-A5E0760C190D}" type="pres">
      <dgm:prSet presAssocID="{A9229A3D-E090-AA4C-A6BA-89D66306354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0467A16-6E58-EF46-A2DB-EB3D714F5DDE}" type="presOf" srcId="{05B7333D-CFB4-4D49-90B8-A098F815E272}" destId="{CD607992-CE5A-FF4C-8C85-39698BECE336}" srcOrd="0" destOrd="0" presId="urn:microsoft.com/office/officeart/2005/8/layout/vProcess5"/>
    <dgm:cxn modelId="{2AB27E1D-FA1F-F549-A17E-573BE4B941F3}" type="presOf" srcId="{BE0BA1F6-1DBD-7348-9E61-C2B9827CA8E4}" destId="{9F78ED61-4598-7C4F-93CE-17B6EDAFF535}" srcOrd="1" destOrd="0" presId="urn:microsoft.com/office/officeart/2005/8/layout/vProcess5"/>
    <dgm:cxn modelId="{08A26A25-6A2A-BA4A-A71A-6C04E61FBDCC}" type="presOf" srcId="{A9229A3D-E090-AA4C-A6BA-89D66306354F}" destId="{DAE7AB72-7692-E34B-8E71-CFFBD3DE9881}" srcOrd="0" destOrd="0" presId="urn:microsoft.com/office/officeart/2005/8/layout/vProcess5"/>
    <dgm:cxn modelId="{CAAD433B-FA9F-F54C-996F-91F89CB12B30}" type="presOf" srcId="{BE0BA1F6-1DBD-7348-9E61-C2B9827CA8E4}" destId="{236C09B4-12DB-D845-BBAA-F5C88BBCB65D}" srcOrd="0" destOrd="0" presId="urn:microsoft.com/office/officeart/2005/8/layout/vProcess5"/>
    <dgm:cxn modelId="{6FFCAD42-244A-5840-9ADA-86AF270EE864}" srcId="{A9229A3D-E090-AA4C-A6BA-89D66306354F}" destId="{05B7333D-CFB4-4D49-90B8-A098F815E272}" srcOrd="1" destOrd="0" parTransId="{D4A6376B-18E8-8D42-B806-5A5BAA189F23}" sibTransId="{042F6D26-50BD-4744-8985-A06E7E534712}"/>
    <dgm:cxn modelId="{C119B64F-83A7-B441-83FA-14A3ABF7D63B}" type="presOf" srcId="{ACD1D631-75F5-1643-A89B-C929A90C0830}" destId="{1D6B94D4-A3EB-CE40-938F-A5E0760C190D}" srcOrd="1" destOrd="0" presId="urn:microsoft.com/office/officeart/2005/8/layout/vProcess5"/>
    <dgm:cxn modelId="{E49DF45D-4DDB-8240-BF6A-AD692A41908F}" type="presOf" srcId="{05B7333D-CFB4-4D49-90B8-A098F815E272}" destId="{8D60323C-7388-4947-B343-916D8524970D}" srcOrd="1" destOrd="0" presId="urn:microsoft.com/office/officeart/2005/8/layout/vProcess5"/>
    <dgm:cxn modelId="{6C499462-F3CC-A34A-B7E7-9378B8034323}" type="presOf" srcId="{042F6D26-50BD-4744-8985-A06E7E534712}" destId="{F735CAE4-F68C-9A46-AA22-0D931832B3A9}" srcOrd="0" destOrd="0" presId="urn:microsoft.com/office/officeart/2005/8/layout/vProcess5"/>
    <dgm:cxn modelId="{8B229473-A47B-0041-A430-E1236AAB5E03}" srcId="{A9229A3D-E090-AA4C-A6BA-89D66306354F}" destId="{ACD1D631-75F5-1643-A89B-C929A90C0830}" srcOrd="2" destOrd="0" parTransId="{EBECC0D0-CAB0-5747-9878-475E620E0791}" sibTransId="{B6CA2A18-39DE-2246-A28D-26793466C417}"/>
    <dgm:cxn modelId="{1A92B3C0-F821-3945-9471-3A9155ABB44C}" type="presOf" srcId="{ACD1D631-75F5-1643-A89B-C929A90C0830}" destId="{9D6494C2-40E9-1B47-8B9A-BB85D9560F0F}" srcOrd="0" destOrd="0" presId="urn:microsoft.com/office/officeart/2005/8/layout/vProcess5"/>
    <dgm:cxn modelId="{CC1A63E7-9EE8-044F-B437-03B5F1673A4A}" srcId="{A9229A3D-E090-AA4C-A6BA-89D66306354F}" destId="{BE0BA1F6-1DBD-7348-9E61-C2B9827CA8E4}" srcOrd="0" destOrd="0" parTransId="{BAED1780-EC3E-264A-8908-ADBC6AE54E15}" sibTransId="{C188B9F0-E883-F447-B26B-0C7CDBB809E1}"/>
    <dgm:cxn modelId="{17A144F8-A7A5-944C-8AAF-C9C4D161322A}" type="presOf" srcId="{C188B9F0-E883-F447-B26B-0C7CDBB809E1}" destId="{7D1AED19-E9A5-C941-BD86-E937A7A31B8F}" srcOrd="0" destOrd="0" presId="urn:microsoft.com/office/officeart/2005/8/layout/vProcess5"/>
    <dgm:cxn modelId="{CF560E24-3455-6346-8A36-C814778B8831}" type="presParOf" srcId="{DAE7AB72-7692-E34B-8E71-CFFBD3DE9881}" destId="{CEA69B49-3AFC-2E47-B5B7-A5B56DA3FAE3}" srcOrd="0" destOrd="0" presId="urn:microsoft.com/office/officeart/2005/8/layout/vProcess5"/>
    <dgm:cxn modelId="{6C5807B3-295D-0044-89FB-1A4CACCE0D2D}" type="presParOf" srcId="{DAE7AB72-7692-E34B-8E71-CFFBD3DE9881}" destId="{236C09B4-12DB-D845-BBAA-F5C88BBCB65D}" srcOrd="1" destOrd="0" presId="urn:microsoft.com/office/officeart/2005/8/layout/vProcess5"/>
    <dgm:cxn modelId="{1B64969D-2CEE-FD48-AE76-7E401F96A6FA}" type="presParOf" srcId="{DAE7AB72-7692-E34B-8E71-CFFBD3DE9881}" destId="{CD607992-CE5A-FF4C-8C85-39698BECE336}" srcOrd="2" destOrd="0" presId="urn:microsoft.com/office/officeart/2005/8/layout/vProcess5"/>
    <dgm:cxn modelId="{25791706-A3AC-DA49-9ED9-3A4936233CFD}" type="presParOf" srcId="{DAE7AB72-7692-E34B-8E71-CFFBD3DE9881}" destId="{9D6494C2-40E9-1B47-8B9A-BB85D9560F0F}" srcOrd="3" destOrd="0" presId="urn:microsoft.com/office/officeart/2005/8/layout/vProcess5"/>
    <dgm:cxn modelId="{C451275D-54AB-AC4D-BEA1-924BA7687EF7}" type="presParOf" srcId="{DAE7AB72-7692-E34B-8E71-CFFBD3DE9881}" destId="{7D1AED19-E9A5-C941-BD86-E937A7A31B8F}" srcOrd="4" destOrd="0" presId="urn:microsoft.com/office/officeart/2005/8/layout/vProcess5"/>
    <dgm:cxn modelId="{88B6BCB5-7F71-DB40-9012-4762D8FF1E96}" type="presParOf" srcId="{DAE7AB72-7692-E34B-8E71-CFFBD3DE9881}" destId="{F735CAE4-F68C-9A46-AA22-0D931832B3A9}" srcOrd="5" destOrd="0" presId="urn:microsoft.com/office/officeart/2005/8/layout/vProcess5"/>
    <dgm:cxn modelId="{871F9FC6-1AFC-1340-A689-9DE8664F6B1C}" type="presParOf" srcId="{DAE7AB72-7692-E34B-8E71-CFFBD3DE9881}" destId="{9F78ED61-4598-7C4F-93CE-17B6EDAFF535}" srcOrd="6" destOrd="0" presId="urn:microsoft.com/office/officeart/2005/8/layout/vProcess5"/>
    <dgm:cxn modelId="{B46B8705-6136-F943-B04E-620F4BEDFD94}" type="presParOf" srcId="{DAE7AB72-7692-E34B-8E71-CFFBD3DE9881}" destId="{8D60323C-7388-4947-B343-916D8524970D}" srcOrd="7" destOrd="0" presId="urn:microsoft.com/office/officeart/2005/8/layout/vProcess5"/>
    <dgm:cxn modelId="{6BCEADBB-0784-5546-97C0-86056958F5AE}" type="presParOf" srcId="{DAE7AB72-7692-E34B-8E71-CFFBD3DE9881}" destId="{1D6B94D4-A3EB-CE40-938F-A5E0760C19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C09B4-12DB-D845-BBAA-F5C88BBCB65D}">
      <dsp:nvSpPr>
        <dsp:cNvPr id="0" name=""/>
        <dsp:cNvSpPr/>
      </dsp:nvSpPr>
      <dsp:spPr>
        <a:xfrm>
          <a:off x="0" y="0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テーマの範囲を決める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33110" y="33110"/>
        <a:ext cx="6322369" cy="1064240"/>
      </dsp:txXfrm>
    </dsp:sp>
    <dsp:sp modelId="{CD607992-CE5A-FF4C-8C85-39698BECE336}">
      <dsp:nvSpPr>
        <dsp:cNvPr id="0" name=""/>
        <dsp:cNvSpPr/>
      </dsp:nvSpPr>
      <dsp:spPr>
        <a:xfrm>
          <a:off x="665490" y="1318871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前回の研究コードを整理する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98600" y="1351981"/>
        <a:ext cx="6075715" cy="1064240"/>
      </dsp:txXfrm>
    </dsp:sp>
    <dsp:sp modelId="{9D6494C2-40E9-1B47-8B9A-BB85D9560F0F}">
      <dsp:nvSpPr>
        <dsp:cNvPr id="0" name=""/>
        <dsp:cNvSpPr/>
      </dsp:nvSpPr>
      <dsp:spPr>
        <a:xfrm>
          <a:off x="1330980" y="2637742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ハッシュン関数と監視のツールを調べる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364090" y="2670852"/>
        <a:ext cx="6075715" cy="1064240"/>
      </dsp:txXfrm>
    </dsp:sp>
    <dsp:sp modelId="{7D1AED19-E9A5-C941-BD86-E937A7A31B8F}">
      <dsp:nvSpPr>
        <dsp:cNvPr id="0" name=""/>
        <dsp:cNvSpPr/>
      </dsp:nvSpPr>
      <dsp:spPr>
        <a:xfrm>
          <a:off x="6807425" y="857266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6972755" y="857266"/>
        <a:ext cx="404139" cy="552936"/>
      </dsp:txXfrm>
    </dsp:sp>
    <dsp:sp modelId="{F735CAE4-F68C-9A46-AA22-0D931832B3A9}">
      <dsp:nvSpPr>
        <dsp:cNvPr id="0" name=""/>
        <dsp:cNvSpPr/>
      </dsp:nvSpPr>
      <dsp:spPr>
        <a:xfrm>
          <a:off x="7472915" y="2168600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7638245" y="2168600"/>
        <a:ext cx="404139" cy="552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C09B4-12DB-D845-BBAA-F5C88BBCB65D}">
      <dsp:nvSpPr>
        <dsp:cNvPr id="0" name=""/>
        <dsp:cNvSpPr/>
      </dsp:nvSpPr>
      <dsp:spPr>
        <a:xfrm>
          <a:off x="0" y="0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ハッシュ関数を設置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33110" y="33110"/>
        <a:ext cx="6322369" cy="1064240"/>
      </dsp:txXfrm>
    </dsp:sp>
    <dsp:sp modelId="{CD607992-CE5A-FF4C-8C85-39698BECE336}">
      <dsp:nvSpPr>
        <dsp:cNvPr id="0" name=""/>
        <dsp:cNvSpPr/>
      </dsp:nvSpPr>
      <dsp:spPr>
        <a:xfrm>
          <a:off x="665490" y="1318871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ハッシュ（</a:t>
          </a:r>
          <a:r>
            <a:rPr lang="en-US" altLang="zh-HK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 32byte 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）のテスト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98600" y="1351981"/>
        <a:ext cx="6075715" cy="1064240"/>
      </dsp:txXfrm>
    </dsp:sp>
    <dsp:sp modelId="{9D6494C2-40E9-1B47-8B9A-BB85D9560F0F}">
      <dsp:nvSpPr>
        <dsp:cNvPr id="0" name=""/>
        <dsp:cNvSpPr/>
      </dsp:nvSpPr>
      <dsp:spPr>
        <a:xfrm>
          <a:off x="1330980" y="2637742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ブロックの作成時間を計算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364090" y="2670852"/>
        <a:ext cx="6075715" cy="1064240"/>
      </dsp:txXfrm>
    </dsp:sp>
    <dsp:sp modelId="{7D1AED19-E9A5-C941-BD86-E937A7A31B8F}">
      <dsp:nvSpPr>
        <dsp:cNvPr id="0" name=""/>
        <dsp:cNvSpPr/>
      </dsp:nvSpPr>
      <dsp:spPr>
        <a:xfrm>
          <a:off x="6807425" y="857266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6972755" y="857266"/>
        <a:ext cx="404139" cy="552936"/>
      </dsp:txXfrm>
    </dsp:sp>
    <dsp:sp modelId="{F735CAE4-F68C-9A46-AA22-0D931832B3A9}">
      <dsp:nvSpPr>
        <dsp:cNvPr id="0" name=""/>
        <dsp:cNvSpPr/>
      </dsp:nvSpPr>
      <dsp:spPr>
        <a:xfrm>
          <a:off x="7472915" y="2168600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7638245" y="2168600"/>
        <a:ext cx="404139" cy="552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B1EB1-CDC4-F948-A361-2ADBE5BAC4B6}" type="datetimeFigureOut">
              <a:rPr kumimoji="1" lang="zh-HK" altLang="en-US" smtClean="0"/>
              <a:t>03/12/24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099C-06F5-764E-8D8C-32B506B98079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0231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パフォーマンス</a:t>
            </a:r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09882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7D8E1-902E-834B-AAE1-0D8A7B89A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E02A151-06F3-47D4-C42C-A1FAACCB2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06753FE-7774-66CD-177D-4F1840A7C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CF2DB6-57CF-8B4E-21FF-C420D3F88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11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809384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956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K" altLang="en-US" dirty="0"/>
              <a:t>低減（ていげん）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54894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2664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3A679-C56F-4D52-9783-F01AF7AA1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9583BA9-9A92-DF4E-75D9-805F062C2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821689A-5DFC-599D-FCBB-1E5F9D1EE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前回</a:t>
            </a:r>
            <a:r>
              <a:rPr lang="ja-JP" altLang="en-US"/>
              <a:t>は </a:t>
            </a:r>
            <a:r>
              <a:rPr lang="en-US" altLang="zh-HK" dirty="0"/>
              <a:t>Sha256 </a:t>
            </a:r>
            <a:r>
              <a:rPr lang="ja-JP" altLang="en-US"/>
              <a:t>を</a:t>
            </a:r>
            <a:r>
              <a:rPr lang="zh-HK" altLang="en-US" dirty="0"/>
              <a:t>使用</a:t>
            </a:r>
            <a:r>
              <a:rPr lang="ja-JP" altLang="en-US"/>
              <a:t>しました。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/>
              <a:t>ブロックチェーンにハッシュを</a:t>
            </a:r>
            <a:r>
              <a:rPr lang="zh-HK" altLang="en-US" dirty="0"/>
              <a:t>使用</a:t>
            </a:r>
            <a:r>
              <a:rPr lang="ja-JP" altLang="en-US"/>
              <a:t>する</a:t>
            </a:r>
            <a:r>
              <a:rPr lang="zh-HK" altLang="en-US" dirty="0"/>
              <a:t>目的</a:t>
            </a:r>
            <a:r>
              <a:rPr lang="ja-JP" altLang="en-US"/>
              <a:t>は、</a:t>
            </a:r>
            <a:r>
              <a:rPr lang="zh-HK" altLang="en-US" dirty="0"/>
              <a:t>情報</a:t>
            </a:r>
            <a:r>
              <a:rPr lang="ja-JP" altLang="en-US"/>
              <a:t>の</a:t>
            </a:r>
            <a:r>
              <a:rPr lang="zh-HK" altLang="en-US" dirty="0"/>
              <a:t>整合性</a:t>
            </a:r>
            <a:r>
              <a:rPr lang="ja-JP" altLang="en-US"/>
              <a:t>を</a:t>
            </a:r>
            <a:r>
              <a:rPr lang="zh-HK" altLang="en-US" dirty="0"/>
              <a:t>保</a:t>
            </a:r>
            <a:r>
              <a:rPr lang="ja-JP" altLang="en-US"/>
              <a:t>つことが</a:t>
            </a:r>
            <a:r>
              <a:rPr lang="zh-HK" altLang="en-US" dirty="0"/>
              <a:t>目的なので、</a:t>
            </a:r>
            <a:br>
              <a:rPr lang="en-US" altLang="zh-HK" dirty="0"/>
            </a:br>
            <a:br>
              <a:rPr lang="en-US" altLang="zh-HK" dirty="0"/>
            </a:br>
            <a:r>
              <a:rPr lang="zh-HK" altLang="en-US" dirty="0"/>
              <a:t>今回</a:t>
            </a:r>
            <a:r>
              <a:rPr lang="ja-JP" altLang="en-US"/>
              <a:t>は </a:t>
            </a:r>
            <a:r>
              <a:rPr lang="en-US" altLang="ja-JP" dirty="0"/>
              <a:t>9 </a:t>
            </a:r>
            <a:r>
              <a:rPr lang="ja-JP" altLang="en-US"/>
              <a:t>つのハッシュ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/>
              <a:t>でテストする</a:t>
            </a:r>
            <a:r>
              <a:rPr lang="zh-HK" altLang="en-US" dirty="0"/>
              <a:t>予定</a:t>
            </a:r>
            <a:r>
              <a:rPr lang="ja-JP" altLang="en-US"/>
              <a:t>です。</a:t>
            </a:r>
            <a:r>
              <a:rPr lang="zh-HK" altLang="en-US" dirty="0"/>
              <a:t>選択する理由はただ今まで使ったことがないハッシュン関数です。</a:t>
            </a:r>
            <a:endParaRPr lang="en-US" altLang="zh-H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H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整合性（</a:t>
            </a:r>
            <a:r>
              <a:rPr lang="ja-JP" altLang="en-US"/>
              <a:t>せいごうせい</a:t>
            </a:r>
            <a:r>
              <a:rPr lang="zh-HK" altLang="en-US" dirty="0"/>
              <a:t>）</a:t>
            </a:r>
            <a:br>
              <a:rPr lang="en-US" altLang="zh-HK" sz="12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zh-HK" altLang="en-US" dirty="0"/>
              <a:t>保</a:t>
            </a:r>
            <a:r>
              <a:rPr lang="ja-JP" altLang="en-US"/>
              <a:t>つ（</a:t>
            </a:r>
            <a:r>
              <a:rPr lang="zh-HK" altLang="en-US" dirty="0"/>
              <a:t>たもつ</a:t>
            </a:r>
            <a:r>
              <a:rPr lang="ja-JP" altLang="en-US"/>
              <a:t>）</a:t>
            </a:r>
            <a:r>
              <a:rPr lang="en-US" altLang="zh-HK" dirty="0"/>
              <a:t>l</a:t>
            </a:r>
            <a:endParaRPr kumimoji="1"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250AC5-9614-1443-90FC-12FF72D08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5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28524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E554-039F-EB64-482C-83CCBD62A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80B1AF1-1B55-BF84-885B-D0D02F046C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305AC10-1402-161F-9D18-F8BBCE98C8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D84803-3903-F559-4A2B-7BF45559F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6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7607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1BEE9-E4E4-FBE6-F62A-0ADDD9438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87CA14F-6D27-9E58-BC22-B75AD8A42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D4F50A-5BB9-A852-8741-917ACCF83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Argon2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Blake2s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RIPEMD-160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Whirlpool 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などの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暗号学的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ハッシュ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はセキュリティに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重点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置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いて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設計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されていますが、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効率性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低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いため、より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高速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効率的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な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次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のハッシュ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切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り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替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えます：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A6E327-FA4A-AF81-0372-676E645E9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7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14875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D51B8-0FAA-2470-CF6B-8EB5CA169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4381E50-5663-2CD8-3BB1-DE305B4DE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1878DC6-D46B-6766-5FE7-7B706569D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Argon2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Blake2s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RIPEMD-160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Whirlpool 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などの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暗号学的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ハッシュ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はセキュリティに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重点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置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いて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設計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されていますが、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効率性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低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いため、より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高速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効率的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な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次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のハッシュ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切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り</a:t>
            </a:r>
            <a:r>
              <a:rPr lang="zh-HK" altLang="en-US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替</a:t>
            </a:r>
            <a:r>
              <a:rPr lang="ja-JP" altLang="en-US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えます：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52DBC3-3A3E-7940-A84E-ABA34E6BE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8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801380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6BB10-D979-BEC8-558F-6BD4C8AB1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EB737EE-21C5-1F05-76C9-74769B607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148FDAE-77F3-D548-F25A-F44F594FB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2E7F52-32FB-B20F-27C8-F4B5B1B46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9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32155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sz="12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以下二つツールを使用して調査し続きます。</a:t>
            </a:r>
            <a:endParaRPr lang="en-US" altLang="zh-HK" sz="1200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zh-HK" altLang="en-US" dirty="0"/>
              <a:t>一つは</a:t>
            </a:r>
            <a:r>
              <a:rPr kumimoji="1" lang="en-US" altLang="zh-HK" dirty="0"/>
              <a:t> go max procs </a:t>
            </a:r>
            <a:r>
              <a:rPr kumimoji="1" lang="zh-HK" altLang="en-US" dirty="0"/>
              <a:t>です。</a:t>
            </a:r>
            <a:br>
              <a:rPr kumimoji="1" lang="en-US" altLang="zh-HK" dirty="0"/>
            </a:br>
            <a:r>
              <a:rPr kumimoji="1" lang="en-US" altLang="zh-HK" dirty="0"/>
              <a:t>	</a:t>
            </a:r>
            <a:r>
              <a:rPr lang="en-US" altLang="zh-HK" dirty="0"/>
              <a:t>Go Max Procs ( Po</a:t>
            </a:r>
            <a:r>
              <a:rPr lang="zh-HK" altLang="en-US" dirty="0"/>
              <a:t>ス</a:t>
            </a:r>
            <a:r>
              <a:rPr lang="en-US" altLang="zh-HK" dirty="0"/>
              <a:t> ) </a:t>
            </a:r>
            <a:r>
              <a:rPr lang="ja-JP" altLang="en-US"/>
              <a:t>は、</a:t>
            </a:r>
            <a:r>
              <a:rPr lang="en-US" altLang="zh-HK" dirty="0"/>
              <a:t>CPU</a:t>
            </a:r>
            <a:r>
              <a:rPr lang="ja-JP" altLang="en-US"/>
              <a:t>のコア</a:t>
            </a:r>
            <a:r>
              <a:rPr lang="zh-HK" altLang="en-US" dirty="0"/>
              <a:t>数</a:t>
            </a:r>
            <a:r>
              <a:rPr lang="ja-JP" altLang="en-US"/>
              <a:t>を</a:t>
            </a:r>
            <a:r>
              <a:rPr lang="zh-HK" altLang="en-US" dirty="0"/>
              <a:t>設定</a:t>
            </a:r>
            <a:r>
              <a:rPr lang="ja-JP" altLang="en-US"/>
              <a:t>できるツールです。</a:t>
            </a:r>
            <a:r>
              <a:rPr lang="zh-HK" altLang="en-US" dirty="0"/>
              <a:t>負荷</a:t>
            </a:r>
            <a:r>
              <a:rPr lang="ja-JP" altLang="en-US"/>
              <a:t>の</a:t>
            </a:r>
            <a:r>
              <a:rPr lang="zh-HK" altLang="en-US" dirty="0"/>
              <a:t>高</a:t>
            </a:r>
            <a:r>
              <a:rPr lang="ja-JP" altLang="en-US"/>
              <a:t>いタスクを</a:t>
            </a:r>
            <a:r>
              <a:rPr lang="zh-HK" altLang="en-US" dirty="0"/>
              <a:t>効率的</a:t>
            </a:r>
            <a:r>
              <a:rPr lang="ja-JP" altLang="en-US"/>
              <a:t>に</a:t>
            </a:r>
            <a:r>
              <a:rPr lang="zh-HK" altLang="en-US" dirty="0"/>
              <a:t>完了</a:t>
            </a:r>
            <a:r>
              <a:rPr lang="ja-JP" altLang="en-US"/>
              <a:t>するためには、</a:t>
            </a:r>
            <a:r>
              <a:rPr lang="zh-HK" altLang="en-US" dirty="0"/>
              <a:t>実行時</a:t>
            </a:r>
            <a:r>
              <a:rPr lang="ja-JP" altLang="en-US"/>
              <a:t>のリソース</a:t>
            </a:r>
            <a:r>
              <a:rPr lang="zh-HK" altLang="en-US" dirty="0"/>
              <a:t>最適化</a:t>
            </a:r>
            <a:r>
              <a:rPr lang="ja-JP" altLang="en-US"/>
              <a:t>が</a:t>
            </a:r>
            <a:r>
              <a:rPr lang="zh-HK" altLang="en-US" dirty="0"/>
              <a:t>重要</a:t>
            </a:r>
            <a:r>
              <a:rPr lang="ja-JP" altLang="en-US"/>
              <a:t>です。</a:t>
            </a:r>
            <a:br>
              <a:rPr lang="en-US" altLang="ja-JP" dirty="0"/>
            </a:br>
            <a:br>
              <a:rPr kumimoji="1" lang="en-US" altLang="zh-HK" dirty="0"/>
            </a:br>
            <a:r>
              <a:rPr kumimoji="1" lang="zh-HK" altLang="en-US" dirty="0"/>
              <a:t>もう一つは</a:t>
            </a:r>
            <a:r>
              <a:rPr kumimoji="1" lang="en-US" altLang="zh-HK" dirty="0" err="1"/>
              <a:t>Pprof</a:t>
            </a:r>
            <a:r>
              <a:rPr kumimoji="1" lang="zh-HK" altLang="en-US" dirty="0"/>
              <a:t>（</a:t>
            </a:r>
            <a:r>
              <a:rPr kumimoji="1" lang="en-US" altLang="zh-HK" dirty="0"/>
              <a:t>P</a:t>
            </a:r>
            <a:r>
              <a:rPr kumimoji="1" lang="ja-JP" altLang="en-US"/>
              <a:t>  </a:t>
            </a:r>
            <a:r>
              <a:rPr kumimoji="1" lang="en-US" altLang="ja-JP" dirty="0"/>
              <a:t>pop f</a:t>
            </a:r>
            <a:r>
              <a:rPr kumimoji="1" lang="zh-HK" altLang="en-US" dirty="0"/>
              <a:t>）です。</a:t>
            </a:r>
            <a:endParaRPr kumimoji="1" lang="en-US" altLang="zh-HK" dirty="0"/>
          </a:p>
          <a:p>
            <a:r>
              <a:rPr kumimoji="1" lang="en-US" altLang="zh-HK" dirty="0"/>
              <a:t>	</a:t>
            </a:r>
            <a:r>
              <a:rPr kumimoji="1" lang="zh-HK" altLang="en-US" dirty="0"/>
              <a:t>（</a:t>
            </a:r>
            <a:r>
              <a:rPr kumimoji="1" lang="en-US" altLang="zh-HK" dirty="0"/>
              <a:t>P pop</a:t>
            </a:r>
            <a:r>
              <a:rPr kumimoji="1" lang="zh-HK" altLang="en-US" dirty="0"/>
              <a:t>）は</a:t>
            </a:r>
            <a:r>
              <a:rPr lang="ja-JP" altLang="en-US"/>
              <a:t>コード</a:t>
            </a:r>
            <a:r>
              <a:rPr lang="zh-HK" altLang="en-US" dirty="0"/>
              <a:t>実行時</a:t>
            </a:r>
            <a:r>
              <a:rPr lang="ja-JP" altLang="en-US"/>
              <a:t>のリソース</a:t>
            </a:r>
            <a:r>
              <a:rPr lang="zh-HK" altLang="en-US" dirty="0"/>
              <a:t>使用状況</a:t>
            </a:r>
            <a:r>
              <a:rPr lang="ja-JP" altLang="en-US"/>
              <a:t>を</a:t>
            </a:r>
            <a:r>
              <a:rPr lang="zh-HK" altLang="en-US" dirty="0"/>
              <a:t>監視</a:t>
            </a:r>
            <a:r>
              <a:rPr lang="ja-JP" altLang="en-US"/>
              <a:t>し、</a:t>
            </a:r>
            <a:r>
              <a:rPr lang="zh-HK" altLang="en-US" dirty="0"/>
              <a:t>分析</a:t>
            </a:r>
            <a:r>
              <a:rPr lang="ja-JP" altLang="en-US"/>
              <a:t>するためのツールです。</a:t>
            </a:r>
            <a:endParaRPr kumimoji="1" lang="en-US" altLang="zh-HK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10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8538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488FF91-0940-194F-9C77-DAE915FA224C}" type="datetime1">
              <a:rPr lang="zh-HK" altLang="en-US" smtClean="0"/>
              <a:t>03/12/24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90C-D644-6640-B8E0-8DE46E7F0644}" type="datetime1">
              <a:rPr lang="zh-HK" altLang="en-US" smtClean="0"/>
              <a:t>03/12/24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5762-F46E-5946-89D2-6B3C47526378}" type="datetime1">
              <a:rPr lang="zh-HK" altLang="en-US" smtClean="0"/>
              <a:t>03/12/24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AF3-55CB-4E4C-8497-9B186D03A391}" type="datetime1">
              <a:rPr lang="zh-HK" altLang="en-US" smtClean="0"/>
              <a:t>03/12/24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1AB9-DE2E-F74E-B26B-51B4C34E11D7}" type="datetime1">
              <a:rPr lang="zh-HK" altLang="en-US" smtClean="0"/>
              <a:t>03/12/24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EF20-0F4F-5D4B-981E-76360C562C67}" type="datetime1">
              <a:rPr lang="zh-HK" altLang="en-US" smtClean="0"/>
              <a:t>03/12/24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F90F-A823-E34C-A78F-4AE4CC7F67D9}" type="datetime1">
              <a:rPr lang="zh-HK" altLang="en-US" smtClean="0"/>
              <a:t>03/12/24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99CF-A52E-1943-B2AF-2BB78B1FDB5F}" type="datetime1">
              <a:rPr lang="zh-HK" altLang="en-US" smtClean="0"/>
              <a:t>03/12/24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53CA-2D29-764D-AA8F-1197C6038739}" type="datetime1">
              <a:rPr lang="zh-HK" altLang="en-US" smtClean="0"/>
              <a:t>03/12/24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3E7-7DB3-3E42-9AA5-4E286FE4D513}" type="datetime1">
              <a:rPr lang="zh-HK" altLang="en-US" smtClean="0"/>
              <a:t>03/12/24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0C52-B9B1-6D4B-AD30-EA6291ADE45B}" type="datetime1">
              <a:rPr lang="zh-HK" altLang="en-US" smtClean="0"/>
              <a:t>03/12/24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99F-DB52-CE42-A56D-2D8EF91025F2}" type="datetime1">
              <a:rPr lang="zh-HK" altLang="en-US" smtClean="0"/>
              <a:t>03/12/24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8C46-8D78-CD47-8A77-31D3D7DDC27C}" type="datetime1">
              <a:rPr lang="zh-HK" altLang="en-US" smtClean="0"/>
              <a:t>03/12/24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F07B-E490-A64D-A8FD-15A7600DEDC6}" type="datetime1">
              <a:rPr lang="zh-HK" altLang="en-US" smtClean="0"/>
              <a:t>03/12/24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8759-FE0A-E346-957B-D93FCC1699B5}" type="datetime1">
              <a:rPr lang="zh-HK" altLang="en-US" smtClean="0"/>
              <a:t>03/12/24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399D-36B5-7243-824A-D8DDB2F38D52}" type="datetime1">
              <a:rPr lang="zh-HK" altLang="en-US" smtClean="0"/>
              <a:t>03/12/24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BCC-89DB-FD42-9808-1E6C9FD979D2}" type="datetime1">
              <a:rPr lang="zh-HK" altLang="en-US" smtClean="0"/>
              <a:t>03/12/24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0A750E-E3A6-1740-A438-6E87315FF5E3}" type="datetime1">
              <a:rPr lang="zh-HK" altLang="en-US" smtClean="0"/>
              <a:t>03/12/24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B40E8-B6A0-DE36-EB6E-D5978F67D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210" y="1964267"/>
            <a:ext cx="7872915" cy="2421464"/>
          </a:xfrm>
        </p:spPr>
        <p:txBody>
          <a:bodyPr/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ブロック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作成時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のハッシュ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化研究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E7047E-85A5-5EE1-6722-0A0A4DA55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SK3a 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文家俊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BE9F2-C1E7-433D-0F4E-AE53A331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208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9BE88-FD0B-131B-75F2-DB3D052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3DE65-3E07-AE0F-83F1-1DB3CA62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300812"/>
            <a:ext cx="10131425" cy="4256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GOMAXPROCS</a:t>
            </a:r>
            <a:r>
              <a:rPr lang="zh-TW" alt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en-US" altLang="zh-TW" sz="2400" b="1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言語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並行処理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調整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するため、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環境変数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活用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実行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時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使用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コア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設定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資源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最適化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図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ります 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zh-HK" sz="2400" b="1" dirty="0" err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Pprof</a:t>
            </a:r>
            <a:endParaRPr lang="en-US" altLang="zh-HK" sz="2400" b="1" dirty="0">
              <a:solidFill>
                <a:schemeClr val="tx1">
                  <a:lumMod val="9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メモリ、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goroutine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などのリソースを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し、ボトルネックを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特定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して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視覚化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することで、プログラムの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性能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させます</a:t>
            </a:r>
            <a:endParaRPr lang="ja-JP" altLang="en-US" sz="24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D11E82-3436-AC05-85E9-467AF1D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10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46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6EA7B-B9B8-0425-4848-3C9E3F33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626979-17EE-2206-D34F-55273C66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今後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予定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課題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C596B8-319E-7A6F-5626-E09674AA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456267"/>
            <a:ext cx="10131425" cy="4414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様々な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ファイルでブロックを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生成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させるために、</a:t>
            </a:r>
            <a:br>
              <a:rPr lang="en-US" altLang="ja-JP" sz="28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HK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のパフォーマンスを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監視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する</a:t>
            </a:r>
            <a:endParaRPr lang="ja-JP" altLang="en-US" sz="28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CC6B30-5E39-A005-D024-ABDDE9A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1540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0DE05-40CE-4C36-0AA9-175FD1CE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zh-HK" altLang="en-US" sz="5000" dirty="0">
                <a:latin typeface="Meiryo UI" panose="020B0604030504040204" pitchFamily="34" charset="-128"/>
                <a:ea typeface="Meiryo UI" panose="020B0604030504040204" pitchFamily="34" charset="-128"/>
              </a:rPr>
              <a:t>ご清聴ありがとうございます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F600A-A594-C871-C86A-878DC63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12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55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0C67C-6F1D-9194-B10F-5F2F4BF8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8467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研究背景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44EBC-1910-CD0F-C76B-3EBC70D0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64734"/>
            <a:ext cx="10131425" cy="4405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前回の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引き続き</a:t>
            </a:r>
            <a:r>
              <a:rPr lang="zh-HK" altLang="en-US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です</a:t>
            </a:r>
            <a:endParaRPr lang="en-US" altLang="ja-JP" sz="2800" kern="100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ブロックを作る時、</a:t>
            </a:r>
            <a: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4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分から</a:t>
            </a:r>
            <a:r>
              <a:rPr lang="en-US" altLang="zh-TW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15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分くらい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かかります、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すれば、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応用範囲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もさらに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拡大できます</a:t>
            </a: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一方、ブロックを作る時にパソコンの負担もチェック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することが必要です</a:t>
            </a:r>
            <a:endParaRPr lang="en-US" altLang="ja-JP" sz="2800" kern="100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642C1-4724-4B58-6DBB-7058E9B2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2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8959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6E13B-2813-7E36-CD2A-7D593CD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771"/>
            <a:ext cx="10131425" cy="1456267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4226E-6A82-544D-F0DF-F0A62757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554238"/>
            <a:ext cx="10131425" cy="431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を使用する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サーバーの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効率性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関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en-US" altLang="zh-HK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負荷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低減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目指します</a:t>
            </a:r>
            <a:endParaRPr kumimoji="1" lang="zh-HK" altLang="en-US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C365E-70DA-79CD-F1CC-1D33D0AC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3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1687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3DBE7-B749-CAAE-1F11-53E05429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DECA9F2E-A13D-5DE0-A626-B92709B08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082212"/>
              </p:ext>
            </p:extLst>
          </p:nvPr>
        </p:nvGraphicFramePr>
        <p:xfrm>
          <a:off x="1659395" y="1456267"/>
          <a:ext cx="8873206" cy="376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FDCC4E-6C2E-3B14-C7BC-52FA2C9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4</a:t>
            </a:fld>
            <a:endParaRPr lang="en-US" sz="3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9936D9-26B7-2097-5D21-86D21C1DC474}"/>
              </a:ext>
            </a:extLst>
          </p:cNvPr>
          <p:cNvSpPr txBox="1"/>
          <p:nvPr/>
        </p:nvSpPr>
        <p:spPr>
          <a:xfrm>
            <a:off x="1374773" y="5870575"/>
            <a:ext cx="2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＠＝</a:t>
            </a:r>
            <a:r>
              <a:rPr kumimoji="1" lang="zh-HK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参考文献の番号</a:t>
            </a:r>
            <a:endParaRPr kumimoji="1" lang="en-US" altLang="zh-HK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62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AEA2645-3E07-87F6-8B37-E1F718427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CB553-1C93-CE89-28EE-BEF6F1B9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0D38C82-55A8-962D-99A9-61422338F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619179"/>
              </p:ext>
            </p:extLst>
          </p:nvPr>
        </p:nvGraphicFramePr>
        <p:xfrm>
          <a:off x="965998" y="1456267"/>
          <a:ext cx="10246958" cy="420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19">
                  <a:extLst>
                    <a:ext uri="{9D8B030D-6E8A-4147-A177-3AD203B41FA5}">
                      <a16:colId xmlns:a16="http://schemas.microsoft.com/office/drawing/2014/main" val="3365443076"/>
                    </a:ext>
                  </a:extLst>
                </a:gridCol>
                <a:gridCol w="7847039">
                  <a:extLst>
                    <a:ext uri="{9D8B030D-6E8A-4147-A177-3AD203B41FA5}">
                      <a16:colId xmlns:a16="http://schemas.microsoft.com/office/drawing/2014/main" val="573703539"/>
                    </a:ext>
                  </a:extLst>
                </a:gridCol>
              </a:tblGrid>
              <a:tr h="232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</a:t>
                      </a:r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74084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Argon2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パスワード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保護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特化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GPU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攻撃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への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耐性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084827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BLAKE3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軽量、並列処理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適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した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最新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5665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SHA-2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より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で、セキュアな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汎用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ハッシュ。ブロックチェーンで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利用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402271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Blake2s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軽量版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IoT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デバイスなどのリソース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制限環境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最適。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628448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GOST R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ロシアの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国家標準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国内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暗号規格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法令準拠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397242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RIPEMD-160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Bitcoin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のアドレス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生成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われるが、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 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系列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ほどセキュアではない。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200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NIST 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標準。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データ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完全性検証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暗号用途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いられる。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 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SHA-3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となった。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203554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可変長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出力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可能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で、デジタル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署名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などで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693646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Whirlpool</a:t>
                      </a:r>
                      <a:endParaRPr lang="en-US" sz="16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セキュリティ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向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けのハッシュだが、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普及率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低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い。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479745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2EB5FD-A6A8-8468-24AA-6022424F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5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2969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D067B-9D73-F246-F469-B992E6E78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B79A9-23F5-052E-0569-243E200E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8A57BF7-4A72-D0A0-6C4D-6F2B6F13F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064308"/>
              </p:ext>
            </p:extLst>
          </p:nvPr>
        </p:nvGraphicFramePr>
        <p:xfrm>
          <a:off x="1659395" y="1456267"/>
          <a:ext cx="8873206" cy="376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013812-549F-A8EB-8403-F40346A2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6</a:t>
            </a:fld>
            <a:endParaRPr lang="en-US" sz="3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2316F4-6AD2-4342-7DB5-4D78AB39C221}"/>
              </a:ext>
            </a:extLst>
          </p:cNvPr>
          <p:cNvSpPr txBox="1"/>
          <p:nvPr/>
        </p:nvSpPr>
        <p:spPr>
          <a:xfrm>
            <a:off x="1374773" y="5870575"/>
            <a:ext cx="2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＠＝</a:t>
            </a:r>
            <a:r>
              <a:rPr kumimoji="1" lang="zh-HK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参考文献の番号</a:t>
            </a:r>
            <a:endParaRPr kumimoji="1" lang="en-US" altLang="zh-HK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601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E25DF-4AAC-FC44-12C4-AF12E4447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8BCA6-09F1-BDD7-3944-A55C8D7B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66F0CC-C389-593D-7AE0-6512620E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7</a:t>
            </a:fld>
            <a:endParaRPr lang="en-US" sz="3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0F7A07F-2A6C-EB68-0F72-B6DBF0BAF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165046"/>
            <a:ext cx="10131425" cy="4404481"/>
          </a:xfrm>
        </p:spPr>
        <p:txBody>
          <a:bodyPr>
            <a:normAutofit/>
          </a:bodyPr>
          <a:lstStyle/>
          <a:p>
            <a:r>
              <a:rPr lang="en-US" altLang="zh-HK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Argon2</a:t>
            </a:r>
            <a:r>
              <a:rPr lang="zh-HK" altLang="en-US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Blake2s</a:t>
            </a:r>
            <a:r>
              <a:rPr lang="zh-HK" altLang="en-US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RIPEMD-160</a:t>
            </a:r>
            <a:r>
              <a:rPr lang="zh-HK" altLang="en-US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Whirlpool</a:t>
            </a:r>
            <a:r>
              <a:rPr lang="ja-JP" altLang="en-US" sz="20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はセキュリティ</a:t>
            </a:r>
            <a:r>
              <a:rPr lang="zh-HK" altLang="en-US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重視</a:t>
            </a:r>
            <a:r>
              <a:rPr lang="ja-JP" altLang="en-US" sz="20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zh-HK" altLang="en-US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設計</a:t>
            </a:r>
            <a:r>
              <a:rPr lang="ja-JP" altLang="en-US" sz="20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されていますが、</a:t>
            </a:r>
            <a:br>
              <a:rPr lang="en-US" altLang="ja-JP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zh-HK" altLang="en-US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0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zh-HK" altLang="en-US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効率性</a:t>
            </a:r>
            <a:r>
              <a:rPr lang="ja-JP" altLang="en-US" sz="20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zh-HK" altLang="en-US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低</a:t>
            </a:r>
            <a:r>
              <a:rPr lang="ja-JP" altLang="en-US" sz="20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いため、より</a:t>
            </a:r>
            <a:r>
              <a:rPr lang="zh-HK" altLang="en-US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高速</a:t>
            </a:r>
            <a:r>
              <a:rPr lang="ja-JP" altLang="en-US" sz="20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zh-HK" altLang="en-US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効率的</a:t>
            </a:r>
            <a:r>
              <a:rPr lang="ja-JP" altLang="en-US" sz="20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な</a:t>
            </a:r>
            <a:r>
              <a:rPr lang="zh-HK" altLang="en-US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次</a:t>
            </a:r>
            <a:r>
              <a:rPr lang="ja-JP" altLang="en-US" sz="20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のハッシュ</a:t>
            </a:r>
            <a:r>
              <a:rPr lang="zh-HK" altLang="en-US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 sz="20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切</a:t>
            </a:r>
            <a:r>
              <a:rPr lang="ja-JP" altLang="en-US" sz="20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り</a:t>
            </a:r>
            <a:r>
              <a:rPr lang="zh-HK" altLang="en-US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替</a:t>
            </a:r>
            <a:r>
              <a:rPr lang="ja-JP" altLang="en-US" sz="20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えます：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altLang="zh-HK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	MurmurHash3</a:t>
            </a:r>
            <a:endParaRPr lang="en-US" altLang="zh-HK" sz="20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altLang="zh-HK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000" b="1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FarmHash</a:t>
            </a:r>
            <a:endParaRPr lang="en-US" altLang="zh-HK" sz="20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altLang="zh-HK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000" b="1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xxHash</a:t>
            </a:r>
            <a:endParaRPr lang="en-US" altLang="zh-HK" sz="20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altLang="zh-HK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000" b="1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HighwayHash</a:t>
            </a:r>
            <a:endParaRPr lang="en-US" altLang="zh-HK" sz="20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524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0481B-9EEE-6C60-747C-EDFDB83F7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C2870-5CD1-460C-9361-97AB97C4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183949-C48E-FAE9-CE06-2191FBC4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8</a:t>
            </a:fld>
            <a:endParaRPr lang="en-US" sz="3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75C52FF-2660-299E-F78C-5AA7A0E74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456267"/>
            <a:ext cx="10131425" cy="16622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GOMAXPROCS </a:t>
            </a:r>
            <a:r>
              <a:rPr lang="zh-HK" altLang="en-US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en-US" altLang="zh-HK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の使用率を分けて、</a:t>
            </a:r>
            <a:r>
              <a:rPr lang="ja-JP" altLang="en-US" sz="240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br>
              <a:rPr lang="en-US" altLang="ja-JP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HK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1MB</a:t>
            </a:r>
            <a:r>
              <a:rPr lang="ja-JP" altLang="en-US" sz="240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以下のデータは１コア、</a:t>
            </a:r>
            <a:r>
              <a:rPr lang="en-US" altLang="zh-HK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1mb</a:t>
            </a:r>
            <a:r>
              <a:rPr lang="zh-HK" altLang="en-US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以上のデータは４コア</a:t>
            </a:r>
            <a:r>
              <a:rPr lang="en-US" altLang="zh-HK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で計算します。</a:t>
            </a:r>
            <a:endParaRPr lang="en-US" altLang="zh-HK" sz="2400" dirty="0">
              <a:solidFill>
                <a:schemeClr val="tx1">
                  <a:lumMod val="9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endParaRPr lang="en-US" altLang="zh-HK" sz="2400" dirty="0">
              <a:solidFill>
                <a:schemeClr val="tx1">
                  <a:lumMod val="9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ja-JP" altLang="en-US" b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アクティビティモニタ</a:t>
            </a:r>
            <a:r>
              <a:rPr lang="en-US" altLang="ja-JP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b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en-US" altLang="ja-JP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b="1" i="0">
                <a:solidFill>
                  <a:srgbClr val="FFFFFF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スクリーンショット</a:t>
            </a:r>
            <a:endParaRPr lang="ja-JP" altLang="en-US" b="1">
              <a:solidFill>
                <a:srgbClr val="0E0E0E"/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D0B10EC-F883-F7E4-03EF-38C5F1309782}"/>
              </a:ext>
            </a:extLst>
          </p:cNvPr>
          <p:cNvGrpSpPr/>
          <p:nvPr/>
        </p:nvGrpSpPr>
        <p:grpSpPr>
          <a:xfrm>
            <a:off x="1030286" y="3121696"/>
            <a:ext cx="10261315" cy="680243"/>
            <a:chOff x="677917" y="3160802"/>
            <a:chExt cx="10836166" cy="718351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4264A8A-2B05-922C-BD15-4388D8B4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917" y="3160802"/>
              <a:ext cx="10836166" cy="718351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D954EBC-4365-639B-8C1D-A73E013E5645}"/>
                </a:ext>
              </a:extLst>
            </p:cNvPr>
            <p:cNvSpPr/>
            <p:nvPr/>
          </p:nvSpPr>
          <p:spPr>
            <a:xfrm>
              <a:off x="744661" y="3214089"/>
              <a:ext cx="1456470" cy="214911"/>
            </a:xfrm>
            <a:prstGeom prst="rect">
              <a:avLst/>
            </a:prstGeom>
            <a:solidFill>
              <a:srgbClr val="1E1E2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rPr>
                <a:t>プロセス</a:t>
              </a:r>
              <a:r>
                <a:rPr lang="zh-HK" altLang="en-US" sz="1100" b="1" dirty="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rPr>
                <a:t>名</a:t>
              </a:r>
              <a:endParaRPr lang="zh-HK" altLang="en-US" sz="110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2F6BE41-4D59-734E-6E41-EC8AC23A4D75}"/>
                </a:ext>
              </a:extLst>
            </p:cNvPr>
            <p:cNvSpPr/>
            <p:nvPr/>
          </p:nvSpPr>
          <p:spPr>
            <a:xfrm>
              <a:off x="4932467" y="3214089"/>
              <a:ext cx="876984" cy="214911"/>
            </a:xfrm>
            <a:prstGeom prst="rect">
              <a:avLst/>
            </a:prstGeom>
            <a:solidFill>
              <a:srgbClr val="1E1E2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rPr>
                <a:t>スレッド</a:t>
              </a:r>
              <a:endParaRPr lang="ja-JP" altLang="en-US" sz="110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A0661B3-6271-A49B-F4CC-3A0AB6F76565}"/>
              </a:ext>
            </a:extLst>
          </p:cNvPr>
          <p:cNvGrpSpPr/>
          <p:nvPr/>
        </p:nvGrpSpPr>
        <p:grpSpPr>
          <a:xfrm>
            <a:off x="1030286" y="4234649"/>
            <a:ext cx="10261315" cy="644157"/>
            <a:chOff x="677917" y="4752245"/>
            <a:chExt cx="10836166" cy="680243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9D5265CA-E258-2D94-CEAA-FF829E1B4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917" y="4752245"/>
              <a:ext cx="10836166" cy="680243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487D975-7CC0-F50C-6438-E6128FDE2245}"/>
                </a:ext>
              </a:extLst>
            </p:cNvPr>
            <p:cNvSpPr/>
            <p:nvPr/>
          </p:nvSpPr>
          <p:spPr>
            <a:xfrm>
              <a:off x="794443" y="4825923"/>
              <a:ext cx="1456470" cy="214911"/>
            </a:xfrm>
            <a:prstGeom prst="rect">
              <a:avLst/>
            </a:prstGeom>
            <a:solidFill>
              <a:srgbClr val="1E1E2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rPr>
                <a:t>プロセス</a:t>
              </a:r>
              <a:r>
                <a:rPr lang="zh-HK" altLang="en-US" sz="1100" b="1" dirty="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rPr>
                <a:t>名</a:t>
              </a:r>
              <a:endParaRPr lang="zh-HK" altLang="en-US" sz="110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795973B-D179-69D5-A367-729E6344D180}"/>
                </a:ext>
              </a:extLst>
            </p:cNvPr>
            <p:cNvSpPr/>
            <p:nvPr/>
          </p:nvSpPr>
          <p:spPr>
            <a:xfrm>
              <a:off x="5072542" y="4861214"/>
              <a:ext cx="876984" cy="214911"/>
            </a:xfrm>
            <a:prstGeom prst="rect">
              <a:avLst/>
            </a:prstGeom>
            <a:solidFill>
              <a:srgbClr val="1E1E2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rPr>
                <a:t>スレッド</a:t>
              </a:r>
              <a:endParaRPr lang="ja-JP" altLang="en-US" sz="110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18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CC7E4-C3BB-8140-5496-5B091E815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0B5A1-3939-49F9-B567-A7B38AA2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27DB8F-560C-2E69-DC21-82E6987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9</a:t>
            </a:fld>
            <a:endParaRPr lang="en-US" sz="3000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DA74A8C-F35D-BB0D-D9B6-8894B3C81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267883"/>
              </p:ext>
            </p:extLst>
          </p:nvPr>
        </p:nvGraphicFramePr>
        <p:xfrm>
          <a:off x="212335" y="1927096"/>
          <a:ext cx="11520956" cy="2846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59">
                  <a:extLst>
                    <a:ext uri="{9D8B030D-6E8A-4147-A177-3AD203B41FA5}">
                      <a16:colId xmlns:a16="http://schemas.microsoft.com/office/drawing/2014/main" val="3802710178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197980226"/>
                    </a:ext>
                  </a:extLst>
                </a:gridCol>
                <a:gridCol w="989815">
                  <a:extLst>
                    <a:ext uri="{9D8B030D-6E8A-4147-A177-3AD203B41FA5}">
                      <a16:colId xmlns:a16="http://schemas.microsoft.com/office/drawing/2014/main" val="3502698574"/>
                    </a:ext>
                  </a:extLst>
                </a:gridCol>
                <a:gridCol w="961534">
                  <a:extLst>
                    <a:ext uri="{9D8B030D-6E8A-4147-A177-3AD203B41FA5}">
                      <a16:colId xmlns:a16="http://schemas.microsoft.com/office/drawing/2014/main" val="278007834"/>
                    </a:ext>
                  </a:extLst>
                </a:gridCol>
                <a:gridCol w="829558">
                  <a:extLst>
                    <a:ext uri="{9D8B030D-6E8A-4147-A177-3AD203B41FA5}">
                      <a16:colId xmlns:a16="http://schemas.microsoft.com/office/drawing/2014/main" val="1460269619"/>
                    </a:ext>
                  </a:extLst>
                </a:gridCol>
                <a:gridCol w="1435035">
                  <a:extLst>
                    <a:ext uri="{9D8B030D-6E8A-4147-A177-3AD203B41FA5}">
                      <a16:colId xmlns:a16="http://schemas.microsoft.com/office/drawing/2014/main" val="2671526995"/>
                    </a:ext>
                  </a:extLst>
                </a:gridCol>
                <a:gridCol w="909227">
                  <a:extLst>
                    <a:ext uri="{9D8B030D-6E8A-4147-A177-3AD203B41FA5}">
                      <a16:colId xmlns:a16="http://schemas.microsoft.com/office/drawing/2014/main" val="2792151916"/>
                    </a:ext>
                  </a:extLst>
                </a:gridCol>
                <a:gridCol w="818137">
                  <a:extLst>
                    <a:ext uri="{9D8B030D-6E8A-4147-A177-3AD203B41FA5}">
                      <a16:colId xmlns:a16="http://schemas.microsoft.com/office/drawing/2014/main" val="3328095152"/>
                    </a:ext>
                  </a:extLst>
                </a:gridCol>
                <a:gridCol w="1090065">
                  <a:extLst>
                    <a:ext uri="{9D8B030D-6E8A-4147-A177-3AD203B41FA5}">
                      <a16:colId xmlns:a16="http://schemas.microsoft.com/office/drawing/2014/main" val="2701643900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3396234251"/>
                    </a:ext>
                  </a:extLst>
                </a:gridCol>
                <a:gridCol w="1359581">
                  <a:extLst>
                    <a:ext uri="{9D8B030D-6E8A-4147-A177-3AD203B41FA5}">
                      <a16:colId xmlns:a16="http://schemas.microsoft.com/office/drawing/2014/main" val="1847039352"/>
                    </a:ext>
                  </a:extLst>
                </a:gridCol>
              </a:tblGrid>
              <a:tr h="590336">
                <a:tc>
                  <a:txBody>
                    <a:bodyPr/>
                    <a:lstStyle/>
                    <a:p>
                      <a:pPr algn="ctr"/>
                      <a:endParaRPr lang="zh-HK" altLang="en-US" sz="1600" b="0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HK" sz="1600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Sha256</a:t>
                      </a:r>
                      <a:endParaRPr lang="zh-HK" altLang="en-US" sz="1600" b="0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+mn-lt"/>
                          <a:ea typeface="Meiryo UI" panose="020B0604030504040204" pitchFamily="34" charset="-128"/>
                        </a:rPr>
                        <a:t>Blake2b</a:t>
                      </a:r>
                      <a:endParaRPr lang="zh-HK" altLang="en-US" sz="1600" b="0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+mn-lt"/>
                          <a:ea typeface="Meiryo UI" panose="020B0604030504040204" pitchFamily="34" charset="-128"/>
                        </a:rPr>
                        <a:t>Blake</a:t>
                      </a:r>
                      <a:r>
                        <a:rPr lang="en-US" altLang="zh-TW" sz="1600" b="1" dirty="0">
                          <a:latin typeface="+mn-lt"/>
                          <a:ea typeface="Meiryo UI" panose="020B0604030504040204" pitchFamily="34" charset="-128"/>
                        </a:rPr>
                        <a:t>3</a:t>
                      </a:r>
                      <a:endParaRPr lang="zh-HK" altLang="en-US" sz="1600" b="0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dirty="0">
                          <a:latin typeface="+mn-lt"/>
                          <a:ea typeface="Meiryo UI" panose="020B0604030504040204" pitchFamily="34" charset="-128"/>
                        </a:rPr>
                        <a:t>GOST R</a:t>
                      </a:r>
                      <a:endParaRPr lang="en-US" altLang="zh-HK" sz="1600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MurmurHash3</a:t>
                      </a:r>
                      <a:endParaRPr lang="zh-HK" altLang="en-US" sz="1600" b="1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+mn-lt"/>
                          <a:ea typeface="Meiryo UI" panose="020B0604030504040204" pitchFamily="34" charset="-128"/>
                        </a:rPr>
                        <a:t>Keccak</a:t>
                      </a:r>
                      <a:endParaRPr lang="zh-HK" altLang="en-US" sz="1600" b="0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+mn-lt"/>
                          <a:ea typeface="Meiryo UI" panose="020B0604030504040204" pitchFamily="34" charset="-128"/>
                        </a:rPr>
                        <a:t>Skein</a:t>
                      </a:r>
                      <a:endParaRPr lang="zh-HK" altLang="en-US" sz="1600" b="0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FarmHash</a:t>
                      </a:r>
                      <a:endParaRPr lang="zh-HK" altLang="en-US" sz="1600" b="1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xxHash</a:t>
                      </a:r>
                      <a:endParaRPr lang="zh-HK" altLang="en-US" sz="1600" b="1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HighwayHash</a:t>
                      </a:r>
                      <a:endParaRPr lang="zh-HK" altLang="en-US" sz="1600" b="1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059439517"/>
                  </a:ext>
                </a:extLst>
              </a:tr>
              <a:tr h="531475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PPT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114KB</a:t>
                      </a:r>
                      <a:endParaRPr lang="zh-HK" altLang="en-US" sz="1500" b="1" dirty="0">
                        <a:solidFill>
                          <a:schemeClr val="tx1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7s</a:t>
                      </a:r>
                      <a:b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</a:t>
                      </a: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2m</a:t>
                      </a:r>
                      <a:endParaRPr lang="en-US" altLang="zh-HK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30s</a:t>
                      </a:r>
                      <a:b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</a:t>
                      </a: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4m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1m40</a:t>
                      </a:r>
                      <a:b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~3m40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0s</a:t>
                      </a: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~24s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818966460"/>
                  </a:ext>
                </a:extLst>
              </a:tr>
              <a:tr h="56206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ER</a:t>
                      </a:r>
                      <a:r>
                        <a:rPr lang="zh-HK" altLang="en-US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図</a:t>
                      </a:r>
                      <a:endParaRPr lang="en-US" altLang="zh-HK" sz="1500" b="1" dirty="0">
                        <a:solidFill>
                          <a:schemeClr val="tx1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426 KB</a:t>
                      </a:r>
                      <a:endParaRPr lang="zh-HK" altLang="en-US" sz="1500" b="1" dirty="0">
                        <a:solidFill>
                          <a:schemeClr val="tx1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40s</a:t>
                      </a:r>
                      <a:b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</a:t>
                      </a: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0s</a:t>
                      </a:r>
                      <a:endParaRPr lang="en-US" altLang="zh-HK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1m2</a:t>
                      </a: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  <a:b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</a:t>
                      </a: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4m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~1m45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~2m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~1m45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3334350174"/>
                  </a:ext>
                </a:extLst>
              </a:tr>
              <a:tr h="48760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履歴書</a:t>
                      </a:r>
                      <a:endParaRPr lang="en-US" altLang="zh-HK" sz="1500" b="1" dirty="0">
                        <a:solidFill>
                          <a:schemeClr val="tx1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257 KB</a:t>
                      </a:r>
                      <a:endParaRPr lang="zh-HK" altLang="en-US" sz="1500" b="1" dirty="0">
                        <a:solidFill>
                          <a:schemeClr val="tx1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18s</a:t>
                      </a:r>
                      <a:b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~1m30</a:t>
                      </a:r>
                      <a:endParaRPr lang="en-US" altLang="zh-HK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~2m40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~2m55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~5m30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~3m55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596228796"/>
                  </a:ext>
                </a:extLst>
              </a:tr>
              <a:tr h="6124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500" b="1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スキャン</a:t>
                      </a:r>
                      <a:r>
                        <a:rPr lang="zh-HK" altLang="en-US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写真</a:t>
                      </a:r>
                      <a:endParaRPr lang="en-US" altLang="zh-HK" sz="1500" b="1" dirty="0">
                        <a:solidFill>
                          <a:schemeClr val="tx1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10.6 MB</a:t>
                      </a:r>
                      <a:endParaRPr lang="zh-HK" altLang="en-US" sz="1500" b="1" dirty="0">
                        <a:solidFill>
                          <a:schemeClr val="tx1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3m</a:t>
                      </a:r>
                      <a:b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~5m30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~1h6m30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~19m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~11m2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67459121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17153F31-E44A-7B41-49C6-DE89425A44D4}"/>
              </a:ext>
            </a:extLst>
          </p:cNvPr>
          <p:cNvSpPr txBox="1"/>
          <p:nvPr/>
        </p:nvSpPr>
        <p:spPr>
          <a:xfrm>
            <a:off x="739637" y="5870575"/>
            <a:ext cx="645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*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Pdf =&gt; Byte =&gt; </a:t>
            </a:r>
            <a:r>
              <a:rPr kumimoji="1"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Hash</a:t>
            </a:r>
            <a:endParaRPr kumimoji="1" lang="zh-HK" altLang="en-US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7265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7485</TotalTime>
  <Words>874</Words>
  <Application>Microsoft Macintosh PowerPoint</Application>
  <PresentationFormat>寬螢幕</PresentationFormat>
  <Paragraphs>133</Paragraphs>
  <Slides>12</Slides>
  <Notes>11</Notes>
  <HiddenSlides>5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Meiryo UI</vt:lpstr>
      <vt:lpstr>Aptos</vt:lpstr>
      <vt:lpstr>Arial</vt:lpstr>
      <vt:lpstr>Calibri</vt:lpstr>
      <vt:lpstr>Calibri Light</vt:lpstr>
      <vt:lpstr>天體</vt:lpstr>
      <vt:lpstr>ブロック作成時のハッシュ化研究</vt:lpstr>
      <vt:lpstr>研究背景</vt:lpstr>
      <vt:lpstr>目的</vt:lpstr>
      <vt:lpstr>11月 - 研究内容</vt:lpstr>
      <vt:lpstr>11月 - 研究内容</vt:lpstr>
      <vt:lpstr>12月 - 研究内容</vt:lpstr>
      <vt:lpstr>12月 - 研究内容</vt:lpstr>
      <vt:lpstr>12月 - 研究内容</vt:lpstr>
      <vt:lpstr>研究内容</vt:lpstr>
      <vt:lpstr>11月 - 研究内容</vt:lpstr>
      <vt:lpstr>今後の予定と課題</vt:lpstr>
      <vt:lpstr>ご清聴ありがとうございます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ブロックチェーンの応用</dc:title>
  <dc:creator>文 家俊</dc:creator>
  <cp:lastModifiedBy>文 家俊</cp:lastModifiedBy>
  <cp:revision>169</cp:revision>
  <cp:lastPrinted>2024-11-01T01:58:51Z</cp:lastPrinted>
  <dcterms:created xsi:type="dcterms:W3CDTF">2024-05-17T02:05:33Z</dcterms:created>
  <dcterms:modified xsi:type="dcterms:W3CDTF">2024-12-03T07:42:44Z</dcterms:modified>
</cp:coreProperties>
</file>