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7" r:id="rId5"/>
    <p:sldId id="275" r:id="rId6"/>
    <p:sldId id="272" r:id="rId7"/>
    <p:sldId id="264" r:id="rId8"/>
    <p:sldId id="270" r:id="rId9"/>
    <p:sldId id="274" r:id="rId10"/>
    <p:sldId id="278" r:id="rId11"/>
    <p:sldId id="285" r:id="rId12"/>
    <p:sldId id="286" r:id="rId13"/>
    <p:sldId id="287" r:id="rId14"/>
    <p:sldId id="288" r:id="rId15"/>
    <p:sldId id="280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CFE9"/>
    <a:srgbClr val="AC3DC1"/>
    <a:srgbClr val="F1E8F4"/>
    <a:srgbClr val="1E1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5"/>
    <p:restoredTop sz="80539"/>
  </p:normalViewPr>
  <p:slideViewPr>
    <p:cSldViewPr snapToGrid="0">
      <p:cViewPr varScale="1">
        <p:scale>
          <a:sx n="117" d="100"/>
          <a:sy n="117" d="100"/>
        </p:scale>
        <p:origin x="1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ブロックの作成時間の計算と比較＠</a:t>
          </a:r>
          <a:r>
            <a:rPr lang="en-US" altLang="zh-HK" sz="2200" dirty="0">
              <a:latin typeface="Meiryo UI" panose="020B0604030504040204" pitchFamily="34" charset="-128"/>
              <a:ea typeface="Meiryo UI" panose="020B0604030504040204" pitchFamily="34" charset="-128"/>
            </a:rPr>
            <a:t>2</a:t>
          </a:r>
          <a:endParaRPr lang="zh-TW" altLang="en-US" sz="22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CED1833C-EA25-F143-86D2-191319DC41FC}">
      <dgm:prSet custT="1"/>
      <dgm:spPr/>
      <dgm:t>
        <a:bodyPr/>
        <a:lstStyle/>
        <a:p>
          <a:pPr algn="ctr"/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技術調査＠</a:t>
          </a:r>
          <a:r>
            <a:rPr lang="en-US" altLang="zh-HK" sz="2200" dirty="0">
              <a:latin typeface="Meiryo UI" panose="020B0604030504040204" pitchFamily="34" charset="-128"/>
              <a:ea typeface="Meiryo UI" panose="020B0604030504040204" pitchFamily="34" charset="-128"/>
            </a:rPr>
            <a:t>1</a:t>
          </a:r>
          <a:endParaRPr lang="zh-TW" altLang="en-US" sz="2200" dirty="0"/>
        </a:p>
      </dgm:t>
    </dgm:pt>
    <dgm:pt modelId="{AB6447CB-34A7-2443-8961-E8AE2D403A5D}" type="parTrans" cxnId="{C35E0003-CBF5-2446-A470-8DAD863D0589}">
      <dgm:prSet/>
      <dgm:spPr/>
      <dgm:t>
        <a:bodyPr/>
        <a:lstStyle/>
        <a:p>
          <a:endParaRPr lang="zh-TW" altLang="en-US"/>
        </a:p>
      </dgm:t>
    </dgm:pt>
    <dgm:pt modelId="{3A1DC7FE-8089-B446-86FB-260A54F02EDF}" type="sibTrans" cxnId="{C35E0003-CBF5-2446-A470-8DAD863D0589}">
      <dgm:prSet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zh-HK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実行結果データを分析＠</a:t>
          </a:r>
          <a:r>
            <a:rPr lang="en-US" altLang="zh-HK" sz="2200" dirty="0">
              <a:latin typeface="Meiryo UI" panose="020B0604030504040204" pitchFamily="34" charset="-128"/>
              <a:ea typeface="Meiryo UI" panose="020B0604030504040204" pitchFamily="34" charset="-128"/>
            </a:rPr>
            <a:t>3</a:t>
          </a:r>
          <a:endParaRPr lang="zh-TW" altLang="en-US" sz="22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3E97BD23-F157-8D40-9E6F-95CE618DB02E}">
      <dgm:prSet custT="1"/>
      <dgm:spPr/>
      <dgm:t>
        <a:bodyPr/>
        <a:lstStyle/>
        <a:p>
          <a:pPr algn="ctr"/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　ハッシュ</a:t>
          </a:r>
          <a:r>
            <a:rPr lang="zh-TW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関数</a:t>
          </a:r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や</a:t>
          </a:r>
          <a:r>
            <a:rPr lang="zh-TW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監視</a:t>
          </a:r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ツールや</a:t>
          </a:r>
          <a:r>
            <a:rPr lang="zh-TW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並行処理</a:t>
          </a:r>
          <a:r>
            <a:rPr lang="ja-JP" altLang="en-US" sz="2200">
              <a:latin typeface="Meiryo UI" panose="020B0604030504040204" pitchFamily="34" charset="-128"/>
              <a:ea typeface="Meiryo UI" panose="020B0604030504040204" pitchFamily="34" charset="-128"/>
            </a:rPr>
            <a:t>などのコード</a:t>
          </a:r>
          <a:r>
            <a:rPr lang="zh-TW" altLang="en-US" sz="2200" dirty="0">
              <a:latin typeface="Meiryo UI" panose="020B0604030504040204" pitchFamily="34" charset="-128"/>
              <a:ea typeface="Meiryo UI" panose="020B0604030504040204" pitchFamily="34" charset="-128"/>
            </a:rPr>
            <a:t>設置</a:t>
          </a:r>
        </a:p>
      </dgm:t>
    </dgm:pt>
    <dgm:pt modelId="{309F73F3-6206-4D47-8181-2EB0B98813AA}" type="parTrans" cxnId="{5B6BC083-E32E-CD45-9BE8-600E6D3403C7}">
      <dgm:prSet/>
      <dgm:spPr/>
      <dgm:t>
        <a:bodyPr/>
        <a:lstStyle/>
        <a:p>
          <a:endParaRPr lang="zh-TW" altLang="en-US"/>
        </a:p>
      </dgm:t>
    </dgm:pt>
    <dgm:pt modelId="{987D0B33-108F-324E-A6A7-8D6DA8E673E7}" type="sibTrans" cxnId="{5B6BC083-E32E-CD45-9BE8-600E6D3403C7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45EE8BF1-281C-6040-8C80-62DD5BA34D23}" type="pres">
      <dgm:prSet presAssocID="{A9229A3D-E090-AA4C-A6BA-89D66306354F}" presName="FourNodes_1" presStyleLbl="node1" presStyleIdx="0" presStyleCnt="4">
        <dgm:presLayoutVars>
          <dgm:bulletEnabled val="1"/>
        </dgm:presLayoutVars>
      </dgm:prSet>
      <dgm:spPr/>
    </dgm:pt>
    <dgm:pt modelId="{DD8420C9-0445-5A4E-9430-87CF69556841}" type="pres">
      <dgm:prSet presAssocID="{A9229A3D-E090-AA4C-A6BA-89D66306354F}" presName="FourNodes_2" presStyleLbl="node1" presStyleIdx="1" presStyleCnt="4">
        <dgm:presLayoutVars>
          <dgm:bulletEnabled val="1"/>
        </dgm:presLayoutVars>
      </dgm:prSet>
      <dgm:spPr/>
    </dgm:pt>
    <dgm:pt modelId="{A1EFA3DA-E79B-8045-96A0-6277744740EC}" type="pres">
      <dgm:prSet presAssocID="{A9229A3D-E090-AA4C-A6BA-89D66306354F}" presName="FourNodes_3" presStyleLbl="node1" presStyleIdx="2" presStyleCnt="4">
        <dgm:presLayoutVars>
          <dgm:bulletEnabled val="1"/>
        </dgm:presLayoutVars>
      </dgm:prSet>
      <dgm:spPr/>
    </dgm:pt>
    <dgm:pt modelId="{1CD309B5-417D-6541-9EC6-2E3D8B911C77}" type="pres">
      <dgm:prSet presAssocID="{A9229A3D-E090-AA4C-A6BA-89D66306354F}" presName="FourNodes_4" presStyleLbl="node1" presStyleIdx="3" presStyleCnt="4">
        <dgm:presLayoutVars>
          <dgm:bulletEnabled val="1"/>
        </dgm:presLayoutVars>
      </dgm:prSet>
      <dgm:spPr/>
    </dgm:pt>
    <dgm:pt modelId="{E48CD171-87BA-9843-BA40-E3742C0BF31F}" type="pres">
      <dgm:prSet presAssocID="{A9229A3D-E090-AA4C-A6BA-89D66306354F}" presName="FourConn_1-2" presStyleLbl="fgAccFollowNode1" presStyleIdx="0" presStyleCnt="3">
        <dgm:presLayoutVars>
          <dgm:bulletEnabled val="1"/>
        </dgm:presLayoutVars>
      </dgm:prSet>
      <dgm:spPr/>
    </dgm:pt>
    <dgm:pt modelId="{D3D80D61-AE99-2848-954F-D509671D6574}" type="pres">
      <dgm:prSet presAssocID="{A9229A3D-E090-AA4C-A6BA-89D66306354F}" presName="FourConn_2-3" presStyleLbl="fgAccFollowNode1" presStyleIdx="1" presStyleCnt="3">
        <dgm:presLayoutVars>
          <dgm:bulletEnabled val="1"/>
        </dgm:presLayoutVars>
      </dgm:prSet>
      <dgm:spPr/>
    </dgm:pt>
    <dgm:pt modelId="{F9C72AB8-87A9-444C-9FDA-7D43BFB6DD36}" type="pres">
      <dgm:prSet presAssocID="{A9229A3D-E090-AA4C-A6BA-89D66306354F}" presName="FourConn_3-4" presStyleLbl="fgAccFollowNode1" presStyleIdx="2" presStyleCnt="3">
        <dgm:presLayoutVars>
          <dgm:bulletEnabled val="1"/>
        </dgm:presLayoutVars>
      </dgm:prSet>
      <dgm:spPr/>
    </dgm:pt>
    <dgm:pt modelId="{922D0E43-DC39-F04D-908B-97D037B4FC56}" type="pres">
      <dgm:prSet presAssocID="{A9229A3D-E090-AA4C-A6BA-89D66306354F}" presName="FourNodes_1_text" presStyleLbl="node1" presStyleIdx="3" presStyleCnt="4">
        <dgm:presLayoutVars>
          <dgm:bulletEnabled val="1"/>
        </dgm:presLayoutVars>
      </dgm:prSet>
      <dgm:spPr/>
    </dgm:pt>
    <dgm:pt modelId="{D0D1DF12-D605-7F4B-8591-749736F5F0C7}" type="pres">
      <dgm:prSet presAssocID="{A9229A3D-E090-AA4C-A6BA-89D66306354F}" presName="FourNodes_2_text" presStyleLbl="node1" presStyleIdx="3" presStyleCnt="4">
        <dgm:presLayoutVars>
          <dgm:bulletEnabled val="1"/>
        </dgm:presLayoutVars>
      </dgm:prSet>
      <dgm:spPr/>
    </dgm:pt>
    <dgm:pt modelId="{45AF664E-84C1-5E4B-B2AD-E8985FAF356A}" type="pres">
      <dgm:prSet presAssocID="{A9229A3D-E090-AA4C-A6BA-89D66306354F}" presName="FourNodes_3_text" presStyleLbl="node1" presStyleIdx="3" presStyleCnt="4">
        <dgm:presLayoutVars>
          <dgm:bulletEnabled val="1"/>
        </dgm:presLayoutVars>
      </dgm:prSet>
      <dgm:spPr/>
    </dgm:pt>
    <dgm:pt modelId="{817851AF-B1B2-9B42-B3B7-D11219D7AB1B}" type="pres">
      <dgm:prSet presAssocID="{A9229A3D-E090-AA4C-A6BA-89D66306354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35E0003-CBF5-2446-A470-8DAD863D0589}" srcId="{A9229A3D-E090-AA4C-A6BA-89D66306354F}" destId="{CED1833C-EA25-F143-86D2-191319DC41FC}" srcOrd="0" destOrd="0" parTransId="{AB6447CB-34A7-2443-8961-E8AE2D403A5D}" sibTransId="{3A1DC7FE-8089-B446-86FB-260A54F02EDF}"/>
    <dgm:cxn modelId="{17C4A012-1AE5-8F4F-A746-A2562BF89839}" type="presOf" srcId="{05B7333D-CFB4-4D49-90B8-A098F815E272}" destId="{1CD309B5-417D-6541-9EC6-2E3D8B911C77}" srcOrd="0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DB31FF36-7A4B-FE42-A903-8B1159EDA8E6}" type="presOf" srcId="{ACD1D631-75F5-1643-A89B-C929A90C0830}" destId="{45AF664E-84C1-5E4B-B2AD-E8985FAF356A}" srcOrd="1" destOrd="0" presId="urn:microsoft.com/office/officeart/2005/8/layout/vProcess5"/>
    <dgm:cxn modelId="{6FFCAD42-244A-5840-9ADA-86AF270EE864}" srcId="{A9229A3D-E090-AA4C-A6BA-89D66306354F}" destId="{05B7333D-CFB4-4D49-90B8-A098F815E272}" srcOrd="3" destOrd="0" parTransId="{D4A6376B-18E8-8D42-B806-5A5BAA189F23}" sibTransId="{042F6D26-50BD-4744-8985-A06E7E534712}"/>
    <dgm:cxn modelId="{A3A46D54-9BFF-8641-8BC3-E837C724073B}" type="presOf" srcId="{3A1DC7FE-8089-B446-86FB-260A54F02EDF}" destId="{E48CD171-87BA-9843-BA40-E3742C0BF31F}" srcOrd="0" destOrd="0" presId="urn:microsoft.com/office/officeart/2005/8/layout/vProcess5"/>
    <dgm:cxn modelId="{A5B01A56-9C7F-214F-860C-D2A5BD0C625D}" type="presOf" srcId="{05B7333D-CFB4-4D49-90B8-A098F815E272}" destId="{817851AF-B1B2-9B42-B3B7-D11219D7AB1B}" srcOrd="1" destOrd="0" presId="urn:microsoft.com/office/officeart/2005/8/layout/vProcess5"/>
    <dgm:cxn modelId="{65B0C359-155B-FF49-9011-89FB44F6825D}" type="presOf" srcId="{ACD1D631-75F5-1643-A89B-C929A90C0830}" destId="{A1EFA3DA-E79B-8045-96A0-6277744740EC}" srcOrd="0" destOrd="0" presId="urn:microsoft.com/office/officeart/2005/8/layout/vProcess5"/>
    <dgm:cxn modelId="{895AE965-E8B9-2A4C-9B03-D8B074E09EB6}" type="presOf" srcId="{987D0B33-108F-324E-A6A7-8D6DA8E673E7}" destId="{D3D80D61-AE99-2848-954F-D509671D6574}" srcOrd="0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5B6BC083-E32E-CD45-9BE8-600E6D3403C7}" srcId="{A9229A3D-E090-AA4C-A6BA-89D66306354F}" destId="{3E97BD23-F157-8D40-9E6F-95CE618DB02E}" srcOrd="1" destOrd="0" parTransId="{309F73F3-6206-4D47-8181-2EB0B98813AA}" sibTransId="{987D0B33-108F-324E-A6A7-8D6DA8E673E7}"/>
    <dgm:cxn modelId="{3306BD86-1D0A-B64F-A21A-74752F31CA84}" type="presOf" srcId="{3E97BD23-F157-8D40-9E6F-95CE618DB02E}" destId="{D0D1DF12-D605-7F4B-8591-749736F5F0C7}" srcOrd="1" destOrd="0" presId="urn:microsoft.com/office/officeart/2005/8/layout/vProcess5"/>
    <dgm:cxn modelId="{77FDFE8A-8C04-F04A-832E-853EB52176AC}" type="presOf" srcId="{B6CA2A18-39DE-2246-A28D-26793466C417}" destId="{F9C72AB8-87A9-444C-9FDA-7D43BFB6DD36}" srcOrd="0" destOrd="0" presId="urn:microsoft.com/office/officeart/2005/8/layout/vProcess5"/>
    <dgm:cxn modelId="{875D9792-4B44-5646-8706-1ADB83220F77}" type="presOf" srcId="{CED1833C-EA25-F143-86D2-191319DC41FC}" destId="{45EE8BF1-281C-6040-8C80-62DD5BA34D23}" srcOrd="0" destOrd="0" presId="urn:microsoft.com/office/officeart/2005/8/layout/vProcess5"/>
    <dgm:cxn modelId="{ECF544DC-E8C4-5B43-A5BE-7E362FE6F923}" type="presOf" srcId="{3E97BD23-F157-8D40-9E6F-95CE618DB02E}" destId="{DD8420C9-0445-5A4E-9430-87CF69556841}" srcOrd="0" destOrd="0" presId="urn:microsoft.com/office/officeart/2005/8/layout/vProcess5"/>
    <dgm:cxn modelId="{FBF125F0-4D64-3A4C-933D-52A62DAB3754}" type="presOf" srcId="{CED1833C-EA25-F143-86D2-191319DC41FC}" destId="{922D0E43-DC39-F04D-908B-97D037B4FC56}" srcOrd="1" destOrd="0" presId="urn:microsoft.com/office/officeart/2005/8/layout/vProcess5"/>
    <dgm:cxn modelId="{1E439D80-29EF-564C-A8EB-BF3AE613FFA4}" type="presParOf" srcId="{DAE7AB72-7692-E34B-8E71-CFFBD3DE9881}" destId="{CEA69B49-3AFC-2E47-B5B7-A5B56DA3FAE3}" srcOrd="0" destOrd="0" presId="urn:microsoft.com/office/officeart/2005/8/layout/vProcess5"/>
    <dgm:cxn modelId="{EC032F3A-2F11-4C46-AB12-6E1D02D31EFD}" type="presParOf" srcId="{DAE7AB72-7692-E34B-8E71-CFFBD3DE9881}" destId="{45EE8BF1-281C-6040-8C80-62DD5BA34D23}" srcOrd="1" destOrd="0" presId="urn:microsoft.com/office/officeart/2005/8/layout/vProcess5"/>
    <dgm:cxn modelId="{86576014-67E4-3843-B09C-4F1589758BF8}" type="presParOf" srcId="{DAE7AB72-7692-E34B-8E71-CFFBD3DE9881}" destId="{DD8420C9-0445-5A4E-9430-87CF69556841}" srcOrd="2" destOrd="0" presId="urn:microsoft.com/office/officeart/2005/8/layout/vProcess5"/>
    <dgm:cxn modelId="{BA559ED7-CC75-F749-95E9-DE2778297910}" type="presParOf" srcId="{DAE7AB72-7692-E34B-8E71-CFFBD3DE9881}" destId="{A1EFA3DA-E79B-8045-96A0-6277744740EC}" srcOrd="3" destOrd="0" presId="urn:microsoft.com/office/officeart/2005/8/layout/vProcess5"/>
    <dgm:cxn modelId="{43326BBE-A966-884B-AB9E-E3A684B6C4C3}" type="presParOf" srcId="{DAE7AB72-7692-E34B-8E71-CFFBD3DE9881}" destId="{1CD309B5-417D-6541-9EC6-2E3D8B911C77}" srcOrd="4" destOrd="0" presId="urn:microsoft.com/office/officeart/2005/8/layout/vProcess5"/>
    <dgm:cxn modelId="{7374D6E3-7F4F-384C-ABD6-04631C5F44B0}" type="presParOf" srcId="{DAE7AB72-7692-E34B-8E71-CFFBD3DE9881}" destId="{E48CD171-87BA-9843-BA40-E3742C0BF31F}" srcOrd="5" destOrd="0" presId="urn:microsoft.com/office/officeart/2005/8/layout/vProcess5"/>
    <dgm:cxn modelId="{4039219A-974A-2E48-90EB-38512A6E0E30}" type="presParOf" srcId="{DAE7AB72-7692-E34B-8E71-CFFBD3DE9881}" destId="{D3D80D61-AE99-2848-954F-D509671D6574}" srcOrd="6" destOrd="0" presId="urn:microsoft.com/office/officeart/2005/8/layout/vProcess5"/>
    <dgm:cxn modelId="{EDA1FDB3-D1EB-3A40-AB7C-8C01F39EED7D}" type="presParOf" srcId="{DAE7AB72-7692-E34B-8E71-CFFBD3DE9881}" destId="{F9C72AB8-87A9-444C-9FDA-7D43BFB6DD36}" srcOrd="7" destOrd="0" presId="urn:microsoft.com/office/officeart/2005/8/layout/vProcess5"/>
    <dgm:cxn modelId="{828A316C-1EAC-8D4E-B669-F293C55BF824}" type="presParOf" srcId="{DAE7AB72-7692-E34B-8E71-CFFBD3DE9881}" destId="{922D0E43-DC39-F04D-908B-97D037B4FC56}" srcOrd="8" destOrd="0" presId="urn:microsoft.com/office/officeart/2005/8/layout/vProcess5"/>
    <dgm:cxn modelId="{0E68E0F8-2B69-0241-9478-341F14043D7C}" type="presParOf" srcId="{DAE7AB72-7692-E34B-8E71-CFFBD3DE9881}" destId="{D0D1DF12-D605-7F4B-8591-749736F5F0C7}" srcOrd="9" destOrd="0" presId="urn:microsoft.com/office/officeart/2005/8/layout/vProcess5"/>
    <dgm:cxn modelId="{18279F77-7636-D446-9ECB-CE28493766B5}" type="presParOf" srcId="{DAE7AB72-7692-E34B-8E71-CFFBD3DE9881}" destId="{45AF664E-84C1-5E4B-B2AD-E8985FAF356A}" srcOrd="10" destOrd="0" presId="urn:microsoft.com/office/officeart/2005/8/layout/vProcess5"/>
    <dgm:cxn modelId="{69A1E711-D44F-734A-9041-5CEB998512D4}" type="presParOf" srcId="{DAE7AB72-7692-E34B-8E71-CFFBD3DE9881}" destId="{817851AF-B1B2-9B42-B3B7-D11219D7AB1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E8BF1-281C-6040-8C80-62DD5BA34D23}">
      <dsp:nvSpPr>
        <dsp:cNvPr id="0" name=""/>
        <dsp:cNvSpPr/>
      </dsp:nvSpPr>
      <dsp:spPr>
        <a:xfrm>
          <a:off x="0" y="0"/>
          <a:ext cx="8734298" cy="9292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技術調査＠</a:t>
          </a:r>
          <a:r>
            <a:rPr lang="en-US" altLang="zh-HK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1</a:t>
          </a:r>
          <a:endParaRPr lang="zh-TW" altLang="en-US" sz="2200" kern="1200" dirty="0"/>
        </a:p>
      </dsp:txBody>
      <dsp:txXfrm>
        <a:off x="27216" y="27216"/>
        <a:ext cx="7653067" cy="874797"/>
      </dsp:txXfrm>
    </dsp:sp>
    <dsp:sp modelId="{DD8420C9-0445-5A4E-9430-87CF69556841}">
      <dsp:nvSpPr>
        <dsp:cNvPr id="0" name=""/>
        <dsp:cNvSpPr/>
      </dsp:nvSpPr>
      <dsp:spPr>
        <a:xfrm>
          <a:off x="731497" y="1098180"/>
          <a:ext cx="8734298" cy="9292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　ハッシュ</a:t>
          </a:r>
          <a:r>
            <a:rPr lang="zh-TW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関数</a:t>
          </a: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や</a:t>
          </a:r>
          <a:r>
            <a:rPr lang="zh-TW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監視</a:t>
          </a: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ツールや</a:t>
          </a:r>
          <a:r>
            <a:rPr lang="zh-TW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並行処理</a:t>
          </a:r>
          <a:r>
            <a:rPr lang="ja-JP" altLang="en-US" sz="2200" kern="1200">
              <a:latin typeface="Meiryo UI" panose="020B0604030504040204" pitchFamily="34" charset="-128"/>
              <a:ea typeface="Meiryo UI" panose="020B0604030504040204" pitchFamily="34" charset="-128"/>
            </a:rPr>
            <a:t>などのコード</a:t>
          </a:r>
          <a:r>
            <a:rPr lang="zh-TW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設置</a:t>
          </a:r>
        </a:p>
      </dsp:txBody>
      <dsp:txXfrm>
        <a:off x="758713" y="1125396"/>
        <a:ext cx="7344369" cy="874797"/>
      </dsp:txXfrm>
    </dsp:sp>
    <dsp:sp modelId="{A1EFA3DA-E79B-8045-96A0-6277744740EC}">
      <dsp:nvSpPr>
        <dsp:cNvPr id="0" name=""/>
        <dsp:cNvSpPr/>
      </dsp:nvSpPr>
      <dsp:spPr>
        <a:xfrm>
          <a:off x="1452077" y="2196360"/>
          <a:ext cx="8734298" cy="9292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ブロックの作成時間の計算と比較＠</a:t>
          </a:r>
          <a:r>
            <a:rPr lang="en-US" altLang="zh-HK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2</a:t>
          </a:r>
          <a:endParaRPr lang="zh-TW" altLang="en-US" sz="22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479293" y="2223576"/>
        <a:ext cx="7355287" cy="874797"/>
      </dsp:txXfrm>
    </dsp:sp>
    <dsp:sp modelId="{1CD309B5-417D-6541-9EC6-2E3D8B911C77}">
      <dsp:nvSpPr>
        <dsp:cNvPr id="0" name=""/>
        <dsp:cNvSpPr/>
      </dsp:nvSpPr>
      <dsp:spPr>
        <a:xfrm>
          <a:off x="2183574" y="3294540"/>
          <a:ext cx="8734298" cy="92922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HK" altLang="en-US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実行結果データを分析＠</a:t>
          </a:r>
          <a:r>
            <a:rPr lang="en-US" altLang="zh-HK" sz="2200" kern="1200" dirty="0">
              <a:latin typeface="Meiryo UI" panose="020B0604030504040204" pitchFamily="34" charset="-128"/>
              <a:ea typeface="Meiryo UI" panose="020B0604030504040204" pitchFamily="34" charset="-128"/>
            </a:rPr>
            <a:t>3</a:t>
          </a:r>
          <a:endParaRPr lang="zh-TW" altLang="en-US" sz="22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2210790" y="3321756"/>
        <a:ext cx="7344369" cy="874797"/>
      </dsp:txXfrm>
    </dsp:sp>
    <dsp:sp modelId="{E48CD171-87BA-9843-BA40-E3742C0BF31F}">
      <dsp:nvSpPr>
        <dsp:cNvPr id="0" name=""/>
        <dsp:cNvSpPr/>
      </dsp:nvSpPr>
      <dsp:spPr>
        <a:xfrm>
          <a:off x="8130299" y="711705"/>
          <a:ext cx="603999" cy="6039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700" kern="1200"/>
        </a:p>
      </dsp:txBody>
      <dsp:txXfrm>
        <a:off x="8266199" y="711705"/>
        <a:ext cx="332199" cy="454509"/>
      </dsp:txXfrm>
    </dsp:sp>
    <dsp:sp modelId="{D3D80D61-AE99-2848-954F-D509671D6574}">
      <dsp:nvSpPr>
        <dsp:cNvPr id="0" name=""/>
        <dsp:cNvSpPr/>
      </dsp:nvSpPr>
      <dsp:spPr>
        <a:xfrm>
          <a:off x="8861796" y="1809885"/>
          <a:ext cx="603999" cy="6039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700" kern="1200"/>
        </a:p>
      </dsp:txBody>
      <dsp:txXfrm>
        <a:off x="8997696" y="1809885"/>
        <a:ext cx="332199" cy="454509"/>
      </dsp:txXfrm>
    </dsp:sp>
    <dsp:sp modelId="{F9C72AB8-87A9-444C-9FDA-7D43BFB6DD36}">
      <dsp:nvSpPr>
        <dsp:cNvPr id="0" name=""/>
        <dsp:cNvSpPr/>
      </dsp:nvSpPr>
      <dsp:spPr>
        <a:xfrm>
          <a:off x="9582376" y="2908065"/>
          <a:ext cx="603999" cy="6039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700" kern="1200"/>
        </a:p>
      </dsp:txBody>
      <dsp:txXfrm>
        <a:off x="9718276" y="2908065"/>
        <a:ext cx="332199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28/01/25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私</a:t>
            </a:r>
            <a:r>
              <a:rPr lang="ja-JP" altLang="en-US"/>
              <a:t>は</a:t>
            </a:r>
            <a:r>
              <a:rPr lang="en-US" altLang="ja-JP" dirty="0"/>
              <a:t>SK3A</a:t>
            </a:r>
            <a:r>
              <a:rPr lang="ja-JP" altLang="en-US"/>
              <a:t>の</a:t>
            </a:r>
            <a:r>
              <a:rPr lang="zh-HK" altLang="en-US" dirty="0"/>
              <a:t>文家俊</a:t>
            </a:r>
            <a:r>
              <a:rPr lang="ja-JP" altLang="en-US"/>
              <a:t>です。</a:t>
            </a:r>
            <a:r>
              <a:rPr lang="zh-HK" altLang="en-US" dirty="0"/>
              <a:t>今日</a:t>
            </a:r>
            <a:r>
              <a:rPr lang="ja-JP" altLang="en-US"/>
              <a:t>は「ブロック</a:t>
            </a:r>
            <a:r>
              <a:rPr lang="zh-HK" altLang="en-US" dirty="0"/>
              <a:t>作成時</a:t>
            </a:r>
            <a:r>
              <a:rPr lang="ja-JP" altLang="en-US"/>
              <a:t>のハッシュ</a:t>
            </a:r>
            <a:r>
              <a:rPr lang="zh-HK" altLang="en-US" dirty="0"/>
              <a:t>化研究」</a:t>
            </a:r>
            <a:r>
              <a:rPr lang="ja-JP" altLang="en-US"/>
              <a:t>について</a:t>
            </a:r>
            <a:r>
              <a:rPr lang="zh-HK" altLang="en-US" dirty="0"/>
              <a:t>発表</a:t>
            </a:r>
            <a:r>
              <a:rPr lang="ja-JP" altLang="en-US"/>
              <a:t>します。</a:t>
            </a:r>
          </a:p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7625770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70CDA-21FF-831C-1CF9-D77A83EC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D2A0D6D-14E9-CA33-7D10-938D6A234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3610092-46B6-707F-FFEE-737FF56F09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これは</a:t>
            </a:r>
            <a:r>
              <a:rPr lang="en-US" altLang="zh-HK" dirty="0" err="1">
                <a:solidFill>
                  <a:srgbClr val="0E0E0E"/>
                </a:solidFill>
                <a:effectLst/>
                <a:latin typeface=".AppleSystemUIFont"/>
              </a:rPr>
              <a:t>Pprof</a:t>
            </a:r>
            <a:r>
              <a:rPr lang="en-US" altLang="zh-HK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（</a:t>
            </a:r>
            <a:r>
              <a:rPr lang="ja-JP" altLang="en-US" sz="1200">
                <a:effectLst/>
                <a:latin typeface=".AppleSystemUIFont"/>
              </a:rPr>
              <a:t>ピープロフ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）から出力した１コアと４コアの環境のプログラミングの実行プロセス図です。</a:t>
            </a:r>
            <a:br>
              <a:rPr lang="en-US" altLang="zh-HK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zh-HK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3AB53C-2EA6-7CF4-5C9E-1581BD10A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10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069666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64092-DB62-80D9-00A6-D3D578B96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790A456-9168-C20C-CBC8-59C8D99EF1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FDB54A7-7167-DA7E-AB8A-EF08BEA55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これは１コアの実行したプロセス図の一覧です。左は</a:t>
            </a:r>
            <a:r>
              <a:rPr lang="en-US" altLang="zh-HK" dirty="0" err="1">
                <a:solidFill>
                  <a:srgbClr val="0E0E0E"/>
                </a:solidFill>
                <a:effectLst/>
                <a:latin typeface=".AppleSystemUIFont"/>
              </a:rPr>
              <a:t>MurMur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３で、右は</a:t>
            </a:r>
            <a:r>
              <a:rPr lang="en-US" altLang="zh-HK" dirty="0">
                <a:solidFill>
                  <a:srgbClr val="0E0E0E"/>
                </a:solidFill>
                <a:effectLst/>
                <a:latin typeface=".AppleSystemUIFont"/>
              </a:rPr>
              <a:t>sha</a:t>
            </a:r>
            <a:r>
              <a:rPr lang="en-US" altLang="zh-TW" dirty="0">
                <a:solidFill>
                  <a:srgbClr val="0E0E0E"/>
                </a:solidFill>
                <a:effectLst/>
                <a:latin typeface=".AppleSystemUIFont"/>
              </a:rPr>
              <a:t>256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です。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50E64-648C-4EA9-0D63-F83AC1DB68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11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648724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3FF25-BEBE-FCA3-4DBB-3BEB18652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23F0B3A-5C67-9224-05D6-A62C7C74E8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E0B9CCE-21A0-33A5-40C4-34AC2B3CB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１コアの環境で</a:t>
            </a:r>
            <a:r>
              <a:rPr lang="en-US" altLang="zh-HK" dirty="0" err="1">
                <a:solidFill>
                  <a:srgbClr val="0E0E0E"/>
                </a:solidFill>
                <a:effectLst/>
                <a:latin typeface=".AppleSystemUIFont"/>
              </a:rPr>
              <a:t>Cpu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とメモリの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パフォーマンスの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差がともて少ないですので、４コアの結果へ行きます。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CEDB63-BA85-378D-1798-57E32EB99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491832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47855-EDAD-04EE-71F7-A251482BB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81FFBC5-9A40-DCDD-2A47-A410B28651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33AAC3C-9D7F-2A64-03D3-78CDFF60A8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これは４コア実行した</a:t>
            </a:r>
            <a:r>
              <a:rPr lang="en-US" altLang="zh-HK" dirty="0" err="1">
                <a:solidFill>
                  <a:srgbClr val="0E0E0E"/>
                </a:solidFill>
                <a:effectLst/>
                <a:latin typeface=".AppleSystemUIFont"/>
              </a:rPr>
              <a:t>Pprof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の結果です。</a:t>
            </a:r>
            <a:br>
              <a:rPr lang="en-US" altLang="zh-HK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US" altLang="zh-HK" dirty="0" err="1">
                <a:solidFill>
                  <a:srgbClr val="0E0E0E"/>
                </a:solidFill>
                <a:effectLst/>
                <a:latin typeface=".AppleSystemUIFont"/>
              </a:rPr>
              <a:t>MurMur</a:t>
            </a:r>
            <a:r>
              <a:rPr lang="en-US" altLang="zh-HK" dirty="0">
                <a:solidFill>
                  <a:srgbClr val="0E0E0E"/>
                </a:solidFill>
                <a:effectLst/>
                <a:latin typeface=".AppleSystemUIFont"/>
              </a:rPr>
              <a:t> 3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の</a:t>
            </a:r>
            <a:r>
              <a:rPr lang="en-US" altLang="zh-HK" dirty="0">
                <a:solidFill>
                  <a:srgbClr val="0E0E0E"/>
                </a:solidFill>
                <a:effectLst/>
                <a:latin typeface=".AppleSystemUIFont"/>
              </a:rPr>
              <a:t>CPU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合計使用率は</a:t>
            </a:r>
            <a:r>
              <a:rPr lang="en-US" altLang="zh-HK" dirty="0">
                <a:solidFill>
                  <a:srgbClr val="0E0E0E"/>
                </a:solidFill>
                <a:effectLst/>
                <a:latin typeface=".AppleSystemUIFont"/>
              </a:rPr>
              <a:t>sha</a:t>
            </a:r>
            <a:r>
              <a:rPr lang="en-US" altLang="zh-TW" dirty="0">
                <a:solidFill>
                  <a:srgbClr val="0E0E0E"/>
                </a:solidFill>
                <a:effectLst/>
                <a:latin typeface=".AppleSystemUIFont"/>
              </a:rPr>
              <a:t>256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より</a:t>
            </a:r>
            <a:r>
              <a:rPr lang="en-US" altLang="zh-HK" dirty="0">
                <a:solidFill>
                  <a:srgbClr val="0E0E0E"/>
                </a:solidFill>
                <a:effectLst/>
                <a:latin typeface=".AppleSystemUIFont"/>
              </a:rPr>
              <a:t>40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％</a:t>
            </a:r>
            <a:r>
              <a:rPr lang="zh-HK" altLang="en-US" dirty="0"/>
              <a:t>向上</a:t>
            </a:r>
            <a:r>
              <a:rPr lang="ja-JP" altLang="en-US"/>
              <a:t>しました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。</a:t>
            </a:r>
            <a:br>
              <a:rPr lang="en-US" altLang="zh-HK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zh-HK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358E3A-428A-00FB-FA67-1E4843A5EB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76936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7FF1-1221-868C-0982-BD8C64266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64E59ED-F48D-9FE5-7152-CECDAFF806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F0C550D-A570-58D1-FD01-07539242D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dirty="0">
                <a:solidFill>
                  <a:srgbClr val="0E0E0E"/>
                </a:solidFill>
                <a:effectLst/>
                <a:latin typeface=".AppleSystemUIFont"/>
              </a:rPr>
              <a:t>MurMur</a:t>
            </a:r>
            <a:r>
              <a:rPr lang="en-US" altLang="zh-TW" dirty="0">
                <a:solidFill>
                  <a:srgbClr val="0E0E0E"/>
                </a:solidFill>
                <a:effectLst/>
                <a:latin typeface=".AppleSystemUIFont"/>
              </a:rPr>
              <a:t>3</a:t>
            </a:r>
            <a:r>
              <a:rPr lang="zh-TW" altLang="en-US" dirty="0">
                <a:solidFill>
                  <a:srgbClr val="0E0E0E"/>
                </a:solidFill>
                <a:effectLst/>
                <a:latin typeface=".AppleSystemUIFont"/>
              </a:rPr>
              <a:t>の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メモリの使用率は</a:t>
            </a:r>
            <a:r>
              <a:rPr lang="en-US" altLang="zh-HK" dirty="0">
                <a:solidFill>
                  <a:srgbClr val="0E0E0E"/>
                </a:solidFill>
                <a:effectLst/>
                <a:latin typeface=".AppleSystemUIFont"/>
              </a:rPr>
              <a:t>sha</a:t>
            </a:r>
            <a:r>
              <a:rPr lang="en-US" altLang="zh-TW" dirty="0">
                <a:solidFill>
                  <a:srgbClr val="0E0E0E"/>
                </a:solidFill>
                <a:effectLst/>
                <a:latin typeface=".AppleSystemUIFont"/>
              </a:rPr>
              <a:t>256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より低いです。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98698DE-24BE-D47F-E3D3-CCB82E4DA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067288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62A95-4FD5-7208-1345-57E550DDF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EF02F3C-15DD-0D91-877F-8AB3ED1C3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052E844-3BB6-6502-6C8F-C877FC6C1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HK" dirty="0">
                <a:solidFill>
                  <a:srgbClr val="0E0E0E"/>
                </a:solidFill>
                <a:effectLst/>
                <a:latin typeface=".AppleSystemUIFont"/>
              </a:rPr>
              <a:t>Heap	</a:t>
            </a:r>
            <a:r>
              <a:rPr lang="ja-JP" altLang="en-US"/>
              <a:t>ヒープ</a:t>
            </a:r>
            <a:br>
              <a:rPr lang="en-US" altLang="ja-JP" dirty="0"/>
            </a:br>
            <a:r>
              <a:rPr lang="en-US" altLang="ja-JP" dirty="0" err="1"/>
              <a:t>Pprof</a:t>
            </a:r>
            <a:r>
              <a:rPr lang="en-US" altLang="ja-JP" dirty="0"/>
              <a:t>	</a:t>
            </a:r>
            <a:r>
              <a:rPr lang="ja-JP" altLang="en-US"/>
              <a:t>ピープロフ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示します</a:t>
            </a:r>
            <a:r>
              <a:rPr lang="en-US" altLang="zh-HK" dirty="0"/>
              <a:t>	</a:t>
            </a:r>
            <a:r>
              <a:rPr lang="zh-HK" altLang="en-US" dirty="0"/>
              <a:t>しめします</a:t>
            </a:r>
            <a:endParaRPr lang="ja-JP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B80C10-7090-EC3B-D8A4-872B665C4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6583699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956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この</a:t>
            </a:r>
            <a:r>
              <a:rPr lang="zh-HK" altLang="en-US" dirty="0"/>
              <a:t>研究</a:t>
            </a:r>
            <a:r>
              <a:rPr lang="ja-JP" altLang="en-US"/>
              <a:t>の</a:t>
            </a:r>
            <a:r>
              <a:rPr lang="zh-HK" altLang="en-US" dirty="0"/>
              <a:t>背景</a:t>
            </a:r>
            <a:r>
              <a:rPr lang="ja-JP" altLang="en-US"/>
              <a:t>について</a:t>
            </a:r>
            <a:r>
              <a:rPr lang="zh-HK" altLang="en-US" dirty="0"/>
              <a:t>説明</a:t>
            </a:r>
            <a:r>
              <a:rPr lang="ja-JP" altLang="en-US"/>
              <a:t>します。</a:t>
            </a:r>
          </a:p>
          <a:p>
            <a:r>
              <a:rPr lang="zh-HK" altLang="en-US" dirty="0"/>
              <a:t>前回の研究結果に</a:t>
            </a:r>
            <a:r>
              <a:rPr lang="ja-JP" altLang="en-US"/>
              <a:t>ブロックを</a:t>
            </a:r>
            <a:r>
              <a:rPr lang="zh-HK" altLang="en-US" dirty="0"/>
              <a:t>作成</a:t>
            </a:r>
            <a:r>
              <a:rPr lang="ja-JP" altLang="en-US"/>
              <a:t>する</a:t>
            </a:r>
            <a:r>
              <a:rPr lang="zh-HK" altLang="en-US" dirty="0"/>
              <a:t>際、時間</a:t>
            </a:r>
            <a:r>
              <a:rPr lang="ja-JP" altLang="en-US"/>
              <a:t>がかかりすぎると、ブロックチェーンの</a:t>
            </a:r>
            <a:r>
              <a:rPr lang="zh-HK" altLang="en-US" dirty="0"/>
              <a:t>応用範囲</a:t>
            </a:r>
            <a:r>
              <a:rPr lang="ja-JP" altLang="en-US"/>
              <a:t>が</a:t>
            </a:r>
            <a:r>
              <a:rPr lang="zh-HK" altLang="en-US" dirty="0"/>
              <a:t>狭</a:t>
            </a:r>
            <a:r>
              <a:rPr lang="ja-JP" altLang="en-US"/>
              <a:t>くなる</a:t>
            </a:r>
            <a:r>
              <a:rPr lang="zh-HK" altLang="en-US" dirty="0"/>
              <a:t>可能性</a:t>
            </a:r>
            <a:r>
              <a:rPr lang="ja-JP" altLang="en-US"/>
              <a:t>が</a:t>
            </a:r>
            <a:r>
              <a:rPr lang="zh-HK" altLang="en-US" dirty="0"/>
              <a:t>あると考えています</a:t>
            </a:r>
            <a:r>
              <a:rPr lang="ja-JP" altLang="en-US"/>
              <a:t>。</a:t>
            </a:r>
          </a:p>
          <a:p>
            <a:r>
              <a:rPr lang="ja-JP" altLang="en-US"/>
              <a:t>また、</a:t>
            </a:r>
            <a:r>
              <a:rPr lang="zh-HK" altLang="en-US" dirty="0"/>
              <a:t>速度</a:t>
            </a:r>
            <a:r>
              <a:rPr lang="ja-JP" altLang="en-US"/>
              <a:t>だけでなく、パソコンの</a:t>
            </a:r>
            <a:r>
              <a:rPr lang="zh-HK" altLang="en-US" dirty="0"/>
              <a:t>パフォーマンス</a:t>
            </a:r>
            <a:r>
              <a:rPr lang="ja-JP" altLang="en-US"/>
              <a:t>も</a:t>
            </a:r>
            <a:r>
              <a:rPr lang="zh-HK" altLang="en-US" dirty="0"/>
              <a:t>考</a:t>
            </a:r>
            <a:r>
              <a:rPr lang="ja-JP" altLang="en-US"/>
              <a:t>える</a:t>
            </a:r>
            <a:r>
              <a:rPr lang="zh-HK" altLang="en-US" dirty="0"/>
              <a:t>必要</a:t>
            </a:r>
            <a:r>
              <a:rPr lang="ja-JP" altLang="en-US"/>
              <a:t>があります。</a:t>
            </a:r>
          </a:p>
          <a:p>
            <a:r>
              <a:rPr lang="ja-JP" altLang="en-US"/>
              <a:t>そこで、</a:t>
            </a:r>
            <a:r>
              <a:rPr lang="zh-HK" altLang="en-US" dirty="0"/>
              <a:t>今回、</a:t>
            </a:r>
            <a:r>
              <a:rPr lang="ja-JP" altLang="en-US"/>
              <a:t>ブロック</a:t>
            </a:r>
            <a:r>
              <a:rPr lang="zh-HK" altLang="en-US" dirty="0"/>
              <a:t>作成</a:t>
            </a:r>
            <a:r>
              <a:rPr lang="ja-JP" altLang="en-US"/>
              <a:t>の</a:t>
            </a:r>
            <a:r>
              <a:rPr lang="zh-HK" altLang="en-US" dirty="0"/>
              <a:t>効率</a:t>
            </a:r>
            <a:r>
              <a:rPr lang="ja-JP" altLang="en-US"/>
              <a:t>を</a:t>
            </a:r>
            <a:r>
              <a:rPr lang="zh-HK" altLang="en-US" dirty="0"/>
              <a:t>上</a:t>
            </a:r>
            <a:r>
              <a:rPr lang="ja-JP" altLang="en-US"/>
              <a:t>げる</a:t>
            </a:r>
            <a:r>
              <a:rPr lang="zh-HK" altLang="en-US" dirty="0"/>
              <a:t>方法</a:t>
            </a:r>
            <a:r>
              <a:rPr lang="ja-JP" altLang="en-US"/>
              <a:t>について</a:t>
            </a:r>
            <a:r>
              <a:rPr lang="zh-HK" altLang="en-US" dirty="0"/>
              <a:t>研究</a:t>
            </a:r>
            <a:r>
              <a:rPr lang="ja-JP" altLang="en-US"/>
              <a:t>しました。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988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K" altLang="en-US" dirty="0"/>
              <a:t>今回</a:t>
            </a:r>
            <a:r>
              <a:rPr lang="ja-JP" altLang="en-US"/>
              <a:t>の</a:t>
            </a:r>
            <a:r>
              <a:rPr lang="zh-HK" altLang="en-US" dirty="0"/>
              <a:t>研究の目的</a:t>
            </a:r>
            <a:r>
              <a:rPr lang="ja-JP" altLang="en-US"/>
              <a:t>では、</a:t>
            </a:r>
            <a:r>
              <a:rPr lang="en-US" altLang="ja-JP" dirty="0"/>
              <a:t>2</a:t>
            </a:r>
            <a:r>
              <a:rPr lang="ja-JP" altLang="en-US"/>
              <a:t>つのポイントを</a:t>
            </a:r>
            <a:r>
              <a:rPr lang="zh-HK" altLang="en-US" dirty="0"/>
              <a:t>目指</a:t>
            </a:r>
            <a:r>
              <a:rPr lang="ja-JP" altLang="en-US"/>
              <a:t>しました。</a:t>
            </a:r>
          </a:p>
          <a:p>
            <a:r>
              <a:rPr lang="en-US" altLang="ja-JP" dirty="0"/>
              <a:t>1</a:t>
            </a:r>
            <a:r>
              <a:rPr lang="ja-JP" altLang="en-US"/>
              <a:t>つ</a:t>
            </a:r>
            <a:r>
              <a:rPr lang="zh-HK" altLang="en-US" dirty="0"/>
              <a:t>目</a:t>
            </a:r>
            <a:r>
              <a:rPr lang="ja-JP" altLang="en-US"/>
              <a:t>は、ブロック</a:t>
            </a:r>
            <a:r>
              <a:rPr lang="zh-HK" altLang="en-US" dirty="0"/>
              <a:t>作成</a:t>
            </a:r>
            <a:r>
              <a:rPr lang="ja-JP" altLang="en-US"/>
              <a:t>の</a:t>
            </a:r>
            <a:r>
              <a:rPr lang="zh-HK" altLang="en-US" dirty="0"/>
              <a:t>速度</a:t>
            </a:r>
            <a:r>
              <a:rPr lang="ja-JP" altLang="en-US"/>
              <a:t>を</a:t>
            </a:r>
            <a:r>
              <a:rPr lang="zh-HK" altLang="en-US" dirty="0"/>
              <a:t>向上（こうじょう）</a:t>
            </a:r>
            <a:r>
              <a:rPr lang="ja-JP" altLang="en-US"/>
              <a:t>させること</a:t>
            </a:r>
            <a:r>
              <a:rPr lang="zh-HK" altLang="en-US" dirty="0"/>
              <a:t>です</a:t>
            </a:r>
            <a:r>
              <a:rPr lang="ja-JP" altLang="en-US"/>
              <a:t>。</a:t>
            </a:r>
          </a:p>
          <a:p>
            <a:r>
              <a:rPr lang="en-US" altLang="ja-JP" dirty="0"/>
              <a:t>2</a:t>
            </a:r>
            <a:r>
              <a:rPr lang="ja-JP" altLang="en-US"/>
              <a:t>つ</a:t>
            </a:r>
            <a:r>
              <a:rPr lang="zh-HK" altLang="en-US" dirty="0"/>
              <a:t>目</a:t>
            </a:r>
            <a:r>
              <a:rPr lang="ja-JP" altLang="en-US"/>
              <a:t>は、パソコンの</a:t>
            </a:r>
            <a:r>
              <a:rPr lang="zh-HK" altLang="en-US" dirty="0"/>
              <a:t>負荷（ふか）</a:t>
            </a:r>
            <a:r>
              <a:rPr lang="ja-JP" altLang="en-US"/>
              <a:t>を</a:t>
            </a:r>
            <a:r>
              <a:rPr lang="zh-HK" altLang="en-US" dirty="0"/>
              <a:t>軽減（けいげん）</a:t>
            </a:r>
            <a:r>
              <a:rPr lang="ja-JP" altLang="en-US"/>
              <a:t>することです。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48941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E554-039F-EB64-482C-83CCBD62A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80B1AF1-1B55-BF84-885B-D0D02F046C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305AC10-1402-161F-9D18-F8BBCE98C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研究の流れ</a:t>
            </a:r>
            <a:r>
              <a:rPr lang="ja-JP" altLang="en-US"/>
              <a:t>は、</a:t>
            </a:r>
            <a:r>
              <a:rPr lang="zh-HK" altLang="en-US" dirty="0"/>
              <a:t>技術を調査してから、</a:t>
            </a:r>
            <a:r>
              <a:rPr lang="en-US" altLang="ja-JP" dirty="0"/>
              <a:t>9</a:t>
            </a:r>
            <a:r>
              <a:rPr lang="zh-HK" altLang="en-US" dirty="0"/>
              <a:t>種類</a:t>
            </a:r>
            <a:r>
              <a:rPr lang="ja-JP" altLang="en-US"/>
              <a:t>のハッシュ</a:t>
            </a:r>
            <a:r>
              <a:rPr lang="zh-HK" altLang="en-US" dirty="0"/>
              <a:t>関数</a:t>
            </a:r>
            <a:r>
              <a:rPr lang="ja-JP" altLang="en-US"/>
              <a:t>を</a:t>
            </a:r>
            <a:r>
              <a:rPr lang="zh-HK" altLang="en-US" dirty="0"/>
              <a:t>選択して</a:t>
            </a:r>
            <a:r>
              <a:rPr lang="ja-JP" altLang="en-US"/>
              <a:t>、</a:t>
            </a:r>
            <a:r>
              <a:rPr lang="en-US" altLang="ja-JP" dirty="0"/>
              <a:t>1</a:t>
            </a:r>
            <a:r>
              <a:rPr lang="ja-JP" altLang="en-US"/>
              <a:t>コアと</a:t>
            </a:r>
            <a:r>
              <a:rPr lang="en-US" altLang="ja-JP" dirty="0"/>
              <a:t>4</a:t>
            </a:r>
            <a:r>
              <a:rPr lang="ja-JP" altLang="en-US"/>
              <a:t>コアの</a:t>
            </a:r>
            <a:r>
              <a:rPr lang="zh-HK" altLang="en-US" dirty="0"/>
              <a:t>環境を設置して、テスト結果</a:t>
            </a:r>
            <a:r>
              <a:rPr lang="ja-JP" altLang="en-US"/>
              <a:t>を</a:t>
            </a:r>
            <a:r>
              <a:rPr lang="zh-HK" altLang="en-US" dirty="0"/>
              <a:t>比較（ひかく）</a:t>
            </a:r>
            <a:r>
              <a:rPr lang="ja-JP" altLang="en-US"/>
              <a:t>しました。</a:t>
            </a:r>
          </a:p>
          <a:p>
            <a:r>
              <a:rPr lang="zh-HK" altLang="en-US" dirty="0"/>
              <a:t>最後</a:t>
            </a:r>
            <a:r>
              <a:rPr lang="ja-JP" altLang="en-US"/>
              <a:t>、</a:t>
            </a:r>
            <a:r>
              <a:rPr lang="zh-HK" altLang="en-US" dirty="0"/>
              <a:t>監視</a:t>
            </a:r>
            <a:r>
              <a:rPr lang="ja-JP" altLang="en-US"/>
              <a:t>ツールを</a:t>
            </a:r>
            <a:r>
              <a:rPr lang="zh-HK" altLang="en-US" dirty="0"/>
              <a:t>使</a:t>
            </a:r>
            <a:r>
              <a:rPr lang="ja-JP" altLang="en-US"/>
              <a:t>って、</a:t>
            </a:r>
            <a:r>
              <a:rPr lang="en-US" altLang="zh-HK" dirty="0"/>
              <a:t>CPU</a:t>
            </a:r>
            <a:r>
              <a:rPr lang="ja-JP" altLang="en-US"/>
              <a:t>やメモリの</a:t>
            </a:r>
            <a:r>
              <a:rPr lang="zh-HK" altLang="en-US" dirty="0"/>
              <a:t>使用状況</a:t>
            </a:r>
            <a:r>
              <a:rPr lang="ja-JP" altLang="en-US"/>
              <a:t>もチェックしました。</a:t>
            </a:r>
          </a:p>
          <a:p>
            <a:endParaRPr lang="ja-JP" altLang="en-US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D84803-3903-F559-4A2B-7BF45559F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76077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8583-BE30-BEC9-C0A0-103989CE7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5143839-BAA9-20EE-4127-66A69E91E3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1CD29A-C7F7-FFB3-A583-817F52353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K" altLang="en-US" dirty="0"/>
              <a:t>今回</a:t>
            </a:r>
            <a:r>
              <a:rPr lang="ja-JP" altLang="en-US"/>
              <a:t>テストしたのは、</a:t>
            </a:r>
            <a:r>
              <a:rPr lang="en-US" altLang="zh-HK" b="1" dirty="0"/>
              <a:t>Sha256</a:t>
            </a:r>
            <a:r>
              <a:rPr lang="zh-HK" altLang="en-US" b="1" dirty="0"/>
              <a:t>以外、</a:t>
            </a:r>
            <a:r>
              <a:rPr lang="zh-HK" altLang="en-US" dirty="0"/>
              <a:t>他</a:t>
            </a:r>
            <a:r>
              <a:rPr lang="ja-JP" altLang="en-US"/>
              <a:t>の</a:t>
            </a:r>
            <a:r>
              <a:rPr lang="en-US" altLang="ja-JP" dirty="0"/>
              <a:t>8</a:t>
            </a:r>
            <a:r>
              <a:rPr lang="zh-HK" altLang="en-US" dirty="0"/>
              <a:t>種類（はっしゅるい）</a:t>
            </a:r>
            <a:r>
              <a:rPr lang="ja-JP" altLang="en-US"/>
              <a:t>はあまり</a:t>
            </a:r>
            <a:r>
              <a:rPr lang="zh-HK" altLang="en-US" dirty="0"/>
              <a:t>使われ</a:t>
            </a:r>
            <a:r>
              <a:rPr lang="ja-JP" altLang="en-US"/>
              <a:t>ていないものを</a:t>
            </a:r>
            <a:r>
              <a:rPr lang="zh-HK" altLang="en-US" dirty="0"/>
              <a:t>選</a:t>
            </a:r>
            <a:r>
              <a:rPr lang="ja-JP" altLang="en-US"/>
              <a:t>びました。</a:t>
            </a:r>
            <a:br>
              <a:rPr lang="en-US" altLang="ja-JP" dirty="0"/>
            </a:br>
            <a:r>
              <a:rPr lang="ja-JP" altLang="en-US" b="1"/>
              <a:t>あまり</a:t>
            </a:r>
            <a:r>
              <a:rPr lang="zh-HK" altLang="en-US" b="1" dirty="0"/>
              <a:t>使</a:t>
            </a:r>
            <a:r>
              <a:rPr lang="ja-JP" altLang="en-US" b="1"/>
              <a:t>っていないハッシュ</a:t>
            </a:r>
            <a:r>
              <a:rPr lang="zh-HK" altLang="en-US" b="1" dirty="0"/>
              <a:t>関数</a:t>
            </a:r>
            <a:r>
              <a:rPr lang="ja-JP" altLang="en-US" b="1"/>
              <a:t>でも、</a:t>
            </a:r>
            <a:r>
              <a:rPr lang="zh-HK" altLang="en-US" b="1" dirty="0"/>
              <a:t>処理速度</a:t>
            </a:r>
            <a:r>
              <a:rPr lang="ja-JP" altLang="en-US" b="1"/>
              <a:t>や</a:t>
            </a:r>
            <a:r>
              <a:rPr lang="zh-HK" altLang="en-US" b="1" dirty="0"/>
              <a:t>効率</a:t>
            </a:r>
            <a:r>
              <a:rPr lang="ja-JP" altLang="en-US" b="1"/>
              <a:t>で</a:t>
            </a:r>
            <a:r>
              <a:rPr lang="zh-HK" altLang="en-US" b="1" dirty="0"/>
              <a:t>良</a:t>
            </a:r>
            <a:r>
              <a:rPr lang="ja-JP" altLang="en-US" b="1"/>
              <a:t>い</a:t>
            </a:r>
            <a:r>
              <a:rPr lang="zh-HK" altLang="en-US" b="1" dirty="0"/>
              <a:t>結果</a:t>
            </a:r>
            <a:r>
              <a:rPr lang="ja-JP" altLang="en-US" b="1"/>
              <a:t>を</a:t>
            </a:r>
            <a:r>
              <a:rPr lang="zh-HK" altLang="en-US" b="1" dirty="0"/>
              <a:t>出</a:t>
            </a:r>
            <a:r>
              <a:rPr lang="ja-JP" altLang="en-US" b="1"/>
              <a:t>す</a:t>
            </a:r>
            <a:r>
              <a:rPr lang="zh-HK" altLang="en-US" b="1" dirty="0"/>
              <a:t>可能性</a:t>
            </a:r>
            <a:r>
              <a:rPr lang="ja-JP" altLang="en-US" b="1"/>
              <a:t>がある</a:t>
            </a:r>
            <a:r>
              <a:rPr lang="ja-JP" altLang="en-US"/>
              <a:t>と</a:t>
            </a:r>
            <a:r>
              <a:rPr lang="zh-HK" altLang="en-US" dirty="0"/>
              <a:t>考</a:t>
            </a:r>
            <a:r>
              <a:rPr lang="ja-JP" altLang="en-US"/>
              <a:t>えたからです。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HK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44A3B4-42B7-27B3-385F-3D2792617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992869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7E149-D2E9-7B4C-022A-28425239B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43ADB7B-D5F2-D5E5-AFCF-A50827E59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B8E200C-54A5-ADBB-7987-4C51F79C2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K" altLang="en-US" dirty="0"/>
              <a:t>今回</a:t>
            </a:r>
            <a:r>
              <a:rPr lang="ja-JP" altLang="en-US"/>
              <a:t>は、</a:t>
            </a:r>
            <a:r>
              <a:rPr lang="zh-HK" altLang="en-US" dirty="0"/>
              <a:t>三つ</a:t>
            </a:r>
            <a:r>
              <a:rPr lang="ja-JP" altLang="en-US"/>
              <a:t>ツールを</a:t>
            </a:r>
            <a:r>
              <a:rPr lang="zh-HK" altLang="en-US" dirty="0"/>
              <a:t>使</a:t>
            </a:r>
            <a:r>
              <a:rPr lang="ja-JP" altLang="en-US"/>
              <a:t>って</a:t>
            </a:r>
            <a:r>
              <a:rPr lang="zh-HK" altLang="en-US" dirty="0"/>
              <a:t>効率</a:t>
            </a:r>
            <a:r>
              <a:rPr lang="ja-JP" altLang="en-US"/>
              <a:t>を</a:t>
            </a:r>
            <a:r>
              <a:rPr lang="zh-HK" altLang="en-US" dirty="0"/>
              <a:t>分析</a:t>
            </a:r>
            <a:r>
              <a:rPr lang="ja-JP" altLang="en-US"/>
              <a:t>しました：</a:t>
            </a:r>
          </a:p>
          <a:p>
            <a:r>
              <a:rPr lang="en-US" altLang="ja-JP" dirty="0"/>
              <a:t>• </a:t>
            </a:r>
            <a:r>
              <a:rPr lang="en-US" altLang="zh-HK" b="1" dirty="0"/>
              <a:t>GOMAXPROCS</a:t>
            </a:r>
            <a:r>
              <a:rPr lang="zh-HK" altLang="en-US" dirty="0"/>
              <a:t>：実行する時に</a:t>
            </a:r>
            <a:r>
              <a:rPr lang="en-US" altLang="zh-HK" dirty="0"/>
              <a:t>CPU</a:t>
            </a:r>
            <a:r>
              <a:rPr lang="ja-JP" altLang="en-US"/>
              <a:t>コア</a:t>
            </a:r>
            <a:r>
              <a:rPr lang="zh-HK" altLang="en-US" dirty="0"/>
              <a:t>数</a:t>
            </a:r>
            <a:r>
              <a:rPr lang="ja-JP" altLang="en-US"/>
              <a:t>を</a:t>
            </a:r>
            <a:r>
              <a:rPr lang="zh-HK" altLang="en-US" dirty="0"/>
              <a:t>調整でき</a:t>
            </a:r>
            <a:r>
              <a:rPr lang="ja-JP" altLang="en-US"/>
              <a:t>る</a:t>
            </a:r>
            <a:r>
              <a:rPr lang="en-US" altLang="zh-HK" dirty="0"/>
              <a:t>Go</a:t>
            </a:r>
            <a:r>
              <a:rPr lang="zh-HK" altLang="en-US" dirty="0"/>
              <a:t>言語</a:t>
            </a:r>
            <a:r>
              <a:rPr lang="ja-JP" altLang="en-US"/>
              <a:t>の</a:t>
            </a:r>
            <a:r>
              <a:rPr lang="zh-HK" altLang="en-US" dirty="0"/>
              <a:t>機能。</a:t>
            </a:r>
          </a:p>
          <a:p>
            <a:r>
              <a:rPr lang="en-US" altLang="zh-HK" dirty="0"/>
              <a:t>• </a:t>
            </a:r>
            <a:r>
              <a:rPr lang="en-US" altLang="zh-HK" b="1" dirty="0"/>
              <a:t>Goroutine</a:t>
            </a:r>
            <a:r>
              <a:rPr lang="zh-HK" altLang="en-US" dirty="0"/>
              <a:t>：並列処理</a:t>
            </a:r>
            <a:r>
              <a:rPr lang="ja-JP" altLang="en-US"/>
              <a:t>を</a:t>
            </a:r>
            <a:r>
              <a:rPr lang="zh-HK" altLang="en-US" dirty="0"/>
              <a:t>効率化</a:t>
            </a:r>
            <a:r>
              <a:rPr lang="ja-JP" altLang="en-US"/>
              <a:t>するための</a:t>
            </a:r>
            <a:r>
              <a:rPr lang="zh-HK" altLang="en-US" dirty="0"/>
              <a:t>仕組</a:t>
            </a:r>
            <a:r>
              <a:rPr lang="ja-JP" altLang="en-US"/>
              <a:t>み</a:t>
            </a:r>
            <a:r>
              <a:rPr lang="zh-HK" altLang="en-US" dirty="0"/>
              <a:t>です</a:t>
            </a:r>
            <a:r>
              <a:rPr lang="ja-JP" altLang="en-US"/>
              <a:t>。</a:t>
            </a:r>
          </a:p>
          <a:p>
            <a:r>
              <a:rPr lang="en-US" altLang="ja-JP" dirty="0"/>
              <a:t>• </a:t>
            </a:r>
            <a:r>
              <a:rPr lang="en-US" altLang="zh-HK" b="1" dirty="0" err="1"/>
              <a:t>Pprof</a:t>
            </a:r>
            <a:r>
              <a:rPr lang="zh-HK" altLang="en-US" dirty="0"/>
              <a:t>：</a:t>
            </a:r>
            <a:r>
              <a:rPr lang="en-US" altLang="zh-HK" dirty="0"/>
              <a:t>CPU</a:t>
            </a:r>
            <a:r>
              <a:rPr lang="ja-JP" altLang="en-US"/>
              <a:t>やメモリの</a:t>
            </a:r>
            <a:r>
              <a:rPr lang="zh-HK" altLang="en-US" dirty="0"/>
              <a:t>使用状況</a:t>
            </a:r>
            <a:r>
              <a:rPr lang="ja-JP" altLang="en-US"/>
              <a:t>を</a:t>
            </a:r>
            <a:r>
              <a:rPr lang="zh-HK" altLang="en-US" dirty="0"/>
              <a:t>監視</a:t>
            </a:r>
            <a:r>
              <a:rPr lang="ja-JP" altLang="en-US"/>
              <a:t>するツール。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HK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A48CB2-C1E5-0017-F1FB-4D73C93C9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278457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6BB10-D979-BEC8-558F-6BD4C8AB1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EB737EE-21C5-1F05-76C9-74769B607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148FDAE-77F3-D548-F25A-F44F594FB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1</a:t>
            </a:r>
            <a:r>
              <a:rPr lang="ja-JP" altLang="en-US"/>
              <a:t>コアで</a:t>
            </a:r>
            <a:r>
              <a:rPr lang="zh-HK" altLang="en-US" dirty="0"/>
              <a:t>実行</a:t>
            </a:r>
            <a:r>
              <a:rPr lang="ja-JP" altLang="en-US"/>
              <a:t>した</a:t>
            </a:r>
            <a:r>
              <a:rPr lang="zh-HK" altLang="en-US" dirty="0"/>
              <a:t>結果</a:t>
            </a:r>
            <a:r>
              <a:rPr lang="ja-JP" altLang="en-US"/>
              <a:t>について</a:t>
            </a:r>
            <a:r>
              <a:rPr lang="zh-HK" altLang="en-US" dirty="0"/>
              <a:t>説明</a:t>
            </a:r>
            <a:r>
              <a:rPr lang="ja-JP" altLang="en-US"/>
              <a:t>します。</a:t>
            </a:r>
          </a:p>
          <a:p>
            <a:r>
              <a:rPr lang="en-US" altLang="ja-JP" dirty="0"/>
              <a:t>1</a:t>
            </a:r>
            <a:r>
              <a:rPr lang="en-US" altLang="zh-HK" dirty="0"/>
              <a:t>MB</a:t>
            </a:r>
            <a:r>
              <a:rPr lang="zh-HK" altLang="en-US" dirty="0"/>
              <a:t>以下</a:t>
            </a:r>
            <a:r>
              <a:rPr lang="ja-JP" altLang="en-US"/>
              <a:t>のファイルでは</a:t>
            </a:r>
            <a:r>
              <a:rPr lang="zh-HK" altLang="en-US" dirty="0"/>
              <a:t>処理時間</a:t>
            </a:r>
            <a:r>
              <a:rPr lang="ja-JP" altLang="en-US"/>
              <a:t>の</a:t>
            </a:r>
            <a:r>
              <a:rPr lang="zh-HK" altLang="en-US" dirty="0"/>
              <a:t>差</a:t>
            </a:r>
            <a:r>
              <a:rPr lang="ja-JP" altLang="en-US"/>
              <a:t>は</a:t>
            </a:r>
            <a:r>
              <a:rPr lang="zh-HK" altLang="en-US" dirty="0"/>
              <a:t>小</a:t>
            </a:r>
            <a:r>
              <a:rPr lang="ja-JP" altLang="en-US"/>
              <a:t>さい</a:t>
            </a:r>
            <a:r>
              <a:rPr lang="zh-HK" altLang="en-US" dirty="0"/>
              <a:t>です。</a:t>
            </a:r>
            <a:r>
              <a:rPr lang="ja-JP" altLang="en-US"/>
              <a:t>しかし、</a:t>
            </a:r>
            <a:r>
              <a:rPr lang="en-US" altLang="ja-JP" dirty="0"/>
              <a:t>1</a:t>
            </a:r>
            <a:r>
              <a:rPr lang="en-US" altLang="zh-HK" dirty="0"/>
              <a:t>MB</a:t>
            </a:r>
            <a:r>
              <a:rPr lang="zh-HK" altLang="en-US" dirty="0"/>
              <a:t>以上</a:t>
            </a:r>
            <a:r>
              <a:rPr lang="ja-JP" altLang="en-US"/>
              <a:t>の</a:t>
            </a:r>
            <a:r>
              <a:rPr lang="zh-HK" altLang="en-US" dirty="0"/>
              <a:t>大</a:t>
            </a:r>
            <a:r>
              <a:rPr lang="ja-JP" altLang="en-US"/>
              <a:t>きなファイルでは</a:t>
            </a:r>
            <a:r>
              <a:rPr lang="zh-HK" altLang="en-US" dirty="0"/>
              <a:t>処理</a:t>
            </a:r>
            <a:r>
              <a:rPr lang="ja-JP" altLang="en-US"/>
              <a:t>に</a:t>
            </a:r>
            <a:r>
              <a:rPr lang="en-US" altLang="ja-JP" dirty="0"/>
              <a:t>30</a:t>
            </a:r>
            <a:r>
              <a:rPr lang="zh-HK" altLang="en-US" dirty="0"/>
              <a:t>分</a:t>
            </a:r>
            <a:r>
              <a:rPr lang="ja-JP" altLang="en-US"/>
              <a:t>から</a:t>
            </a:r>
            <a:r>
              <a:rPr lang="en-US" altLang="ja-JP" dirty="0"/>
              <a:t>1</a:t>
            </a:r>
            <a:r>
              <a:rPr lang="zh-HK" altLang="en-US" dirty="0"/>
              <a:t>時間程度</a:t>
            </a:r>
            <a:r>
              <a:rPr lang="ja-JP" altLang="en-US"/>
              <a:t>かかる</a:t>
            </a:r>
            <a:r>
              <a:rPr lang="zh-HK" altLang="en-US" dirty="0"/>
              <a:t>場合</a:t>
            </a:r>
            <a:r>
              <a:rPr lang="ja-JP" altLang="en-US"/>
              <a:t>があり、</a:t>
            </a:r>
            <a:r>
              <a:rPr lang="zh-HK" altLang="en-US" dirty="0"/>
              <a:t>処理時間</a:t>
            </a:r>
            <a:r>
              <a:rPr lang="ja-JP" altLang="en-US"/>
              <a:t>が</a:t>
            </a:r>
            <a:r>
              <a:rPr lang="zh-HK" altLang="en-US" dirty="0"/>
              <a:t>大幅（おおはば）</a:t>
            </a:r>
            <a:r>
              <a:rPr lang="ja-JP" altLang="en-US"/>
              <a:t>に</a:t>
            </a:r>
            <a:r>
              <a:rPr lang="zh-HK" altLang="en-US" dirty="0"/>
              <a:t>増</a:t>
            </a:r>
            <a:r>
              <a:rPr lang="ja-JP" altLang="en-US"/>
              <a:t>えることが</a:t>
            </a:r>
            <a:r>
              <a:rPr lang="zh-HK" altLang="en-US" dirty="0"/>
              <a:t>分</a:t>
            </a:r>
            <a:r>
              <a:rPr lang="ja-JP" altLang="en-US"/>
              <a:t>かりました。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2E7F52-32FB-B20F-27C8-F4B5B1B46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2155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D51B8-0FAA-2470-CF6B-8EB5CA16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4381E50-5663-2CD8-3BB1-DE305B4DE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1878DC6-D46B-6766-5FE7-7B706569D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GOMAXPROCS</a:t>
            </a:r>
            <a:r>
              <a:rPr lang="ja-JP" altLang="en-US"/>
              <a:t>を</a:t>
            </a:r>
            <a:r>
              <a:rPr lang="zh-HK" altLang="en-US" dirty="0"/>
              <a:t>使</a:t>
            </a:r>
            <a:r>
              <a:rPr lang="ja-JP" altLang="en-US"/>
              <a:t>い、</a:t>
            </a:r>
            <a:r>
              <a:rPr lang="en-US" altLang="ja-JP" dirty="0"/>
              <a:t>4</a:t>
            </a:r>
            <a:r>
              <a:rPr lang="ja-JP" altLang="en-US"/>
              <a:t>コアの</a:t>
            </a:r>
            <a:r>
              <a:rPr lang="zh-HK" altLang="en-US" dirty="0"/>
              <a:t>環境</a:t>
            </a:r>
            <a:r>
              <a:rPr lang="ja-JP" altLang="en-US"/>
              <a:t>を</a:t>
            </a:r>
            <a:r>
              <a:rPr lang="zh-HK" altLang="en-US" dirty="0"/>
              <a:t>設定</a:t>
            </a:r>
            <a:r>
              <a:rPr lang="ja-JP" altLang="en-US"/>
              <a:t>しました。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52DBC3-3A3E-7940-A84E-ABA34E6BE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8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8013803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11AF9-706D-F82E-6D79-607D4A84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13E8CC5-D8CF-8C80-3BAA-36994FC7C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7358368-6024-A204-EEA8-85562605D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4</a:t>
            </a:r>
            <a:r>
              <a:rPr lang="ja-JP" altLang="en-US"/>
              <a:t>コアでは、</a:t>
            </a:r>
            <a:r>
              <a:rPr lang="zh-HK" altLang="en-US" dirty="0"/>
              <a:t>並行処理</a:t>
            </a:r>
            <a:r>
              <a:rPr lang="ja-JP" altLang="en-US"/>
              <a:t>によって</a:t>
            </a:r>
            <a:r>
              <a:rPr lang="zh-HK" altLang="en-US" dirty="0"/>
              <a:t>全体</a:t>
            </a:r>
            <a:r>
              <a:rPr lang="ja-JP" altLang="en-US"/>
              <a:t>の</a:t>
            </a:r>
            <a:r>
              <a:rPr lang="zh-HK" altLang="en-US" dirty="0"/>
              <a:t>処理時間</a:t>
            </a:r>
            <a:r>
              <a:rPr lang="ja-JP" altLang="en-US"/>
              <a:t>が</a:t>
            </a:r>
            <a:r>
              <a:rPr lang="zh-HK" altLang="en-US" dirty="0"/>
              <a:t>短縮</a:t>
            </a:r>
            <a:r>
              <a:rPr lang="ja-JP" altLang="en-US"/>
              <a:t>されました。</a:t>
            </a:r>
          </a:p>
          <a:p>
            <a:r>
              <a:rPr lang="zh-HK" altLang="en-US" dirty="0"/>
              <a:t>特</a:t>
            </a:r>
            <a:r>
              <a:rPr lang="ja-JP" altLang="en-US"/>
              <a:t>に、</a:t>
            </a:r>
            <a:r>
              <a:rPr lang="en-US" altLang="ja-JP" dirty="0"/>
              <a:t>1</a:t>
            </a:r>
            <a:r>
              <a:rPr lang="en-US" altLang="zh-HK" dirty="0"/>
              <a:t>MB</a:t>
            </a:r>
            <a:r>
              <a:rPr lang="zh-HK" altLang="en-US" dirty="0"/>
              <a:t>以下</a:t>
            </a:r>
            <a:r>
              <a:rPr lang="ja-JP" altLang="en-US"/>
              <a:t>のファイルでは</a:t>
            </a:r>
            <a:r>
              <a:rPr lang="zh-HK" altLang="en-US" dirty="0"/>
              <a:t>処理時間</a:t>
            </a:r>
            <a:r>
              <a:rPr lang="ja-JP" altLang="en-US"/>
              <a:t>の</a:t>
            </a:r>
            <a:r>
              <a:rPr lang="zh-HK" altLang="en-US" dirty="0"/>
              <a:t>差</a:t>
            </a:r>
            <a:r>
              <a:rPr lang="ja-JP" altLang="en-US"/>
              <a:t>がさらに</a:t>
            </a:r>
            <a:r>
              <a:rPr lang="zh-HK" altLang="en-US" dirty="0"/>
              <a:t>小</a:t>
            </a:r>
            <a:r>
              <a:rPr lang="ja-JP" altLang="en-US"/>
              <a:t>さくなり、</a:t>
            </a:r>
            <a:r>
              <a:rPr lang="en-US" altLang="ja-JP" dirty="0"/>
              <a:t>1</a:t>
            </a:r>
            <a:r>
              <a:rPr lang="ja-JP" altLang="en-US"/>
              <a:t>コアよりも</a:t>
            </a:r>
            <a:r>
              <a:rPr lang="zh-HK" altLang="en-US" dirty="0"/>
              <a:t>安定性</a:t>
            </a:r>
            <a:r>
              <a:rPr lang="ja-JP" altLang="en-US"/>
              <a:t>が</a:t>
            </a:r>
            <a:r>
              <a:rPr lang="zh-HK" altLang="en-US" dirty="0"/>
              <a:t>少</a:t>
            </a:r>
            <a:r>
              <a:rPr lang="ja-JP" altLang="en-US"/>
              <a:t>し</a:t>
            </a:r>
            <a:r>
              <a:rPr lang="zh-HK" altLang="en-US" dirty="0"/>
              <a:t>向上</a:t>
            </a:r>
            <a:r>
              <a:rPr lang="ja-JP" altLang="en-US"/>
              <a:t>し</a:t>
            </a:r>
            <a:r>
              <a:rPr lang="zh-HK" altLang="en-US" dirty="0"/>
              <a:t>ました。</a:t>
            </a:r>
            <a:endParaRPr lang="ja-JP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0E7E20-82A6-E001-4E0F-4DDEB1A2B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9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052875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88FF91-0940-194F-9C77-DAE915FA224C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90C-D644-6640-B8E0-8DE46E7F0644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5762-F46E-5946-89D2-6B3C47526378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AF3-55CB-4E4C-8497-9B186D03A391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1AB9-DE2E-F74E-B26B-51B4C34E11D7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F20-0F4F-5D4B-981E-76360C562C67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90F-A823-E34C-A78F-4AE4CC7F67D9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99CF-A52E-1943-B2AF-2BB78B1FDB5F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53CA-2D29-764D-AA8F-1197C6038739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3E7-7DB3-3E42-9AA5-4E286FE4D513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0C52-B9B1-6D4B-AD30-EA6291ADE45B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99F-DB52-CE42-A56D-2D8EF91025F2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C46-8D78-CD47-8A77-31D3D7DDC27C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F07B-E490-A64D-A8FD-15A7600DEDC6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759-FE0A-E346-957B-D93FCC1699B5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399D-36B5-7243-824A-D8DDB2F38D52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BCC-89DB-FD42-9808-1E6C9FD979D2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A750E-E3A6-1740-A438-6E87315FF5E3}" type="datetime1">
              <a:rPr lang="zh-HK" altLang="en-US" smtClean="0"/>
              <a:t>28/01/25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210" y="1964267"/>
            <a:ext cx="7872915" cy="2421464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ブロック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作成時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化研究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BE9F2-C1E7-433D-0F4E-AE53A33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19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08DD1-E0CA-D1F7-DE7C-53E642A53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 descr="一張含有 文字, 筆跡 的圖片&#10;&#10;AI 產生的內容可能不正確。">
            <a:extLst>
              <a:ext uri="{FF2B5EF4-FFF2-40B4-BE49-F238E27FC236}">
                <a16:creationId xmlns:a16="http://schemas.microsoft.com/office/drawing/2014/main" id="{20081F4D-8C02-412C-9A62-C3836EC5019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666" y="0"/>
            <a:ext cx="2952853" cy="6858000"/>
          </a:xfrm>
          <a:prstGeom prst="rect">
            <a:avLst/>
          </a:prstGeom>
        </p:spPr>
      </p:pic>
      <p:pic>
        <p:nvPicPr>
          <p:cNvPr id="19" name="圖片 18" descr="一張含有 文字, 圖表 的圖片&#10;&#10;AI 產生的內容可能不正確。">
            <a:extLst>
              <a:ext uri="{FF2B5EF4-FFF2-40B4-BE49-F238E27FC236}">
                <a16:creationId xmlns:a16="http://schemas.microsoft.com/office/drawing/2014/main" id="{D032F644-1A05-96B1-C748-83A647D7413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9482" y="0"/>
            <a:ext cx="2399575" cy="6858000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6173BD-DFFE-F15C-B706-3EC6EBE2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88406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10</a:t>
            </a:fld>
            <a:endParaRPr lang="en-US" sz="3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7175345-02B0-72B0-E7BC-D7AEC6AF9E0E}"/>
              </a:ext>
            </a:extLst>
          </p:cNvPr>
          <p:cNvSpPr txBox="1"/>
          <p:nvPr/>
        </p:nvSpPr>
        <p:spPr>
          <a:xfrm>
            <a:off x="3002663" y="0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kumimoji="1" lang="zh-HK" altLang="en-US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ED9A354-18D1-A6B1-DF19-EEEE42F4C684}"/>
              </a:ext>
            </a:extLst>
          </p:cNvPr>
          <p:cNvSpPr txBox="1"/>
          <p:nvPr/>
        </p:nvSpPr>
        <p:spPr>
          <a:xfrm>
            <a:off x="7985840" y="0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HK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zh-HK" altLang="en-US" sz="2800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</a:p>
        </p:txBody>
      </p:sp>
    </p:spTree>
    <p:extLst>
      <p:ext uri="{BB962C8B-B14F-4D97-AF65-F5344CB8AC3E}">
        <p14:creationId xmlns:p14="http://schemas.microsoft.com/office/powerpoint/2010/main" val="16671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494FC-258F-AE64-B430-2BE39E938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90C5F1-631D-3A3F-6E1A-5E23F26B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研究内容＠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C03C05-EEA9-4F86-2632-E085C610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88406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11</a:t>
            </a:fld>
            <a:endParaRPr lang="en-US" sz="30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5E7719C-3C1A-E1A2-AF0A-7BC37B716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35655"/>
              </p:ext>
            </p:extLst>
          </p:nvPr>
        </p:nvGraphicFramePr>
        <p:xfrm>
          <a:off x="466804" y="3613498"/>
          <a:ext cx="11258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796">
                  <a:extLst>
                    <a:ext uri="{9D8B030D-6E8A-4147-A177-3AD203B41FA5}">
                      <a16:colId xmlns:a16="http://schemas.microsoft.com/office/drawing/2014/main" val="3764737650"/>
                    </a:ext>
                  </a:extLst>
                </a:gridCol>
                <a:gridCol w="3752796">
                  <a:extLst>
                    <a:ext uri="{9D8B030D-6E8A-4147-A177-3AD203B41FA5}">
                      <a16:colId xmlns:a16="http://schemas.microsoft.com/office/drawing/2014/main" val="2160031585"/>
                    </a:ext>
                  </a:extLst>
                </a:gridCol>
                <a:gridCol w="3752796">
                  <a:extLst>
                    <a:ext uri="{9D8B030D-6E8A-4147-A177-3AD203B41FA5}">
                      <a16:colId xmlns:a16="http://schemas.microsoft.com/office/drawing/2014/main" val="92892214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１コア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r>
                        <a:rPr lang="en-US" altLang="zh-HK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r>
                        <a:rPr lang="en-US" altLang="zh-HK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CPU</a:t>
                      </a:r>
                      <a:endParaRPr lang="zh-HK" altLang="en-US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AC3D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 b="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F1E8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8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HK" altLang="en-US" sz="1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計算する時間</a:t>
                      </a:r>
                      <a:endParaRPr lang="zh-HK" altLang="en-US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AC3DC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zh-HK" sz="1800" b="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180s</a:t>
                      </a:r>
                      <a:endParaRPr lang="zh-HK" altLang="en-US" b="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E3C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ハッシュ関数</a:t>
                      </a: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MurMur3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（マーマー３）</a:t>
                      </a:r>
                    </a:p>
                  </a:txBody>
                  <a:tcPr>
                    <a:solidFill>
                      <a:srgbClr val="E3C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E3C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4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HK" sz="1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CPU</a:t>
                      </a:r>
                      <a:r>
                        <a:rPr kumimoji="1" lang="zh-HK" altLang="en-US" sz="1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全体実行した時間</a:t>
                      </a:r>
                      <a:endParaRPr lang="zh-HK" altLang="en-US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154.26s</a:t>
                      </a:r>
                      <a:r>
                        <a:rPr lang="zh-TW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</a:t>
                      </a:r>
                      <a:r>
                        <a:rPr lang="en-US" altLang="zh-TW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85.61%</a:t>
                      </a:r>
                      <a:r>
                        <a:rPr lang="zh-TW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  <a:endParaRPr lang="zh-HK" altLang="en-US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E3C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157.92s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</a:t>
                      </a: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87.66%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E3C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26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破棄</a:t>
                      </a:r>
                      <a:r>
                        <a:rPr lang="ja-JP" altLang="en-US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されたノード（</a:t>
                      </a: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合計</a:t>
                      </a:r>
                      <a:r>
                        <a:rPr lang="zh-HK" altLang="en-US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時間</a:t>
                      </a:r>
                      <a:r>
                        <a:rPr lang="ja-JP" altLang="en-US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245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ノード（</a:t>
                      </a: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&lt;= 0.77s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E3C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283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ノード（</a:t>
                      </a: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&lt;=0.79s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E3C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11060"/>
                  </a:ext>
                </a:extLst>
              </a:tr>
            </a:tbl>
          </a:graphicData>
        </a:graphic>
      </p:graphicFrame>
      <p:pic>
        <p:nvPicPr>
          <p:cNvPr id="6" name="圖片 5">
            <a:extLst>
              <a:ext uri="{FF2B5EF4-FFF2-40B4-BE49-F238E27FC236}">
                <a16:creationId xmlns:a16="http://schemas.microsoft.com/office/drawing/2014/main" id="{9E3A7042-2921-3099-5D1F-C7B6F7DACD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29" b="2740"/>
          <a:stretch/>
        </p:blipFill>
        <p:spPr>
          <a:xfrm>
            <a:off x="466804" y="1216151"/>
            <a:ext cx="11258388" cy="227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0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24F15-D428-7331-517D-0F951C8E4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63D8A8-63FC-66BF-5CA2-4315C96A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研究内容＠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A3F6D3-20B7-96F4-A0A4-771CDD82E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88406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12</a:t>
            </a:fld>
            <a:endParaRPr lang="en-US" sz="30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E4ED57F-32A4-21DD-0CFF-961C0E1D2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97777"/>
              </p:ext>
            </p:extLst>
          </p:nvPr>
        </p:nvGraphicFramePr>
        <p:xfrm>
          <a:off x="466804" y="3613498"/>
          <a:ext cx="112583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228">
                  <a:extLst>
                    <a:ext uri="{9D8B030D-6E8A-4147-A177-3AD203B41FA5}">
                      <a16:colId xmlns:a16="http://schemas.microsoft.com/office/drawing/2014/main" val="3764737650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2160031585"/>
                    </a:ext>
                  </a:extLst>
                </a:gridCol>
                <a:gridCol w="3577888">
                  <a:extLst>
                    <a:ext uri="{9D8B030D-6E8A-4147-A177-3AD203B41FA5}">
                      <a16:colId xmlns:a16="http://schemas.microsoft.com/office/drawing/2014/main" val="92892214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１コア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r>
                        <a:rPr lang="en-US" altLang="zh-HK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–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メモリ</a:t>
                      </a:r>
                    </a:p>
                  </a:txBody>
                  <a:tcPr>
                    <a:solidFill>
                      <a:srgbClr val="AC3D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 b="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F1E8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8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HK" altLang="en-US" sz="1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計算する時間</a:t>
                      </a:r>
                      <a:endParaRPr lang="zh-HK" altLang="en-US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AC3DC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zh-HK" sz="1800" b="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180s</a:t>
                      </a:r>
                      <a:endParaRPr lang="zh-HK" altLang="en-US" b="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E3C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ハッシュ関数</a:t>
                      </a: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MurMur3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（マーマー３）</a:t>
                      </a:r>
                    </a:p>
                  </a:txBody>
                  <a:tcPr>
                    <a:solidFill>
                      <a:srgbClr val="E3C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E3C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4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合計</a:t>
                      </a:r>
                      <a:r>
                        <a:rPr lang="ja-JP" altLang="en-US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メモリ</a:t>
                      </a:r>
                      <a:br>
                        <a:rPr lang="en-US" altLang="ja-JP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</a:t>
                      </a:r>
                      <a:r>
                        <a:rPr lang="ja-JP" altLang="en-US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　</a:t>
                      </a: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プログラミング使用したメモリのパーセント</a:t>
                      </a:r>
                      <a:r>
                        <a:rPr lang="ja-JP" altLang="en-US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　</a:t>
                      </a: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124.21MB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</a:t>
                      </a: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99.14%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E3C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123.65MB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</a:t>
                      </a: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97.91%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E3C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26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破棄</a:t>
                      </a:r>
                      <a:r>
                        <a:rPr lang="ja-JP" altLang="en-US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されたノード（</a:t>
                      </a: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合計メモリ</a:t>
                      </a:r>
                      <a:r>
                        <a:rPr lang="ja-JP" altLang="en-US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12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ノード（</a:t>
                      </a: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&lt;=0.63MB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E3C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ノード（</a:t>
                      </a: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&lt;=0.63MB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E3C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11060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64D8A9E4-ED7C-C9A3-E4CB-E35678301C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31" b="3869"/>
          <a:stretch/>
        </p:blipFill>
        <p:spPr>
          <a:xfrm>
            <a:off x="466805" y="1456267"/>
            <a:ext cx="11258388" cy="184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91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755E3-5515-ACDE-FFA1-90DE73E0C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304514-24F3-8375-ECC3-C82561F9B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研究内容＠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2AF6269-6DB2-8369-68F7-F14CD5D63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88406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13</a:t>
            </a:fld>
            <a:endParaRPr lang="en-US" sz="30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4DB5C51-ABBD-CC8B-1C28-8973FC739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009045"/>
              </p:ext>
            </p:extLst>
          </p:nvPr>
        </p:nvGraphicFramePr>
        <p:xfrm>
          <a:off x="466804" y="3613498"/>
          <a:ext cx="112583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2796">
                  <a:extLst>
                    <a:ext uri="{9D8B030D-6E8A-4147-A177-3AD203B41FA5}">
                      <a16:colId xmlns:a16="http://schemas.microsoft.com/office/drawing/2014/main" val="3764737650"/>
                    </a:ext>
                  </a:extLst>
                </a:gridCol>
                <a:gridCol w="3752796">
                  <a:extLst>
                    <a:ext uri="{9D8B030D-6E8A-4147-A177-3AD203B41FA5}">
                      <a16:colId xmlns:a16="http://schemas.microsoft.com/office/drawing/2014/main" val="2160031585"/>
                    </a:ext>
                  </a:extLst>
                </a:gridCol>
                <a:gridCol w="3752796">
                  <a:extLst>
                    <a:ext uri="{9D8B030D-6E8A-4147-A177-3AD203B41FA5}">
                      <a16:colId xmlns:a16="http://schemas.microsoft.com/office/drawing/2014/main" val="92892214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４コア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r>
                        <a:rPr lang="en-US" altLang="zh-HK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-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r>
                        <a:rPr lang="en-US" altLang="zh-HK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CPU</a:t>
                      </a:r>
                      <a:endParaRPr lang="zh-HK" altLang="en-US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AC3D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 b="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F1E8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8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HK" altLang="en-US" sz="1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計算する時間</a:t>
                      </a:r>
                      <a:endParaRPr lang="zh-HK" altLang="en-US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AC3DC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zh-HK" sz="1800" b="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180s</a:t>
                      </a:r>
                      <a:endParaRPr lang="zh-HK" altLang="en-US" b="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E3C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ハッシュ関数</a:t>
                      </a: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MurMur3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（マーマー３）</a:t>
                      </a:r>
                    </a:p>
                  </a:txBody>
                  <a:tcPr>
                    <a:solidFill>
                      <a:srgbClr val="E3C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E3C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4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HK" sz="1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CPU</a:t>
                      </a:r>
                      <a:r>
                        <a:rPr kumimoji="1" lang="zh-HK" altLang="en-US" sz="1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全体実行した時間</a:t>
                      </a:r>
                      <a:br>
                        <a:rPr kumimoji="1" lang="en-US" altLang="zh-HK" sz="1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kumimoji="1" lang="zh-HK" altLang="en-US" sz="1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（４コアの</a:t>
                      </a: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合計パーセント</a:t>
                      </a:r>
                      <a:r>
                        <a:rPr kumimoji="1" lang="zh-HK" altLang="en-US" sz="1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  <a:endParaRPr lang="zh-HK" altLang="en-US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r>
                        <a:rPr lang="en-US" altLang="zh-TW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90.63s (272.25%)</a:t>
                      </a:r>
                      <a:endParaRPr lang="zh-HK" altLang="en-US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E3C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414.55s (230.09%)</a:t>
                      </a:r>
                      <a:endParaRPr lang="zh-HK" altLang="en-US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E3C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26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破棄</a:t>
                      </a:r>
                      <a:r>
                        <a:rPr lang="ja-JP" altLang="en-US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されたノード（</a:t>
                      </a: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合計</a:t>
                      </a:r>
                      <a:r>
                        <a:rPr lang="zh-HK" altLang="en-US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時間</a:t>
                      </a:r>
                      <a:r>
                        <a:rPr lang="ja-JP" altLang="en-US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315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ノード（</a:t>
                      </a: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&lt;=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２</a:t>
                      </a: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.45s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E3C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309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ノード（</a:t>
                      </a: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&lt;=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２</a:t>
                      </a: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.07s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E3C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11060"/>
                  </a:ext>
                </a:extLst>
              </a:tr>
            </a:tbl>
          </a:graphicData>
        </a:graphic>
      </p:graphicFrame>
      <p:pic>
        <p:nvPicPr>
          <p:cNvPr id="6" name="圖片 5" descr="一張含有 文字, 字型, 螢幕擷取畫面, 行 的圖片&#10;&#10;AI 產生的內容可能不正確。">
            <a:extLst>
              <a:ext uri="{FF2B5EF4-FFF2-40B4-BE49-F238E27FC236}">
                <a16:creationId xmlns:a16="http://schemas.microsoft.com/office/drawing/2014/main" id="{1687EB65-184F-4E52-D45C-1E25C6AFC4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49" b="4343"/>
          <a:stretch/>
        </p:blipFill>
        <p:spPr>
          <a:xfrm>
            <a:off x="466808" y="1149531"/>
            <a:ext cx="11258384" cy="234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9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8407A-FCED-F381-4FEB-D30176883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1383D-FB7F-E0F5-3151-3729D9A8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研究内容＠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329F56C-5976-804F-3A43-5609C764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88406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14</a:t>
            </a:fld>
            <a:endParaRPr lang="en-US" sz="3000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9C00DBD-FF0A-B9EB-EB1C-46D49454C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445032"/>
              </p:ext>
            </p:extLst>
          </p:nvPr>
        </p:nvGraphicFramePr>
        <p:xfrm>
          <a:off x="466804" y="3613498"/>
          <a:ext cx="11258388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1228">
                  <a:extLst>
                    <a:ext uri="{9D8B030D-6E8A-4147-A177-3AD203B41FA5}">
                      <a16:colId xmlns:a16="http://schemas.microsoft.com/office/drawing/2014/main" val="3764737650"/>
                    </a:ext>
                  </a:extLst>
                </a:gridCol>
                <a:gridCol w="3319272">
                  <a:extLst>
                    <a:ext uri="{9D8B030D-6E8A-4147-A177-3AD203B41FA5}">
                      <a16:colId xmlns:a16="http://schemas.microsoft.com/office/drawing/2014/main" val="2160031585"/>
                    </a:ext>
                  </a:extLst>
                </a:gridCol>
                <a:gridCol w="3577888">
                  <a:extLst>
                    <a:ext uri="{9D8B030D-6E8A-4147-A177-3AD203B41FA5}">
                      <a16:colId xmlns:a16="http://schemas.microsoft.com/office/drawing/2014/main" val="92892214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４コア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r>
                        <a:rPr lang="en-US" altLang="zh-HK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–</a:t>
                      </a:r>
                      <a:r>
                        <a:rPr lang="zh-TW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 </a:t>
                      </a: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メモリ</a:t>
                      </a:r>
                    </a:p>
                  </a:txBody>
                  <a:tcPr>
                    <a:solidFill>
                      <a:srgbClr val="AC3DC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 b="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F1E8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98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zh-HK" altLang="en-US" sz="1800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計算する時間</a:t>
                      </a:r>
                      <a:endParaRPr lang="zh-HK" altLang="en-US" b="0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AC3DC1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kumimoji="1" lang="en-US" altLang="zh-HK" sz="1800" b="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180s</a:t>
                      </a:r>
                      <a:endParaRPr lang="zh-HK" altLang="en-US" b="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E3CF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HK" altLang="en-US" dirty="0"/>
                    </a:p>
                  </a:txBody>
                  <a:tcPr>
                    <a:solidFill>
                      <a:srgbClr val="F1E8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3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ハッシュ関数</a:t>
                      </a: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MurMur3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（マーマー３）</a:t>
                      </a:r>
                    </a:p>
                  </a:txBody>
                  <a:tcPr>
                    <a:solidFill>
                      <a:srgbClr val="E3C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E3C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4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合計</a:t>
                      </a:r>
                      <a:r>
                        <a:rPr lang="ja-JP" altLang="en-US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メモリ</a:t>
                      </a:r>
                      <a:br>
                        <a:rPr lang="en-US" altLang="ja-JP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</a:b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（</a:t>
                      </a:r>
                      <a:r>
                        <a:rPr lang="ja-JP" altLang="en-US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　</a:t>
                      </a: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プログラミング使用したメモリのパーセント</a:t>
                      </a:r>
                      <a:r>
                        <a:rPr lang="ja-JP" altLang="en-US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　</a:t>
                      </a: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164.55MB (99.06%)</a:t>
                      </a:r>
                      <a:endParaRPr lang="zh-HK" altLang="en-US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E3CF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218.33MB (99.75%)</a:t>
                      </a:r>
                      <a:endParaRPr lang="zh-HK" altLang="en-US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>
                    <a:solidFill>
                      <a:srgbClr val="E3C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266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破棄</a:t>
                      </a:r>
                      <a:r>
                        <a:rPr lang="ja-JP" altLang="en-US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されたノード（</a:t>
                      </a:r>
                      <a:r>
                        <a:rPr lang="zh-HK" altLang="en-US" b="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合計メモリ</a:t>
                      </a:r>
                      <a:r>
                        <a:rPr lang="ja-JP" altLang="en-US" b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ノード（</a:t>
                      </a: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&lt;=0.83MB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E3CF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ノード（</a:t>
                      </a:r>
                      <a:r>
                        <a:rPr lang="en-US" altLang="zh-HK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&lt;=1.09s</a:t>
                      </a:r>
                      <a:r>
                        <a:rPr lang="zh-HK" altLang="en-US" b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）</a:t>
                      </a:r>
                    </a:p>
                  </a:txBody>
                  <a:tcPr>
                    <a:solidFill>
                      <a:srgbClr val="E3CF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611060"/>
                  </a:ext>
                </a:extLst>
              </a:tr>
            </a:tbl>
          </a:graphicData>
        </a:graphic>
      </p:graphicFrame>
      <p:pic>
        <p:nvPicPr>
          <p:cNvPr id="7" name="圖片 6" descr="一張含有 文字, 字型, 螢幕擷取畫面, 白色 的圖片&#10;&#10;AI 產生的內容可能不正確。">
            <a:extLst>
              <a:ext uri="{FF2B5EF4-FFF2-40B4-BE49-F238E27FC236}">
                <a16:creationId xmlns:a16="http://schemas.microsoft.com/office/drawing/2014/main" id="{CA429ADD-A500-C0A2-198F-6FB1322B76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011" r="568" b="6237"/>
          <a:stretch/>
        </p:blipFill>
        <p:spPr>
          <a:xfrm>
            <a:off x="466805" y="1405690"/>
            <a:ext cx="11258388" cy="189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97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B355E-2BED-3F1E-8A1A-3EB60F414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42A0EF-0B3D-702D-B5CD-E3B25A26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結論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71EEC9-97A2-331C-76FC-B7A27EA6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88406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15</a:t>
            </a:fld>
            <a:endParaRPr lang="en-US" sz="300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0480452-109E-14CC-18CC-EA6DAFD10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62" y="1226079"/>
            <a:ext cx="10607040" cy="4405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今回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研究結果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成功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だと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思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います。</a:t>
            </a:r>
          </a:p>
          <a:p>
            <a:pPr marL="0" indent="0">
              <a:buNone/>
            </a:pP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9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種類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使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ってブロック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作成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行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い、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コアと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コアで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比較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した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結果は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コアの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方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時間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安定性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高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いと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感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じました。</a:t>
            </a:r>
            <a:b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</a:br>
            <a:endParaRPr lang="ja-JP" altLang="en-US" sz="240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重視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した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条件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で、</a:t>
            </a:r>
            <a:r>
              <a:rPr lang="en-US" altLang="zh-HK" sz="2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監視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した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Heap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メモリ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領域）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のデータを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した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結果、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あまり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されていないハッシュ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関数（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Murmur3 hash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Sha256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よりも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良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い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結果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示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しました。</a:t>
            </a:r>
          </a:p>
        </p:txBody>
      </p:sp>
    </p:spTree>
    <p:extLst>
      <p:ext uri="{BB962C8B-B14F-4D97-AF65-F5344CB8AC3E}">
        <p14:creationId xmlns:p14="http://schemas.microsoft.com/office/powerpoint/2010/main" val="4023083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F600A-A594-C871-C86A-878DC6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12270" y="5870575"/>
            <a:ext cx="642194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16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762" y="1226079"/>
            <a:ext cx="10607040" cy="4405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前回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研究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でブロックを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作成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際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に、</a:t>
            </a:r>
            <a:r>
              <a:rPr lang="en-US" altLang="ja-JP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分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から</a:t>
            </a:r>
            <a:r>
              <a:rPr lang="en-US" altLang="ja-JP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15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分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ほどかかりました。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させることで、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応用範囲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がさらに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広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がると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考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えられます。</a:t>
            </a: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また、ブロック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作成時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のパソコンへの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負荷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確認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することも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重要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です。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642C1-4724-4B58-6DBB-7058E9B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5" y="1270831"/>
            <a:ext cx="10131425" cy="431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するサーバーの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高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め、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負荷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軽減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目指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します。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C365E-70DA-79CD-F1CC-1D33D0A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D067B-9D73-F246-F469-B992E6E78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B79A9-23F5-052E-0569-243E200E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研究順番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8A57BF7-4A72-D0A0-6C4D-6F2B6F13F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475548"/>
              </p:ext>
            </p:extLst>
          </p:nvPr>
        </p:nvGraphicFramePr>
        <p:xfrm>
          <a:off x="637061" y="1317115"/>
          <a:ext cx="10917873" cy="42237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13812-549F-A8EB-8403-F40346A2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4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601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6ACD-CEB1-3EFF-D378-15FAF0FAF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5688D-9921-9037-DB7B-FE1E2F69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@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F4C8AD-C326-D0DF-D214-A42BA3B5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5</a:t>
            </a:fld>
            <a:endParaRPr lang="en-US" sz="3000" dirty="0"/>
          </a:p>
        </p:txBody>
      </p:sp>
      <p:graphicFrame>
        <p:nvGraphicFramePr>
          <p:cNvPr id="9" name="內容版面配置區 4">
            <a:extLst>
              <a:ext uri="{FF2B5EF4-FFF2-40B4-BE49-F238E27FC236}">
                <a16:creationId xmlns:a16="http://schemas.microsoft.com/office/drawing/2014/main" id="{E3993C04-933A-3C8A-CBC7-C5B811F83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241611"/>
              </p:ext>
            </p:extLst>
          </p:nvPr>
        </p:nvGraphicFramePr>
        <p:xfrm>
          <a:off x="965998" y="1324117"/>
          <a:ext cx="10260000" cy="420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961">
                  <a:extLst>
                    <a:ext uri="{9D8B030D-6E8A-4147-A177-3AD203B41FA5}">
                      <a16:colId xmlns:a16="http://schemas.microsoft.com/office/drawing/2014/main" val="3365443076"/>
                    </a:ext>
                  </a:extLst>
                </a:gridCol>
                <a:gridCol w="7847039">
                  <a:extLst>
                    <a:ext uri="{9D8B030D-6E8A-4147-A177-3AD203B41FA5}">
                      <a16:colId xmlns:a16="http://schemas.microsoft.com/office/drawing/2014/main" val="573703539"/>
                    </a:ext>
                  </a:extLst>
                </a:gridCol>
              </a:tblGrid>
              <a:tr h="232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</a:t>
                      </a:r>
                      <a:r>
                        <a:rPr lang="zh-HK" altLang="en-US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HK" altLang="en-US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74084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高セキュリティなハッシュ関数で、暗号化やブロックチェーンなど幅広い用途で標準的に利用される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84827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en-US" sz="160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軽量、並列処理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適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最新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  <a:endParaRPr lang="ja-JP" altLang="en-US" sz="160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5665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en-US" sz="160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SHA-2 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より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で、セキュアな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汎用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ハッシュ。ブロックチェーンで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利用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402271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600" b="1" i="0" kern="1200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Murmur3</a:t>
                      </a:r>
                      <a:endParaRPr lang="zh-HK" altLang="en-US" sz="1600" b="1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均一な分布でハッシュテーブルや分散キー生成に最適な非暗号化ハッシュ関数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812931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en-US" sz="160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NIST 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標準。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データ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完全性検証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暗号用途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endParaRPr lang="ja-JP" altLang="en-US" sz="160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203554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en-US" sz="160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可変長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出力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可能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で、デジタル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署名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などで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  <a:endParaRPr lang="zh-HK" altLang="en-US" sz="160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93646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i="0" kern="1200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Farm Hash</a:t>
                      </a:r>
                      <a:endParaRPr lang="en-US" sz="160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Google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開発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簡潔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なハッシュ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短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いキーや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中規模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データに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71994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i="0" kern="1200" dirty="0" err="1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XxHash</a:t>
                      </a:r>
                      <a:endParaRPr lang="en-US" sz="160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ゲーム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開発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やデータ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圧縮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適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超高速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なハッシュ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9558034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i="0" kern="1200" dirty="0">
                          <a:solidFill>
                            <a:schemeClr val="bg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Highway Hash</a:t>
                      </a:r>
                      <a:endParaRPr lang="en-US" sz="1600" dirty="0">
                        <a:solidFill>
                          <a:schemeClr val="bg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Google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設計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かつ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安全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なハッシュ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スループットが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求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められる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用途</a:t>
                      </a:r>
                      <a:r>
                        <a:rPr lang="ja-JP" altLang="en-US" sz="160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solidFill>
                            <a:schemeClr val="bg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3326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03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1BF8C-4AEF-92EB-F5B6-34C2D808E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18CBC-F736-1DE1-2B33-91031517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研究内容＠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FACCC-E47D-CFF3-B5E7-930238E0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6</a:t>
            </a:fld>
            <a:endParaRPr lang="en-US" sz="30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6F1E79-B9B7-92D3-5408-B8487104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309" y="1295929"/>
            <a:ext cx="10621378" cy="42661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sz="20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zh-HK" alt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ja-JP" altLang="en-US" sz="2000">
                <a:effectLst/>
                <a:latin typeface=".AppleSystemUIFont"/>
              </a:rPr>
              <a:t>ゴーマックスプロックス</a:t>
            </a:r>
            <a:r>
              <a:rPr lang="zh-HK" alt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r>
              <a:rPr lang="zh-TW" alt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zh-TW" sz="2000" b="1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sz="20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Go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言語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調整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するため、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実行時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r>
              <a:rPr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設定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資源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最適</a:t>
            </a:r>
            <a:r>
              <a:rPr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化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図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ります 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HK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Goroutine </a:t>
            </a:r>
            <a:r>
              <a:rPr lang="zh-HK" altLang="en-US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ja-JP" altLang="en-US" sz="2000" b="1" i="0">
                <a:effectLst/>
                <a:latin typeface="YakuHanJPs"/>
              </a:rPr>
              <a:t>ゴルーチン</a:t>
            </a:r>
            <a:r>
              <a:rPr lang="zh-HK" altLang="en-US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endParaRPr lang="en-US" altLang="zh-HK" sz="20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複数</a:t>
            </a:r>
            <a:r>
              <a:rPr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コアで設置してから、並行処理で一つずつコアの仕事量を分けます</a:t>
            </a:r>
            <a:endParaRPr lang="en-US" altLang="ja-JP" sz="20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HK" sz="20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r>
              <a:rPr lang="zh-HK" alt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ja-JP" altLang="en-US" sz="2000">
                <a:effectLst/>
                <a:latin typeface=".AppleSystemUIFont"/>
              </a:rPr>
              <a:t>ピープロフ</a:t>
            </a:r>
            <a:r>
              <a:rPr lang="zh-HK" altLang="en-US" sz="20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endParaRPr lang="en-US" altLang="zh-HK" sz="2000" b="1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メモリ、</a:t>
            </a:r>
            <a:r>
              <a:rPr lang="en-US" altLang="zh-HK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goroutine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などのリソースを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し、ボトルネックを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特定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して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視覚化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することで、プログラムの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性能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0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000">
                <a:latin typeface="Meiryo UI" panose="020B0604030504040204" pitchFamily="34" charset="-128"/>
                <a:ea typeface="Meiryo UI" panose="020B0604030504040204" pitchFamily="34" charset="-128"/>
              </a:rPr>
              <a:t>させます</a:t>
            </a:r>
            <a:endParaRPr lang="ja-JP" altLang="en-US" sz="20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483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CC7E4-C3BB-8140-5496-5B091E81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27DB8F-560C-2E69-DC21-82E6987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7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DA74A8C-F35D-BB0D-D9B6-8894B3C81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745183"/>
              </p:ext>
            </p:extLst>
          </p:nvPr>
        </p:nvGraphicFramePr>
        <p:xfrm>
          <a:off x="204763" y="1875245"/>
          <a:ext cx="11782467" cy="32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23">
                  <a:extLst>
                    <a:ext uri="{9D8B030D-6E8A-4147-A177-3AD203B41FA5}">
                      <a16:colId xmlns:a16="http://schemas.microsoft.com/office/drawing/2014/main" val="3802710178"/>
                    </a:ext>
                  </a:extLst>
                </a:gridCol>
                <a:gridCol w="1184365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3502698574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27800783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671526995"/>
                    </a:ext>
                  </a:extLst>
                </a:gridCol>
                <a:gridCol w="1054082">
                  <a:extLst>
                    <a:ext uri="{9D8B030D-6E8A-4147-A177-3AD203B41FA5}">
                      <a16:colId xmlns:a16="http://schemas.microsoft.com/office/drawing/2014/main" val="2792151916"/>
                    </a:ext>
                  </a:extLst>
                </a:gridCol>
                <a:gridCol w="971607">
                  <a:extLst>
                    <a:ext uri="{9D8B030D-6E8A-4147-A177-3AD203B41FA5}">
                      <a16:colId xmlns:a16="http://schemas.microsoft.com/office/drawing/2014/main" val="3328095152"/>
                    </a:ext>
                  </a:extLst>
                </a:gridCol>
                <a:gridCol w="1192426">
                  <a:extLst>
                    <a:ext uri="{9D8B030D-6E8A-4147-A177-3AD203B41FA5}">
                      <a16:colId xmlns:a16="http://schemas.microsoft.com/office/drawing/2014/main" val="2701643900"/>
                    </a:ext>
                  </a:extLst>
                </a:gridCol>
                <a:gridCol w="940108">
                  <a:extLst>
                    <a:ext uri="{9D8B030D-6E8A-4147-A177-3AD203B41FA5}">
                      <a16:colId xmlns:a16="http://schemas.microsoft.com/office/drawing/2014/main" val="339623425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1847039352"/>
                    </a:ext>
                  </a:extLst>
                </a:gridCol>
              </a:tblGrid>
              <a:tr h="291152">
                <a:tc>
                  <a:txBody>
                    <a:bodyPr/>
                    <a:lstStyle/>
                    <a:p>
                      <a:pPr algn="ctr"/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HK" sz="14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</a:t>
                      </a:r>
                      <a:r>
                        <a:rPr lang="en-US" altLang="zh-TW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i="0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Murmur3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FarmHash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xxHash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HighwayHash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PPT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7s~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2m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</a:t>
                      </a: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4m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1m40~3m40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0s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~44s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4s~24s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30s~1m43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14s~20s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6s~20s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図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40s~5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0s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1m2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5~</a:t>
                      </a: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4m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1m45~5m48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1m26~2m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1m45~8m47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17s~4m3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49s~1m5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22s~40s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8s~20s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履歴書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18s~1m30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1m20~2m40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2m55~5m50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24s~5m30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3m55~5m3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10s~41s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52s~1m15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10s~14s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30s~1m1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5962287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写真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~27m45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~53m48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~53m49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~27m33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~1h19m2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~26m21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~59m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5m48~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9m40~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67459121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17153F31-E44A-7B41-49C6-DE89425A44D4}"/>
              </a:ext>
            </a:extLst>
          </p:cNvPr>
          <p:cNvSpPr txBox="1"/>
          <p:nvPr/>
        </p:nvSpPr>
        <p:spPr>
          <a:xfrm>
            <a:off x="204763" y="5879068"/>
            <a:ext cx="3023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*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Pdf =&gt; Byte =&gt; 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Hash</a:t>
            </a:r>
            <a:b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ja-JP" altLang="en-US" sz="1800">
                <a:latin typeface="Meiryo UI" panose="020B0604030504040204" pitchFamily="34" charset="-128"/>
                <a:ea typeface="Meiryo UI" panose="020B0604030504040204" pitchFamily="34" charset="-128"/>
              </a:rPr>
              <a:t>　　</a:t>
            </a:r>
            <a:r>
              <a:rPr lang="zh-HK" altLang="en-US" sz="1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基準</a:t>
            </a:r>
            <a:r>
              <a:rPr lang="ja-JP" altLang="en-US" sz="18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en-US" altLang="ja-JP" sz="1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256</a:t>
            </a:r>
            <a:r>
              <a:rPr lang="en-US" altLang="zh-HK" sz="1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bit</a:t>
            </a:r>
            <a:endParaRPr kumimoji="1" lang="zh-HK" alt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571A41D-988B-5454-00E9-D8EB27A7DC8B}"/>
              </a:ext>
            </a:extLst>
          </p:cNvPr>
          <p:cNvSpPr txBox="1"/>
          <p:nvPr/>
        </p:nvSpPr>
        <p:spPr>
          <a:xfrm>
            <a:off x="4657238" y="1225434"/>
            <a:ext cx="287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 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コアで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実行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した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時間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9250D3D9-6831-325F-5025-C93B12BEFBC0}"/>
              </a:ext>
            </a:extLst>
          </p:cNvPr>
          <p:cNvSpPr txBox="1">
            <a:spLocks/>
          </p:cNvSpPr>
          <p:nvPr/>
        </p:nvSpPr>
        <p:spPr>
          <a:xfrm>
            <a:off x="1030286" y="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@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3726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0481B-9EEE-6C60-747C-EDFDB83F7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C2870-5CD1-460C-9361-97AB97C4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研究内容＠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183949-C48E-FAE9-CE06-2191FBC4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8</a:t>
            </a:fld>
            <a:endParaRPr lang="en-US" sz="3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75C52FF-2660-299E-F78C-5AA7A0E7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656" y="1371977"/>
            <a:ext cx="10665205" cy="1456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して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使用率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調整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設定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しました</a:t>
            </a:r>
            <a:r>
              <a:rPr lang="zh-HK" altLang="en-US" sz="24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endParaRPr lang="en-US" altLang="zh-HK" sz="2400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US" altLang="ja-JP" b="1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sz="20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アクティビティモニタ（</a:t>
            </a:r>
            <a:r>
              <a:rPr lang="en-US" altLang="ja-JP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mac software</a:t>
            </a:r>
            <a:r>
              <a:rPr lang="ja-JP" altLang="en-US" sz="20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）の</a:t>
            </a:r>
            <a:r>
              <a:rPr lang="en-US" altLang="ja-JP" sz="20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2000" i="0">
                <a:solidFill>
                  <a:srgbClr val="FFFFFF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スクリーンショット</a:t>
            </a:r>
            <a:endParaRPr lang="ja-JP" altLang="en-US" sz="2000">
              <a:solidFill>
                <a:srgbClr val="0E0E0E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08B1925-A3C0-2DF3-2662-9682BCDA7C67}"/>
              </a:ext>
            </a:extLst>
          </p:cNvPr>
          <p:cNvGrpSpPr/>
          <p:nvPr/>
        </p:nvGrpSpPr>
        <p:grpSpPr>
          <a:xfrm>
            <a:off x="899657" y="4546754"/>
            <a:ext cx="10665211" cy="854980"/>
            <a:chOff x="899657" y="3160516"/>
            <a:chExt cx="10665211" cy="85498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D0B10EC-F883-F7E4-03EF-38C5F1309782}"/>
                </a:ext>
              </a:extLst>
            </p:cNvPr>
            <p:cNvGrpSpPr/>
            <p:nvPr/>
          </p:nvGrpSpPr>
          <p:grpSpPr>
            <a:xfrm>
              <a:off x="899657" y="3160516"/>
              <a:ext cx="10665211" cy="854980"/>
              <a:chOff x="677917" y="3160802"/>
              <a:chExt cx="8960871" cy="718351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84264A8A-2B05-922C-BD15-4388D8B43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17306"/>
              <a:stretch/>
            </p:blipFill>
            <p:spPr>
              <a:xfrm>
                <a:off x="677917" y="3160802"/>
                <a:ext cx="8960871" cy="718351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D954EBC-4365-639B-8C1D-A73E013E5645}"/>
                  </a:ext>
                </a:extLst>
              </p:cNvPr>
              <p:cNvSpPr/>
              <p:nvPr/>
            </p:nvSpPr>
            <p:spPr>
              <a:xfrm>
                <a:off x="744661" y="3214089"/>
                <a:ext cx="1456470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プロセス</a:t>
                </a:r>
                <a:r>
                  <a:rPr lang="zh-HK" altLang="en-US" sz="1100" b="1" dirty="0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名</a:t>
                </a:r>
                <a:endParaRPr lang="zh-HK" altLang="en-US" sz="1100" dirty="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2F6BE41-4D59-734E-6E41-EC8AC23A4D75}"/>
                  </a:ext>
                </a:extLst>
              </p:cNvPr>
              <p:cNvSpPr/>
              <p:nvPr/>
            </p:nvSpPr>
            <p:spPr>
              <a:xfrm>
                <a:off x="4932467" y="3214089"/>
                <a:ext cx="876984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スレッド</a:t>
                </a:r>
                <a:endParaRPr lang="ja-JP" altLang="en-US" sz="110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8EB050A-53C5-851E-79F6-120F502D02EE}"/>
                </a:ext>
              </a:extLst>
            </p:cNvPr>
            <p:cNvSpPr/>
            <p:nvPr/>
          </p:nvSpPr>
          <p:spPr>
            <a:xfrm>
              <a:off x="3350172" y="3160516"/>
              <a:ext cx="1277007" cy="854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058D19D-654E-61A1-CD28-9FF848A424CD}"/>
              </a:ext>
            </a:extLst>
          </p:cNvPr>
          <p:cNvGrpSpPr/>
          <p:nvPr/>
        </p:nvGrpSpPr>
        <p:grpSpPr>
          <a:xfrm>
            <a:off x="899657" y="3093286"/>
            <a:ext cx="10665206" cy="854980"/>
            <a:chOff x="899657" y="4273469"/>
            <a:chExt cx="10665206" cy="854980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7A0661B3-6271-A49B-F4CC-3A0AB6F76565}"/>
                </a:ext>
              </a:extLst>
            </p:cNvPr>
            <p:cNvGrpSpPr/>
            <p:nvPr/>
          </p:nvGrpSpPr>
          <p:grpSpPr>
            <a:xfrm>
              <a:off x="899657" y="4273469"/>
              <a:ext cx="10665206" cy="809624"/>
              <a:chOff x="677917" y="4752245"/>
              <a:chExt cx="8960871" cy="680243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9D5265CA-E258-2D94-CEAA-FF829E1B4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17306"/>
              <a:stretch/>
            </p:blipFill>
            <p:spPr>
              <a:xfrm>
                <a:off x="677917" y="4752245"/>
                <a:ext cx="8960871" cy="680243"/>
              </a:xfrm>
              <a:prstGeom prst="rect">
                <a:avLst/>
              </a:prstGeom>
            </p:spPr>
          </p:pic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487D975-7CC0-F50C-6438-E6128FDE2245}"/>
                  </a:ext>
                </a:extLst>
              </p:cNvPr>
              <p:cNvSpPr/>
              <p:nvPr/>
            </p:nvSpPr>
            <p:spPr>
              <a:xfrm>
                <a:off x="794443" y="4825923"/>
                <a:ext cx="1456470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プロセス</a:t>
                </a:r>
                <a:r>
                  <a:rPr lang="zh-HK" altLang="en-US" sz="1100" b="1" dirty="0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名</a:t>
                </a:r>
                <a:endParaRPr lang="zh-HK" altLang="en-US" sz="1100" dirty="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795973B-D179-69D5-A367-729E6344D180}"/>
                  </a:ext>
                </a:extLst>
              </p:cNvPr>
              <p:cNvSpPr/>
              <p:nvPr/>
            </p:nvSpPr>
            <p:spPr>
              <a:xfrm>
                <a:off x="5072542" y="4861214"/>
                <a:ext cx="876984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スレッド</a:t>
                </a:r>
                <a:endParaRPr lang="ja-JP" altLang="en-US" sz="110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BDBA8CB-9121-6336-A341-6671AD642695}"/>
                </a:ext>
              </a:extLst>
            </p:cNvPr>
            <p:cNvSpPr/>
            <p:nvPr/>
          </p:nvSpPr>
          <p:spPr>
            <a:xfrm>
              <a:off x="3541986" y="4273469"/>
              <a:ext cx="1277007" cy="854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18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7E498-7255-4F97-E6F8-139967180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8207B-65F9-79E8-04AF-34A1056A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@</a:t>
            </a:r>
            <a:r>
              <a:rPr lang="en-US" altLang="zh-TW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F6496-EB18-919A-F480-7A073E9F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9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76869E0-749D-C772-75BE-8A936567F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54846"/>
              </p:ext>
            </p:extLst>
          </p:nvPr>
        </p:nvGraphicFramePr>
        <p:xfrm>
          <a:off x="148043" y="1920937"/>
          <a:ext cx="11895909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89">
                  <a:extLst>
                    <a:ext uri="{9D8B030D-6E8A-4147-A177-3AD203B41FA5}">
                      <a16:colId xmlns:a16="http://schemas.microsoft.com/office/drawing/2014/main" val="3802710178"/>
                    </a:ext>
                  </a:extLst>
                </a:gridCol>
                <a:gridCol w="1105989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1201782">
                  <a:extLst>
                    <a:ext uri="{9D8B030D-6E8A-4147-A177-3AD203B41FA5}">
                      <a16:colId xmlns:a16="http://schemas.microsoft.com/office/drawing/2014/main" val="3502698574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78007834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2671526995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27921519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28095152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270164390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396234251"/>
                    </a:ext>
                  </a:extLst>
                </a:gridCol>
                <a:gridCol w="1471749">
                  <a:extLst>
                    <a:ext uri="{9D8B030D-6E8A-4147-A177-3AD203B41FA5}">
                      <a16:colId xmlns:a16="http://schemas.microsoft.com/office/drawing/2014/main" val="18470393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HK" sz="14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</a:t>
                      </a:r>
                      <a:r>
                        <a:rPr lang="en-US" altLang="zh-TW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i="0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Murmur3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FarmHash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xxHash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HighwayHash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PPT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4s~12s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18s~23s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17s~18s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4s~8s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10s~21s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16s~55s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10s~23s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3s~6s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3s~5s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図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7s~14s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42s~49s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5s~46s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9s~10s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4s~1m24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19s~1m46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11s~23s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5s~7s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履歴書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11s~17s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16s~1m34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9s~55s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9s~13s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2m13~4m55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1m6~2m59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5s~13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5s~7s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5962287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写真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3m</a:t>
                      </a: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~5m30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~1h6m30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~19m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~11m2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~14m25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~12m25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30s~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35s~1m20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1m35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67459121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22CCC58-6B51-D792-E732-D1DE1B46006B}"/>
              </a:ext>
            </a:extLst>
          </p:cNvPr>
          <p:cNvSpPr txBox="1"/>
          <p:nvPr/>
        </p:nvSpPr>
        <p:spPr>
          <a:xfrm>
            <a:off x="148043" y="5870575"/>
            <a:ext cx="296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Pdf =&gt; Byte =&gt; 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Hash</a:t>
            </a:r>
            <a:r>
              <a:rPr lang="zh-HK" altLang="en-US" sz="1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基準</a:t>
            </a:r>
            <a:r>
              <a:rPr lang="ja-JP" altLang="en-US" sz="18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en-US" altLang="ja-JP" sz="1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256</a:t>
            </a:r>
            <a:r>
              <a:rPr lang="en-US" altLang="zh-HK" sz="1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bit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B3DE97-095F-5E08-C340-C5AF1B9F2034}"/>
              </a:ext>
            </a:extLst>
          </p:cNvPr>
          <p:cNvSpPr txBox="1"/>
          <p:nvPr/>
        </p:nvSpPr>
        <p:spPr>
          <a:xfrm>
            <a:off x="3937822" y="1235398"/>
            <a:ext cx="431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コアで実行した時間</a:t>
            </a:r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 (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9090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13199</TotalTime>
  <Words>1618</Words>
  <Application>Microsoft Macintosh PowerPoint</Application>
  <PresentationFormat>寬螢幕</PresentationFormat>
  <Paragraphs>277</Paragraphs>
  <Slides>16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.AppleSystemUIFont</vt:lpstr>
      <vt:lpstr>Meiryo UI</vt:lpstr>
      <vt:lpstr>YakuHanJPs</vt:lpstr>
      <vt:lpstr>Aptos</vt:lpstr>
      <vt:lpstr>Arial</vt:lpstr>
      <vt:lpstr>Calibri</vt:lpstr>
      <vt:lpstr>Calibri Light</vt:lpstr>
      <vt:lpstr>天體</vt:lpstr>
      <vt:lpstr>ブロック作成時のハッシュ化研究</vt:lpstr>
      <vt:lpstr>研究背景</vt:lpstr>
      <vt:lpstr>目的</vt:lpstr>
      <vt:lpstr>研究順番</vt:lpstr>
      <vt:lpstr>研究内容@1</vt:lpstr>
      <vt:lpstr>研究内容＠1</vt:lpstr>
      <vt:lpstr>PowerPoint 簡報</vt:lpstr>
      <vt:lpstr>研究内容＠2</vt:lpstr>
      <vt:lpstr>研究内容@2</vt:lpstr>
      <vt:lpstr>PowerPoint 簡報</vt:lpstr>
      <vt:lpstr>研究内容＠3</vt:lpstr>
      <vt:lpstr>研究内容＠3</vt:lpstr>
      <vt:lpstr>研究内容＠3</vt:lpstr>
      <vt:lpstr>研究内容＠3</vt:lpstr>
      <vt:lpstr>結論</vt:lpstr>
      <vt:lpstr>ご清聴ありがとうございます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463</cp:revision>
  <cp:lastPrinted>2024-11-01T01:58:51Z</cp:lastPrinted>
  <dcterms:created xsi:type="dcterms:W3CDTF">2024-05-17T02:05:33Z</dcterms:created>
  <dcterms:modified xsi:type="dcterms:W3CDTF">2025-01-28T04:23:31Z</dcterms:modified>
</cp:coreProperties>
</file>