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9" r:id="rId4"/>
    <p:sldId id="272" r:id="rId5"/>
    <p:sldId id="270" r:id="rId6"/>
    <p:sldId id="264" r:id="rId7"/>
    <p:sldId id="274" r:id="rId8"/>
    <p:sldId id="265" r:id="rId9"/>
    <p:sldId id="263" r:id="rId10"/>
    <p:sldId id="257" r:id="rId11"/>
    <p:sldId id="258" r:id="rId12"/>
    <p:sldId id="260" r:id="rId13"/>
    <p:sldId id="26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21"/>
    <a:srgbClr val="AC3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6"/>
    <p:restoredTop sz="82202"/>
  </p:normalViewPr>
  <p:slideViewPr>
    <p:cSldViewPr snapToGrid="0">
      <p:cViewPr varScale="1">
        <p:scale>
          <a:sx n="129" d="100"/>
          <a:sy n="129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            </a:t>
          </a:r>
          <a:r>
            <a:rPr lang="en-US" altLang="zh-HK" sz="2400" dirty="0" err="1">
              <a:latin typeface="Meiryo UI" panose="020B0604030504040204" pitchFamily="34" charset="-128"/>
              <a:ea typeface="Meiryo UI" panose="020B0604030504040204" pitchFamily="34" charset="-128"/>
            </a:rPr>
            <a:t>Gomaxprocs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、</a:t>
          </a:r>
          <a:r>
            <a:rPr lang="en-US" sz="2400" b="0" dirty="0">
              <a:latin typeface="Meiryo UI" panose="020B0604030504040204" pitchFamily="34" charset="-128"/>
              <a:ea typeface="Meiryo UI" panose="020B0604030504040204" pitchFamily="34" charset="-128"/>
            </a:rPr>
            <a:t>Goroutine</a:t>
          </a:r>
          <a:r>
            <a:rPr lang="zh-TW" altLang="en-US" sz="2400" b="1" dirty="0">
              <a:latin typeface="Meiryo UI" panose="020B0604030504040204" pitchFamily="34" charset="-128"/>
              <a:ea typeface="Meiryo UI" panose="020B0604030504040204" pitchFamily="34" charset="-128"/>
            </a:rPr>
            <a:t> 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設置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ハッシュ関数のコードを設置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6FFCAD42-244A-5840-9ADA-86AF270EE864}" srcId="{A9229A3D-E090-AA4C-A6BA-89D66306354F}" destId="{05B7333D-CFB4-4D49-90B8-A098F815E272}" srcOrd="2" destOrd="0" parTransId="{D4A6376B-18E8-8D42-B806-5A5BAA189F23}" sibTransId="{042F6D26-50BD-4744-8985-A06E7E534712}"/>
    <dgm:cxn modelId="{6D159045-0BC2-FE40-B1CA-69CF9C5BB7CC}" type="presOf" srcId="{B6CA2A18-39DE-2246-A28D-26793466C417}" destId="{F735CAE4-F68C-9A46-AA22-0D931832B3A9}" srcOrd="0" destOrd="0" presId="urn:microsoft.com/office/officeart/2005/8/layout/vProcess5"/>
    <dgm:cxn modelId="{EC4EC746-177E-BC44-B731-23743CCB2CD9}" type="presOf" srcId="{BE0BA1F6-1DBD-7348-9E61-C2B9827CA8E4}" destId="{236C09B4-12DB-D845-BBAA-F5C88BBCB65D}" srcOrd="0" destOrd="0" presId="urn:microsoft.com/office/officeart/2005/8/layout/vProcess5"/>
    <dgm:cxn modelId="{1FFCCD61-A7F8-9944-8DF4-4A6D568FF683}" type="presOf" srcId="{05B7333D-CFB4-4D49-90B8-A098F815E272}" destId="{1D6B94D4-A3EB-CE40-938F-A5E0760C190D}" srcOrd="1" destOrd="0" presId="urn:microsoft.com/office/officeart/2005/8/layout/vProcess5"/>
    <dgm:cxn modelId="{8B229473-A47B-0041-A430-E1236AAB5E03}" srcId="{A9229A3D-E090-AA4C-A6BA-89D66306354F}" destId="{ACD1D631-75F5-1643-A89B-C929A90C0830}" srcOrd="1" destOrd="0" parTransId="{EBECC0D0-CAB0-5747-9878-475E620E0791}" sibTransId="{B6CA2A18-39DE-2246-A28D-26793466C417}"/>
    <dgm:cxn modelId="{20CB497C-E32A-7A48-B20C-DDEB7446A0C8}" type="presOf" srcId="{05B7333D-CFB4-4D49-90B8-A098F815E272}" destId="{9D6494C2-40E9-1B47-8B9A-BB85D9560F0F}" srcOrd="0" destOrd="0" presId="urn:microsoft.com/office/officeart/2005/8/layout/vProcess5"/>
    <dgm:cxn modelId="{BC2CF38C-A8B3-3840-915D-6949A81CEF6F}" type="presOf" srcId="{ACD1D631-75F5-1643-A89B-C929A90C0830}" destId="{8D60323C-7388-4947-B343-916D8524970D}" srcOrd="1" destOrd="0" presId="urn:microsoft.com/office/officeart/2005/8/layout/vProcess5"/>
    <dgm:cxn modelId="{3DE034AE-E507-C841-A38B-DA17168D6A67}" type="presOf" srcId="{C188B9F0-E883-F447-B26B-0C7CDBB809E1}" destId="{7D1AED19-E9A5-C941-BD86-E937A7A31B8F}" srcOrd="0" destOrd="0" presId="urn:microsoft.com/office/officeart/2005/8/layout/vProcess5"/>
    <dgm:cxn modelId="{4CC2ACC6-6C60-E447-B681-18B90A1F25A2}" type="presOf" srcId="{BE0BA1F6-1DBD-7348-9E61-C2B9827CA8E4}" destId="{9F78ED61-4598-7C4F-93CE-17B6EDAFF535}" srcOrd="1" destOrd="0" presId="urn:microsoft.com/office/officeart/2005/8/layout/vProcess5"/>
    <dgm:cxn modelId="{120179D8-C89A-2A4E-9F01-C93CA2B7B96A}" type="presOf" srcId="{ACD1D631-75F5-1643-A89B-C929A90C0830}" destId="{CD607992-CE5A-FF4C-8C85-39698BECE336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B5C36C0F-C166-EE4A-A047-9CD4AFE823F2}" type="presParOf" srcId="{DAE7AB72-7692-E34B-8E71-CFFBD3DE9881}" destId="{CEA69B49-3AFC-2E47-B5B7-A5B56DA3FAE3}" srcOrd="0" destOrd="0" presId="urn:microsoft.com/office/officeart/2005/8/layout/vProcess5"/>
    <dgm:cxn modelId="{CFA4C167-DA40-4140-8A7C-80AAEF67D990}" type="presParOf" srcId="{DAE7AB72-7692-E34B-8E71-CFFBD3DE9881}" destId="{236C09B4-12DB-D845-BBAA-F5C88BBCB65D}" srcOrd="1" destOrd="0" presId="urn:microsoft.com/office/officeart/2005/8/layout/vProcess5"/>
    <dgm:cxn modelId="{E7CE4E54-71A3-D249-8F9F-52578E3FBB4E}" type="presParOf" srcId="{DAE7AB72-7692-E34B-8E71-CFFBD3DE9881}" destId="{CD607992-CE5A-FF4C-8C85-39698BECE336}" srcOrd="2" destOrd="0" presId="urn:microsoft.com/office/officeart/2005/8/layout/vProcess5"/>
    <dgm:cxn modelId="{44921D64-EBCE-3D45-B40B-386EB65306F4}" type="presParOf" srcId="{DAE7AB72-7692-E34B-8E71-CFFBD3DE9881}" destId="{9D6494C2-40E9-1B47-8B9A-BB85D9560F0F}" srcOrd="3" destOrd="0" presId="urn:microsoft.com/office/officeart/2005/8/layout/vProcess5"/>
    <dgm:cxn modelId="{6CDC872A-6432-0F49-B65F-23F5BDBB7A72}" type="presParOf" srcId="{DAE7AB72-7692-E34B-8E71-CFFBD3DE9881}" destId="{7D1AED19-E9A5-C941-BD86-E937A7A31B8F}" srcOrd="4" destOrd="0" presId="urn:microsoft.com/office/officeart/2005/8/layout/vProcess5"/>
    <dgm:cxn modelId="{CB43889E-2B3B-974A-8A0F-C653624EFB9A}" type="presParOf" srcId="{DAE7AB72-7692-E34B-8E71-CFFBD3DE9881}" destId="{F735CAE4-F68C-9A46-AA22-0D931832B3A9}" srcOrd="5" destOrd="0" presId="urn:microsoft.com/office/officeart/2005/8/layout/vProcess5"/>
    <dgm:cxn modelId="{D83B1015-7499-5245-8F32-DB163188191F}" type="presParOf" srcId="{DAE7AB72-7692-E34B-8E71-CFFBD3DE9881}" destId="{9F78ED61-4598-7C4F-93CE-17B6EDAFF535}" srcOrd="6" destOrd="0" presId="urn:microsoft.com/office/officeart/2005/8/layout/vProcess5"/>
    <dgm:cxn modelId="{EC7BE686-20A5-7B41-85D4-CFA8B4715ABD}" type="presParOf" srcId="{DAE7AB72-7692-E34B-8E71-CFFBD3DE9881}" destId="{8D60323C-7388-4947-B343-916D8524970D}" srcOrd="7" destOrd="0" presId="urn:microsoft.com/office/officeart/2005/8/layout/vProcess5"/>
    <dgm:cxn modelId="{B6D2EFB8-286A-4E43-9DCD-4877E50C7D81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ハッシュ関数のコードを設置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            </a:t>
          </a:r>
          <a:r>
            <a:rPr lang="en-US" altLang="zh-HK" sz="24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Gomaxprocs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、</a:t>
          </a:r>
          <a:r>
            <a:rPr lang="en-US" sz="2400" b="0" kern="1200" dirty="0">
              <a:latin typeface="Meiryo UI" panose="020B0604030504040204" pitchFamily="34" charset="-128"/>
              <a:ea typeface="Meiryo UI" panose="020B0604030504040204" pitchFamily="34" charset="-128"/>
            </a:rPr>
            <a:t>Goroutine</a:t>
          </a:r>
          <a:r>
            <a:rPr lang="zh-TW" altLang="en-US" sz="2400" b="1" kern="1200" dirty="0">
              <a:latin typeface="Meiryo UI" panose="020B0604030504040204" pitchFamily="34" charset="-128"/>
              <a:ea typeface="Meiryo UI" panose="020B0604030504040204" pitchFamily="34" charset="-128"/>
            </a:rPr>
            <a:t> 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設置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13/12/24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E554-039F-EB64-482C-83CCBD62A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80B1AF1-1B55-BF84-885B-D0D02F046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05AC10-1402-161F-9D18-F8BBCE98C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今月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は、色々なハッシュ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関数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使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って、複数コアと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並行処理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のコードを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設置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してテストしました。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Goroutine（</a:t>
            </a:r>
            <a:r>
              <a:rPr lang="ja-JP" altLang="en-US" b="1">
                <a:solidFill>
                  <a:srgbClr val="0E0E0E"/>
                </a:solidFill>
                <a:effectLst/>
                <a:latin typeface=".AppleSystemUIFont"/>
              </a:rPr>
              <a:t>ゴルーチン）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GOMAXPROCS（</a:t>
            </a:r>
            <a:r>
              <a:rPr lang="ja-JP" altLang="en-US" b="1">
                <a:solidFill>
                  <a:srgbClr val="0E0E0E"/>
                </a:solidFill>
                <a:effectLst/>
                <a:latin typeface=".AppleSystemUIFont"/>
              </a:rPr>
              <a:t>ゴーマックスプロックス）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 </a:t>
            </a:r>
          </a:p>
          <a:p>
            <a:endParaRPr lang="ja-JP" altLang="en-US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D84803-3903-F559-4A2B-7BF45559F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607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K" altLang="en-US" dirty="0"/>
              <a:t>低減（ていげん）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A679-C56F-4D52-9783-F01AF7A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9583BA9-9A92-DF4E-75D9-805F062C2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21689A-5DFC-599D-FCBB-1E5F9D1EE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前回</a:t>
            </a:r>
            <a:r>
              <a:rPr lang="ja-JP" altLang="en-US"/>
              <a:t>は </a:t>
            </a:r>
            <a:r>
              <a:rPr lang="en-US" altLang="zh-HK" dirty="0"/>
              <a:t>Sha256 </a:t>
            </a:r>
            <a:r>
              <a:rPr lang="ja-JP" altLang="en-US"/>
              <a:t>を</a:t>
            </a:r>
            <a:r>
              <a:rPr lang="zh-HK" altLang="en-US" dirty="0"/>
              <a:t>使用</a:t>
            </a:r>
            <a:r>
              <a:rPr lang="ja-JP" altLang="en-US"/>
              <a:t>しました。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ブロックチェーンにハッシュを</a:t>
            </a:r>
            <a:r>
              <a:rPr lang="zh-HK" altLang="en-US" dirty="0"/>
              <a:t>使用</a:t>
            </a:r>
            <a:r>
              <a:rPr lang="ja-JP" altLang="en-US"/>
              <a:t>する</a:t>
            </a:r>
            <a:r>
              <a:rPr lang="zh-HK" altLang="en-US" dirty="0"/>
              <a:t>目的</a:t>
            </a:r>
            <a:r>
              <a:rPr lang="ja-JP" altLang="en-US"/>
              <a:t>は、</a:t>
            </a:r>
            <a:r>
              <a:rPr lang="zh-HK" altLang="en-US" dirty="0"/>
              <a:t>情報</a:t>
            </a:r>
            <a:r>
              <a:rPr lang="ja-JP" altLang="en-US"/>
              <a:t>の</a:t>
            </a:r>
            <a:r>
              <a:rPr lang="zh-HK" altLang="en-US" dirty="0"/>
              <a:t>整合性</a:t>
            </a:r>
            <a:r>
              <a:rPr lang="ja-JP" altLang="en-US"/>
              <a:t>を</a:t>
            </a:r>
            <a:r>
              <a:rPr lang="zh-HK" altLang="en-US" dirty="0"/>
              <a:t>保</a:t>
            </a:r>
            <a:r>
              <a:rPr lang="ja-JP" altLang="en-US"/>
              <a:t>つことが</a:t>
            </a:r>
            <a:r>
              <a:rPr lang="zh-HK" altLang="en-US" dirty="0"/>
              <a:t>目的なので、</a:t>
            </a:r>
            <a:br>
              <a:rPr lang="en-US" altLang="zh-HK" dirty="0"/>
            </a:br>
            <a:br>
              <a:rPr lang="en-US" altLang="zh-HK" dirty="0"/>
            </a:br>
            <a:r>
              <a:rPr lang="zh-HK" altLang="en-US" dirty="0"/>
              <a:t>今回</a:t>
            </a:r>
            <a:r>
              <a:rPr lang="ja-JP" altLang="en-US"/>
              <a:t>は </a:t>
            </a:r>
            <a:r>
              <a:rPr lang="en-US" altLang="ja-JP" dirty="0"/>
              <a:t>9 </a:t>
            </a:r>
            <a:r>
              <a:rPr lang="ja-JP" altLang="en-US"/>
              <a:t>つのハッシュ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/>
              <a:t>でテストする</a:t>
            </a:r>
            <a:r>
              <a:rPr lang="zh-HK" altLang="en-US" dirty="0"/>
              <a:t>予定</a:t>
            </a:r>
            <a:r>
              <a:rPr lang="ja-JP" altLang="en-US"/>
              <a:t>です。</a:t>
            </a:r>
            <a:r>
              <a:rPr lang="zh-HK" altLang="en-US" dirty="0"/>
              <a:t>選択する理由はただ今まで使ったことがないハッシュン関数です。</a:t>
            </a: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整合性（</a:t>
            </a:r>
            <a:r>
              <a:rPr lang="ja-JP" altLang="en-US"/>
              <a:t>せいごうせい</a:t>
            </a:r>
            <a:r>
              <a:rPr lang="zh-HK" altLang="en-US" dirty="0"/>
              <a:t>）</a:t>
            </a:r>
            <a:br>
              <a:rPr lang="en-US" altLang="zh-HK" sz="12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dirty="0"/>
              <a:t>保</a:t>
            </a:r>
            <a:r>
              <a:rPr lang="ja-JP" altLang="en-US"/>
              <a:t>つ（</a:t>
            </a:r>
            <a:r>
              <a:rPr lang="zh-HK" altLang="en-US" dirty="0"/>
              <a:t>たもつ</a:t>
            </a:r>
            <a:r>
              <a:rPr lang="ja-JP" altLang="en-US"/>
              <a:t>）</a:t>
            </a:r>
            <a:r>
              <a:rPr lang="en-US" altLang="zh-HK" dirty="0"/>
              <a:t>l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50AC5-9614-1443-90FC-12FF72D0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85240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以下二つツールを使用して調査し続きます。</a:t>
            </a:r>
            <a:endParaRPr lang="en-US" altLang="zh-HK" sz="1200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dirty="0"/>
              <a:t>一つは</a:t>
            </a:r>
            <a:r>
              <a:rPr kumimoji="1" lang="en-US" altLang="zh-HK" dirty="0"/>
              <a:t> go max procs </a:t>
            </a:r>
            <a:r>
              <a:rPr kumimoji="1" lang="zh-HK" altLang="en-US" dirty="0"/>
              <a:t>です。</a:t>
            </a:r>
            <a:br>
              <a:rPr kumimoji="1" lang="en-US" altLang="zh-HK" dirty="0"/>
            </a:br>
            <a:r>
              <a:rPr kumimoji="1" lang="en-US" altLang="zh-HK" dirty="0"/>
              <a:t>	</a:t>
            </a:r>
            <a:r>
              <a:rPr lang="en-US" altLang="zh-HK" dirty="0"/>
              <a:t>Go Max Procs ( Po</a:t>
            </a:r>
            <a:r>
              <a:rPr lang="zh-HK" altLang="en-US" dirty="0"/>
              <a:t>ス</a:t>
            </a:r>
            <a:r>
              <a:rPr lang="en-US" altLang="zh-HK" dirty="0"/>
              <a:t> ) </a:t>
            </a:r>
            <a:r>
              <a:rPr lang="ja-JP" altLang="en-US"/>
              <a:t>は、</a:t>
            </a:r>
            <a:r>
              <a:rPr lang="en-US" altLang="zh-HK" dirty="0"/>
              <a:t>CPU</a:t>
            </a:r>
            <a:r>
              <a:rPr lang="ja-JP" altLang="en-US"/>
              <a:t>のコア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できるツールです。</a:t>
            </a:r>
            <a:r>
              <a:rPr lang="zh-HK" altLang="en-US" dirty="0"/>
              <a:t>負荷</a:t>
            </a:r>
            <a:r>
              <a:rPr lang="ja-JP" altLang="en-US"/>
              <a:t>の</a:t>
            </a:r>
            <a:r>
              <a:rPr lang="zh-HK" altLang="en-US" dirty="0"/>
              <a:t>高</a:t>
            </a:r>
            <a:r>
              <a:rPr lang="ja-JP" altLang="en-US"/>
              <a:t>いタスクを</a:t>
            </a:r>
            <a:r>
              <a:rPr lang="zh-HK" altLang="en-US" dirty="0"/>
              <a:t>効率的</a:t>
            </a:r>
            <a:r>
              <a:rPr lang="ja-JP" altLang="en-US"/>
              <a:t>に</a:t>
            </a:r>
            <a:r>
              <a:rPr lang="zh-HK" altLang="en-US" dirty="0"/>
              <a:t>完了</a:t>
            </a:r>
            <a:r>
              <a:rPr lang="ja-JP" altLang="en-US"/>
              <a:t>するためには、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最適化</a:t>
            </a:r>
            <a:r>
              <a:rPr lang="ja-JP" altLang="en-US"/>
              <a:t>が</a:t>
            </a:r>
            <a:r>
              <a:rPr lang="zh-HK" altLang="en-US" dirty="0"/>
              <a:t>重要</a:t>
            </a:r>
            <a:r>
              <a:rPr lang="ja-JP" altLang="en-US"/>
              <a:t>です。</a:t>
            </a:r>
            <a:br>
              <a:rPr lang="en-US" altLang="ja-JP" dirty="0"/>
            </a:br>
            <a:br>
              <a:rPr kumimoji="1" lang="en-US" altLang="zh-HK" dirty="0"/>
            </a:br>
            <a:r>
              <a:rPr kumimoji="1" lang="zh-HK" altLang="en-US" dirty="0"/>
              <a:t>もう一つは</a:t>
            </a:r>
            <a:r>
              <a:rPr kumimoji="1" lang="en-US" altLang="zh-HK" dirty="0" err="1"/>
              <a:t>Pprof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</a:t>
            </a:r>
            <a:r>
              <a:rPr kumimoji="1" lang="ja-JP" altLang="en-US"/>
              <a:t>  </a:t>
            </a:r>
            <a:r>
              <a:rPr kumimoji="1" lang="en-US" altLang="ja-JP" dirty="0"/>
              <a:t>pop f</a:t>
            </a:r>
            <a:r>
              <a:rPr kumimoji="1" lang="zh-HK" altLang="en-US" dirty="0"/>
              <a:t>）です。</a:t>
            </a:r>
            <a:endParaRPr kumimoji="1" lang="en-US" altLang="zh-HK" dirty="0"/>
          </a:p>
          <a:p>
            <a:r>
              <a:rPr kumimoji="1" lang="en-US" altLang="zh-HK" dirty="0"/>
              <a:t>	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 pop</a:t>
            </a:r>
            <a:r>
              <a:rPr kumimoji="1" lang="zh-HK" altLang="en-US" dirty="0"/>
              <a:t>）は</a:t>
            </a:r>
            <a:r>
              <a:rPr lang="ja-JP" altLang="en-US"/>
              <a:t>コード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し、</a:t>
            </a:r>
            <a:r>
              <a:rPr lang="zh-HK" altLang="en-US" dirty="0"/>
              <a:t>分析</a:t>
            </a:r>
            <a:r>
              <a:rPr lang="ja-JP" altLang="en-US"/>
              <a:t>するためのツールです。</a:t>
            </a:r>
            <a:endParaRPr kumimoji="1"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1BEE9-E4E4-FBE6-F62A-0ADDD9438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87CA14F-6D27-9E58-BC22-B75AD8A42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D4F50A-5BB9-A852-8741-917ACCF83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前回選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んだ四つのハッシュ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関数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は、セキュリティを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重視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して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作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られています。ただ、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計算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が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遅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いので、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今回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はもっと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速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くて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効率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良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いハッシュ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関数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に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切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り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替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えました。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A6E327-FA4A-AF81-0372-676E645E9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4875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E149-D2E9-7B4C-022A-28425239B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43ADB7B-D5F2-D5E5-AFCF-A50827E59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B8E200C-54A5-ADBB-7987-4C51F79C2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テストの時に、ハッシュ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基準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bit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です。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ただし、ファームハッシュ、マーマースリーハッシュ、エックスエックスハッシュは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bit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に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対応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していないので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ハッシュ値を計算して、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手動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でハッシュを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組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み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合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わせて 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 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ビットのハッシュ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値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を作ります。</a:t>
            </a: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48CB2-C1E5-0017-F1FB-4D73C93C9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784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D51B8-0FAA-2470-CF6B-8EB5CA16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381E50-5663-2CD8-3BB1-DE305B4DE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1878DC6-D46B-6766-5FE7-7B706569D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VSCode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実行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すると、デフォルトは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コアです。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GOMAXPROCS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4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コアに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設定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し、テストしました。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52DBC3-3A3E-7940-A84E-ABA34E6BE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0138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コアで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実行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した結果です。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結果</a:t>
            </a:r>
            <a:r>
              <a:rPr lang="zh-HK" altLang="en-JP" dirty="0">
                <a:solidFill>
                  <a:srgbClr val="0E0E0E"/>
                </a:solidFill>
                <a:effectLst/>
                <a:latin typeface=".AppleSystemUIFont"/>
              </a:rPr>
              <a:t>から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見ると、</a:t>
            </a: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MB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以下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のファイルでは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処理時間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差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小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さいですが、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1MB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以上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のファイルでは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30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分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から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時間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かかりました。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11AF9-706D-F82E-6D79-607D4A84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13E8CC5-D8CF-8C80-3BAA-36994FC7C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7358368-6024-A204-EEA8-85562605D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dirty="0">
                <a:solidFill>
                  <a:srgbClr val="0E0E0E"/>
                </a:solidFill>
                <a:effectLst/>
                <a:latin typeface=".AppleSystemUIFont"/>
              </a:rPr>
              <a:t>4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コアで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実行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した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結果です</a:t>
            </a:r>
            <a:br>
              <a:rPr lang="en-US" altLang="zh-HK" b="0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結果から見ると、並行処理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で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全体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処理時間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が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短縮（たんしゅく）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されました。</a:t>
            </a:r>
            <a:br>
              <a:rPr lang="en-US" altLang="ja-JP" b="0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特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に、</a:t>
            </a:r>
            <a:r>
              <a:rPr lang="en-US" altLang="ja-JP" b="0" dirty="0">
                <a:solidFill>
                  <a:srgbClr val="0E0E0E"/>
                </a:solidFill>
                <a:effectLst/>
                <a:latin typeface=".AppleSystemUIFont"/>
              </a:rPr>
              <a:t>1MB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以下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のファイルでは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処理時間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差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が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小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さくなり、１コアの結果より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安定性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が少し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向上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しました。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0E7E20-82A6-E001-4E0F-4DDEB1A2B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5287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8E1-902E-834B-AAE1-0D8A7B8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02A151-06F3-47D4-C42C-A1FAACCB2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6753FE-7774-66CD-177D-4F1840A7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ピープロフとトレースを使い、今後パソコンのパフォーマンスを監視します。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F2DB6-57CF-8B4E-21FF-C420D3F88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0938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10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13/12/24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月報告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19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64734"/>
            <a:ext cx="10131425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前回の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引き続き</a:t>
            </a:r>
            <a:r>
              <a:rPr lang="zh-HK" altLang="en-US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ブロックを作る時、</a:t>
            </a:r>
            <a: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かかります、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すれば、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もさらに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拡大できます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することが必要です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10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43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関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低減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目指します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82212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12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EA2645-3E07-87F6-8B37-E1F71842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CB553-1C93-CE89-28EE-BEF6F1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D38C82-55A8-962D-99A9-61422338F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19179"/>
              </p:ext>
            </p:extLst>
          </p:nvPr>
        </p:nvGraphicFramePr>
        <p:xfrm>
          <a:off x="965998" y="1456267"/>
          <a:ext cx="10246958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19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特化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GPU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攻撃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耐性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BLAKE3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軽量版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IoT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デバイスなどのリソース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制限環境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628448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ロシアの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国家標準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国内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暗号規格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法令準拠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7242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Bitcoin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のアドレス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生成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われるが、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系列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ほどセキュアではない。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200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いられる。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 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SHA-3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となった。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en-US" sz="16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セキュリティ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けのハッシュだが、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普及率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低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7974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EB5FD-A6A8-8468-24AA-6022424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9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00812"/>
            <a:ext cx="10131425" cy="4256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4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環境変数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endParaRPr lang="en-US" altLang="zh-HK" sz="24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4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14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067B-9D73-F246-F469-B992E6E7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B79A9-23F5-052E-0569-243E200E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8A57BF7-4A72-D0A0-6C4D-6F2B6F13F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576377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13812-549F-A8EB-8403-F40346A2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601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E25DF-4AAC-FC44-12C4-AF12E4447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CA6-09F1-BDD7-3944-A55C8D7B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66F0CC-C389-593D-7AE0-6512620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0F7A07F-2A6C-EB68-0F72-B6DBF0BA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55" y="1226759"/>
            <a:ext cx="10345285" cy="4404481"/>
          </a:xfrm>
        </p:spPr>
        <p:txBody>
          <a:bodyPr>
            <a:normAutofit/>
          </a:bodyPr>
          <a:lstStyle/>
          <a:p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Argon2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RIPEMD-160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GOST R 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Whirlpool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はセキュリティ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重視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されていますが、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計算速度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遅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い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傾向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があるため、より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高速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効率的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な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次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切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り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替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えます：</a:t>
            </a:r>
            <a:b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ja-JP" altLang="en-US" sz="200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MurmurHash3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FarmHash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xxHash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HighwayHash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2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BF8C-4AEF-92EB-F5B6-34C2D808E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18CBC-F736-1DE1-2B33-91031517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FACCC-E47D-CFF3-B5E7-930238E0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9858AD7-180D-4A81-63CA-A73A3EC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55" y="1226759"/>
            <a:ext cx="10345285" cy="4404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HK" sz="24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ハッシュの基準は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256bit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です。</a:t>
            </a:r>
            <a:endParaRPr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zh-HK" sz="24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Farm hash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murmur 3 hash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XX hash 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 </a:t>
            </a:r>
            <a:r>
              <a:rPr lang="en-US" altLang="ja-JP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256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bit 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をサポートしていないため、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手動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でハッシュの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長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さを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倍増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させました。</a:t>
            </a:r>
            <a:endParaRPr lang="en-US" altLang="zh-HK" sz="24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83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0481B-9EEE-6C60-747C-EDFDB83F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C2870-5CD1-460C-9361-97AB97C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183949-C48E-FAE9-CE06-2191FBC4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75C52FF-2660-299E-F78C-5AA7A0E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69292"/>
            <a:ext cx="10131425" cy="1662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の使用率を分けて、４コア</a:t>
            </a: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で設定します。</a:t>
            </a:r>
            <a:endParaRPr lang="en-US" altLang="zh-HK" sz="2400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altLang="ja-JP" b="1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b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アクティビティモニタ（</a:t>
            </a:r>
            <a:r>
              <a:rPr lang="en-US" altLang="ja-JP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mac software</a:t>
            </a:r>
            <a:r>
              <a:rPr lang="ja-JP" altLang="en-US" b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r>
              <a:rPr lang="en-US" altLang="ja-JP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b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b="1" i="0">
                <a:solidFill>
                  <a:srgbClr val="FFFFFF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スクリーンショット</a:t>
            </a:r>
            <a:endParaRPr lang="ja-JP" altLang="en-US" b="1">
              <a:solidFill>
                <a:srgbClr val="0E0E0E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08B1925-A3C0-2DF3-2662-9682BCDA7C67}"/>
              </a:ext>
            </a:extLst>
          </p:cNvPr>
          <p:cNvGrpSpPr/>
          <p:nvPr/>
        </p:nvGrpSpPr>
        <p:grpSpPr>
          <a:xfrm>
            <a:off x="899657" y="4546754"/>
            <a:ext cx="10665211" cy="854980"/>
            <a:chOff x="899657" y="3160516"/>
            <a:chExt cx="10665211" cy="85498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D0B10EC-F883-F7E4-03EF-38C5F1309782}"/>
                </a:ext>
              </a:extLst>
            </p:cNvPr>
            <p:cNvGrpSpPr/>
            <p:nvPr/>
          </p:nvGrpSpPr>
          <p:grpSpPr>
            <a:xfrm>
              <a:off x="899657" y="3160516"/>
              <a:ext cx="10665211" cy="854980"/>
              <a:chOff x="677917" y="3160802"/>
              <a:chExt cx="8960871" cy="71835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84264A8A-2B05-922C-BD15-4388D8B43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17306"/>
              <a:stretch/>
            </p:blipFill>
            <p:spPr>
              <a:xfrm>
                <a:off x="677917" y="3160802"/>
                <a:ext cx="8960871" cy="718351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D954EBC-4365-639B-8C1D-A73E013E5645}"/>
                  </a:ext>
                </a:extLst>
              </p:cNvPr>
              <p:cNvSpPr/>
              <p:nvPr/>
            </p:nvSpPr>
            <p:spPr>
              <a:xfrm>
                <a:off x="744661" y="3214089"/>
                <a:ext cx="1456470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プロセス</a:t>
                </a:r>
                <a:r>
                  <a:rPr lang="zh-HK" altLang="en-US" sz="1100" b="1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名</a:t>
                </a:r>
                <a:endParaRPr lang="zh-HK" altLang="en-US" sz="1100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2F6BE41-4D59-734E-6E41-EC8AC23A4D75}"/>
                  </a:ext>
                </a:extLst>
              </p:cNvPr>
              <p:cNvSpPr/>
              <p:nvPr/>
            </p:nvSpPr>
            <p:spPr>
              <a:xfrm>
                <a:off x="4932467" y="3214089"/>
                <a:ext cx="876984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スレッド</a:t>
                </a:r>
                <a:endParaRPr lang="ja-JP" altLang="en-US" sz="11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EB050A-53C5-851E-79F6-120F502D02EE}"/>
                </a:ext>
              </a:extLst>
            </p:cNvPr>
            <p:cNvSpPr/>
            <p:nvPr/>
          </p:nvSpPr>
          <p:spPr>
            <a:xfrm>
              <a:off x="3350172" y="3160516"/>
              <a:ext cx="1277007" cy="85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058D19D-654E-61A1-CD28-9FF848A424CD}"/>
              </a:ext>
            </a:extLst>
          </p:cNvPr>
          <p:cNvGrpSpPr/>
          <p:nvPr/>
        </p:nvGrpSpPr>
        <p:grpSpPr>
          <a:xfrm>
            <a:off x="899657" y="3093286"/>
            <a:ext cx="10665206" cy="854980"/>
            <a:chOff x="899657" y="4273469"/>
            <a:chExt cx="10665206" cy="85498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7A0661B3-6271-A49B-F4CC-3A0AB6F76565}"/>
                </a:ext>
              </a:extLst>
            </p:cNvPr>
            <p:cNvGrpSpPr/>
            <p:nvPr/>
          </p:nvGrpSpPr>
          <p:grpSpPr>
            <a:xfrm>
              <a:off x="899657" y="4273469"/>
              <a:ext cx="10665206" cy="809624"/>
              <a:chOff x="677917" y="4752245"/>
              <a:chExt cx="8960871" cy="68024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9D5265CA-E258-2D94-CEAA-FF829E1B4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17306"/>
              <a:stretch/>
            </p:blipFill>
            <p:spPr>
              <a:xfrm>
                <a:off x="677917" y="4752245"/>
                <a:ext cx="8960871" cy="680243"/>
              </a:xfrm>
              <a:prstGeom prst="rect">
                <a:avLst/>
              </a:prstGeom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487D975-7CC0-F50C-6438-E6128FDE2245}"/>
                  </a:ext>
                </a:extLst>
              </p:cNvPr>
              <p:cNvSpPr/>
              <p:nvPr/>
            </p:nvSpPr>
            <p:spPr>
              <a:xfrm>
                <a:off x="794443" y="4825923"/>
                <a:ext cx="1456470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プロセス</a:t>
                </a:r>
                <a:r>
                  <a:rPr lang="zh-HK" altLang="en-US" sz="1100" b="1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名</a:t>
                </a:r>
                <a:endParaRPr lang="zh-HK" altLang="en-US" sz="1100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795973B-D179-69D5-A367-729E6344D180}"/>
                  </a:ext>
                </a:extLst>
              </p:cNvPr>
              <p:cNvSpPr/>
              <p:nvPr/>
            </p:nvSpPr>
            <p:spPr>
              <a:xfrm>
                <a:off x="5072542" y="4861214"/>
                <a:ext cx="876984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スレッド</a:t>
                </a:r>
                <a:endParaRPr lang="ja-JP" altLang="en-US" sz="11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BDBA8CB-9121-6336-A341-6671AD642695}"/>
                </a:ext>
              </a:extLst>
            </p:cNvPr>
            <p:cNvSpPr/>
            <p:nvPr/>
          </p:nvSpPr>
          <p:spPr>
            <a:xfrm>
              <a:off x="3541986" y="4273469"/>
              <a:ext cx="1277007" cy="85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18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745183"/>
              </p:ext>
            </p:extLst>
          </p:nvPr>
        </p:nvGraphicFramePr>
        <p:xfrm>
          <a:off x="204763" y="1875245"/>
          <a:ext cx="11782467" cy="32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23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184365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1054082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971607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192426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  <a:gridCol w="940108">
                  <a:extLst>
                    <a:ext uri="{9D8B030D-6E8A-4147-A177-3AD203B41FA5}">
                      <a16:colId xmlns:a16="http://schemas.microsoft.com/office/drawing/2014/main" val="339623425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847039352"/>
                    </a:ext>
                  </a:extLst>
                </a:gridCol>
              </a:tblGrid>
              <a:tr h="291152">
                <a:tc>
                  <a:txBody>
                    <a:bodyPr/>
                    <a:lstStyle/>
                    <a:p>
                      <a:pPr algn="ctr"/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4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i="0" kern="1200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Murmur3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FarmHash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xxHash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HighwayHash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7s~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1m40~3m40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~44s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4s~24s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30s~1m43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40s~5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5~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1m45~5m48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1m26~2m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1m45~8m47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17s~4m3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49s~1m5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22s~40s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18s~1m30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1m20~2m40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2m55~5m50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24s~5m30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3m55~5m3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10s~41s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52s~1m15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10s~14s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30s~1m1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~27m45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~53m48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~53m49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~27m33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~1h19m2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~26m21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~59m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5m48~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9m40~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204763" y="5879068"/>
            <a:ext cx="302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Pdf =&gt; Byte =&gt; 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571A41D-988B-5454-00E9-D8EB27A7DC8B}"/>
              </a:ext>
            </a:extLst>
          </p:cNvPr>
          <p:cNvSpPr txBox="1"/>
          <p:nvPr/>
        </p:nvSpPr>
        <p:spPr>
          <a:xfrm>
            <a:off x="4657238" y="1225434"/>
            <a:ext cx="287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 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コアで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した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時間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250D3D9-6831-325F-5025-C93B12BEFBC0}"/>
              </a:ext>
            </a:extLst>
          </p:cNvPr>
          <p:cNvSpPr txBox="1">
            <a:spLocks/>
          </p:cNvSpPr>
          <p:nvPr/>
        </p:nvSpPr>
        <p:spPr>
          <a:xfrm>
            <a:off x="1030286" y="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HK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E498-7255-4F97-E6F8-13996718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8207B-65F9-79E8-04AF-34A1056A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F6496-EB18-919A-F480-7A073E9F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76869E0-749D-C772-75BE-8A936567F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4846"/>
              </p:ext>
            </p:extLst>
          </p:nvPr>
        </p:nvGraphicFramePr>
        <p:xfrm>
          <a:off x="148043" y="1920937"/>
          <a:ext cx="11895909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89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1201782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396234251"/>
                    </a:ext>
                  </a:extLst>
                </a:gridCol>
                <a:gridCol w="1471749">
                  <a:extLst>
                    <a:ext uri="{9D8B030D-6E8A-4147-A177-3AD203B41FA5}">
                      <a16:colId xmlns:a16="http://schemas.microsoft.com/office/drawing/2014/main" val="18470393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4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i="0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Murmur3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FarmHash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xxHash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HighwayHash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4s~12s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18s~23s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17s~18s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4s~8s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10s~21s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16s~55s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10s~23s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3s~6s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3s~5s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7s~14s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42s~49s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5s~46s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9s~10s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4s~1m24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19s~1m46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11s~23s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5s~7s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11s~17s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16s~1m34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9s~55s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9s~13s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2m13~4m55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1m6~2m59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5s~13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5s~7s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3m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~5m30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~1h6m30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~19m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~11m2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~14m25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~12m25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35s~1m20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1m35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22CCC58-6B51-D792-E732-D1DE1B46006B}"/>
              </a:ext>
            </a:extLst>
          </p:cNvPr>
          <p:cNvSpPr txBox="1"/>
          <p:nvPr/>
        </p:nvSpPr>
        <p:spPr>
          <a:xfrm>
            <a:off x="148043" y="5870575"/>
            <a:ext cx="296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Pdf =&gt; Byte =&gt; 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B3DE97-095F-5E08-C340-C5AF1B9F2034}"/>
              </a:ext>
            </a:extLst>
          </p:cNvPr>
          <p:cNvSpPr txBox="1"/>
          <p:nvPr/>
        </p:nvSpPr>
        <p:spPr>
          <a:xfrm>
            <a:off x="3937822" y="1235398"/>
            <a:ext cx="43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コアで実行した時間</a:t>
            </a:r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 (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09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EA7B-B9B8-0425-4848-3C9E3F33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26979-17EE-2206-D34F-55273C6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596B8-319E-7A6F-5626-E09674A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44143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HK" sz="28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r>
              <a:rPr lang="ja-JP" altLang="en-US" sz="2800" b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zh-HK" altLang="en-US" sz="28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ja-JP" altLang="en-US" sz="2800" b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zh-HK" sz="28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</a:t>
            </a:r>
            <a:r>
              <a:rPr lang="en-US" altLang="zh-HK" sz="28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race</a:t>
            </a:r>
            <a:r>
              <a:rPr lang="en-US" altLang="zh-HK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ブロック作成する</a:t>
            </a:r>
            <a:r>
              <a:rPr lang="ja-JP" altLang="en-US" sz="280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パフォーマンスを</a:t>
            </a:r>
            <a:r>
              <a:rPr lang="zh-HK" alt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監視</a:t>
            </a:r>
            <a:endParaRPr lang="ja-JP" altLang="en-US" sz="28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C6B30-5E39-A005-D024-ABDDE9A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540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10634</TotalTime>
  <Words>1233</Words>
  <Application>Microsoft Macintosh PowerPoint</Application>
  <PresentationFormat>Widescreen</PresentationFormat>
  <Paragraphs>221</Paragraphs>
  <Slides>14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.AppleSystemUIFont</vt:lpstr>
      <vt:lpstr>Meiryo UI</vt:lpstr>
      <vt:lpstr>Aptos</vt:lpstr>
      <vt:lpstr>Arial</vt:lpstr>
      <vt:lpstr>Calibri</vt:lpstr>
      <vt:lpstr>Calibri Light</vt:lpstr>
      <vt:lpstr>天體</vt:lpstr>
      <vt:lpstr>ブロック作成時のハッシュ化研究</vt:lpstr>
      <vt:lpstr>12月 - 研究内容</vt:lpstr>
      <vt:lpstr>12月 - 研究内容</vt:lpstr>
      <vt:lpstr>12月 - 研究内容</vt:lpstr>
      <vt:lpstr>12月 - 研究内容</vt:lpstr>
      <vt:lpstr>PowerPoint Presentation</vt:lpstr>
      <vt:lpstr>12月 - 研究内容</vt:lpstr>
      <vt:lpstr>今後の予定と課題</vt:lpstr>
      <vt:lpstr>ご清聴ありがとうございます</vt:lpstr>
      <vt:lpstr>研究背景</vt:lpstr>
      <vt:lpstr>目的</vt:lpstr>
      <vt:lpstr>11月 - 研究内容</vt:lpstr>
      <vt:lpstr>11月 - 研究内容</vt:lpstr>
      <vt:lpstr>11月 - 研究内容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355</cp:revision>
  <cp:lastPrinted>2024-11-01T01:58:51Z</cp:lastPrinted>
  <dcterms:created xsi:type="dcterms:W3CDTF">2024-05-17T02:05:33Z</dcterms:created>
  <dcterms:modified xsi:type="dcterms:W3CDTF">2024-12-13T01:15:01Z</dcterms:modified>
</cp:coreProperties>
</file>