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6" r:id="rId6"/>
    <p:sldId id="261" r:id="rId7"/>
    <p:sldId id="265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3D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5"/>
    <p:restoredTop sz="96107"/>
  </p:normalViewPr>
  <p:slideViewPr>
    <p:cSldViewPr snapToGrid="0">
      <p:cViewPr varScale="1">
        <p:scale>
          <a:sx n="152" d="100"/>
          <a:sy n="152" d="100"/>
        </p:scale>
        <p:origin x="1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229A3D-E090-AA4C-A6BA-89D66306354F}" type="doc">
      <dgm:prSet loTypeId="urn:microsoft.com/office/officeart/2005/8/layout/vProcess5" loCatId="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zh-TW" altLang="en-US"/>
        </a:p>
      </dgm:t>
    </dgm:pt>
    <dgm:pt modelId="{05B7333D-CFB4-4D49-90B8-A098F815E272}">
      <dgm:prSet phldrT="[文字]" custT="1"/>
      <dgm:spPr/>
      <dgm:t>
        <a:bodyPr/>
        <a:lstStyle/>
        <a:p>
          <a:pPr algn="ctr"/>
          <a:r>
            <a:rPr lang="ja-JP" altLang="en-US" sz="2400">
              <a:latin typeface="Meiryo UI" panose="020B0604030504040204" pitchFamily="34" charset="-128"/>
              <a:ea typeface="Meiryo UI" panose="020B0604030504040204" pitchFamily="34" charset="-128"/>
            </a:rPr>
            <a:t>　　　</a:t>
          </a:r>
          <a:r>
            <a:rPr lang="zh-HK" altLang="en-US" sz="2400" dirty="0">
              <a:latin typeface="Meiryo UI" panose="020B0604030504040204" pitchFamily="34" charset="-128"/>
              <a:ea typeface="Meiryo UI" panose="020B0604030504040204" pitchFamily="34" charset="-128"/>
            </a:rPr>
            <a:t>前回の研究コードを整理する</a:t>
          </a:r>
          <a:endParaRPr lang="zh-TW" altLang="en-US" sz="2400" dirty="0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D4A6376B-18E8-8D42-B806-5A5BAA189F23}" type="parTrans" cxnId="{6FFCAD42-244A-5840-9ADA-86AF270EE864}">
      <dgm:prSet/>
      <dgm:spPr/>
      <dgm:t>
        <a:bodyPr/>
        <a:lstStyle/>
        <a:p>
          <a:endParaRPr lang="zh-TW" altLang="en-US"/>
        </a:p>
      </dgm:t>
    </dgm:pt>
    <dgm:pt modelId="{042F6D26-50BD-4744-8985-A06E7E534712}" type="sibTrans" cxnId="{6FFCAD42-244A-5840-9ADA-86AF270EE864}">
      <dgm:prSet/>
      <dgm:spPr/>
      <dgm:t>
        <a:bodyPr/>
        <a:lstStyle/>
        <a:p>
          <a:endParaRPr lang="zh-TW" altLang="en-US"/>
        </a:p>
      </dgm:t>
    </dgm:pt>
    <dgm:pt modelId="{ACD1D631-75F5-1643-A89B-C929A90C0830}">
      <dgm:prSet phldrT="[文字]" custT="1"/>
      <dgm:spPr/>
      <dgm:t>
        <a:bodyPr/>
        <a:lstStyle/>
        <a:p>
          <a:pPr algn="ctr"/>
          <a:r>
            <a:rPr lang="ja-JP" altLang="en-US" sz="2400">
              <a:latin typeface="Meiryo UI" panose="020B0604030504040204" pitchFamily="34" charset="-128"/>
              <a:ea typeface="Meiryo UI" panose="020B0604030504040204" pitchFamily="34" charset="-128"/>
            </a:rPr>
            <a:t>　　　　　</a:t>
          </a:r>
          <a:r>
            <a:rPr lang="zh-HK" altLang="en-US" sz="2400" dirty="0">
              <a:latin typeface="Meiryo UI" panose="020B0604030504040204" pitchFamily="34" charset="-128"/>
              <a:ea typeface="Meiryo UI" panose="020B0604030504040204" pitchFamily="34" charset="-128"/>
            </a:rPr>
            <a:t>ハッシュン関数と監視のツールを調べる</a:t>
          </a:r>
          <a:endParaRPr lang="zh-TW" altLang="en-US" sz="2400" dirty="0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EBECC0D0-CAB0-5747-9878-475E620E0791}" type="parTrans" cxnId="{8B229473-A47B-0041-A430-E1236AAB5E03}">
      <dgm:prSet/>
      <dgm:spPr/>
      <dgm:t>
        <a:bodyPr/>
        <a:lstStyle/>
        <a:p>
          <a:endParaRPr lang="zh-TW" altLang="en-US"/>
        </a:p>
      </dgm:t>
    </dgm:pt>
    <dgm:pt modelId="{B6CA2A18-39DE-2246-A28D-26793466C417}" type="sibTrans" cxnId="{8B229473-A47B-0041-A430-E1236AAB5E03}">
      <dgm:prSet/>
      <dgm:spPr/>
      <dgm:t>
        <a:bodyPr/>
        <a:lstStyle/>
        <a:p>
          <a:endParaRPr lang="zh-TW" altLang="en-US"/>
        </a:p>
      </dgm:t>
    </dgm:pt>
    <dgm:pt modelId="{BE0BA1F6-1DBD-7348-9E61-C2B9827CA8E4}">
      <dgm:prSet custT="1"/>
      <dgm:spPr/>
      <dgm:t>
        <a:bodyPr/>
        <a:lstStyle/>
        <a:p>
          <a:pPr algn="ctr"/>
          <a:r>
            <a:rPr lang="ja-JP" altLang="en-US" sz="2400">
              <a:latin typeface="Meiryo UI" panose="020B0604030504040204" pitchFamily="34" charset="-128"/>
              <a:ea typeface="Meiryo UI" panose="020B0604030504040204" pitchFamily="34" charset="-128"/>
            </a:rPr>
            <a:t>　　　</a:t>
          </a:r>
          <a:r>
            <a:rPr lang="zh-HK" altLang="en-US" sz="2400" dirty="0">
              <a:latin typeface="Meiryo UI" panose="020B0604030504040204" pitchFamily="34" charset="-128"/>
              <a:ea typeface="Meiryo UI" panose="020B0604030504040204" pitchFamily="34" charset="-128"/>
            </a:rPr>
            <a:t>テーマの範囲を決める</a:t>
          </a:r>
          <a:endParaRPr lang="zh-TW" altLang="en-US" sz="2400" dirty="0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BAED1780-EC3E-264A-8908-ADBC6AE54E15}" type="parTrans" cxnId="{CC1A63E7-9EE8-044F-B437-03B5F1673A4A}">
      <dgm:prSet/>
      <dgm:spPr/>
      <dgm:t>
        <a:bodyPr/>
        <a:lstStyle/>
        <a:p>
          <a:endParaRPr lang="zh-TW" altLang="en-US"/>
        </a:p>
      </dgm:t>
    </dgm:pt>
    <dgm:pt modelId="{C188B9F0-E883-F447-B26B-0C7CDBB809E1}" type="sibTrans" cxnId="{CC1A63E7-9EE8-044F-B437-03B5F1673A4A}">
      <dgm:prSet/>
      <dgm:spPr/>
      <dgm:t>
        <a:bodyPr/>
        <a:lstStyle/>
        <a:p>
          <a:endParaRPr lang="zh-TW" altLang="en-US"/>
        </a:p>
      </dgm:t>
    </dgm:pt>
    <dgm:pt modelId="{DAE7AB72-7692-E34B-8E71-CFFBD3DE9881}" type="pres">
      <dgm:prSet presAssocID="{A9229A3D-E090-AA4C-A6BA-89D66306354F}" presName="outerComposite" presStyleCnt="0">
        <dgm:presLayoutVars>
          <dgm:chMax val="5"/>
          <dgm:dir/>
          <dgm:resizeHandles val="exact"/>
        </dgm:presLayoutVars>
      </dgm:prSet>
      <dgm:spPr/>
    </dgm:pt>
    <dgm:pt modelId="{CEA69B49-3AFC-2E47-B5B7-A5B56DA3FAE3}" type="pres">
      <dgm:prSet presAssocID="{A9229A3D-E090-AA4C-A6BA-89D66306354F}" presName="dummyMaxCanvas" presStyleCnt="0">
        <dgm:presLayoutVars/>
      </dgm:prSet>
      <dgm:spPr/>
    </dgm:pt>
    <dgm:pt modelId="{236C09B4-12DB-D845-BBAA-F5C88BBCB65D}" type="pres">
      <dgm:prSet presAssocID="{A9229A3D-E090-AA4C-A6BA-89D66306354F}" presName="ThreeNodes_1" presStyleLbl="node1" presStyleIdx="0" presStyleCnt="3" custLinFactNeighborX="-10019" custLinFactNeighborY="-43191">
        <dgm:presLayoutVars>
          <dgm:bulletEnabled val="1"/>
        </dgm:presLayoutVars>
      </dgm:prSet>
      <dgm:spPr/>
    </dgm:pt>
    <dgm:pt modelId="{CD607992-CE5A-FF4C-8C85-39698BECE336}" type="pres">
      <dgm:prSet presAssocID="{A9229A3D-E090-AA4C-A6BA-89D66306354F}" presName="ThreeNodes_2" presStyleLbl="node1" presStyleIdx="1" presStyleCnt="3">
        <dgm:presLayoutVars>
          <dgm:bulletEnabled val="1"/>
        </dgm:presLayoutVars>
      </dgm:prSet>
      <dgm:spPr/>
    </dgm:pt>
    <dgm:pt modelId="{9D6494C2-40E9-1B47-8B9A-BB85D9560F0F}" type="pres">
      <dgm:prSet presAssocID="{A9229A3D-E090-AA4C-A6BA-89D66306354F}" presName="ThreeNodes_3" presStyleLbl="node1" presStyleIdx="2" presStyleCnt="3">
        <dgm:presLayoutVars>
          <dgm:bulletEnabled val="1"/>
        </dgm:presLayoutVars>
      </dgm:prSet>
      <dgm:spPr/>
    </dgm:pt>
    <dgm:pt modelId="{7D1AED19-E9A5-C941-BD86-E937A7A31B8F}" type="pres">
      <dgm:prSet presAssocID="{A9229A3D-E090-AA4C-A6BA-89D66306354F}" presName="ThreeConn_1-2" presStyleLbl="fgAccFollowNode1" presStyleIdx="0" presStyleCnt="2">
        <dgm:presLayoutVars>
          <dgm:bulletEnabled val="1"/>
        </dgm:presLayoutVars>
      </dgm:prSet>
      <dgm:spPr/>
    </dgm:pt>
    <dgm:pt modelId="{F735CAE4-F68C-9A46-AA22-0D931832B3A9}" type="pres">
      <dgm:prSet presAssocID="{A9229A3D-E090-AA4C-A6BA-89D66306354F}" presName="ThreeConn_2-3" presStyleLbl="fgAccFollowNode1" presStyleIdx="1" presStyleCnt="2">
        <dgm:presLayoutVars>
          <dgm:bulletEnabled val="1"/>
        </dgm:presLayoutVars>
      </dgm:prSet>
      <dgm:spPr/>
    </dgm:pt>
    <dgm:pt modelId="{9F78ED61-4598-7C4F-93CE-17B6EDAFF535}" type="pres">
      <dgm:prSet presAssocID="{A9229A3D-E090-AA4C-A6BA-89D66306354F}" presName="ThreeNodes_1_text" presStyleLbl="node1" presStyleIdx="2" presStyleCnt="3">
        <dgm:presLayoutVars>
          <dgm:bulletEnabled val="1"/>
        </dgm:presLayoutVars>
      </dgm:prSet>
      <dgm:spPr/>
    </dgm:pt>
    <dgm:pt modelId="{8D60323C-7388-4947-B343-916D8524970D}" type="pres">
      <dgm:prSet presAssocID="{A9229A3D-E090-AA4C-A6BA-89D66306354F}" presName="ThreeNodes_2_text" presStyleLbl="node1" presStyleIdx="2" presStyleCnt="3">
        <dgm:presLayoutVars>
          <dgm:bulletEnabled val="1"/>
        </dgm:presLayoutVars>
      </dgm:prSet>
      <dgm:spPr/>
    </dgm:pt>
    <dgm:pt modelId="{1D6B94D4-A3EB-CE40-938F-A5E0760C190D}" type="pres">
      <dgm:prSet presAssocID="{A9229A3D-E090-AA4C-A6BA-89D66306354F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40467A16-6E58-EF46-A2DB-EB3D714F5DDE}" type="presOf" srcId="{05B7333D-CFB4-4D49-90B8-A098F815E272}" destId="{CD607992-CE5A-FF4C-8C85-39698BECE336}" srcOrd="0" destOrd="0" presId="urn:microsoft.com/office/officeart/2005/8/layout/vProcess5"/>
    <dgm:cxn modelId="{2AB27E1D-FA1F-F549-A17E-573BE4B941F3}" type="presOf" srcId="{BE0BA1F6-1DBD-7348-9E61-C2B9827CA8E4}" destId="{9F78ED61-4598-7C4F-93CE-17B6EDAFF535}" srcOrd="1" destOrd="0" presId="urn:microsoft.com/office/officeart/2005/8/layout/vProcess5"/>
    <dgm:cxn modelId="{08A26A25-6A2A-BA4A-A71A-6C04E61FBDCC}" type="presOf" srcId="{A9229A3D-E090-AA4C-A6BA-89D66306354F}" destId="{DAE7AB72-7692-E34B-8E71-CFFBD3DE9881}" srcOrd="0" destOrd="0" presId="urn:microsoft.com/office/officeart/2005/8/layout/vProcess5"/>
    <dgm:cxn modelId="{CAAD433B-FA9F-F54C-996F-91F89CB12B30}" type="presOf" srcId="{BE0BA1F6-1DBD-7348-9E61-C2B9827CA8E4}" destId="{236C09B4-12DB-D845-BBAA-F5C88BBCB65D}" srcOrd="0" destOrd="0" presId="urn:microsoft.com/office/officeart/2005/8/layout/vProcess5"/>
    <dgm:cxn modelId="{6FFCAD42-244A-5840-9ADA-86AF270EE864}" srcId="{A9229A3D-E090-AA4C-A6BA-89D66306354F}" destId="{05B7333D-CFB4-4D49-90B8-A098F815E272}" srcOrd="1" destOrd="0" parTransId="{D4A6376B-18E8-8D42-B806-5A5BAA189F23}" sibTransId="{042F6D26-50BD-4744-8985-A06E7E534712}"/>
    <dgm:cxn modelId="{C119B64F-83A7-B441-83FA-14A3ABF7D63B}" type="presOf" srcId="{ACD1D631-75F5-1643-A89B-C929A90C0830}" destId="{1D6B94D4-A3EB-CE40-938F-A5E0760C190D}" srcOrd="1" destOrd="0" presId="urn:microsoft.com/office/officeart/2005/8/layout/vProcess5"/>
    <dgm:cxn modelId="{E49DF45D-4DDB-8240-BF6A-AD692A41908F}" type="presOf" srcId="{05B7333D-CFB4-4D49-90B8-A098F815E272}" destId="{8D60323C-7388-4947-B343-916D8524970D}" srcOrd="1" destOrd="0" presId="urn:microsoft.com/office/officeart/2005/8/layout/vProcess5"/>
    <dgm:cxn modelId="{6C499462-F3CC-A34A-B7E7-9378B8034323}" type="presOf" srcId="{042F6D26-50BD-4744-8985-A06E7E534712}" destId="{F735CAE4-F68C-9A46-AA22-0D931832B3A9}" srcOrd="0" destOrd="0" presId="urn:microsoft.com/office/officeart/2005/8/layout/vProcess5"/>
    <dgm:cxn modelId="{8B229473-A47B-0041-A430-E1236AAB5E03}" srcId="{A9229A3D-E090-AA4C-A6BA-89D66306354F}" destId="{ACD1D631-75F5-1643-A89B-C929A90C0830}" srcOrd="2" destOrd="0" parTransId="{EBECC0D0-CAB0-5747-9878-475E620E0791}" sibTransId="{B6CA2A18-39DE-2246-A28D-26793466C417}"/>
    <dgm:cxn modelId="{1A92B3C0-F821-3945-9471-3A9155ABB44C}" type="presOf" srcId="{ACD1D631-75F5-1643-A89B-C929A90C0830}" destId="{9D6494C2-40E9-1B47-8B9A-BB85D9560F0F}" srcOrd="0" destOrd="0" presId="urn:microsoft.com/office/officeart/2005/8/layout/vProcess5"/>
    <dgm:cxn modelId="{CC1A63E7-9EE8-044F-B437-03B5F1673A4A}" srcId="{A9229A3D-E090-AA4C-A6BA-89D66306354F}" destId="{BE0BA1F6-1DBD-7348-9E61-C2B9827CA8E4}" srcOrd="0" destOrd="0" parTransId="{BAED1780-EC3E-264A-8908-ADBC6AE54E15}" sibTransId="{C188B9F0-E883-F447-B26B-0C7CDBB809E1}"/>
    <dgm:cxn modelId="{17A144F8-A7A5-944C-8AAF-C9C4D161322A}" type="presOf" srcId="{C188B9F0-E883-F447-B26B-0C7CDBB809E1}" destId="{7D1AED19-E9A5-C941-BD86-E937A7A31B8F}" srcOrd="0" destOrd="0" presId="urn:microsoft.com/office/officeart/2005/8/layout/vProcess5"/>
    <dgm:cxn modelId="{CF560E24-3455-6346-8A36-C814778B8831}" type="presParOf" srcId="{DAE7AB72-7692-E34B-8E71-CFFBD3DE9881}" destId="{CEA69B49-3AFC-2E47-B5B7-A5B56DA3FAE3}" srcOrd="0" destOrd="0" presId="urn:microsoft.com/office/officeart/2005/8/layout/vProcess5"/>
    <dgm:cxn modelId="{6C5807B3-295D-0044-89FB-1A4CACCE0D2D}" type="presParOf" srcId="{DAE7AB72-7692-E34B-8E71-CFFBD3DE9881}" destId="{236C09B4-12DB-D845-BBAA-F5C88BBCB65D}" srcOrd="1" destOrd="0" presId="urn:microsoft.com/office/officeart/2005/8/layout/vProcess5"/>
    <dgm:cxn modelId="{1B64969D-2CEE-FD48-AE76-7E401F96A6FA}" type="presParOf" srcId="{DAE7AB72-7692-E34B-8E71-CFFBD3DE9881}" destId="{CD607992-CE5A-FF4C-8C85-39698BECE336}" srcOrd="2" destOrd="0" presId="urn:microsoft.com/office/officeart/2005/8/layout/vProcess5"/>
    <dgm:cxn modelId="{25791706-A3AC-DA49-9ED9-3A4936233CFD}" type="presParOf" srcId="{DAE7AB72-7692-E34B-8E71-CFFBD3DE9881}" destId="{9D6494C2-40E9-1B47-8B9A-BB85D9560F0F}" srcOrd="3" destOrd="0" presId="urn:microsoft.com/office/officeart/2005/8/layout/vProcess5"/>
    <dgm:cxn modelId="{C451275D-54AB-AC4D-BEA1-924BA7687EF7}" type="presParOf" srcId="{DAE7AB72-7692-E34B-8E71-CFFBD3DE9881}" destId="{7D1AED19-E9A5-C941-BD86-E937A7A31B8F}" srcOrd="4" destOrd="0" presId="urn:microsoft.com/office/officeart/2005/8/layout/vProcess5"/>
    <dgm:cxn modelId="{88B6BCB5-7F71-DB40-9012-4762D8FF1E96}" type="presParOf" srcId="{DAE7AB72-7692-E34B-8E71-CFFBD3DE9881}" destId="{F735CAE4-F68C-9A46-AA22-0D931832B3A9}" srcOrd="5" destOrd="0" presId="urn:microsoft.com/office/officeart/2005/8/layout/vProcess5"/>
    <dgm:cxn modelId="{871F9FC6-1AFC-1340-A689-9DE8664F6B1C}" type="presParOf" srcId="{DAE7AB72-7692-E34B-8E71-CFFBD3DE9881}" destId="{9F78ED61-4598-7C4F-93CE-17B6EDAFF535}" srcOrd="6" destOrd="0" presId="urn:microsoft.com/office/officeart/2005/8/layout/vProcess5"/>
    <dgm:cxn modelId="{B46B8705-6136-F943-B04E-620F4BEDFD94}" type="presParOf" srcId="{DAE7AB72-7692-E34B-8E71-CFFBD3DE9881}" destId="{8D60323C-7388-4947-B343-916D8524970D}" srcOrd="7" destOrd="0" presId="urn:microsoft.com/office/officeart/2005/8/layout/vProcess5"/>
    <dgm:cxn modelId="{6BCEADBB-0784-5546-97C0-86056958F5AE}" type="presParOf" srcId="{DAE7AB72-7692-E34B-8E71-CFFBD3DE9881}" destId="{1D6B94D4-A3EB-CE40-938F-A5E0760C190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6C09B4-12DB-D845-BBAA-F5C88BBCB65D}">
      <dsp:nvSpPr>
        <dsp:cNvPr id="0" name=""/>
        <dsp:cNvSpPr/>
      </dsp:nvSpPr>
      <dsp:spPr>
        <a:xfrm>
          <a:off x="0" y="0"/>
          <a:ext cx="7542225" cy="11304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400" kern="1200">
              <a:latin typeface="Meiryo UI" panose="020B0604030504040204" pitchFamily="34" charset="-128"/>
              <a:ea typeface="Meiryo UI" panose="020B0604030504040204" pitchFamily="34" charset="-128"/>
            </a:rPr>
            <a:t>　　　</a:t>
          </a:r>
          <a:r>
            <a:rPr lang="zh-HK" altLang="en-US" sz="2400" kern="1200" dirty="0">
              <a:latin typeface="Meiryo UI" panose="020B0604030504040204" pitchFamily="34" charset="-128"/>
              <a:ea typeface="Meiryo UI" panose="020B0604030504040204" pitchFamily="34" charset="-128"/>
            </a:rPr>
            <a:t>テーマの範囲を決める</a:t>
          </a:r>
          <a:endParaRPr lang="zh-TW" altLang="en-US" sz="2400" kern="1200" dirty="0">
            <a:latin typeface="Meiryo UI" panose="020B0604030504040204" pitchFamily="34" charset="-128"/>
            <a:ea typeface="Meiryo UI" panose="020B0604030504040204" pitchFamily="34" charset="-128"/>
          </a:endParaRPr>
        </a:p>
      </dsp:txBody>
      <dsp:txXfrm>
        <a:off x="33110" y="33110"/>
        <a:ext cx="6322369" cy="1064240"/>
      </dsp:txXfrm>
    </dsp:sp>
    <dsp:sp modelId="{CD607992-CE5A-FF4C-8C85-39698BECE336}">
      <dsp:nvSpPr>
        <dsp:cNvPr id="0" name=""/>
        <dsp:cNvSpPr/>
      </dsp:nvSpPr>
      <dsp:spPr>
        <a:xfrm>
          <a:off x="665490" y="1318871"/>
          <a:ext cx="7542225" cy="11304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400" kern="1200">
              <a:latin typeface="Meiryo UI" panose="020B0604030504040204" pitchFamily="34" charset="-128"/>
              <a:ea typeface="Meiryo UI" panose="020B0604030504040204" pitchFamily="34" charset="-128"/>
            </a:rPr>
            <a:t>　　　</a:t>
          </a:r>
          <a:r>
            <a:rPr lang="zh-HK" altLang="en-US" sz="2400" kern="1200" dirty="0">
              <a:latin typeface="Meiryo UI" panose="020B0604030504040204" pitchFamily="34" charset="-128"/>
              <a:ea typeface="Meiryo UI" panose="020B0604030504040204" pitchFamily="34" charset="-128"/>
            </a:rPr>
            <a:t>前回の研究コードを整理する</a:t>
          </a:r>
          <a:endParaRPr lang="zh-TW" altLang="en-US" sz="2400" kern="1200" dirty="0">
            <a:latin typeface="Meiryo UI" panose="020B0604030504040204" pitchFamily="34" charset="-128"/>
            <a:ea typeface="Meiryo UI" panose="020B0604030504040204" pitchFamily="34" charset="-128"/>
          </a:endParaRPr>
        </a:p>
      </dsp:txBody>
      <dsp:txXfrm>
        <a:off x="698600" y="1351981"/>
        <a:ext cx="6075715" cy="1064240"/>
      </dsp:txXfrm>
    </dsp:sp>
    <dsp:sp modelId="{9D6494C2-40E9-1B47-8B9A-BB85D9560F0F}">
      <dsp:nvSpPr>
        <dsp:cNvPr id="0" name=""/>
        <dsp:cNvSpPr/>
      </dsp:nvSpPr>
      <dsp:spPr>
        <a:xfrm>
          <a:off x="1330980" y="2637742"/>
          <a:ext cx="7542225" cy="11304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400" kern="1200">
              <a:latin typeface="Meiryo UI" panose="020B0604030504040204" pitchFamily="34" charset="-128"/>
              <a:ea typeface="Meiryo UI" panose="020B0604030504040204" pitchFamily="34" charset="-128"/>
            </a:rPr>
            <a:t>　　　　　</a:t>
          </a:r>
          <a:r>
            <a:rPr lang="zh-HK" altLang="en-US" sz="2400" kern="1200" dirty="0">
              <a:latin typeface="Meiryo UI" panose="020B0604030504040204" pitchFamily="34" charset="-128"/>
              <a:ea typeface="Meiryo UI" panose="020B0604030504040204" pitchFamily="34" charset="-128"/>
            </a:rPr>
            <a:t>ハッシュン関数と監視のツールを調べる</a:t>
          </a:r>
          <a:endParaRPr lang="zh-TW" altLang="en-US" sz="2400" kern="1200" dirty="0">
            <a:latin typeface="Meiryo UI" panose="020B0604030504040204" pitchFamily="34" charset="-128"/>
            <a:ea typeface="Meiryo UI" panose="020B0604030504040204" pitchFamily="34" charset="-128"/>
          </a:endParaRPr>
        </a:p>
      </dsp:txBody>
      <dsp:txXfrm>
        <a:off x="1364090" y="2670852"/>
        <a:ext cx="6075715" cy="1064240"/>
      </dsp:txXfrm>
    </dsp:sp>
    <dsp:sp modelId="{7D1AED19-E9A5-C941-BD86-E937A7A31B8F}">
      <dsp:nvSpPr>
        <dsp:cNvPr id="0" name=""/>
        <dsp:cNvSpPr/>
      </dsp:nvSpPr>
      <dsp:spPr>
        <a:xfrm>
          <a:off x="6807425" y="857266"/>
          <a:ext cx="734799" cy="734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3300" kern="1200"/>
        </a:p>
      </dsp:txBody>
      <dsp:txXfrm>
        <a:off x="6972755" y="857266"/>
        <a:ext cx="404139" cy="552936"/>
      </dsp:txXfrm>
    </dsp:sp>
    <dsp:sp modelId="{F735CAE4-F68C-9A46-AA22-0D931832B3A9}">
      <dsp:nvSpPr>
        <dsp:cNvPr id="0" name=""/>
        <dsp:cNvSpPr/>
      </dsp:nvSpPr>
      <dsp:spPr>
        <a:xfrm>
          <a:off x="7472915" y="2168600"/>
          <a:ext cx="734799" cy="734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-40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3300" kern="1200"/>
        </a:p>
      </dsp:txBody>
      <dsp:txXfrm>
        <a:off x="7638245" y="2168600"/>
        <a:ext cx="404139" cy="5529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B1EB1-CDC4-F948-A361-2ADBE5BAC4B6}" type="datetimeFigureOut">
              <a:rPr kumimoji="1" lang="zh-HK" altLang="en-US" smtClean="0"/>
              <a:t>12/11/24</a:t>
            </a:fld>
            <a:endParaRPr kumimoji="1" lang="zh-HK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2099C-06F5-764E-8D8C-32B506B98079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702316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パフォーマンス</a:t>
            </a:r>
            <a:endParaRPr kumimoji="1"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2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409882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HK" altLang="en-US" dirty="0"/>
              <a:t>低減（ていげん）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3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548941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4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826641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43A679-C56F-4D52-9783-F01AF7AA1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C9583BA9-9A92-DF4E-75D9-805F062C28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7821689A-5DFC-599D-FCBB-1E5F9D1EEF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HK" altLang="en-US" dirty="0"/>
              <a:t>前回</a:t>
            </a:r>
            <a:r>
              <a:rPr lang="ja-JP" altLang="en-US"/>
              <a:t>は </a:t>
            </a:r>
            <a:r>
              <a:rPr lang="en-US" altLang="zh-HK" dirty="0"/>
              <a:t>Sha256 </a:t>
            </a:r>
            <a:r>
              <a:rPr lang="ja-JP" altLang="en-US"/>
              <a:t>を</a:t>
            </a:r>
            <a:r>
              <a:rPr lang="zh-HK" altLang="en-US" dirty="0"/>
              <a:t>使用</a:t>
            </a:r>
            <a:r>
              <a:rPr lang="ja-JP" altLang="en-US"/>
              <a:t>しました。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/>
              <a:t>ブロックチェーンにハッシュを</a:t>
            </a:r>
            <a:r>
              <a:rPr lang="zh-HK" altLang="en-US" dirty="0"/>
              <a:t>使用</a:t>
            </a:r>
            <a:r>
              <a:rPr lang="ja-JP" altLang="en-US"/>
              <a:t>する</a:t>
            </a:r>
            <a:r>
              <a:rPr lang="zh-HK" altLang="en-US" dirty="0"/>
              <a:t>目的</a:t>
            </a:r>
            <a:r>
              <a:rPr lang="ja-JP" altLang="en-US"/>
              <a:t>は、</a:t>
            </a:r>
            <a:r>
              <a:rPr lang="zh-HK" altLang="en-US" dirty="0"/>
              <a:t>情報</a:t>
            </a:r>
            <a:r>
              <a:rPr lang="ja-JP" altLang="en-US"/>
              <a:t>の</a:t>
            </a:r>
            <a:r>
              <a:rPr lang="zh-HK" altLang="en-US" dirty="0"/>
              <a:t>整合性</a:t>
            </a:r>
            <a:r>
              <a:rPr lang="ja-JP" altLang="en-US"/>
              <a:t>を</a:t>
            </a:r>
            <a:r>
              <a:rPr lang="zh-HK" altLang="en-US" dirty="0"/>
              <a:t>保</a:t>
            </a:r>
            <a:r>
              <a:rPr lang="ja-JP" altLang="en-US"/>
              <a:t>つことが</a:t>
            </a:r>
            <a:r>
              <a:rPr lang="zh-HK" altLang="en-US" dirty="0"/>
              <a:t>目的なので、</a:t>
            </a:r>
            <a:br>
              <a:rPr lang="en-US" altLang="zh-HK" dirty="0"/>
            </a:br>
            <a:br>
              <a:rPr lang="en-US" altLang="zh-HK" dirty="0"/>
            </a:br>
            <a:r>
              <a:rPr lang="zh-HK" altLang="en-US" dirty="0"/>
              <a:t>今回</a:t>
            </a:r>
            <a:r>
              <a:rPr lang="ja-JP" altLang="en-US"/>
              <a:t>は </a:t>
            </a:r>
            <a:r>
              <a:rPr lang="en-US" altLang="ja-JP" dirty="0"/>
              <a:t>9 </a:t>
            </a:r>
            <a:r>
              <a:rPr lang="ja-JP" altLang="en-US"/>
              <a:t>つのハッシュ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関数</a:t>
            </a:r>
            <a:r>
              <a:rPr lang="ja-JP" altLang="en-US"/>
              <a:t>でテストする</a:t>
            </a:r>
            <a:r>
              <a:rPr lang="zh-HK" altLang="en-US" dirty="0"/>
              <a:t>予定</a:t>
            </a:r>
            <a:r>
              <a:rPr lang="ja-JP" altLang="en-US"/>
              <a:t>です。</a:t>
            </a:r>
            <a:r>
              <a:rPr lang="zh-HK" altLang="en-US" dirty="0"/>
              <a:t>選択する理由はただ今まで使ったことがないハッシュン関数です。</a:t>
            </a:r>
            <a:endParaRPr lang="en-US" altLang="zh-HK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HK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HK" altLang="en-US" dirty="0"/>
              <a:t>整合性（</a:t>
            </a:r>
            <a:r>
              <a:rPr lang="ja-JP" altLang="en-US"/>
              <a:t>せいごうせい</a:t>
            </a:r>
            <a:r>
              <a:rPr lang="zh-HK" altLang="en-US" dirty="0"/>
              <a:t>）</a:t>
            </a:r>
            <a:br>
              <a:rPr lang="en-US" altLang="zh-HK" sz="1200" kern="100" dirty="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</a:br>
            <a:r>
              <a:rPr lang="zh-HK" altLang="en-US" dirty="0"/>
              <a:t>保</a:t>
            </a:r>
            <a:r>
              <a:rPr lang="ja-JP" altLang="en-US"/>
              <a:t>つ（</a:t>
            </a:r>
            <a:r>
              <a:rPr lang="zh-HK" altLang="en-US" dirty="0"/>
              <a:t>たもつ</a:t>
            </a:r>
            <a:r>
              <a:rPr lang="ja-JP" altLang="en-US"/>
              <a:t>）</a:t>
            </a:r>
            <a:r>
              <a:rPr lang="en-US" altLang="zh-HK" dirty="0"/>
              <a:t>l</a:t>
            </a:r>
            <a:endParaRPr kumimoji="1"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0250AC5-9614-1443-90FC-12FF72D08E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5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285240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HK" altLang="en-US" sz="1200" dirty="0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以下二つツールを使用して調査し続きます。</a:t>
            </a:r>
            <a:endParaRPr lang="en-US" altLang="zh-HK" sz="1200" dirty="0">
              <a:solidFill>
                <a:schemeClr val="tx1">
                  <a:lumMod val="95000"/>
                </a:schemeClr>
              </a:solidFill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zh-HK" altLang="en-US" dirty="0"/>
              <a:t>一つは</a:t>
            </a:r>
            <a:r>
              <a:rPr kumimoji="1" lang="en-US" altLang="zh-HK" dirty="0"/>
              <a:t> go max procs </a:t>
            </a:r>
            <a:r>
              <a:rPr kumimoji="1" lang="zh-HK" altLang="en-US" dirty="0"/>
              <a:t>です。</a:t>
            </a:r>
            <a:br>
              <a:rPr kumimoji="1" lang="en-US" altLang="zh-HK" dirty="0"/>
            </a:br>
            <a:r>
              <a:rPr kumimoji="1" lang="en-US" altLang="zh-HK" dirty="0"/>
              <a:t>	</a:t>
            </a:r>
            <a:r>
              <a:rPr lang="en-US" altLang="zh-HK" dirty="0"/>
              <a:t>Go Max Procs ( Po</a:t>
            </a:r>
            <a:r>
              <a:rPr lang="zh-HK" altLang="en-US" dirty="0"/>
              <a:t>ス</a:t>
            </a:r>
            <a:r>
              <a:rPr lang="en-US" altLang="zh-HK" dirty="0"/>
              <a:t> ) </a:t>
            </a:r>
            <a:r>
              <a:rPr lang="ja-JP" altLang="en-US"/>
              <a:t>は、</a:t>
            </a:r>
            <a:r>
              <a:rPr lang="en-US" altLang="zh-HK" dirty="0"/>
              <a:t>CPU</a:t>
            </a:r>
            <a:r>
              <a:rPr lang="ja-JP" altLang="en-US"/>
              <a:t>のコア</a:t>
            </a:r>
            <a:r>
              <a:rPr lang="zh-HK" altLang="en-US" dirty="0"/>
              <a:t>数</a:t>
            </a:r>
            <a:r>
              <a:rPr lang="ja-JP" altLang="en-US"/>
              <a:t>を</a:t>
            </a:r>
            <a:r>
              <a:rPr lang="zh-HK" altLang="en-US" dirty="0"/>
              <a:t>設定</a:t>
            </a:r>
            <a:r>
              <a:rPr lang="ja-JP" altLang="en-US"/>
              <a:t>できるツールです。</a:t>
            </a:r>
            <a:r>
              <a:rPr lang="zh-HK" altLang="en-US" dirty="0"/>
              <a:t>負荷</a:t>
            </a:r>
            <a:r>
              <a:rPr lang="ja-JP" altLang="en-US"/>
              <a:t>の</a:t>
            </a:r>
            <a:r>
              <a:rPr lang="zh-HK" altLang="en-US" dirty="0"/>
              <a:t>高</a:t>
            </a:r>
            <a:r>
              <a:rPr lang="ja-JP" altLang="en-US"/>
              <a:t>いタスクを</a:t>
            </a:r>
            <a:r>
              <a:rPr lang="zh-HK" altLang="en-US" dirty="0"/>
              <a:t>効率的</a:t>
            </a:r>
            <a:r>
              <a:rPr lang="ja-JP" altLang="en-US"/>
              <a:t>に</a:t>
            </a:r>
            <a:r>
              <a:rPr lang="zh-HK" altLang="en-US" dirty="0"/>
              <a:t>完了</a:t>
            </a:r>
            <a:r>
              <a:rPr lang="ja-JP" altLang="en-US"/>
              <a:t>するためには、</a:t>
            </a:r>
            <a:r>
              <a:rPr lang="zh-HK" altLang="en-US" dirty="0"/>
              <a:t>実行時</a:t>
            </a:r>
            <a:r>
              <a:rPr lang="ja-JP" altLang="en-US"/>
              <a:t>のリソース</a:t>
            </a:r>
            <a:r>
              <a:rPr lang="zh-HK" altLang="en-US" dirty="0"/>
              <a:t>最適化</a:t>
            </a:r>
            <a:r>
              <a:rPr lang="ja-JP" altLang="en-US"/>
              <a:t>が</a:t>
            </a:r>
            <a:r>
              <a:rPr lang="zh-HK" altLang="en-US" dirty="0"/>
              <a:t>重要</a:t>
            </a:r>
            <a:r>
              <a:rPr lang="ja-JP" altLang="en-US"/>
              <a:t>です。</a:t>
            </a:r>
            <a:br>
              <a:rPr lang="en-US" altLang="ja-JP" dirty="0"/>
            </a:br>
            <a:br>
              <a:rPr kumimoji="1" lang="en-US" altLang="zh-HK" dirty="0"/>
            </a:br>
            <a:r>
              <a:rPr kumimoji="1" lang="zh-HK" altLang="en-US" dirty="0"/>
              <a:t>もう一つは</a:t>
            </a:r>
            <a:r>
              <a:rPr kumimoji="1" lang="en-US" altLang="zh-HK" dirty="0" err="1"/>
              <a:t>Pprof</a:t>
            </a:r>
            <a:r>
              <a:rPr kumimoji="1" lang="zh-HK" altLang="en-US" dirty="0"/>
              <a:t>（</a:t>
            </a:r>
            <a:r>
              <a:rPr kumimoji="1" lang="en-US" altLang="zh-HK" dirty="0"/>
              <a:t>P</a:t>
            </a:r>
            <a:r>
              <a:rPr kumimoji="1" lang="ja-JP" altLang="en-US"/>
              <a:t>  </a:t>
            </a:r>
            <a:r>
              <a:rPr kumimoji="1" lang="en-US" altLang="ja-JP" dirty="0"/>
              <a:t>pop f</a:t>
            </a:r>
            <a:r>
              <a:rPr kumimoji="1" lang="zh-HK" altLang="en-US" dirty="0"/>
              <a:t>）です。</a:t>
            </a:r>
            <a:endParaRPr kumimoji="1" lang="en-US" altLang="zh-HK" dirty="0"/>
          </a:p>
          <a:p>
            <a:r>
              <a:rPr kumimoji="1" lang="en-US" altLang="zh-HK" dirty="0"/>
              <a:t>	</a:t>
            </a:r>
            <a:r>
              <a:rPr kumimoji="1" lang="zh-HK" altLang="en-US" dirty="0"/>
              <a:t>（</a:t>
            </a:r>
            <a:r>
              <a:rPr kumimoji="1" lang="en-US" altLang="zh-HK" dirty="0"/>
              <a:t>P pop</a:t>
            </a:r>
            <a:r>
              <a:rPr kumimoji="1" lang="zh-HK" altLang="en-US" dirty="0"/>
              <a:t>）は</a:t>
            </a:r>
            <a:r>
              <a:rPr lang="ja-JP" altLang="en-US"/>
              <a:t>コード</a:t>
            </a:r>
            <a:r>
              <a:rPr lang="zh-HK" altLang="en-US" dirty="0"/>
              <a:t>実行時</a:t>
            </a:r>
            <a:r>
              <a:rPr lang="ja-JP" altLang="en-US"/>
              <a:t>のリソース</a:t>
            </a:r>
            <a:r>
              <a:rPr lang="zh-HK" altLang="en-US" dirty="0"/>
              <a:t>使用状況</a:t>
            </a:r>
            <a:r>
              <a:rPr lang="ja-JP" altLang="en-US"/>
              <a:t>を</a:t>
            </a:r>
            <a:r>
              <a:rPr lang="zh-HK" altLang="en-US" dirty="0"/>
              <a:t>監視</a:t>
            </a:r>
            <a:r>
              <a:rPr lang="ja-JP" altLang="en-US"/>
              <a:t>し、</a:t>
            </a:r>
            <a:r>
              <a:rPr lang="zh-HK" altLang="en-US" dirty="0"/>
              <a:t>分析</a:t>
            </a:r>
            <a:r>
              <a:rPr lang="ja-JP" altLang="en-US"/>
              <a:t>するためのツールです。</a:t>
            </a:r>
            <a:endParaRPr kumimoji="1" lang="en-US" altLang="zh-HK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6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685389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77D8E1-902E-834B-AAE1-0D8A7B89A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DE02A151-06F3-47D4-C42C-A1FAACCB22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B06753FE-7774-66CD-177D-4F1840A7C3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CF2DB6-57CF-8B4E-21FF-C420D3F88F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7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809384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8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79564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C6BB10-D979-BEC8-558F-6BD4C8AB1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0EB737EE-21C5-1F05-76C9-74769B607E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148FDAE-77F3-D548-F25A-F44F594FB3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82E7F52-32FB-B20F-27C8-F4B5B1B460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9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32155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488FF91-0940-194F-9C77-DAE915FA224C}" type="datetime1">
              <a:rPr lang="zh-HK" altLang="en-US" smtClean="0"/>
              <a:t>12/11/24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F90C-D644-6640-B8E0-8DE46E7F0644}" type="datetime1">
              <a:rPr lang="zh-HK" altLang="en-US" smtClean="0"/>
              <a:t>12/11/24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5762-F46E-5946-89D2-6B3C47526378}" type="datetime1">
              <a:rPr lang="zh-HK" altLang="en-US" smtClean="0"/>
              <a:t>12/11/24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6AF3-55CB-4E4C-8497-9B186D03A391}" type="datetime1">
              <a:rPr lang="zh-HK" altLang="en-US" smtClean="0"/>
              <a:t>12/11/24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1AB9-DE2E-F74E-B26B-51B4C34E11D7}" type="datetime1">
              <a:rPr lang="zh-HK" altLang="en-US" smtClean="0"/>
              <a:t>12/11/24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4EF20-0F4F-5D4B-981E-76360C562C67}" type="datetime1">
              <a:rPr lang="zh-HK" altLang="en-US" smtClean="0"/>
              <a:t>12/11/24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F90F-A823-E34C-A78F-4AE4CC7F67D9}" type="datetime1">
              <a:rPr lang="zh-HK" altLang="en-US" smtClean="0"/>
              <a:t>12/11/24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D99CF-A52E-1943-B2AF-2BB78B1FDB5F}" type="datetime1">
              <a:rPr lang="zh-HK" altLang="en-US" smtClean="0"/>
              <a:t>12/11/24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53CA-2D29-764D-AA8F-1197C6038739}" type="datetime1">
              <a:rPr lang="zh-HK" altLang="en-US" smtClean="0"/>
              <a:t>12/11/24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83E7-7DB3-3E42-9AA5-4E286FE4D513}" type="datetime1">
              <a:rPr lang="zh-HK" altLang="en-US" smtClean="0"/>
              <a:t>12/11/24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0C52-B9B1-6D4B-AD30-EA6291ADE45B}" type="datetime1">
              <a:rPr lang="zh-HK" altLang="en-US" smtClean="0"/>
              <a:t>12/11/24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E899F-DB52-CE42-A56D-2D8EF91025F2}" type="datetime1">
              <a:rPr lang="zh-HK" altLang="en-US" smtClean="0"/>
              <a:t>12/11/24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8C46-8D78-CD47-8A77-31D3D7DDC27C}" type="datetime1">
              <a:rPr lang="zh-HK" altLang="en-US" smtClean="0"/>
              <a:t>12/11/24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F07B-E490-A64D-A8FD-15A7600DEDC6}" type="datetime1">
              <a:rPr lang="zh-HK" altLang="en-US" smtClean="0"/>
              <a:t>12/11/24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8759-FE0A-E346-957B-D93FCC1699B5}" type="datetime1">
              <a:rPr lang="zh-HK" altLang="en-US" smtClean="0"/>
              <a:t>12/11/24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399D-36B5-7243-824A-D8DDB2F38D52}" type="datetime1">
              <a:rPr lang="zh-HK" altLang="en-US" smtClean="0"/>
              <a:t>12/11/24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A1BCC-89DB-FD42-9808-1E6C9FD979D2}" type="datetime1">
              <a:rPr lang="zh-HK" altLang="en-US" smtClean="0"/>
              <a:t>12/11/24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0A750E-E3A6-1740-A438-6E87315FF5E3}" type="datetime1">
              <a:rPr lang="zh-HK" altLang="en-US" smtClean="0"/>
              <a:t>12/11/24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DB40E8-B6A0-DE36-EB6E-D5978F67D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7210" y="1964267"/>
            <a:ext cx="7872915" cy="2421464"/>
          </a:xfrm>
        </p:spPr>
        <p:txBody>
          <a:bodyPr/>
          <a:lstStyle/>
          <a:p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ブロック</a:t>
            </a:r>
            <a:r>
              <a:rPr kumimoji="1"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作成時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のハッシュ</a:t>
            </a:r>
            <a:r>
              <a:rPr kumimoji="1"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化研究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1E7047E-85A5-5EE1-6722-0A0A4DA553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SK3a </a:t>
            </a:r>
            <a:r>
              <a:rPr kumimoji="1"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文家俊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2BE9F2-C1E7-433D-0F4E-AE53A3318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1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872084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80C67C-6F1D-9194-B10F-5F2F4BF86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8467"/>
            <a:ext cx="10131425" cy="1456267"/>
          </a:xfrm>
        </p:spPr>
        <p:txBody>
          <a:bodyPr/>
          <a:lstStyle/>
          <a:p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研究背景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A44EBC-1910-CD0F-C76B-3EBC70D0D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1464734"/>
            <a:ext cx="10131425" cy="4405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800" kern="10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前回の</a:t>
            </a:r>
            <a:r>
              <a:rPr lang="zh-HK" altLang="en-US" sz="2800" kern="100" dirty="0"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引き続き</a:t>
            </a:r>
            <a:r>
              <a:rPr lang="zh-HK" altLang="en-US" sz="2800" kern="100" dirty="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です</a:t>
            </a:r>
            <a:endParaRPr lang="en-US" altLang="ja-JP" sz="2800" kern="100" dirty="0">
              <a:effectLst/>
              <a:latin typeface="Meiryo UI" panose="020B0604030504040204" pitchFamily="34" charset="-128"/>
              <a:ea typeface="Meiryo UI" panose="020B0604030504040204" pitchFamily="34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ja-JP" altLang="en-US" sz="2800" kern="10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ブロックを作る時、</a:t>
            </a:r>
            <a:r>
              <a:rPr lang="en-US" altLang="ja-JP" sz="2800" kern="100" dirty="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4</a:t>
            </a:r>
            <a:r>
              <a:rPr lang="ja-JP" altLang="en-US" sz="2800" kern="10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分から</a:t>
            </a:r>
            <a:r>
              <a:rPr lang="en-US" altLang="zh-TW" sz="2800" kern="100" dirty="0"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15</a:t>
            </a:r>
            <a:r>
              <a:rPr lang="ja-JP" altLang="en-US" sz="2800" kern="10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分くらい</a:t>
            </a:r>
            <a:r>
              <a:rPr lang="zh-HK" altLang="en-US" sz="2800" kern="100" dirty="0"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かかります、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速度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が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向上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すれば、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応用範囲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もさらに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拡大できます</a:t>
            </a:r>
            <a:br>
              <a:rPr lang="en-US" altLang="ja-JP" sz="2800" kern="100" dirty="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</a:br>
            <a:br>
              <a:rPr lang="en-US" altLang="ja-JP" sz="2800" kern="100" dirty="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</a:br>
            <a:r>
              <a:rPr lang="ja-JP" altLang="en-US" sz="2800" kern="10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一方、ブロックを作る時にパソコンの負担もチェック</a:t>
            </a:r>
            <a:r>
              <a:rPr lang="zh-HK" altLang="en-US" sz="2800" kern="100" dirty="0"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することが必要です</a:t>
            </a:r>
            <a:endParaRPr lang="en-US" altLang="ja-JP" sz="2800" kern="100" dirty="0">
              <a:effectLst/>
              <a:latin typeface="Meiryo UI" panose="020B0604030504040204" pitchFamily="34" charset="-128"/>
              <a:ea typeface="Meiryo UI" panose="020B060403050404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4E642C1-4724-4B58-6DBB-7058E9B2F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2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89597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B6E13B-2813-7E36-CD2A-7D593CD4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21771"/>
            <a:ext cx="10131425" cy="1456267"/>
          </a:xfrm>
        </p:spPr>
        <p:txBody>
          <a:bodyPr/>
          <a:lstStyle/>
          <a:p>
            <a:r>
              <a:rPr kumimoji="1"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14226E-6A82-544D-F0DF-F0A627577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1554238"/>
            <a:ext cx="10131425" cy="4316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ブロックチェーン</a:t>
            </a:r>
            <a:r>
              <a:rPr kumimoji="1"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を使用する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サーバーの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効率性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に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関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し、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速度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や</a:t>
            </a:r>
            <a:r>
              <a:rPr lang="en-US" altLang="zh-HK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PC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負荷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低減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目指します</a:t>
            </a:r>
            <a:endParaRPr kumimoji="1" lang="zh-HK" altLang="en-US" sz="2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51C365E-70DA-79CD-F1CC-1D33D0ACD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3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016870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53DBE7-B749-CAAE-1F11-53E05429D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0"/>
            <a:ext cx="10131425" cy="1456267"/>
          </a:xfrm>
        </p:spPr>
        <p:txBody>
          <a:bodyPr/>
          <a:lstStyle/>
          <a:p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11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月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研究内容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DECA9F2E-A13D-5DE0-A626-B92709B08B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2082212"/>
              </p:ext>
            </p:extLst>
          </p:nvPr>
        </p:nvGraphicFramePr>
        <p:xfrm>
          <a:off x="1659395" y="1456267"/>
          <a:ext cx="8873206" cy="3768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FDCC4E-6C2E-3B14-C7BC-52FA2C985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4</a:t>
            </a:fld>
            <a:endParaRPr lang="en-US" sz="30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29936D9-26B7-2097-5D21-86D21C1DC474}"/>
              </a:ext>
            </a:extLst>
          </p:cNvPr>
          <p:cNvSpPr txBox="1"/>
          <p:nvPr/>
        </p:nvSpPr>
        <p:spPr>
          <a:xfrm>
            <a:off x="1374773" y="5870575"/>
            <a:ext cx="23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＠＝</a:t>
            </a:r>
            <a:r>
              <a:rPr kumimoji="1" lang="zh-HK" altLang="en-US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参考文献の番号</a:t>
            </a:r>
            <a:endParaRPr kumimoji="1" lang="en-US" altLang="zh-HK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2623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A2645-3E07-87F6-8B37-E1F718427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7CB553-1C93-CE89-28EE-BEF6F1B9C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0"/>
            <a:ext cx="10131425" cy="1456267"/>
          </a:xfrm>
        </p:spPr>
        <p:txBody>
          <a:bodyPr/>
          <a:lstStyle/>
          <a:p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11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月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研究内容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20D38C82-55A8-962D-99A9-61422338F5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8619179"/>
              </p:ext>
            </p:extLst>
          </p:nvPr>
        </p:nvGraphicFramePr>
        <p:xfrm>
          <a:off x="965998" y="1456267"/>
          <a:ext cx="10246958" cy="4209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919">
                  <a:extLst>
                    <a:ext uri="{9D8B030D-6E8A-4147-A177-3AD203B41FA5}">
                      <a16:colId xmlns:a16="http://schemas.microsoft.com/office/drawing/2014/main" val="3365443076"/>
                    </a:ext>
                  </a:extLst>
                </a:gridCol>
                <a:gridCol w="7847039">
                  <a:extLst>
                    <a:ext uri="{9D8B030D-6E8A-4147-A177-3AD203B41FA5}">
                      <a16:colId xmlns:a16="http://schemas.microsoft.com/office/drawing/2014/main" val="573703539"/>
                    </a:ext>
                  </a:extLst>
                </a:gridCol>
              </a:tblGrid>
              <a:tr h="23268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ハッシュ</a:t>
                      </a:r>
                      <a:r>
                        <a:rPr lang="zh-HK" altLang="en-US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関数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HK" altLang="en-US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説明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4740845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Argon2</a:t>
                      </a:r>
                      <a:endParaRPr 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パスワード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保護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に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特化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し、</a:t>
                      </a:r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GPU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攻撃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への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耐性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が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高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いハッシュ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関数。</a:t>
                      </a:r>
                      <a:endParaRPr lang="ja-JP" altLang="en-US" sz="16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6084827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BLAKE3</a:t>
                      </a:r>
                      <a:endParaRPr 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高速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で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軽量、並列処理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に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適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した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最新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のハッシュ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関数。</a:t>
                      </a:r>
                      <a:endParaRPr lang="ja-JP" altLang="en-US" sz="16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3256655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Blake2b</a:t>
                      </a:r>
                      <a:endParaRPr 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SHA-2 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より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高速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で、セキュアな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汎用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ハッシュ。ブロックチェーンで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利用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される。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4402271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Blake2s</a:t>
                      </a:r>
                      <a:endParaRPr 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Blake2b 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の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軽量版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で、</a:t>
                      </a:r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IoT 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デバイスなどのリソース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制限環境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に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最適。</a:t>
                      </a:r>
                      <a:endParaRPr lang="ja-JP" altLang="en-US" sz="16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6628448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GOST R</a:t>
                      </a:r>
                      <a:endParaRPr 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ロシアの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国家標準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ハッシュ。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国内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の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暗号規格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や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法令準拠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に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使用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される。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3397242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RIPEMD-160</a:t>
                      </a:r>
                      <a:endParaRPr 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Bitcoin 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のアドレス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生成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で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使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われるが、</a:t>
                      </a:r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SHA 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系列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ほどセキュアではない。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859200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Keccak</a:t>
                      </a:r>
                      <a:endParaRPr 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NIST 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標準。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データ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完全性検証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や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暗号用途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に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用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いられる。</a:t>
                      </a:r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Keccak 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は </a:t>
                      </a:r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SHA-3 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の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元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となった。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5203554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Skein</a:t>
                      </a:r>
                      <a:endParaRPr 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可変長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のハッシュ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出力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が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可能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で、デジタル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署名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などで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使用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される。</a:t>
                      </a:r>
                      <a:endParaRPr lang="zh-HK" alt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6693646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altLang="zh-HK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Whirlpool</a:t>
                      </a:r>
                      <a:endParaRPr lang="en-US" sz="1600" b="1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高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セキュリティ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向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けのハッシュだが、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普及率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は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低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い。</a:t>
                      </a:r>
                      <a:endParaRPr lang="zh-HK" alt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1479745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42EB5FD-A6A8-8468-24AA-6022424FB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5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829699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19BE88-FD0B-131B-75F2-DB3D052E7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0"/>
            <a:ext cx="10131425" cy="1456267"/>
          </a:xfrm>
        </p:spPr>
        <p:txBody>
          <a:bodyPr/>
          <a:lstStyle/>
          <a:p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11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月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研究内容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F3DE65-3E07-AE0F-83F1-1DB3CA622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6" y="1300812"/>
            <a:ext cx="10131425" cy="425637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HK" sz="2400" b="1" dirty="0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GOMAXPROCS</a:t>
            </a:r>
            <a:r>
              <a:rPr lang="zh-TW" altLang="en-US" sz="2400" b="1" dirty="0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endParaRPr lang="en-US" altLang="zh-TW" sz="2400" b="1" dirty="0">
              <a:solidFill>
                <a:schemeClr val="tx1">
                  <a:lumMod val="95000"/>
                </a:schemeClr>
              </a:solidFill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HK" sz="2400" b="1" dirty="0">
                <a:solidFill>
                  <a:schemeClr val="tx1">
                    <a:lumMod val="9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	</a:t>
            </a:r>
            <a:r>
              <a:rPr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Go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言語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並行処理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効率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調整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するため、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環境変数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や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関数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活用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し、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実行</a:t>
            </a:r>
            <a:r>
              <a:rPr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	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時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に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使用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する</a:t>
            </a:r>
            <a:r>
              <a:rPr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CPU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コア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数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設定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し、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資源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最適化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図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ります </a:t>
            </a:r>
            <a:endParaRPr lang="en-US" altLang="ja-JP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457200" lvl="1" indent="0">
              <a:lnSpc>
                <a:spcPct val="110000"/>
              </a:lnSpc>
              <a:buNone/>
            </a:pPr>
            <a:endParaRPr lang="en-US" altLang="ja-JP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>
              <a:lnSpc>
                <a:spcPct val="110000"/>
              </a:lnSpc>
            </a:pPr>
            <a:r>
              <a:rPr lang="en-US" altLang="zh-HK" sz="2400" b="1" dirty="0" err="1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Pprof</a:t>
            </a:r>
            <a:endParaRPr lang="en-US" altLang="zh-HK" sz="2400" b="1" dirty="0">
              <a:solidFill>
                <a:schemeClr val="tx1">
                  <a:lumMod val="95000"/>
                </a:schemeClr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CPU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、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メモリ、</a:t>
            </a:r>
            <a:r>
              <a:rPr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goroutine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などのリソースを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分析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し、ボトルネックを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特定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して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視覚化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することで、プログラムの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性能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向上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させます</a:t>
            </a:r>
            <a:endParaRPr lang="ja-JP" altLang="en-US" sz="2400">
              <a:solidFill>
                <a:schemeClr val="tx1">
                  <a:lumMod val="95000"/>
                </a:schemeClr>
              </a:solidFill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D11E82-3436-AC05-85E9-467AF1D1E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6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167462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6EA7B-B9B8-0425-4848-3C9E3F339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626979-17EE-2206-D34F-55273C662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0"/>
            <a:ext cx="10131425" cy="1456267"/>
          </a:xfrm>
        </p:spPr>
        <p:txBody>
          <a:bodyPr/>
          <a:lstStyle/>
          <a:p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今後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予定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と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課題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C596B8-319E-7A6F-5626-E09674AA4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6" y="1456267"/>
            <a:ext cx="10131425" cy="44143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様々な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ファイルでブロックを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生成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し、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効率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向上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させるために、</a:t>
            </a:r>
            <a:br>
              <a:rPr lang="en-US" altLang="ja-JP" sz="2800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en-US" altLang="zh-HK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PC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のパフォーマンスを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監視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する</a:t>
            </a:r>
            <a:endParaRPr lang="ja-JP" altLang="en-US" sz="2800">
              <a:solidFill>
                <a:schemeClr val="tx1">
                  <a:lumMod val="95000"/>
                </a:schemeClr>
              </a:solidFill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CCC6B30-5E39-A005-D024-ABDDE9A41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7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615401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30DE05-40CE-4C36-0AA9-175FD1CE9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700866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kumimoji="1" lang="zh-HK" altLang="en-US" sz="5000" dirty="0">
                <a:latin typeface="Meiryo UI" panose="020B0604030504040204" pitchFamily="34" charset="-128"/>
                <a:ea typeface="Meiryo UI" panose="020B0604030504040204" pitchFamily="34" charset="-128"/>
              </a:rPr>
              <a:t>ご清聴ありがとうございます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EFF600A-A594-C871-C86A-878DC6366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8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167555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CC7E4-C3BB-8140-5496-5B091E8150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40B5A1-3939-49F9-B567-A7B38AA24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0"/>
            <a:ext cx="10131425" cy="1456267"/>
          </a:xfrm>
        </p:spPr>
        <p:txBody>
          <a:bodyPr/>
          <a:lstStyle/>
          <a:p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研究内容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727DB8F-560C-2E69-DC21-82E6987BF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9</a:t>
            </a:fld>
            <a:endParaRPr lang="en-US" sz="3000" dirty="0"/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9DA74A8C-F35D-BB0D-D9B6-8894B3C813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3689429"/>
              </p:ext>
            </p:extLst>
          </p:nvPr>
        </p:nvGraphicFramePr>
        <p:xfrm>
          <a:off x="1" y="1227106"/>
          <a:ext cx="12185965" cy="2917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570">
                  <a:extLst>
                    <a:ext uri="{9D8B030D-6E8A-4147-A177-3AD203B41FA5}">
                      <a16:colId xmlns:a16="http://schemas.microsoft.com/office/drawing/2014/main" val="3802710178"/>
                    </a:ext>
                  </a:extLst>
                </a:gridCol>
                <a:gridCol w="1048623">
                  <a:extLst>
                    <a:ext uri="{9D8B030D-6E8A-4147-A177-3AD203B41FA5}">
                      <a16:colId xmlns:a16="http://schemas.microsoft.com/office/drawing/2014/main" val="197980226"/>
                    </a:ext>
                  </a:extLst>
                </a:gridCol>
                <a:gridCol w="969054">
                  <a:extLst>
                    <a:ext uri="{9D8B030D-6E8A-4147-A177-3AD203B41FA5}">
                      <a16:colId xmlns:a16="http://schemas.microsoft.com/office/drawing/2014/main" val="4031616634"/>
                    </a:ext>
                  </a:extLst>
                </a:gridCol>
                <a:gridCol w="1140736">
                  <a:extLst>
                    <a:ext uri="{9D8B030D-6E8A-4147-A177-3AD203B41FA5}">
                      <a16:colId xmlns:a16="http://schemas.microsoft.com/office/drawing/2014/main" val="3502698574"/>
                    </a:ext>
                  </a:extLst>
                </a:gridCol>
                <a:gridCol w="1140737">
                  <a:extLst>
                    <a:ext uri="{9D8B030D-6E8A-4147-A177-3AD203B41FA5}">
                      <a16:colId xmlns:a16="http://schemas.microsoft.com/office/drawing/2014/main" val="710164641"/>
                    </a:ext>
                  </a:extLst>
                </a:gridCol>
                <a:gridCol w="927191">
                  <a:extLst>
                    <a:ext uri="{9D8B030D-6E8A-4147-A177-3AD203B41FA5}">
                      <a16:colId xmlns:a16="http://schemas.microsoft.com/office/drawing/2014/main" val="278007834"/>
                    </a:ext>
                  </a:extLst>
                </a:gridCol>
                <a:gridCol w="981512">
                  <a:extLst>
                    <a:ext uri="{9D8B030D-6E8A-4147-A177-3AD203B41FA5}">
                      <a16:colId xmlns:a16="http://schemas.microsoft.com/office/drawing/2014/main" val="1460269619"/>
                    </a:ext>
                  </a:extLst>
                </a:gridCol>
                <a:gridCol w="1610686">
                  <a:extLst>
                    <a:ext uri="{9D8B030D-6E8A-4147-A177-3AD203B41FA5}">
                      <a16:colId xmlns:a16="http://schemas.microsoft.com/office/drawing/2014/main" val="2671526995"/>
                    </a:ext>
                  </a:extLst>
                </a:gridCol>
                <a:gridCol w="981512">
                  <a:extLst>
                    <a:ext uri="{9D8B030D-6E8A-4147-A177-3AD203B41FA5}">
                      <a16:colId xmlns:a16="http://schemas.microsoft.com/office/drawing/2014/main" val="2792151916"/>
                    </a:ext>
                  </a:extLst>
                </a:gridCol>
                <a:gridCol w="804305">
                  <a:extLst>
                    <a:ext uri="{9D8B030D-6E8A-4147-A177-3AD203B41FA5}">
                      <a16:colId xmlns:a16="http://schemas.microsoft.com/office/drawing/2014/main" val="3328095152"/>
                    </a:ext>
                  </a:extLst>
                </a:gridCol>
                <a:gridCol w="1340039">
                  <a:extLst>
                    <a:ext uri="{9D8B030D-6E8A-4147-A177-3AD203B41FA5}">
                      <a16:colId xmlns:a16="http://schemas.microsoft.com/office/drawing/2014/main" val="2701643900"/>
                    </a:ext>
                  </a:extLst>
                </a:gridCol>
              </a:tblGrid>
              <a:tr h="590336">
                <a:tc>
                  <a:txBody>
                    <a:bodyPr/>
                    <a:lstStyle/>
                    <a:p>
                      <a:pPr algn="ctr"/>
                      <a:endParaRPr lang="zh-HK" altLang="en-US" sz="16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HK" sz="160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Sha256</a:t>
                      </a:r>
                      <a:endParaRPr lang="zh-HK" altLang="en-US" sz="16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Argon2</a:t>
                      </a:r>
                      <a:endParaRPr lang="zh-HK" altLang="en-US" sz="16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Blake2b</a:t>
                      </a:r>
                      <a:endParaRPr lang="zh-HK" altLang="en-US" sz="16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Blake2s</a:t>
                      </a:r>
                      <a:endParaRPr lang="zh-HK" altLang="en-US" sz="16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Blake</a:t>
                      </a:r>
                      <a:r>
                        <a:rPr lang="en-US" altLang="zh-TW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</a:t>
                      </a:r>
                      <a:endParaRPr lang="zh-HK" altLang="en-US" sz="16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GOST R</a:t>
                      </a:r>
                      <a:endParaRPr lang="en-US" altLang="zh-HK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RIPEMD-160</a:t>
                      </a:r>
                      <a:endParaRPr lang="zh-HK" altLang="en-US" sz="16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Keccak</a:t>
                      </a:r>
                      <a:endParaRPr lang="zh-HK" altLang="en-US" sz="16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Skein</a:t>
                      </a:r>
                      <a:endParaRPr lang="zh-HK" altLang="en-US" sz="16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Whirlpool</a:t>
                      </a:r>
                      <a:endParaRPr lang="zh-HK" altLang="en-US" sz="16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extLst>
                  <a:ext uri="{0D108BD9-81ED-4DB2-BD59-A6C34878D82A}">
                    <a16:rowId xmlns:a16="http://schemas.microsoft.com/office/drawing/2014/main" val="1059439517"/>
                  </a:ext>
                </a:extLst>
              </a:tr>
              <a:tr h="531475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PPT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6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114KB</a:t>
                      </a:r>
                      <a:endParaRPr lang="zh-HK" altLang="en-US" sz="1600" b="1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>
                    <a:solidFill>
                      <a:srgbClr val="AC3D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</a:t>
                      </a:r>
                      <a:r>
                        <a:rPr lang="zh-HK" altLang="en-US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秒</a:t>
                      </a:r>
                      <a:b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</a:br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~3</a:t>
                      </a:r>
                      <a:r>
                        <a:rPr lang="zh-HK" altLang="en-US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分</a:t>
                      </a:r>
                      <a:endParaRPr lang="en-US" altLang="zh-HK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</a:t>
                      </a:r>
                      <a:r>
                        <a:rPr lang="zh-HK" altLang="en-US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秒</a:t>
                      </a:r>
                      <a:endParaRPr lang="en-US" altLang="zh-HK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extLst>
                  <a:ext uri="{0D108BD9-81ED-4DB2-BD59-A6C34878D82A}">
                    <a16:rowId xmlns:a16="http://schemas.microsoft.com/office/drawing/2014/main" val="818966460"/>
                  </a:ext>
                </a:extLst>
              </a:tr>
              <a:tr h="56206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6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ER</a:t>
                      </a:r>
                      <a:r>
                        <a:rPr lang="zh-HK" altLang="en-US" sz="16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図</a:t>
                      </a:r>
                      <a:endParaRPr lang="en-US" altLang="zh-HK" sz="1600" b="1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6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426 KB</a:t>
                      </a:r>
                      <a:endParaRPr lang="zh-HK" altLang="en-US" sz="1600" b="1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>
                    <a:solidFill>
                      <a:srgbClr val="AC3D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</a:t>
                      </a:r>
                      <a:r>
                        <a:rPr lang="zh-HK" altLang="en-US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分</a:t>
                      </a:r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30</a:t>
                      </a:r>
                      <a:b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</a:br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~5</a:t>
                      </a:r>
                      <a:r>
                        <a:rPr lang="zh-HK" altLang="en-US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分</a:t>
                      </a:r>
                      <a:endParaRPr lang="en-US" altLang="zh-HK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</a:t>
                      </a:r>
                      <a:r>
                        <a:rPr lang="zh-HK" altLang="en-US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秒</a:t>
                      </a: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extLst>
                  <a:ext uri="{0D108BD9-81ED-4DB2-BD59-A6C34878D82A}">
                    <a16:rowId xmlns:a16="http://schemas.microsoft.com/office/drawing/2014/main" val="3334350174"/>
                  </a:ext>
                </a:extLst>
              </a:tr>
              <a:tr h="48760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HK" altLang="en-US" sz="16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履歴書</a:t>
                      </a:r>
                      <a:endParaRPr lang="en-US" altLang="zh-HK" sz="1600" b="1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6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257 KB</a:t>
                      </a:r>
                      <a:endParaRPr lang="zh-HK" altLang="en-US" sz="1600" b="1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>
                    <a:solidFill>
                      <a:srgbClr val="AC3D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</a:t>
                      </a:r>
                      <a:r>
                        <a:rPr lang="zh-HK" altLang="en-US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分</a:t>
                      </a:r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30</a:t>
                      </a:r>
                      <a:b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</a:br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~8</a:t>
                      </a:r>
                      <a:r>
                        <a:rPr lang="zh-HK" altLang="en-US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分</a:t>
                      </a:r>
                      <a:endParaRPr lang="en-US" altLang="zh-HK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</a:t>
                      </a:r>
                      <a:r>
                        <a:rPr lang="zh-HK" altLang="en-US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秒</a:t>
                      </a: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extLst>
                  <a:ext uri="{0D108BD9-81ED-4DB2-BD59-A6C34878D82A}">
                    <a16:rowId xmlns:a16="http://schemas.microsoft.com/office/drawing/2014/main" val="1596228796"/>
                  </a:ext>
                </a:extLst>
              </a:tr>
              <a:tr h="61247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1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スキャン</a:t>
                      </a:r>
                      <a:r>
                        <a:rPr lang="zh-HK" altLang="en-US" sz="16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写真</a:t>
                      </a:r>
                      <a:endParaRPr lang="en-US" altLang="zh-HK" sz="1600" b="1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6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10.6 MB</a:t>
                      </a:r>
                      <a:endParaRPr lang="zh-HK" altLang="en-US" sz="1600" b="1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>
                    <a:solidFill>
                      <a:srgbClr val="AC3D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87</a:t>
                      </a:r>
                      <a:r>
                        <a:rPr lang="zh-HK" altLang="en-US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分</a:t>
                      </a:r>
                      <a:endParaRPr lang="en-US" altLang="zh-HK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</a:t>
                      </a:r>
                      <a:r>
                        <a:rPr lang="zh-HK" altLang="en-US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秒</a:t>
                      </a: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extLst>
                  <a:ext uri="{0D108BD9-81ED-4DB2-BD59-A6C34878D82A}">
                    <a16:rowId xmlns:a16="http://schemas.microsoft.com/office/drawing/2014/main" val="674591211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17153F31-E44A-7B41-49C6-DE89425A44D4}"/>
              </a:ext>
            </a:extLst>
          </p:cNvPr>
          <p:cNvSpPr txBox="1"/>
          <p:nvPr/>
        </p:nvSpPr>
        <p:spPr>
          <a:xfrm>
            <a:off x="739637" y="5870575"/>
            <a:ext cx="645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*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　</a:t>
            </a:r>
            <a:r>
              <a:rPr kumimoji="1"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Hash =&gt; </a:t>
            </a:r>
            <a:r>
              <a:rPr kumimoji="1" lang="en-US" altLang="ja-JP" sz="18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Svg</a:t>
            </a:r>
            <a:r>
              <a:rPr kumimoji="1"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 =&gt; Base64(String)</a:t>
            </a:r>
            <a:endParaRPr kumimoji="1" lang="zh-HK" altLang="en-US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72656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天體</Template>
  <TotalTime>4072</TotalTime>
  <Words>637</Words>
  <Application>Microsoft Macintosh PowerPoint</Application>
  <PresentationFormat>寬螢幕</PresentationFormat>
  <Paragraphs>95</Paragraphs>
  <Slides>9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Meiryo UI</vt:lpstr>
      <vt:lpstr>Aptos</vt:lpstr>
      <vt:lpstr>Arial</vt:lpstr>
      <vt:lpstr>Calibri</vt:lpstr>
      <vt:lpstr>Calibri Light</vt:lpstr>
      <vt:lpstr>天體</vt:lpstr>
      <vt:lpstr>ブロック作成時のハッシュ化研究</vt:lpstr>
      <vt:lpstr>研究背景</vt:lpstr>
      <vt:lpstr>目的</vt:lpstr>
      <vt:lpstr>11月 - 研究内容</vt:lpstr>
      <vt:lpstr>11月 - 研究内容</vt:lpstr>
      <vt:lpstr>11月 - 研究内容</vt:lpstr>
      <vt:lpstr>今後の予定と課題</vt:lpstr>
      <vt:lpstr>ご清聴ありがとうございます</vt:lpstr>
      <vt:lpstr>研究内容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ブロックチェーンの応用</dc:title>
  <dc:creator>文 家俊</dc:creator>
  <cp:lastModifiedBy>文 家俊</cp:lastModifiedBy>
  <cp:revision>138</cp:revision>
  <cp:lastPrinted>2024-11-01T01:58:51Z</cp:lastPrinted>
  <dcterms:created xsi:type="dcterms:W3CDTF">2024-05-17T02:05:33Z</dcterms:created>
  <dcterms:modified xsi:type="dcterms:W3CDTF">2024-11-12T07:08:18Z</dcterms:modified>
</cp:coreProperties>
</file>