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92" r:id="rId7"/>
    <p:sldId id="259" r:id="rId8"/>
    <p:sldId id="257" r:id="rId9"/>
    <p:sldId id="260" r:id="rId10"/>
    <p:sldId id="262" r:id="rId11"/>
    <p:sldId id="29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7EF14-22BA-4CF3-B5C8-1972D18A69EA}" vWet="4" dt="2023-09-29T07:02:34.431"/>
    <p1510:client id="{52B6EE94-4F95-4B4B-8D36-C75753FA1F04}" v="1" dt="2023-10-17T00:49:45.356"/>
    <p1510:client id="{77541268-9294-496A-9DEF-096E9F2C7859}" v="1" dt="2023-09-29T07:04:52.423"/>
    <p1510:client id="{AB962302-33D9-42AC-AAAF-262D283A65BB}" v="14" dt="2023-10-23T03:14:55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94661"/>
  </p:normalViewPr>
  <p:slideViewPr>
    <p:cSldViewPr snapToGrid="0">
      <p:cViewPr varScale="1">
        <p:scale>
          <a:sx n="147" d="100"/>
          <a:sy n="147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QUANG HOP" userId="S::2200184@ecc.ac.jp::13a40d57-e0c7-4eba-a371-b0f5c684fa4c" providerId="AD" clId="Web-{52B6EE94-4F95-4B4B-8D36-C75753FA1F04}"/>
    <pc:docChg chg="sldOrd">
      <pc:chgData name="LE QUANG HOP" userId="S::2200184@ecc.ac.jp::13a40d57-e0c7-4eba-a371-b0f5c684fa4c" providerId="AD" clId="Web-{52B6EE94-4F95-4B4B-8D36-C75753FA1F04}" dt="2023-10-17T00:49:45.356" v="0"/>
      <pc:docMkLst>
        <pc:docMk/>
      </pc:docMkLst>
      <pc:sldChg chg="ord">
        <pc:chgData name="LE QUANG HOP" userId="S::2200184@ecc.ac.jp::13a40d57-e0c7-4eba-a371-b0f5c684fa4c" providerId="AD" clId="Web-{52B6EE94-4F95-4B4B-8D36-C75753FA1F04}" dt="2023-10-17T00:49:45.356" v="0"/>
        <pc:sldMkLst>
          <pc:docMk/>
          <pc:sldMk cId="3015103122" sldId="257"/>
        </pc:sldMkLst>
      </pc:sldChg>
    </pc:docChg>
  </pc:docChgLst>
  <pc:docChgLst>
    <pc:chgData name="PHAM THI THUY DUNG" userId="S::2210282@ecc.ac.jp::6eb2b6c2-bea4-4a1e-bf6a-5bb414ad6e90" providerId="AD" clId="Web-{AB962302-33D9-42AC-AAAF-262D283A65BB}"/>
    <pc:docChg chg="modSld">
      <pc:chgData name="PHAM THI THUY DUNG" userId="S::2210282@ecc.ac.jp::6eb2b6c2-bea4-4a1e-bf6a-5bb414ad6e90" providerId="AD" clId="Web-{AB962302-33D9-42AC-AAAF-262D283A65BB}" dt="2023-10-23T03:14:55.874" v="11" actId="20577"/>
      <pc:docMkLst>
        <pc:docMk/>
      </pc:docMkLst>
      <pc:sldChg chg="addSp delSp modSp">
        <pc:chgData name="PHAM THI THUY DUNG" userId="S::2210282@ecc.ac.jp::6eb2b6c2-bea4-4a1e-bf6a-5bb414ad6e90" providerId="AD" clId="Web-{AB962302-33D9-42AC-AAAF-262D283A65BB}" dt="2023-10-23T03:14:55.874" v="11" actId="20577"/>
        <pc:sldMkLst>
          <pc:docMk/>
          <pc:sldMk cId="1545210141" sldId="291"/>
        </pc:sldMkLst>
        <pc:spChg chg="mod">
          <ac:chgData name="PHAM THI THUY DUNG" userId="S::2210282@ecc.ac.jp::6eb2b6c2-bea4-4a1e-bf6a-5bb414ad6e90" providerId="AD" clId="Web-{AB962302-33D9-42AC-AAAF-262D283A65BB}" dt="2023-10-23T03:14:44.608" v="7" actId="20577"/>
          <ac:spMkLst>
            <pc:docMk/>
            <pc:sldMk cId="1545210141" sldId="291"/>
            <ac:spMk id="5" creationId="{0EF68F14-D825-4E18-BB97-7623E285633A}"/>
          </ac:spMkLst>
        </pc:spChg>
        <pc:spChg chg="mod">
          <ac:chgData name="PHAM THI THUY DUNG" userId="S::2210282@ecc.ac.jp::6eb2b6c2-bea4-4a1e-bf6a-5bb414ad6e90" providerId="AD" clId="Web-{AB962302-33D9-42AC-AAAF-262D283A65BB}" dt="2023-10-23T03:14:50.765" v="8" actId="20577"/>
          <ac:spMkLst>
            <pc:docMk/>
            <pc:sldMk cId="1545210141" sldId="291"/>
            <ac:spMk id="6" creationId="{800E5B9B-342D-4929-838F-B1E288A98051}"/>
          </ac:spMkLst>
        </pc:spChg>
        <pc:spChg chg="mod">
          <ac:chgData name="PHAM THI THUY DUNG" userId="S::2210282@ecc.ac.jp::6eb2b6c2-bea4-4a1e-bf6a-5bb414ad6e90" providerId="AD" clId="Web-{AB962302-33D9-42AC-AAAF-262D283A65BB}" dt="2023-10-23T03:14:55.874" v="11" actId="20577"/>
          <ac:spMkLst>
            <pc:docMk/>
            <pc:sldMk cId="1545210141" sldId="291"/>
            <ac:spMk id="7" creationId="{FFEFA31E-57D1-4EEA-87F0-97C8A7B1E7E6}"/>
          </ac:spMkLst>
        </pc:spChg>
        <pc:spChg chg="add del">
          <ac:chgData name="PHAM THI THUY DUNG" userId="S::2210282@ecc.ac.jp::6eb2b6c2-bea4-4a1e-bf6a-5bb414ad6e90" providerId="AD" clId="Web-{AB962302-33D9-42AC-AAAF-262D283A65BB}" dt="2023-10-23T03:14:27.608" v="2"/>
          <ac:spMkLst>
            <pc:docMk/>
            <pc:sldMk cId="1545210141" sldId="291"/>
            <ac:spMk id="11" creationId="{3495A56B-F4BD-4542-8288-E68AAD027BB4}"/>
          </ac:spMkLst>
        </pc:spChg>
        <pc:spChg chg="add del">
          <ac:chgData name="PHAM THI THUY DUNG" userId="S::2210282@ecc.ac.jp::6eb2b6c2-bea4-4a1e-bf6a-5bb414ad6e90" providerId="AD" clId="Web-{AB962302-33D9-42AC-AAAF-262D283A65BB}" dt="2023-10-23T03:14:30.186" v="3"/>
          <ac:spMkLst>
            <pc:docMk/>
            <pc:sldMk cId="1545210141" sldId="291"/>
            <ac:spMk id="12" creationId="{CC5075D5-6DEA-4D73-B97F-3B6B3A2B8F98}"/>
          </ac:spMkLst>
        </pc:spChg>
      </pc:sldChg>
    </pc:docChg>
  </pc:docChgLst>
  <pc:docChgLst>
    <pc:chgData name="藤沢 拓夢" userId="S::2210260@ecc.ac.jp::6f54dd49-c0c8-4cbd-a33b-ccd3a2a5a485" providerId="AD" clId="Web-{77541268-9294-496A-9DEF-096E9F2C7859}"/>
    <pc:docChg chg="delSld">
      <pc:chgData name="藤沢 拓夢" userId="S::2210260@ecc.ac.jp::6f54dd49-c0c8-4cbd-a33b-ccd3a2a5a485" providerId="AD" clId="Web-{77541268-9294-496A-9DEF-096E9F2C7859}" dt="2023-09-29T07:04:52.423" v="0"/>
      <pc:docMkLst>
        <pc:docMk/>
      </pc:docMkLst>
      <pc:sldChg chg="del">
        <pc:chgData name="藤沢 拓夢" userId="S::2210260@ecc.ac.jp::6f54dd49-c0c8-4cbd-a33b-ccd3a2a5a485" providerId="AD" clId="Web-{77541268-9294-496A-9DEF-096E9F2C7859}" dt="2023-09-29T07:04:52.423" v="0"/>
        <pc:sldMkLst>
          <pc:docMk/>
          <pc:sldMk cId="407575161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A5466-040A-CB47-B4A1-CE38B2116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96CD2F-25C5-3BF0-4DDE-95D0EC19A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73FCB1-8673-F3FC-778D-F3E4DBBB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CCC1A9-D73C-E5F1-467A-42FAF50A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5E720-65CF-A458-DBC2-B6554160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64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6AC015-6AF7-2F47-C16C-1D4A8FD7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CD4207-7D81-0C87-FB76-F1F8FAD60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5E65C4-56C9-414D-EB3A-8D2464C2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17A9DF-FC19-8A92-0E84-80A58975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72EF6-C982-F3B8-A85E-286C6F8B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94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61FEC0-DC27-FF04-74AE-43E2B6A6A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41AD5B-861A-0652-3C37-07072FF2A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6CD0-F9B6-3524-1AAF-EE24A49D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507CB-BFD8-501A-358C-65FCA0AF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7ADDC1-454B-83E6-FF4E-07D95DB2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699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7EA78-8374-4C2F-AACD-A2A87CB5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2" y="194740"/>
            <a:ext cx="11605591" cy="640147"/>
          </a:xfrm>
        </p:spPr>
        <p:txBody>
          <a:bodyPr>
            <a:normAutofit/>
          </a:bodyPr>
          <a:lstStyle>
            <a:lvl1pPr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D1E66EE-0D4C-4BE2-92B8-0C40A71259C8}"/>
              </a:ext>
            </a:extLst>
          </p:cNvPr>
          <p:cNvCxnSpPr/>
          <p:nvPr userDrawn="1"/>
        </p:nvCxnSpPr>
        <p:spPr>
          <a:xfrm>
            <a:off x="0" y="8405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E0E62C80-F426-4DEF-89F0-D09E197B9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日付プレースホルダー 14">
            <a:extLst>
              <a:ext uri="{FF2B5EF4-FFF2-40B4-BE49-F238E27FC236}">
                <a16:creationId xmlns:a16="http://schemas.microsoft.com/office/drawing/2014/main" id="{6062CF40-354C-4957-848D-B809CF3FAA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1D8EE3-A361-4068-AD85-3AEF4D15B310}" type="datetime1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6784CA0D-1870-4FCC-BD06-D6C11DFD66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FAB8EC6B-14E9-4E9F-9B41-A08E474583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32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51147A-72C0-9021-841A-478E4E7B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5B2A2C-793E-79F9-AB14-A4140DAD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D597E-4B06-4381-67BE-5DF63C99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5D82CA-482E-D884-B0A9-39D7EA95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C251CA-3F7F-B331-9D38-67F28156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17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E13D49-5FBF-B1C0-E402-B2E93DA8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BA5791-F47D-C267-9BC6-A2D0D0C9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4E5B86-D556-4FB3-D4EF-BABB135D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737021-2D67-2F03-8846-166441FD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4826C5-A0F6-51C2-3616-15A10DE9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1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2DCB8-663C-6560-0776-38BAE9FD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29FE12-3B7F-96FD-6A08-29118AF67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8999BA-3939-769E-EFA8-3D694F3DB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F6A907-7FD9-F072-6DC3-EF613B3C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83CAA1-57A6-9FE3-7B7C-1BF41319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86CD4C-F860-C1B5-71CC-EDDB7A3E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23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E91CA-7CFF-AA4B-D4CD-FA9FFCC2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2571A8-34EC-3846-F47A-F072039AC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C5ADF5-0F22-29F5-9212-74EE65926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342DED-D29F-DF8C-75E6-4DCF7A54D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9DC5A3-7570-7707-612D-2B6E2AFE3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62C613-BEC4-8210-AF45-1A2A8B41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B35245-0338-706F-A786-3A8596EC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217F4D-8062-E69F-D0F2-8808DAAC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15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458B4-2A04-8B49-E6BA-44030F73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30114C-9A3F-61EF-D39B-0A533F65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C88D70-CE7F-0E54-61C3-4644250B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A8E4FF-1DF4-59FB-3016-8B14DAD5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81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1E0F4B-ACA1-CF9C-0DEB-13AFDC64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CC7F4F-F047-FC38-762B-D1E7D7A0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F0B070-194A-8871-0C08-22C92A93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7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7283C-6853-7E02-298C-D931559C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A83100-F411-8423-D75D-DE75D3830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C35E85-BD7B-5644-355F-C3F27E312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162720-6594-D7F4-447E-FB7415B9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5A3661-523F-0FA6-9194-95E4EC91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A7FC3B-D466-5E9B-810E-F59B531A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56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37CEA-3241-3AD2-AB21-23C51BD5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60247F-CF53-022B-9948-6C89D68B6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08471A-6057-0CDC-5FF1-4584201F8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28AFB3-6204-B76A-92E0-A64ABB4D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CCBA31-8E92-336F-5E6E-5DA74484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688812-FAE7-D3F0-5C50-16459E67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00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78DBEB-0A18-FC03-AABE-421DAE6F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9098BD-7146-E84A-8996-5B7BB6A8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664E3D-4653-8FB6-2C87-10F2D104C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4F900-B7B6-406A-9B09-BDED2A206199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6495D4-BF4E-0F8D-8B24-1D49A49EC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03D58-4FC4-4F21-6C7D-CF39749A9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3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ADD8D-C89E-D50E-8992-FB79D8F5B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1" i="0">
                <a:solidFill>
                  <a:srgbClr val="222224"/>
                </a:solidFill>
                <a:effectLst/>
                <a:latin typeface="Noto Sans CJK JP"/>
              </a:rPr>
              <a:t>（スラッシュワーカー）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24DE1B-CEB0-0B86-3F03-1610478A9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HK" altLang="en-US" dirty="0"/>
              <a:t>文家俊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50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4A8507-B9AC-4034-3219-D4815CFE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現状分析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1513DD-3576-2285-584F-AF271E29E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HK" altLang="en-US" sz="2400" dirty="0"/>
              <a:t>日本</a:t>
            </a:r>
            <a:r>
              <a:rPr lang="ja-JP" altLang="en-US" sz="2400"/>
              <a:t>の</a:t>
            </a:r>
            <a:r>
              <a:rPr lang="zh-HK" altLang="en-US" sz="2400" dirty="0"/>
              <a:t>職場環境</a:t>
            </a:r>
            <a:r>
              <a:rPr lang="ja-JP" altLang="en-US" sz="2400"/>
              <a:t>は</a:t>
            </a:r>
            <a:r>
              <a:rPr lang="zh-HK" altLang="en-US" sz="2400" dirty="0"/>
              <a:t>近年大</a:t>
            </a:r>
            <a:r>
              <a:rPr lang="ja-JP" altLang="en-US" sz="2400"/>
              <a:t>きく</a:t>
            </a:r>
            <a:r>
              <a:rPr lang="zh-HK" altLang="en-US" sz="2400" dirty="0"/>
              <a:t>変化</a:t>
            </a:r>
            <a:r>
              <a:rPr lang="ja-JP" altLang="en-US" sz="2400"/>
              <a:t>しています。コロナの</a:t>
            </a:r>
            <a:r>
              <a:rPr lang="zh-HK" altLang="en-US" sz="2400" dirty="0"/>
              <a:t>影響</a:t>
            </a:r>
            <a:r>
              <a:rPr lang="ja-JP" altLang="en-US" sz="2400"/>
              <a:t>で</a:t>
            </a:r>
            <a:r>
              <a:rPr lang="zh-HK" altLang="en-US" sz="2400" dirty="0"/>
              <a:t>柔軟</a:t>
            </a:r>
            <a:r>
              <a:rPr lang="ja-JP" altLang="en-US" sz="2400"/>
              <a:t>な</a:t>
            </a:r>
            <a:r>
              <a:rPr lang="zh-HK" altLang="en-US" sz="2400" dirty="0"/>
              <a:t>働</a:t>
            </a:r>
            <a:r>
              <a:rPr lang="ja-JP" altLang="en-US" sz="2400"/>
              <a:t>き</a:t>
            </a:r>
            <a:r>
              <a:rPr lang="zh-HK" altLang="en-US" sz="2400" dirty="0"/>
              <a:t>方</a:t>
            </a:r>
            <a:r>
              <a:rPr lang="ja-JP" altLang="en-US" sz="2400"/>
              <a:t>が</a:t>
            </a:r>
            <a:r>
              <a:rPr lang="zh-HK" altLang="en-US" sz="2400" dirty="0"/>
              <a:t>拡大</a:t>
            </a:r>
            <a:r>
              <a:rPr lang="ja-JP" altLang="en-US" sz="2400"/>
              <a:t>し、</a:t>
            </a:r>
            <a:r>
              <a:rPr lang="zh-HK" altLang="en-US" sz="2400" dirty="0"/>
              <a:t>労働力不足</a:t>
            </a:r>
            <a:r>
              <a:rPr lang="ja-JP" altLang="en-US" sz="2400"/>
              <a:t>や</a:t>
            </a:r>
            <a:r>
              <a:rPr lang="zh-HK" altLang="en-US" sz="2400" dirty="0"/>
              <a:t>若年層</a:t>
            </a:r>
            <a:r>
              <a:rPr lang="ja-JP" altLang="en-US" sz="2400"/>
              <a:t>の</a:t>
            </a:r>
            <a:r>
              <a:rPr lang="zh-HK" altLang="en-US" sz="2400" dirty="0"/>
              <a:t>価値観</a:t>
            </a:r>
            <a:r>
              <a:rPr lang="ja-JP" altLang="en-US" sz="2400"/>
              <a:t>の</a:t>
            </a:r>
            <a:r>
              <a:rPr lang="zh-HK" altLang="en-US" sz="2400" dirty="0"/>
              <a:t>変化</a:t>
            </a:r>
            <a:r>
              <a:rPr lang="ja-JP" altLang="en-US" sz="2400"/>
              <a:t>により、</a:t>
            </a:r>
            <a:r>
              <a:rPr lang="zh-HK" altLang="en-US" sz="2400" dirty="0"/>
              <a:t>企業</a:t>
            </a:r>
            <a:r>
              <a:rPr lang="ja-JP" altLang="en-US" sz="2400"/>
              <a:t>の</a:t>
            </a:r>
            <a:r>
              <a:rPr lang="zh-HK" altLang="en-US" sz="2400" dirty="0"/>
              <a:t>働</a:t>
            </a:r>
            <a:r>
              <a:rPr lang="ja-JP" altLang="en-US" sz="2400"/>
              <a:t>き</a:t>
            </a:r>
            <a:r>
              <a:rPr lang="zh-HK" altLang="en-US" sz="2400" dirty="0"/>
              <a:t>方改革</a:t>
            </a:r>
            <a:r>
              <a:rPr lang="ja-JP" altLang="en-US" sz="2400"/>
              <a:t>が</a:t>
            </a:r>
            <a:r>
              <a:rPr lang="zh-HK" altLang="en-US" sz="2400" dirty="0"/>
              <a:t>進</a:t>
            </a:r>
            <a:r>
              <a:rPr lang="ja-JP" altLang="en-US" sz="2400"/>
              <a:t>んでいます。テレワークやハイブリッドワーク、</a:t>
            </a:r>
            <a:r>
              <a:rPr lang="zh-HK" altLang="en-US" sz="2400" dirty="0"/>
              <a:t>副業</a:t>
            </a:r>
            <a:r>
              <a:rPr lang="ja-JP" altLang="en-US" sz="2400"/>
              <a:t>が</a:t>
            </a:r>
            <a:r>
              <a:rPr lang="zh-HK" altLang="en-US" sz="2400" dirty="0"/>
              <a:t>普及</a:t>
            </a:r>
            <a:r>
              <a:rPr lang="ja-JP" altLang="en-US" sz="2400"/>
              <a:t>する</a:t>
            </a:r>
            <a:r>
              <a:rPr lang="zh-HK" altLang="en-US" sz="2400" dirty="0"/>
              <a:t>一方</a:t>
            </a:r>
            <a:r>
              <a:rPr lang="ja-JP" altLang="en-US" sz="2400"/>
              <a:t>で、</a:t>
            </a:r>
            <a:r>
              <a:rPr lang="zh-HK" altLang="en-US" sz="2400" dirty="0"/>
              <a:t>企業</a:t>
            </a:r>
            <a:r>
              <a:rPr lang="ja-JP" altLang="en-US" sz="2400"/>
              <a:t>の</a:t>
            </a:r>
            <a:r>
              <a:rPr lang="zh-HK" altLang="en-US" sz="2400" dirty="0"/>
              <a:t>経済環境</a:t>
            </a:r>
            <a:r>
              <a:rPr lang="ja-JP" altLang="en-US" sz="2400"/>
              <a:t>や</a:t>
            </a:r>
            <a:r>
              <a:rPr lang="zh-HK" altLang="en-US" sz="2400" dirty="0"/>
              <a:t>収入</a:t>
            </a:r>
            <a:r>
              <a:rPr lang="ja-JP" altLang="en-US" sz="2400"/>
              <a:t>は</a:t>
            </a:r>
            <a:r>
              <a:rPr lang="zh-HK" altLang="en-US" sz="2400" dirty="0"/>
              <a:t>悪化</a:t>
            </a:r>
            <a:r>
              <a:rPr lang="ja-JP" altLang="en-US" sz="2400"/>
              <a:t>しました。</a:t>
            </a:r>
          </a:p>
          <a:p>
            <a:endParaRPr lang="ja-JP" altLang="en-US" sz="2400"/>
          </a:p>
          <a:p>
            <a:r>
              <a:rPr lang="zh-HK" altLang="en-US" sz="2400" dirty="0"/>
              <a:t>若年層</a:t>
            </a:r>
            <a:r>
              <a:rPr lang="ja-JP" altLang="en-US" sz="2400"/>
              <a:t>は</a:t>
            </a:r>
            <a:r>
              <a:rPr lang="zh-HK" altLang="en-US" sz="2400" dirty="0"/>
              <a:t>仕事</a:t>
            </a:r>
            <a:r>
              <a:rPr lang="ja-JP" altLang="en-US" sz="2400"/>
              <a:t>より</a:t>
            </a:r>
            <a:r>
              <a:rPr lang="zh-HK" altLang="en-US" sz="2400" dirty="0"/>
              <a:t>生活</a:t>
            </a:r>
            <a:r>
              <a:rPr lang="ja-JP" altLang="en-US" sz="2400"/>
              <a:t>を</a:t>
            </a:r>
            <a:r>
              <a:rPr lang="zh-HK" altLang="en-US" sz="2400" dirty="0"/>
              <a:t>重視</a:t>
            </a:r>
            <a:r>
              <a:rPr lang="ja-JP" altLang="en-US" sz="2400"/>
              <a:t>し、</a:t>
            </a:r>
            <a:r>
              <a:rPr lang="zh-HK" altLang="en-US" sz="2400" dirty="0"/>
              <a:t>多様性</a:t>
            </a:r>
            <a:r>
              <a:rPr lang="ja-JP" altLang="en-US" sz="2400"/>
              <a:t>のあるキャリア</a:t>
            </a:r>
            <a:r>
              <a:rPr lang="zh-HK" altLang="en-US" sz="2400" dirty="0"/>
              <a:t>形成</a:t>
            </a:r>
            <a:r>
              <a:rPr lang="ja-JP" altLang="en-US" sz="2400"/>
              <a:t>を</a:t>
            </a:r>
            <a:r>
              <a:rPr lang="zh-HK" altLang="en-US" sz="2400" dirty="0"/>
              <a:t>目指</a:t>
            </a:r>
            <a:r>
              <a:rPr lang="ja-JP" altLang="en-US" sz="2400"/>
              <a:t>す</a:t>
            </a:r>
            <a:r>
              <a:rPr lang="zh-HK" altLang="en-US" sz="2400" dirty="0"/>
              <a:t>傾向</a:t>
            </a:r>
            <a:r>
              <a:rPr lang="ja-JP" altLang="en-US" sz="2400"/>
              <a:t>が</a:t>
            </a:r>
            <a:r>
              <a:rPr lang="zh-HK" altLang="en-US" sz="2400" dirty="0"/>
              <a:t>強</a:t>
            </a:r>
            <a:r>
              <a:rPr lang="ja-JP" altLang="en-US" sz="2400"/>
              <a:t>まっています。その</a:t>
            </a:r>
            <a:r>
              <a:rPr lang="zh-HK" altLang="en-US" sz="2400" dirty="0"/>
              <a:t>結果、</a:t>
            </a:r>
            <a:r>
              <a:rPr lang="ja-JP" altLang="en-US" sz="2400"/>
              <a:t>ワークライフバランスやスラッシュワーカーといった</a:t>
            </a:r>
            <a:r>
              <a:rPr lang="zh-HK" altLang="en-US" sz="2400" dirty="0"/>
              <a:t>新</a:t>
            </a:r>
            <a:r>
              <a:rPr lang="ja-JP" altLang="en-US" sz="2400"/>
              <a:t>しい</a:t>
            </a:r>
            <a:r>
              <a:rPr lang="zh-HK" altLang="en-US" sz="2400" dirty="0"/>
              <a:t>働</a:t>
            </a:r>
            <a:r>
              <a:rPr lang="ja-JP" altLang="en-US" sz="2400"/>
              <a:t>き</a:t>
            </a:r>
            <a:r>
              <a:rPr lang="zh-HK" altLang="en-US" sz="2400" dirty="0"/>
              <a:t>方</a:t>
            </a:r>
            <a:r>
              <a:rPr lang="ja-JP" altLang="en-US" sz="2400"/>
              <a:t>が</a:t>
            </a:r>
            <a:r>
              <a:rPr lang="zh-HK" altLang="en-US" sz="2400" dirty="0"/>
              <a:t>広</a:t>
            </a:r>
            <a:r>
              <a:rPr lang="ja-JP" altLang="en-US" sz="2400"/>
              <a:t>がっています。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701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91F7795-70AA-66C1-FCC0-B1F8ACC2E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6A5E3-2E7D-895A-FE0F-548B5553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現状分析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765964-FC74-8C40-83D3-BE0716E50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HK" altLang="en-US" sz="2400" dirty="0"/>
              <a:t>現今</a:t>
            </a:r>
            <a:r>
              <a:rPr lang="ja-JP" altLang="en-US" sz="2400"/>
              <a:t>の</a:t>
            </a:r>
            <a:r>
              <a:rPr lang="zh-HK" altLang="en-US" sz="2400" dirty="0"/>
              <a:t>若年層</a:t>
            </a:r>
            <a:r>
              <a:rPr lang="ja-JP" altLang="en-US" sz="2400"/>
              <a:t>は、</a:t>
            </a:r>
            <a:r>
              <a:rPr lang="zh-HK" altLang="en-US" sz="2400" dirty="0"/>
              <a:t>仕事</a:t>
            </a:r>
            <a:r>
              <a:rPr lang="ja-JP" altLang="en-US" sz="2400"/>
              <a:t>よりも</a:t>
            </a:r>
            <a:r>
              <a:rPr lang="zh-HK" altLang="en-US" sz="2400" dirty="0"/>
              <a:t>生活</a:t>
            </a:r>
            <a:r>
              <a:rPr lang="ja-JP" altLang="en-US" sz="2400"/>
              <a:t>を</a:t>
            </a:r>
            <a:r>
              <a:rPr lang="zh-HK" altLang="en-US" sz="2400" dirty="0"/>
              <a:t>重視</a:t>
            </a:r>
            <a:r>
              <a:rPr lang="ja-JP" altLang="en-US" sz="2400"/>
              <a:t>する</a:t>
            </a:r>
            <a:r>
              <a:rPr lang="zh-HK" altLang="en-US" sz="2400" dirty="0"/>
              <a:t>傾向</a:t>
            </a:r>
            <a:r>
              <a:rPr lang="ja-JP" altLang="en-US" sz="2400"/>
              <a:t>が</a:t>
            </a:r>
            <a:r>
              <a:rPr lang="zh-HK" altLang="en-US" sz="2400" dirty="0"/>
              <a:t>強</a:t>
            </a:r>
            <a:r>
              <a:rPr lang="ja-JP" altLang="en-US" sz="2400"/>
              <a:t>く、また</a:t>
            </a:r>
            <a:r>
              <a:rPr lang="zh-HK" altLang="en-US" sz="2400" dirty="0"/>
              <a:t>学生時代</a:t>
            </a:r>
            <a:r>
              <a:rPr lang="ja-JP" altLang="en-US" sz="2400"/>
              <a:t>から</a:t>
            </a:r>
            <a:r>
              <a:rPr lang="zh-HK" altLang="en-US" sz="2400" dirty="0"/>
              <a:t>多様性</a:t>
            </a:r>
            <a:r>
              <a:rPr lang="ja-JP" altLang="en-US" sz="2400"/>
              <a:t>のあるキャリア</a:t>
            </a:r>
            <a:r>
              <a:rPr lang="zh-HK" altLang="en-US" sz="2400" dirty="0"/>
              <a:t>形成</a:t>
            </a:r>
            <a:r>
              <a:rPr lang="ja-JP" altLang="en-US" sz="2400"/>
              <a:t>を</a:t>
            </a:r>
            <a:r>
              <a:rPr lang="zh-HK" altLang="en-US" sz="2400" dirty="0"/>
              <a:t>志向</a:t>
            </a:r>
            <a:r>
              <a:rPr lang="ja-JP" altLang="en-US" sz="2400"/>
              <a:t>するため、</a:t>
            </a:r>
            <a:r>
              <a:rPr lang="zh-HK" altLang="en-US" sz="2400" dirty="0"/>
              <a:t>近年</a:t>
            </a:r>
            <a:r>
              <a:rPr lang="ja-JP" altLang="en-US" sz="2400"/>
              <a:t>では</a:t>
            </a:r>
            <a:r>
              <a:rPr lang="ja-JP" altLang="en-US" sz="2400" b="0" i="0">
                <a:effectLst/>
                <a:latin typeface="Helvetica Neue" panose="02000503000000020004" pitchFamily="2" charset="0"/>
              </a:rPr>
              <a:t>ワークライフバランス</a:t>
            </a:r>
            <a:r>
              <a:rPr lang="ja-JP" altLang="en-US" sz="2400"/>
              <a:t>やスラッシュワーカーといった</a:t>
            </a:r>
            <a:r>
              <a:rPr lang="zh-HK" altLang="en-US" sz="2400" dirty="0"/>
              <a:t>新</a:t>
            </a:r>
            <a:r>
              <a:rPr lang="ja-JP" altLang="en-US" sz="2400"/>
              <a:t>しい</a:t>
            </a:r>
            <a:r>
              <a:rPr lang="zh-HK" altLang="en-US" sz="2400" dirty="0"/>
              <a:t>生活・仕事</a:t>
            </a:r>
            <a:r>
              <a:rPr lang="ja-JP" altLang="en-US" sz="2400"/>
              <a:t>のスタイルが</a:t>
            </a:r>
            <a:r>
              <a:rPr lang="zh-HK" altLang="en-US" sz="2400" dirty="0"/>
              <a:t>広</a:t>
            </a:r>
            <a:r>
              <a:rPr lang="ja-JP" altLang="en-US" sz="2400"/>
              <a:t>がっています。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zh-HK" altLang="en-US" sz="2400" dirty="0"/>
              <a:t>企業</a:t>
            </a:r>
            <a:r>
              <a:rPr lang="ja-JP" altLang="en-US" sz="2400"/>
              <a:t>にとって、</a:t>
            </a:r>
            <a:r>
              <a:rPr lang="zh-HK" altLang="en-US" sz="2400" dirty="0"/>
              <a:t>最大</a:t>
            </a:r>
            <a:r>
              <a:rPr lang="ja-JP" altLang="en-US" sz="2400"/>
              <a:t>のコストの</a:t>
            </a:r>
            <a:r>
              <a:rPr lang="zh-HK" altLang="en-US" sz="2400" dirty="0"/>
              <a:t>一</a:t>
            </a:r>
            <a:r>
              <a:rPr lang="ja-JP" altLang="en-US" sz="2400"/>
              <a:t>つは</a:t>
            </a:r>
            <a:r>
              <a:rPr lang="zh-HK" altLang="en-US" sz="2400" dirty="0"/>
              <a:t>人材の</a:t>
            </a:r>
            <a:r>
              <a:rPr lang="ja-JP" altLang="en-US" sz="2400"/>
              <a:t>コストです。</a:t>
            </a:r>
            <a:r>
              <a:rPr lang="zh-HK" altLang="en-US" sz="2400" dirty="0"/>
              <a:t>特</a:t>
            </a:r>
            <a:r>
              <a:rPr lang="ja-JP" altLang="en-US" sz="2400"/>
              <a:t>に、</a:t>
            </a:r>
            <a:r>
              <a:rPr lang="zh-HK" altLang="en-US" sz="2400" dirty="0"/>
              <a:t>福利厚生</a:t>
            </a:r>
            <a:r>
              <a:rPr lang="ja-JP" altLang="en-US" sz="2400"/>
              <a:t>を</a:t>
            </a:r>
            <a:r>
              <a:rPr lang="zh-HK" altLang="en-US" sz="2400" dirty="0"/>
              <a:t>提供</a:t>
            </a:r>
            <a:r>
              <a:rPr lang="ja-JP" altLang="en-US" sz="2400"/>
              <a:t>する</a:t>
            </a:r>
            <a:r>
              <a:rPr lang="zh-HK" altLang="en-US" sz="2400" dirty="0"/>
              <a:t>正社員中心</a:t>
            </a:r>
            <a:r>
              <a:rPr lang="ja-JP" altLang="en-US" sz="2400"/>
              <a:t>の</a:t>
            </a:r>
            <a:r>
              <a:rPr lang="zh-HK" altLang="en-US" sz="2400" dirty="0"/>
              <a:t>雇用文化</a:t>
            </a:r>
            <a:r>
              <a:rPr lang="ja-JP" altLang="en-US" sz="2400"/>
              <a:t>においては、これが</a:t>
            </a:r>
            <a:r>
              <a:rPr lang="zh-HK" altLang="en-US" sz="2400" dirty="0"/>
              <a:t>顕著</a:t>
            </a:r>
            <a:r>
              <a:rPr lang="ja-JP" altLang="en-US" sz="2400"/>
              <a:t>です。もし</a:t>
            </a:r>
            <a:r>
              <a:rPr lang="zh-HK" altLang="en-US" sz="2400" dirty="0"/>
              <a:t>過去</a:t>
            </a:r>
            <a:r>
              <a:rPr lang="ja-JP" altLang="en-US" sz="2400"/>
              <a:t>ほどの</a:t>
            </a:r>
            <a:r>
              <a:rPr lang="zh-HK" altLang="en-US" sz="2400" dirty="0"/>
              <a:t>業務量</a:t>
            </a:r>
            <a:r>
              <a:rPr lang="ja-JP" altLang="en-US" sz="2400"/>
              <a:t>が</a:t>
            </a:r>
            <a:r>
              <a:rPr lang="zh-HK" altLang="en-US" sz="2400" dirty="0"/>
              <a:t>確保</a:t>
            </a:r>
            <a:r>
              <a:rPr lang="ja-JP" altLang="en-US" sz="2400"/>
              <a:t>できなければ、</a:t>
            </a:r>
            <a:r>
              <a:rPr lang="zh-HK" altLang="en-US" sz="2400" dirty="0"/>
              <a:t>正社員</a:t>
            </a:r>
            <a:r>
              <a:rPr lang="ja-JP" altLang="en-US" sz="2400"/>
              <a:t>のコストが</a:t>
            </a:r>
            <a:r>
              <a:rPr lang="zh-HK" altLang="en-US" sz="2400" dirty="0"/>
              <a:t>企業</a:t>
            </a:r>
            <a:r>
              <a:rPr lang="ja-JP" altLang="en-US" sz="2400"/>
              <a:t>にとって</a:t>
            </a:r>
            <a:r>
              <a:rPr lang="zh-HK" altLang="en-US" sz="2400" dirty="0"/>
              <a:t>負担</a:t>
            </a:r>
            <a:r>
              <a:rPr lang="ja-JP" altLang="en-US" sz="2400"/>
              <a:t>となってしまいます。</a:t>
            </a:r>
            <a:endParaRPr kumimoji="1" lang="ja-JP" altLang="en-US" sz="2400"/>
          </a:p>
          <a:p>
            <a:endParaRPr lang="ja-JP" altLang="en-US" sz="240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99326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CAA04A-B78F-C111-1DE7-0735AC6B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企画の目的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46F95-FE08-929D-DB5A-2655C737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HK" altLang="en-US" sz="2000" dirty="0"/>
              <a:t>現在</a:t>
            </a:r>
            <a:r>
              <a:rPr lang="ja-JP" altLang="en-US" sz="2000"/>
              <a:t>の</a:t>
            </a:r>
            <a:r>
              <a:rPr lang="zh-HK" altLang="en-US" sz="2000" dirty="0"/>
              <a:t>働</a:t>
            </a:r>
            <a:r>
              <a:rPr lang="ja-JP" altLang="en-US" sz="2000"/>
              <a:t>き</a:t>
            </a:r>
            <a:r>
              <a:rPr lang="zh-HK" altLang="en-US" sz="2000" dirty="0"/>
              <a:t>方</a:t>
            </a:r>
            <a:r>
              <a:rPr lang="ja-JP" altLang="en-US" sz="2000"/>
              <a:t>のトレンドを</a:t>
            </a:r>
            <a:r>
              <a:rPr lang="zh-HK" altLang="en-US" sz="2000" dirty="0"/>
              <a:t>活用</a:t>
            </a:r>
            <a:r>
              <a:rPr lang="ja-JP" altLang="en-US" sz="2000"/>
              <a:t>して、スラッシャー（</a:t>
            </a:r>
            <a:r>
              <a:rPr lang="en-US" altLang="zh-HK" sz="1600" dirty="0"/>
              <a:t> Slasher </a:t>
            </a:r>
            <a:r>
              <a:rPr lang="ja-JP" altLang="en-US" sz="2000"/>
              <a:t>）という</a:t>
            </a:r>
            <a:r>
              <a:rPr lang="zh-HK" altLang="en-US" sz="2000" dirty="0"/>
              <a:t>働</a:t>
            </a:r>
            <a:r>
              <a:rPr lang="ja-JP" altLang="en-US" sz="2000"/>
              <a:t>き</a:t>
            </a:r>
            <a:r>
              <a:rPr lang="zh-HK" altLang="en-US" sz="2000" dirty="0"/>
              <a:t>方</a:t>
            </a:r>
            <a:r>
              <a:rPr lang="ja-JP" altLang="en-US" sz="2000"/>
              <a:t>を</a:t>
            </a:r>
            <a:r>
              <a:rPr lang="zh-HK" altLang="en-US" sz="2000" dirty="0"/>
              <a:t>促進</a:t>
            </a:r>
            <a:r>
              <a:rPr lang="ja-JP" altLang="en-US" sz="2000"/>
              <a:t>する。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zh-HK" altLang="en-US" sz="2000" dirty="0"/>
              <a:t>伝統的</a:t>
            </a:r>
            <a:r>
              <a:rPr lang="ja-JP" altLang="en-US" sz="2000"/>
              <a:t>な</a:t>
            </a:r>
            <a:r>
              <a:rPr lang="zh-HK" altLang="en-US" sz="2000" dirty="0"/>
              <a:t>企業</a:t>
            </a:r>
            <a:r>
              <a:rPr lang="ja-JP" altLang="en-US" sz="2000"/>
              <a:t>も</a:t>
            </a:r>
            <a:r>
              <a:rPr lang="zh-HK" altLang="en-US" sz="2000" dirty="0"/>
              <a:t>新</a:t>
            </a:r>
            <a:r>
              <a:rPr lang="ja-JP" altLang="en-US" sz="2000"/>
              <a:t>しい</a:t>
            </a:r>
            <a:r>
              <a:rPr lang="zh-HK" altLang="en-US" sz="2000" dirty="0"/>
              <a:t>働</a:t>
            </a:r>
            <a:r>
              <a:rPr lang="ja-JP" altLang="en-US" sz="2000"/>
              <a:t>き</a:t>
            </a:r>
            <a:r>
              <a:rPr lang="zh-HK" altLang="en-US" sz="2000" dirty="0"/>
              <a:t>方</a:t>
            </a:r>
            <a:r>
              <a:rPr lang="ja-JP" altLang="en-US" sz="2000"/>
              <a:t>を</a:t>
            </a:r>
            <a:r>
              <a:rPr lang="zh-HK" altLang="en-US" sz="2000" dirty="0"/>
              <a:t>受</a:t>
            </a:r>
            <a:r>
              <a:rPr lang="ja-JP" altLang="en-US" sz="2000"/>
              <a:t>け</a:t>
            </a:r>
            <a:r>
              <a:rPr lang="zh-HK" altLang="en-US" sz="2000" dirty="0"/>
              <a:t>入</a:t>
            </a:r>
            <a:r>
              <a:rPr lang="ja-JP" altLang="en-US" sz="2000"/>
              <a:t>れやすくなり、</a:t>
            </a:r>
            <a:r>
              <a:rPr lang="zh-HK" altLang="en-US" sz="2000" dirty="0"/>
              <a:t>同時</a:t>
            </a:r>
            <a:r>
              <a:rPr lang="ja-JP" altLang="en-US" sz="2000"/>
              <a:t>に、</a:t>
            </a:r>
            <a:r>
              <a:rPr lang="zh-HK" altLang="en-US" sz="2000" dirty="0"/>
              <a:t>新</a:t>
            </a:r>
            <a:r>
              <a:rPr lang="ja-JP" altLang="en-US" sz="2000"/>
              <a:t>しいワークスタイルを</a:t>
            </a:r>
            <a:r>
              <a:rPr lang="zh-HK" altLang="en-US" sz="2000" dirty="0"/>
              <a:t>持</a:t>
            </a:r>
            <a:r>
              <a:rPr lang="ja-JP" altLang="en-US" sz="2000"/>
              <a:t>つ</a:t>
            </a:r>
            <a:r>
              <a:rPr lang="zh-HK" altLang="en-US" sz="2000" dirty="0"/>
              <a:t>社員</a:t>
            </a:r>
            <a:r>
              <a:rPr lang="ja-JP" altLang="en-US" sz="2000"/>
              <a:t>は</a:t>
            </a:r>
            <a:r>
              <a:rPr lang="zh-HK" altLang="en-US" sz="2000" dirty="0"/>
              <a:t>自分</a:t>
            </a:r>
            <a:r>
              <a:rPr lang="ja-JP" altLang="en-US" sz="2000"/>
              <a:t>の</a:t>
            </a:r>
            <a:r>
              <a:rPr lang="zh-HK" altLang="en-US" sz="2000" dirty="0"/>
              <a:t>働</a:t>
            </a:r>
            <a:r>
              <a:rPr lang="ja-JP" altLang="en-US" sz="2000"/>
              <a:t>き</a:t>
            </a:r>
            <a:r>
              <a:rPr lang="zh-HK" altLang="en-US" sz="2000" dirty="0"/>
              <a:t>方（労働時間、収入、</a:t>
            </a:r>
            <a:r>
              <a:rPr lang="ja-JP" altLang="en-US" sz="2000"/>
              <a:t>スケジュール）をより</a:t>
            </a:r>
            <a:r>
              <a:rPr lang="zh-HK" altLang="en-US" sz="2000" dirty="0"/>
              <a:t>管理</a:t>
            </a:r>
            <a:r>
              <a:rPr lang="ja-JP" altLang="en-US" sz="2000"/>
              <a:t>しやすくなっています。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64671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0E538B-8DFF-1376-F1F1-9D04CB2D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課題（問題）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AF2BE9-D178-8807-9DBD-3CFF0338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HK" altLang="en-US" sz="2400" dirty="0"/>
              <a:t>企業</a:t>
            </a:r>
            <a:r>
              <a:rPr lang="ja-JP" altLang="en-US" sz="2400"/>
              <a:t>がこの</a:t>
            </a:r>
            <a:r>
              <a:rPr lang="zh-HK" altLang="en-US" sz="2400" dirty="0"/>
              <a:t>企画</a:t>
            </a:r>
            <a:r>
              <a:rPr lang="ja-JP" altLang="en-US" sz="2400"/>
              <a:t>を</a:t>
            </a:r>
            <a:r>
              <a:rPr lang="zh-HK" altLang="en-US" sz="2400" dirty="0"/>
              <a:t>通</a:t>
            </a:r>
            <a:r>
              <a:rPr lang="ja-JP" altLang="en-US" sz="2400"/>
              <a:t>じて</a:t>
            </a:r>
            <a:r>
              <a:rPr lang="zh-HK" altLang="en-US" sz="2400" dirty="0"/>
              <a:t>新</a:t>
            </a:r>
            <a:r>
              <a:rPr lang="ja-JP" altLang="en-US" sz="2400"/>
              <a:t>しい</a:t>
            </a:r>
            <a:r>
              <a:rPr lang="zh-HK" altLang="en-US" sz="2400" dirty="0"/>
              <a:t>働</a:t>
            </a:r>
            <a:r>
              <a:rPr lang="ja-JP" altLang="en-US" sz="2400"/>
              <a:t>き</a:t>
            </a:r>
            <a:r>
              <a:rPr lang="zh-HK" altLang="en-US" sz="2400" dirty="0"/>
              <a:t>方</a:t>
            </a:r>
            <a:r>
              <a:rPr lang="ja-JP" altLang="en-US" sz="2400"/>
              <a:t>を</a:t>
            </a:r>
            <a:r>
              <a:rPr lang="zh-HK" altLang="en-US" sz="2400" dirty="0"/>
              <a:t>促進</a:t>
            </a:r>
            <a:r>
              <a:rPr lang="ja-JP" altLang="en-US" sz="2400"/>
              <a:t>し、</a:t>
            </a:r>
            <a:r>
              <a:rPr lang="zh-HK" altLang="en-US" sz="2400" dirty="0"/>
              <a:t>同時</a:t>
            </a:r>
            <a:r>
              <a:rPr lang="ja-JP" altLang="en-US" sz="2400"/>
              <a:t>に</a:t>
            </a:r>
            <a:r>
              <a:rPr lang="zh-HK" altLang="en-US" sz="2400" dirty="0"/>
              <a:t>現在</a:t>
            </a:r>
            <a:r>
              <a:rPr lang="ja-JP" altLang="en-US" sz="2400"/>
              <a:t>の</a:t>
            </a:r>
            <a:r>
              <a:rPr lang="zh-HK" altLang="en-US" sz="2400" dirty="0"/>
              <a:t>働</a:t>
            </a:r>
            <a:r>
              <a:rPr lang="ja-JP" altLang="en-US" sz="2400"/>
              <a:t>き</a:t>
            </a:r>
            <a:r>
              <a:rPr lang="zh-HK" altLang="en-US" sz="2400" dirty="0"/>
              <a:t>方</a:t>
            </a:r>
            <a:r>
              <a:rPr lang="ja-JP" altLang="en-US" sz="2400"/>
              <a:t>を</a:t>
            </a:r>
            <a:r>
              <a:rPr lang="zh-HK" altLang="en-US" sz="2400" dirty="0"/>
              <a:t>実質的</a:t>
            </a:r>
            <a:r>
              <a:rPr lang="ja-JP" altLang="en-US" sz="2400"/>
              <a:t>に</a:t>
            </a:r>
            <a:r>
              <a:rPr lang="zh-HK" altLang="en-US" sz="2400" dirty="0"/>
              <a:t>改革</a:t>
            </a:r>
            <a:r>
              <a:rPr lang="ja-JP" altLang="en-US" sz="2400"/>
              <a:t>することができるのか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=&gt;</a:t>
            </a:r>
            <a:r>
              <a:rPr lang="zh-TW" altLang="en-US" sz="2400" dirty="0"/>
              <a:t> </a:t>
            </a:r>
            <a:r>
              <a:rPr lang="zh-HK" altLang="en-US" sz="2400" dirty="0"/>
              <a:t>正社員以外</a:t>
            </a:r>
            <a:r>
              <a:rPr lang="ja-JP" altLang="en-US" sz="2400"/>
              <a:t>の</a:t>
            </a:r>
            <a:r>
              <a:rPr lang="zh-HK" altLang="en-US" sz="2400" dirty="0"/>
              <a:t>働</a:t>
            </a:r>
            <a:r>
              <a:rPr lang="ja-JP" altLang="en-US" sz="2400"/>
              <a:t>き</a:t>
            </a:r>
            <a:r>
              <a:rPr lang="zh-HK" altLang="en-US" sz="2400" dirty="0"/>
              <a:t>方</a:t>
            </a:r>
            <a:r>
              <a:rPr lang="ja-JP" altLang="en-US" sz="2400"/>
              <a:t>を</a:t>
            </a:r>
            <a:r>
              <a:rPr lang="zh-HK" altLang="en-US" sz="2400" dirty="0"/>
              <a:t>提供</a:t>
            </a:r>
            <a:r>
              <a:rPr lang="ja-JP" altLang="en-US" sz="2400"/>
              <a:t>するポジションを</a:t>
            </a:r>
            <a:r>
              <a:rPr lang="zh-HK" altLang="en-US" sz="2400" dirty="0"/>
              <a:t>設</a:t>
            </a:r>
            <a:r>
              <a:rPr lang="ja-JP" altLang="en-US" sz="2400"/>
              <a:t>けることで、</a:t>
            </a:r>
            <a:r>
              <a:rPr lang="zh-HK" altLang="en-US" sz="2400" dirty="0"/>
              <a:t>現職</a:t>
            </a:r>
            <a:r>
              <a:rPr lang="ja-JP" altLang="en-US" sz="2400"/>
              <a:t>の</a:t>
            </a:r>
            <a:r>
              <a:rPr lang="zh-HK" altLang="en-US" sz="2400" dirty="0"/>
              <a:t>社員</a:t>
            </a:r>
            <a:r>
              <a:rPr lang="ja-JP" altLang="en-US" sz="2400"/>
              <a:t>が</a:t>
            </a:r>
            <a:r>
              <a:rPr lang="zh-HK" altLang="en-US" sz="2400" dirty="0"/>
              <a:t>働</a:t>
            </a:r>
            <a:r>
              <a:rPr lang="ja-JP" altLang="en-US" sz="2400"/>
              <a:t>き</a:t>
            </a:r>
            <a:r>
              <a:rPr lang="zh-HK" altLang="en-US" sz="2400" dirty="0"/>
              <a:t>方</a:t>
            </a:r>
            <a:r>
              <a:rPr lang="ja-JP" altLang="en-US" sz="2400"/>
              <a:t>の</a:t>
            </a:r>
            <a:r>
              <a:rPr lang="zh-HK" altLang="en-US" sz="2400" dirty="0"/>
              <a:t>変更</a:t>
            </a:r>
            <a:r>
              <a:rPr lang="ja-JP" altLang="en-US" sz="2400"/>
              <a:t>を</a:t>
            </a:r>
            <a:r>
              <a:rPr lang="zh-HK" altLang="en-US" sz="2400" dirty="0"/>
              <a:t>検討</a:t>
            </a:r>
            <a:r>
              <a:rPr lang="ja-JP" altLang="en-US" sz="2400"/>
              <a:t>できるようにします。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1510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95DCF2-D7E4-380B-36E0-A279AE2E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企画の詳細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F186B0-92F8-589E-E0B6-B0FF7C1A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実際の企画詳細を明記</a:t>
            </a:r>
          </a:p>
        </p:txBody>
      </p:sp>
    </p:spTree>
    <p:extLst>
      <p:ext uri="{BB962C8B-B14F-4D97-AF65-F5344CB8AC3E}">
        <p14:creationId xmlns:p14="http://schemas.microsoft.com/office/powerpoint/2010/main" val="173355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6E3C37-6732-1B31-BE7E-FC7FBB47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9A680B-F0D5-3706-5CD0-7B6D12634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実施するためのスケジュールを明記（マイルストンがあればなお良い）</a:t>
            </a:r>
          </a:p>
        </p:txBody>
      </p:sp>
    </p:spTree>
    <p:extLst>
      <p:ext uri="{BB962C8B-B14F-4D97-AF65-F5344CB8AC3E}">
        <p14:creationId xmlns:p14="http://schemas.microsoft.com/office/powerpoint/2010/main" val="83141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マスタスケジュール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/>
              <a:t>8</a:t>
            </a:r>
            <a:r>
              <a:rPr kumimoji="1" lang="ja-JP" altLang="en-US"/>
              <a:t>か月間のプロジェクトを通じて、新</a:t>
            </a:r>
            <a:r>
              <a:rPr lang="en-US" altLang="ja-JP"/>
              <a:t>CRM</a:t>
            </a:r>
            <a:r>
              <a:rPr kumimoji="1" lang="ja-JP" altLang="en-US"/>
              <a:t>システムの全社リリースを目指す。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BE8EC0C-F852-444D-A620-927B7770730A}"/>
              </a:ext>
            </a:extLst>
          </p:cNvPr>
          <p:cNvGrpSpPr/>
          <p:nvPr/>
        </p:nvGrpSpPr>
        <p:grpSpPr>
          <a:xfrm>
            <a:off x="1930410" y="1593668"/>
            <a:ext cx="9423390" cy="395297"/>
            <a:chOff x="1727200" y="1591728"/>
            <a:chExt cx="7264400" cy="514350"/>
          </a:xfrm>
          <a:solidFill>
            <a:schemeClr val="bg1">
              <a:lumMod val="85000"/>
            </a:schemeClr>
          </a:solidFill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EF68F14-D825-4E18-BB97-7623E285633A}"/>
                </a:ext>
              </a:extLst>
            </p:cNvPr>
            <p:cNvSpPr/>
            <p:nvPr/>
          </p:nvSpPr>
          <p:spPr>
            <a:xfrm>
              <a:off x="17272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600">
                  <a:solidFill>
                    <a:schemeClr val="tx1"/>
                  </a:solidFill>
                  <a:latin typeface="Meiryo UI"/>
                  <a:ea typeface="Meiryo UI"/>
                </a:rPr>
                <a:t>9</a:t>
              </a:r>
              <a:r>
                <a:rPr kumimoji="1" lang="ja-JP" altLang="en-US" sz="1600">
                  <a:solidFill>
                    <a:schemeClr val="tx1"/>
                  </a:solidFill>
                  <a:latin typeface="Meiryo UI"/>
                  <a:ea typeface="Meiryo UI"/>
                </a:rPr>
                <a:t>月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0E5B9B-342D-4929-838F-B1E288A98051}"/>
                </a:ext>
              </a:extLst>
            </p:cNvPr>
            <p:cNvSpPr/>
            <p:nvPr/>
          </p:nvSpPr>
          <p:spPr>
            <a:xfrm>
              <a:off x="26352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600">
                  <a:solidFill>
                    <a:schemeClr val="tx1"/>
                  </a:solidFill>
                  <a:latin typeface="Meiryo UI"/>
                  <a:ea typeface="Meiryo UI"/>
                </a:rPr>
                <a:t>10</a:t>
              </a:r>
              <a:r>
                <a:rPr kumimoji="1" lang="ja-JP" altLang="en-US" sz="1600">
                  <a:solidFill>
                    <a:schemeClr val="tx1"/>
                  </a:solidFill>
                  <a:latin typeface="Meiryo UI"/>
                  <a:ea typeface="Meiryo UI"/>
                </a:rPr>
                <a:t>月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FEFA31E-57D1-4EEA-87F0-97C8A7B1E7E6}"/>
                </a:ext>
              </a:extLst>
            </p:cNvPr>
            <p:cNvSpPr/>
            <p:nvPr/>
          </p:nvSpPr>
          <p:spPr>
            <a:xfrm>
              <a:off x="35433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  <a:latin typeface="Meiryo UI"/>
                  <a:ea typeface="Meiryo UI"/>
                </a:rPr>
                <a:t>月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EE6346E-C212-4D60-9F1B-37D0D5FC5C5C}"/>
                </a:ext>
              </a:extLst>
            </p:cNvPr>
            <p:cNvSpPr/>
            <p:nvPr/>
          </p:nvSpPr>
          <p:spPr>
            <a:xfrm>
              <a:off x="44513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r>
                <a:rPr kumimoji="1" lang="ja-JP" altLang="en-US" sz="16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6851124-14D0-4C63-80D5-BFAC3CB82F36}"/>
                </a:ext>
              </a:extLst>
            </p:cNvPr>
            <p:cNvSpPr/>
            <p:nvPr/>
          </p:nvSpPr>
          <p:spPr>
            <a:xfrm>
              <a:off x="53594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5</a:t>
              </a:r>
              <a:r>
                <a:rPr kumimoji="1" lang="ja-JP" altLang="en-US" sz="16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96F458-7F1E-4CC1-B066-90EE15836BBC}"/>
                </a:ext>
              </a:extLst>
            </p:cNvPr>
            <p:cNvSpPr/>
            <p:nvPr/>
          </p:nvSpPr>
          <p:spPr>
            <a:xfrm>
              <a:off x="62674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6</a:t>
              </a:r>
              <a:r>
                <a:rPr kumimoji="1" lang="ja-JP" altLang="en-US" sz="16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495A56B-F4BD-4542-8288-E68AAD027BB4}"/>
                </a:ext>
              </a:extLst>
            </p:cNvPr>
            <p:cNvSpPr/>
            <p:nvPr/>
          </p:nvSpPr>
          <p:spPr>
            <a:xfrm>
              <a:off x="717550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7</a:t>
              </a:r>
              <a:r>
                <a:rPr kumimoji="1" lang="ja-JP" altLang="en-US" sz="16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C5075D5-6DEA-4D73-B97F-3B6B3A2B8F98}"/>
                </a:ext>
              </a:extLst>
            </p:cNvPr>
            <p:cNvSpPr/>
            <p:nvPr/>
          </p:nvSpPr>
          <p:spPr>
            <a:xfrm>
              <a:off x="8083550" y="1591728"/>
              <a:ext cx="908050" cy="514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8</a:t>
              </a:r>
              <a:r>
                <a:rPr kumimoji="1" lang="ja-JP" altLang="en-US" sz="16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月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79AB5BC5-B03C-4BEB-B1E4-0209F3D39223}"/>
              </a:ext>
            </a:extLst>
          </p:cNvPr>
          <p:cNvGrpSpPr/>
          <p:nvPr/>
        </p:nvGrpSpPr>
        <p:grpSpPr>
          <a:xfrm>
            <a:off x="3108334" y="2088669"/>
            <a:ext cx="7067542" cy="3963258"/>
            <a:chOff x="2714634" y="1952625"/>
            <a:chExt cx="7067542" cy="4403725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2C167513-66DA-4024-9BF5-2BB8BF6F4C46}"/>
                </a:ext>
              </a:extLst>
            </p:cNvPr>
            <p:cNvCxnSpPr/>
            <p:nvPr/>
          </p:nvCxnSpPr>
          <p:spPr>
            <a:xfrm>
              <a:off x="2714634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52787ABF-3540-46BC-A74B-C2B698A068F4}"/>
                </a:ext>
              </a:extLst>
            </p:cNvPr>
            <p:cNvCxnSpPr/>
            <p:nvPr/>
          </p:nvCxnSpPr>
          <p:spPr>
            <a:xfrm>
              <a:off x="3892558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EC81D4D5-8D6D-40E0-B65A-0A67FDF98C4A}"/>
                </a:ext>
              </a:extLst>
            </p:cNvPr>
            <p:cNvCxnSpPr/>
            <p:nvPr/>
          </p:nvCxnSpPr>
          <p:spPr>
            <a:xfrm>
              <a:off x="5070481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326CCAA0-800D-469F-A855-7CDE29E4B52A}"/>
                </a:ext>
              </a:extLst>
            </p:cNvPr>
            <p:cNvCxnSpPr/>
            <p:nvPr/>
          </p:nvCxnSpPr>
          <p:spPr>
            <a:xfrm>
              <a:off x="6248405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7A0C783-3A38-4E9C-9877-B2B337913DCD}"/>
                </a:ext>
              </a:extLst>
            </p:cNvPr>
            <p:cNvCxnSpPr/>
            <p:nvPr/>
          </p:nvCxnSpPr>
          <p:spPr>
            <a:xfrm>
              <a:off x="7426329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12BA3376-DA41-4DDA-9E83-FA59520459AA}"/>
                </a:ext>
              </a:extLst>
            </p:cNvPr>
            <p:cNvCxnSpPr/>
            <p:nvPr/>
          </p:nvCxnSpPr>
          <p:spPr>
            <a:xfrm>
              <a:off x="8604253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EC8D1F78-CDEF-4876-9343-2D94D5654087}"/>
                </a:ext>
              </a:extLst>
            </p:cNvPr>
            <p:cNvCxnSpPr/>
            <p:nvPr/>
          </p:nvCxnSpPr>
          <p:spPr>
            <a:xfrm>
              <a:off x="9782176" y="1952625"/>
              <a:ext cx="0" cy="4403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462963D-0A03-4BBB-AB4D-641A714DD2A9}"/>
              </a:ext>
            </a:extLst>
          </p:cNvPr>
          <p:cNvGrpSpPr/>
          <p:nvPr/>
        </p:nvGrpSpPr>
        <p:grpSpPr>
          <a:xfrm>
            <a:off x="1930400" y="3252783"/>
            <a:ext cx="8820146" cy="2436529"/>
            <a:chOff x="2064530" y="3256441"/>
            <a:chExt cx="9515545" cy="1420182"/>
          </a:xfrm>
        </p:grpSpPr>
        <p:sp>
          <p:nvSpPr>
            <p:cNvPr id="35" name="矢印: 五方向 34">
              <a:extLst>
                <a:ext uri="{FF2B5EF4-FFF2-40B4-BE49-F238E27FC236}">
                  <a16:creationId xmlns:a16="http://schemas.microsoft.com/office/drawing/2014/main" id="{BE2BEC94-B65D-403E-A7AA-625235F8E57B}"/>
                </a:ext>
              </a:extLst>
            </p:cNvPr>
            <p:cNvSpPr/>
            <p:nvPr/>
          </p:nvSpPr>
          <p:spPr>
            <a:xfrm>
              <a:off x="2064530" y="3256441"/>
              <a:ext cx="2541583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要件定義</a:t>
              </a:r>
            </a:p>
          </p:txBody>
        </p:sp>
        <p:sp>
          <p:nvSpPr>
            <p:cNvPr id="36" name="矢印: 五方向 35">
              <a:extLst>
                <a:ext uri="{FF2B5EF4-FFF2-40B4-BE49-F238E27FC236}">
                  <a16:creationId xmlns:a16="http://schemas.microsoft.com/office/drawing/2014/main" id="{2141A7EB-E70D-4A62-A56A-7CC47A9F81DF}"/>
                </a:ext>
              </a:extLst>
            </p:cNvPr>
            <p:cNvSpPr/>
            <p:nvPr/>
          </p:nvSpPr>
          <p:spPr>
            <a:xfrm>
              <a:off x="4606075" y="3256441"/>
              <a:ext cx="1270794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設計</a:t>
              </a:r>
            </a:p>
          </p:txBody>
        </p:sp>
        <p:sp>
          <p:nvSpPr>
            <p:cNvPr id="38" name="矢印: 五方向 37">
              <a:extLst>
                <a:ext uri="{FF2B5EF4-FFF2-40B4-BE49-F238E27FC236}">
                  <a16:creationId xmlns:a16="http://schemas.microsoft.com/office/drawing/2014/main" id="{409A96F5-E11E-400B-B1BE-1B9D5177F2FC}"/>
                </a:ext>
              </a:extLst>
            </p:cNvPr>
            <p:cNvSpPr/>
            <p:nvPr/>
          </p:nvSpPr>
          <p:spPr>
            <a:xfrm>
              <a:off x="5876883" y="3256441"/>
              <a:ext cx="2541602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環境構築・開発</a:t>
              </a:r>
            </a:p>
          </p:txBody>
        </p:sp>
        <p:sp>
          <p:nvSpPr>
            <p:cNvPr id="39" name="矢印: 五方向 38">
              <a:extLst>
                <a:ext uri="{FF2B5EF4-FFF2-40B4-BE49-F238E27FC236}">
                  <a16:creationId xmlns:a16="http://schemas.microsoft.com/office/drawing/2014/main" id="{4AAF0DA7-D4D9-46AE-929A-585EA96F8921}"/>
                </a:ext>
              </a:extLst>
            </p:cNvPr>
            <p:cNvSpPr/>
            <p:nvPr/>
          </p:nvSpPr>
          <p:spPr>
            <a:xfrm>
              <a:off x="8418494" y="3256441"/>
              <a:ext cx="2541602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テスト</a:t>
              </a:r>
            </a:p>
          </p:txBody>
        </p:sp>
        <p:sp>
          <p:nvSpPr>
            <p:cNvPr id="40" name="矢印: 五方向 39">
              <a:extLst>
                <a:ext uri="{FF2B5EF4-FFF2-40B4-BE49-F238E27FC236}">
                  <a16:creationId xmlns:a16="http://schemas.microsoft.com/office/drawing/2014/main" id="{A601974D-8916-4B47-8BBA-C96822EC10C8}"/>
                </a:ext>
              </a:extLst>
            </p:cNvPr>
            <p:cNvSpPr/>
            <p:nvPr/>
          </p:nvSpPr>
          <p:spPr>
            <a:xfrm>
              <a:off x="5876869" y="3763069"/>
              <a:ext cx="2541613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テスト計画</a:t>
              </a:r>
            </a:p>
          </p:txBody>
        </p:sp>
        <p:sp>
          <p:nvSpPr>
            <p:cNvPr id="41" name="矢印: 五方向 40">
              <a:extLst>
                <a:ext uri="{FF2B5EF4-FFF2-40B4-BE49-F238E27FC236}">
                  <a16:creationId xmlns:a16="http://schemas.microsoft.com/office/drawing/2014/main" id="{87771002-699F-40D2-8394-9FBD215EC809}"/>
                </a:ext>
              </a:extLst>
            </p:cNvPr>
            <p:cNvSpPr/>
            <p:nvPr/>
          </p:nvSpPr>
          <p:spPr>
            <a:xfrm>
              <a:off x="7154551" y="4269698"/>
              <a:ext cx="2541600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移行・運用計画</a:t>
              </a:r>
            </a:p>
          </p:txBody>
        </p:sp>
        <p:sp>
          <p:nvSpPr>
            <p:cNvPr id="43" name="矢印: 五方向 42">
              <a:extLst>
                <a:ext uri="{FF2B5EF4-FFF2-40B4-BE49-F238E27FC236}">
                  <a16:creationId xmlns:a16="http://schemas.microsoft.com/office/drawing/2014/main" id="{1300CCC8-A3B4-4129-A506-2394EF9D0677}"/>
                </a:ext>
              </a:extLst>
            </p:cNvPr>
            <p:cNvSpPr/>
            <p:nvPr/>
          </p:nvSpPr>
          <p:spPr>
            <a:xfrm>
              <a:off x="9689207" y="4269697"/>
              <a:ext cx="1890868" cy="40692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移行</a:t>
              </a:r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9D9B77A-3ABF-49E5-B53A-778805A2EE24}"/>
              </a:ext>
            </a:extLst>
          </p:cNvPr>
          <p:cNvSpPr/>
          <p:nvPr/>
        </p:nvSpPr>
        <p:spPr>
          <a:xfrm>
            <a:off x="9874204" y="2389940"/>
            <a:ext cx="1564848" cy="391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★リリース判断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7081ECE-789C-4C67-B5F5-13079D876898}"/>
              </a:ext>
            </a:extLst>
          </p:cNvPr>
          <p:cNvSpPr/>
          <p:nvPr/>
        </p:nvSpPr>
        <p:spPr>
          <a:xfrm>
            <a:off x="580488" y="2088668"/>
            <a:ext cx="1248312" cy="74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マイルストン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6A389D5-FE0B-4382-8017-64D2EB1F611D}"/>
              </a:ext>
            </a:extLst>
          </p:cNvPr>
          <p:cNvSpPr/>
          <p:nvPr/>
        </p:nvSpPr>
        <p:spPr>
          <a:xfrm>
            <a:off x="580488" y="3022118"/>
            <a:ext cx="1248312" cy="302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スケジュール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7171382-53B4-4FF2-BA84-C5862277BF77}"/>
              </a:ext>
            </a:extLst>
          </p:cNvPr>
          <p:cNvSpPr/>
          <p:nvPr/>
        </p:nvSpPr>
        <p:spPr>
          <a:xfrm>
            <a:off x="10506502" y="2067061"/>
            <a:ext cx="1564848" cy="391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★システムリリース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0CFD9FC-D088-48D5-BB46-CCD773915F12}"/>
              </a:ext>
            </a:extLst>
          </p:cNvPr>
          <p:cNvCxnSpPr/>
          <p:nvPr/>
        </p:nvCxnSpPr>
        <p:spPr>
          <a:xfrm>
            <a:off x="1930400" y="2921000"/>
            <a:ext cx="946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214C8D5-089A-44B1-A033-15A69AB69210}"/>
              </a:ext>
            </a:extLst>
          </p:cNvPr>
          <p:cNvSpPr/>
          <p:nvPr/>
        </p:nvSpPr>
        <p:spPr>
          <a:xfrm>
            <a:off x="5003642" y="2075211"/>
            <a:ext cx="1573590" cy="389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★ライセンス契約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11AFC03-9F79-4250-8E61-156BBF42D820}"/>
              </a:ext>
            </a:extLst>
          </p:cNvPr>
          <p:cNvSpPr/>
          <p:nvPr/>
        </p:nvSpPr>
        <p:spPr>
          <a:xfrm>
            <a:off x="5012384" y="2389940"/>
            <a:ext cx="1564848" cy="391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★仕様確定</a:t>
            </a:r>
          </a:p>
        </p:txBody>
      </p:sp>
    </p:spTree>
    <p:extLst>
      <p:ext uri="{BB962C8B-B14F-4D97-AF65-F5344CB8AC3E}">
        <p14:creationId xmlns:p14="http://schemas.microsoft.com/office/powerpoint/2010/main" val="154521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FD033B0E8C743499BD8EC5C5E9A3F7A" ma:contentTypeVersion="4" ma:contentTypeDescription="新しいドキュメントを作成します。" ma:contentTypeScope="" ma:versionID="9d2c2808aaad6b518c1f186e704e1e76">
  <xsd:schema xmlns:xsd="http://www.w3.org/2001/XMLSchema" xmlns:xs="http://www.w3.org/2001/XMLSchema" xmlns:p="http://schemas.microsoft.com/office/2006/metadata/properties" xmlns:ns2="bc041062-21ba-4d01-9c16-6a5e93a4d652" targetNamespace="http://schemas.microsoft.com/office/2006/metadata/properties" ma:root="true" ma:fieldsID="be43227078d9809f5ae9b266f06ca5cb" ns2:_="">
    <xsd:import namespace="bc041062-21ba-4d01-9c16-6a5e93a4d6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41062-21ba-4d01-9c16-6a5e93a4d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330137-1056-4C90-B5D8-31DD898502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6D8B3D-E657-4EDA-B4AD-DBE9C188EE5D}">
  <ds:schemaRefs>
    <ds:schemaRef ds:uri="http://schemas.microsoft.com/office/2006/metadata/properties"/>
    <ds:schemaRef ds:uri="http://schemas.microsoft.com/office/infopath/2007/PartnerControls"/>
    <ds:schemaRef ds:uri="7567ac4f-301d-4673-a4fd-71f3f94a5b21"/>
  </ds:schemaRefs>
</ds:datastoreItem>
</file>

<file path=customXml/itemProps3.xml><?xml version="1.0" encoding="utf-8"?>
<ds:datastoreItem xmlns:ds="http://schemas.openxmlformats.org/officeDocument/2006/customXml" ds:itemID="{7708B7BB-22D4-4CEA-ADE7-61910062B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041062-21ba-4d01-9c16-6a5e93a4d6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445</Words>
  <Application>Microsoft Macintosh PowerPoint</Application>
  <PresentationFormat>寬螢幕</PresentationFormat>
  <Paragraphs>45</Paragraphs>
  <Slides>8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Meiryo UI</vt:lpstr>
      <vt:lpstr>Noto Sans CJK JP</vt:lpstr>
      <vt:lpstr>游ゴシック</vt:lpstr>
      <vt:lpstr>游ゴシック Light</vt:lpstr>
      <vt:lpstr>Arial</vt:lpstr>
      <vt:lpstr>Helvetica Neue</vt:lpstr>
      <vt:lpstr>Office テーマ</vt:lpstr>
      <vt:lpstr>（スラッシュワーカー）</vt:lpstr>
      <vt:lpstr>現状分析</vt:lpstr>
      <vt:lpstr>現状分析</vt:lpstr>
      <vt:lpstr>企画の目的</vt:lpstr>
      <vt:lpstr>課題（問題）</vt:lpstr>
      <vt:lpstr>企画の詳細</vt:lpstr>
      <vt:lpstr>スケジュール</vt:lpstr>
      <vt:lpstr>マスタスケジュール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企画書のタイトル</dc:title>
  <dc:creator>内山 豊彦</dc:creator>
  <cp:lastModifiedBy>文 家俊</cp:lastModifiedBy>
  <cp:revision>13</cp:revision>
  <dcterms:created xsi:type="dcterms:W3CDTF">2023-04-04T23:58:47Z</dcterms:created>
  <dcterms:modified xsi:type="dcterms:W3CDTF">2024-10-15T17:13:01Z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0x0101002FD033B0E8C743499BD8EC5C5E9A3F7A</vt:lpwstr>
  </property>
  <property fmtid="{D5CDD505-2E9C-101B-9397-08002B2CF9AE}" pid="3" name="MediaServiceImageTags">
    <vt:lpwstr/>
  </property>
</Properties>
</file>