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72" r:id="rId5"/>
    <p:sldId id="275" r:id="rId6"/>
    <p:sldId id="270" r:id="rId7"/>
    <p:sldId id="264" r:id="rId8"/>
    <p:sldId id="274" r:id="rId9"/>
    <p:sldId id="263" r:id="rId10"/>
    <p:sldId id="265" r:id="rId11"/>
    <p:sldId id="267" r:id="rId12"/>
    <p:sldId id="269" r:id="rId13"/>
    <p:sldId id="260" r:id="rId14"/>
    <p:sldId id="266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E21"/>
    <a:srgbClr val="AC3D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38"/>
    <p:restoredTop sz="82147"/>
  </p:normalViewPr>
  <p:slideViewPr>
    <p:cSldViewPr snapToGrid="0">
      <p:cViewPr varScale="1">
        <p:scale>
          <a:sx n="129" d="100"/>
          <a:sy n="129" d="100"/>
        </p:scale>
        <p:origin x="11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zh-TW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            </a:t>
          </a:r>
          <a:r>
            <a:rPr lang="en-US" altLang="zh-HK" sz="24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Gomaxprocs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、</a:t>
          </a:r>
          <a:r>
            <a:rPr lang="en-US" sz="2400" b="0" dirty="0">
              <a:latin typeface="Meiryo UI" panose="020B0604030504040204" pitchFamily="34" charset="-128"/>
              <a:ea typeface="Meiryo UI" panose="020B0604030504040204" pitchFamily="34" charset="-128"/>
            </a:rPr>
            <a:t>Goroutine</a:t>
          </a:r>
          <a:r>
            <a:rPr lang="zh-TW" altLang="en-US" sz="2400" b="1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6FFCAD42-244A-5840-9ADA-86AF270EE864}" srcId="{A9229A3D-E090-AA4C-A6BA-89D66306354F}" destId="{05B7333D-CFB4-4D49-90B8-A098F815E272}" srcOrd="2" destOrd="0" parTransId="{D4A6376B-18E8-8D42-B806-5A5BAA189F23}" sibTransId="{042F6D26-50BD-4744-8985-A06E7E534712}"/>
    <dgm:cxn modelId="{6D159045-0BC2-FE40-B1CA-69CF9C5BB7CC}" type="presOf" srcId="{B6CA2A18-39DE-2246-A28D-26793466C417}" destId="{F735CAE4-F68C-9A46-AA22-0D931832B3A9}" srcOrd="0" destOrd="0" presId="urn:microsoft.com/office/officeart/2005/8/layout/vProcess5"/>
    <dgm:cxn modelId="{EC4EC746-177E-BC44-B731-23743CCB2CD9}" type="presOf" srcId="{BE0BA1F6-1DBD-7348-9E61-C2B9827CA8E4}" destId="{236C09B4-12DB-D845-BBAA-F5C88BBCB65D}" srcOrd="0" destOrd="0" presId="urn:microsoft.com/office/officeart/2005/8/layout/vProcess5"/>
    <dgm:cxn modelId="{1FFCCD61-A7F8-9944-8DF4-4A6D568FF683}" type="presOf" srcId="{05B7333D-CFB4-4D49-90B8-A098F815E272}" destId="{1D6B94D4-A3EB-CE40-938F-A5E0760C190D}" srcOrd="1" destOrd="0" presId="urn:microsoft.com/office/officeart/2005/8/layout/vProcess5"/>
    <dgm:cxn modelId="{8B229473-A47B-0041-A430-E1236AAB5E03}" srcId="{A9229A3D-E090-AA4C-A6BA-89D66306354F}" destId="{ACD1D631-75F5-1643-A89B-C929A90C0830}" srcOrd="1" destOrd="0" parTransId="{EBECC0D0-CAB0-5747-9878-475E620E0791}" sibTransId="{B6CA2A18-39DE-2246-A28D-26793466C417}"/>
    <dgm:cxn modelId="{20CB497C-E32A-7A48-B20C-DDEB7446A0C8}" type="presOf" srcId="{05B7333D-CFB4-4D49-90B8-A098F815E272}" destId="{9D6494C2-40E9-1B47-8B9A-BB85D9560F0F}" srcOrd="0" destOrd="0" presId="urn:microsoft.com/office/officeart/2005/8/layout/vProcess5"/>
    <dgm:cxn modelId="{BC2CF38C-A8B3-3840-915D-6949A81CEF6F}" type="presOf" srcId="{ACD1D631-75F5-1643-A89B-C929A90C0830}" destId="{8D60323C-7388-4947-B343-916D8524970D}" srcOrd="1" destOrd="0" presId="urn:microsoft.com/office/officeart/2005/8/layout/vProcess5"/>
    <dgm:cxn modelId="{3DE034AE-E507-C841-A38B-DA17168D6A67}" type="presOf" srcId="{C188B9F0-E883-F447-B26B-0C7CDBB809E1}" destId="{7D1AED19-E9A5-C941-BD86-E937A7A31B8F}" srcOrd="0" destOrd="0" presId="urn:microsoft.com/office/officeart/2005/8/layout/vProcess5"/>
    <dgm:cxn modelId="{4CC2ACC6-6C60-E447-B681-18B90A1F25A2}" type="presOf" srcId="{BE0BA1F6-1DBD-7348-9E61-C2B9827CA8E4}" destId="{9F78ED61-4598-7C4F-93CE-17B6EDAFF535}" srcOrd="1" destOrd="0" presId="urn:microsoft.com/office/officeart/2005/8/layout/vProcess5"/>
    <dgm:cxn modelId="{120179D8-C89A-2A4E-9F01-C93CA2B7B96A}" type="presOf" srcId="{ACD1D631-75F5-1643-A89B-C929A90C0830}" destId="{CD607992-CE5A-FF4C-8C85-39698BECE336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B5C36C0F-C166-EE4A-A047-9CD4AFE823F2}" type="presParOf" srcId="{DAE7AB72-7692-E34B-8E71-CFFBD3DE9881}" destId="{CEA69B49-3AFC-2E47-B5B7-A5B56DA3FAE3}" srcOrd="0" destOrd="0" presId="urn:microsoft.com/office/officeart/2005/8/layout/vProcess5"/>
    <dgm:cxn modelId="{CFA4C167-DA40-4140-8A7C-80AAEF67D990}" type="presParOf" srcId="{DAE7AB72-7692-E34B-8E71-CFFBD3DE9881}" destId="{236C09B4-12DB-D845-BBAA-F5C88BBCB65D}" srcOrd="1" destOrd="0" presId="urn:microsoft.com/office/officeart/2005/8/layout/vProcess5"/>
    <dgm:cxn modelId="{E7CE4E54-71A3-D249-8F9F-52578E3FBB4E}" type="presParOf" srcId="{DAE7AB72-7692-E34B-8E71-CFFBD3DE9881}" destId="{CD607992-CE5A-FF4C-8C85-39698BECE336}" srcOrd="2" destOrd="0" presId="urn:microsoft.com/office/officeart/2005/8/layout/vProcess5"/>
    <dgm:cxn modelId="{44921D64-EBCE-3D45-B40B-386EB65306F4}" type="presParOf" srcId="{DAE7AB72-7692-E34B-8E71-CFFBD3DE9881}" destId="{9D6494C2-40E9-1B47-8B9A-BB85D9560F0F}" srcOrd="3" destOrd="0" presId="urn:microsoft.com/office/officeart/2005/8/layout/vProcess5"/>
    <dgm:cxn modelId="{6CDC872A-6432-0F49-B65F-23F5BDBB7A72}" type="presParOf" srcId="{DAE7AB72-7692-E34B-8E71-CFFBD3DE9881}" destId="{7D1AED19-E9A5-C941-BD86-E937A7A31B8F}" srcOrd="4" destOrd="0" presId="urn:microsoft.com/office/officeart/2005/8/layout/vProcess5"/>
    <dgm:cxn modelId="{CB43889E-2B3B-974A-8A0F-C653624EFB9A}" type="presParOf" srcId="{DAE7AB72-7692-E34B-8E71-CFFBD3DE9881}" destId="{F735CAE4-F68C-9A46-AA22-0D931832B3A9}" srcOrd="5" destOrd="0" presId="urn:microsoft.com/office/officeart/2005/8/layout/vProcess5"/>
    <dgm:cxn modelId="{D83B1015-7499-5245-8F32-DB163188191F}" type="presParOf" srcId="{DAE7AB72-7692-E34B-8E71-CFFBD3DE9881}" destId="{9F78ED61-4598-7C4F-93CE-17B6EDAFF535}" srcOrd="6" destOrd="0" presId="urn:microsoft.com/office/officeart/2005/8/layout/vProcess5"/>
    <dgm:cxn modelId="{EC7BE686-20A5-7B41-85D4-CFA8B4715ABD}" type="presParOf" srcId="{DAE7AB72-7692-E34B-8E71-CFFBD3DE9881}" destId="{8D60323C-7388-4947-B343-916D8524970D}" srcOrd="7" destOrd="0" presId="urn:microsoft.com/office/officeart/2005/8/layout/vProcess5"/>
    <dgm:cxn modelId="{B6D2EFB8-286A-4E43-9DCD-4877E50C7D81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9229A3D-E090-AA4C-A6BA-89D66306354F}" type="doc">
      <dgm:prSet loTypeId="urn:microsoft.com/office/officeart/2005/8/layout/vProcess5" loCatId="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zh-TW" altLang="en-US"/>
        </a:p>
      </dgm:t>
    </dgm:pt>
    <dgm:pt modelId="{05B7333D-CFB4-4D49-90B8-A098F815E272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4A6376B-18E8-8D42-B806-5A5BAA189F23}" type="par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042F6D26-50BD-4744-8985-A06E7E534712}" type="sibTrans" cxnId="{6FFCAD42-244A-5840-9ADA-86AF270EE864}">
      <dgm:prSet/>
      <dgm:spPr/>
      <dgm:t>
        <a:bodyPr/>
        <a:lstStyle/>
        <a:p>
          <a:endParaRPr lang="zh-TW" altLang="en-US"/>
        </a:p>
      </dgm:t>
    </dgm:pt>
    <dgm:pt modelId="{ACD1D631-75F5-1643-A89B-C929A90C0830}">
      <dgm:prSet phldrT="[文字]"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BECC0D0-CAB0-5747-9878-475E620E0791}" type="par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6CA2A18-39DE-2246-A28D-26793466C417}" type="sibTrans" cxnId="{8B229473-A47B-0041-A430-E1236AAB5E03}">
      <dgm:prSet/>
      <dgm:spPr/>
      <dgm:t>
        <a:bodyPr/>
        <a:lstStyle/>
        <a:p>
          <a:endParaRPr lang="zh-TW" altLang="en-US"/>
        </a:p>
      </dgm:t>
    </dgm:pt>
    <dgm:pt modelId="{BE0BA1F6-1DBD-7348-9E61-C2B9827CA8E4}">
      <dgm:prSet custT="1"/>
      <dgm:spPr/>
      <dgm:t>
        <a:bodyPr/>
        <a:lstStyle/>
        <a:p>
          <a:pPr algn="ctr"/>
          <a:r>
            <a:rPr lang="ja-JP" altLang="en-US" sz="24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AED1780-EC3E-264A-8908-ADBC6AE54E15}" type="par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C188B9F0-E883-F447-B26B-0C7CDBB809E1}" type="sibTrans" cxnId="{CC1A63E7-9EE8-044F-B437-03B5F1673A4A}">
      <dgm:prSet/>
      <dgm:spPr/>
      <dgm:t>
        <a:bodyPr/>
        <a:lstStyle/>
        <a:p>
          <a:endParaRPr lang="zh-TW" altLang="en-US"/>
        </a:p>
      </dgm:t>
    </dgm:pt>
    <dgm:pt modelId="{DAE7AB72-7692-E34B-8E71-CFFBD3DE9881}" type="pres">
      <dgm:prSet presAssocID="{A9229A3D-E090-AA4C-A6BA-89D66306354F}" presName="outerComposite" presStyleCnt="0">
        <dgm:presLayoutVars>
          <dgm:chMax val="5"/>
          <dgm:dir/>
          <dgm:resizeHandles val="exact"/>
        </dgm:presLayoutVars>
      </dgm:prSet>
      <dgm:spPr/>
    </dgm:pt>
    <dgm:pt modelId="{CEA69B49-3AFC-2E47-B5B7-A5B56DA3FAE3}" type="pres">
      <dgm:prSet presAssocID="{A9229A3D-E090-AA4C-A6BA-89D66306354F}" presName="dummyMaxCanvas" presStyleCnt="0">
        <dgm:presLayoutVars/>
      </dgm:prSet>
      <dgm:spPr/>
    </dgm:pt>
    <dgm:pt modelId="{236C09B4-12DB-D845-BBAA-F5C88BBCB65D}" type="pres">
      <dgm:prSet presAssocID="{A9229A3D-E090-AA4C-A6BA-89D66306354F}" presName="ThreeNodes_1" presStyleLbl="node1" presStyleIdx="0" presStyleCnt="3" custLinFactNeighborX="-10019" custLinFactNeighborY="-43191">
        <dgm:presLayoutVars>
          <dgm:bulletEnabled val="1"/>
        </dgm:presLayoutVars>
      </dgm:prSet>
      <dgm:spPr/>
    </dgm:pt>
    <dgm:pt modelId="{CD607992-CE5A-FF4C-8C85-39698BECE336}" type="pres">
      <dgm:prSet presAssocID="{A9229A3D-E090-AA4C-A6BA-89D66306354F}" presName="ThreeNodes_2" presStyleLbl="node1" presStyleIdx="1" presStyleCnt="3">
        <dgm:presLayoutVars>
          <dgm:bulletEnabled val="1"/>
        </dgm:presLayoutVars>
      </dgm:prSet>
      <dgm:spPr/>
    </dgm:pt>
    <dgm:pt modelId="{9D6494C2-40E9-1B47-8B9A-BB85D9560F0F}" type="pres">
      <dgm:prSet presAssocID="{A9229A3D-E090-AA4C-A6BA-89D66306354F}" presName="ThreeNodes_3" presStyleLbl="node1" presStyleIdx="2" presStyleCnt="3">
        <dgm:presLayoutVars>
          <dgm:bulletEnabled val="1"/>
        </dgm:presLayoutVars>
      </dgm:prSet>
      <dgm:spPr/>
    </dgm:pt>
    <dgm:pt modelId="{7D1AED19-E9A5-C941-BD86-E937A7A31B8F}" type="pres">
      <dgm:prSet presAssocID="{A9229A3D-E090-AA4C-A6BA-89D66306354F}" presName="ThreeConn_1-2" presStyleLbl="fgAccFollowNode1" presStyleIdx="0" presStyleCnt="2">
        <dgm:presLayoutVars>
          <dgm:bulletEnabled val="1"/>
        </dgm:presLayoutVars>
      </dgm:prSet>
      <dgm:spPr/>
    </dgm:pt>
    <dgm:pt modelId="{F735CAE4-F68C-9A46-AA22-0D931832B3A9}" type="pres">
      <dgm:prSet presAssocID="{A9229A3D-E090-AA4C-A6BA-89D66306354F}" presName="ThreeConn_2-3" presStyleLbl="fgAccFollowNode1" presStyleIdx="1" presStyleCnt="2">
        <dgm:presLayoutVars>
          <dgm:bulletEnabled val="1"/>
        </dgm:presLayoutVars>
      </dgm:prSet>
      <dgm:spPr/>
    </dgm:pt>
    <dgm:pt modelId="{9F78ED61-4598-7C4F-93CE-17B6EDAFF535}" type="pres">
      <dgm:prSet presAssocID="{A9229A3D-E090-AA4C-A6BA-89D66306354F}" presName="ThreeNodes_1_text" presStyleLbl="node1" presStyleIdx="2" presStyleCnt="3">
        <dgm:presLayoutVars>
          <dgm:bulletEnabled val="1"/>
        </dgm:presLayoutVars>
      </dgm:prSet>
      <dgm:spPr/>
    </dgm:pt>
    <dgm:pt modelId="{8D60323C-7388-4947-B343-916D8524970D}" type="pres">
      <dgm:prSet presAssocID="{A9229A3D-E090-AA4C-A6BA-89D66306354F}" presName="ThreeNodes_2_text" presStyleLbl="node1" presStyleIdx="2" presStyleCnt="3">
        <dgm:presLayoutVars>
          <dgm:bulletEnabled val="1"/>
        </dgm:presLayoutVars>
      </dgm:prSet>
      <dgm:spPr/>
    </dgm:pt>
    <dgm:pt modelId="{1D6B94D4-A3EB-CE40-938F-A5E0760C190D}" type="pres">
      <dgm:prSet presAssocID="{A9229A3D-E090-AA4C-A6BA-89D66306354F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0467A16-6E58-EF46-A2DB-EB3D714F5DDE}" type="presOf" srcId="{05B7333D-CFB4-4D49-90B8-A098F815E272}" destId="{CD607992-CE5A-FF4C-8C85-39698BECE336}" srcOrd="0" destOrd="0" presId="urn:microsoft.com/office/officeart/2005/8/layout/vProcess5"/>
    <dgm:cxn modelId="{2AB27E1D-FA1F-F549-A17E-573BE4B941F3}" type="presOf" srcId="{BE0BA1F6-1DBD-7348-9E61-C2B9827CA8E4}" destId="{9F78ED61-4598-7C4F-93CE-17B6EDAFF535}" srcOrd="1" destOrd="0" presId="urn:microsoft.com/office/officeart/2005/8/layout/vProcess5"/>
    <dgm:cxn modelId="{08A26A25-6A2A-BA4A-A71A-6C04E61FBDCC}" type="presOf" srcId="{A9229A3D-E090-AA4C-A6BA-89D66306354F}" destId="{DAE7AB72-7692-E34B-8E71-CFFBD3DE9881}" srcOrd="0" destOrd="0" presId="urn:microsoft.com/office/officeart/2005/8/layout/vProcess5"/>
    <dgm:cxn modelId="{CAAD433B-FA9F-F54C-996F-91F89CB12B30}" type="presOf" srcId="{BE0BA1F6-1DBD-7348-9E61-C2B9827CA8E4}" destId="{236C09B4-12DB-D845-BBAA-F5C88BBCB65D}" srcOrd="0" destOrd="0" presId="urn:microsoft.com/office/officeart/2005/8/layout/vProcess5"/>
    <dgm:cxn modelId="{6FFCAD42-244A-5840-9ADA-86AF270EE864}" srcId="{A9229A3D-E090-AA4C-A6BA-89D66306354F}" destId="{05B7333D-CFB4-4D49-90B8-A098F815E272}" srcOrd="1" destOrd="0" parTransId="{D4A6376B-18E8-8D42-B806-5A5BAA189F23}" sibTransId="{042F6D26-50BD-4744-8985-A06E7E534712}"/>
    <dgm:cxn modelId="{C119B64F-83A7-B441-83FA-14A3ABF7D63B}" type="presOf" srcId="{ACD1D631-75F5-1643-A89B-C929A90C0830}" destId="{1D6B94D4-A3EB-CE40-938F-A5E0760C190D}" srcOrd="1" destOrd="0" presId="urn:microsoft.com/office/officeart/2005/8/layout/vProcess5"/>
    <dgm:cxn modelId="{E49DF45D-4DDB-8240-BF6A-AD692A41908F}" type="presOf" srcId="{05B7333D-CFB4-4D49-90B8-A098F815E272}" destId="{8D60323C-7388-4947-B343-916D8524970D}" srcOrd="1" destOrd="0" presId="urn:microsoft.com/office/officeart/2005/8/layout/vProcess5"/>
    <dgm:cxn modelId="{6C499462-F3CC-A34A-B7E7-9378B8034323}" type="presOf" srcId="{042F6D26-50BD-4744-8985-A06E7E534712}" destId="{F735CAE4-F68C-9A46-AA22-0D931832B3A9}" srcOrd="0" destOrd="0" presId="urn:microsoft.com/office/officeart/2005/8/layout/vProcess5"/>
    <dgm:cxn modelId="{8B229473-A47B-0041-A430-E1236AAB5E03}" srcId="{A9229A3D-E090-AA4C-A6BA-89D66306354F}" destId="{ACD1D631-75F5-1643-A89B-C929A90C0830}" srcOrd="2" destOrd="0" parTransId="{EBECC0D0-CAB0-5747-9878-475E620E0791}" sibTransId="{B6CA2A18-39DE-2246-A28D-26793466C417}"/>
    <dgm:cxn modelId="{1A92B3C0-F821-3945-9471-3A9155ABB44C}" type="presOf" srcId="{ACD1D631-75F5-1643-A89B-C929A90C0830}" destId="{9D6494C2-40E9-1B47-8B9A-BB85D9560F0F}" srcOrd="0" destOrd="0" presId="urn:microsoft.com/office/officeart/2005/8/layout/vProcess5"/>
    <dgm:cxn modelId="{CC1A63E7-9EE8-044F-B437-03B5F1673A4A}" srcId="{A9229A3D-E090-AA4C-A6BA-89D66306354F}" destId="{BE0BA1F6-1DBD-7348-9E61-C2B9827CA8E4}" srcOrd="0" destOrd="0" parTransId="{BAED1780-EC3E-264A-8908-ADBC6AE54E15}" sibTransId="{C188B9F0-E883-F447-B26B-0C7CDBB809E1}"/>
    <dgm:cxn modelId="{17A144F8-A7A5-944C-8AAF-C9C4D161322A}" type="presOf" srcId="{C188B9F0-E883-F447-B26B-0C7CDBB809E1}" destId="{7D1AED19-E9A5-C941-BD86-E937A7A31B8F}" srcOrd="0" destOrd="0" presId="urn:microsoft.com/office/officeart/2005/8/layout/vProcess5"/>
    <dgm:cxn modelId="{CF560E24-3455-6346-8A36-C814778B8831}" type="presParOf" srcId="{DAE7AB72-7692-E34B-8E71-CFFBD3DE9881}" destId="{CEA69B49-3AFC-2E47-B5B7-A5B56DA3FAE3}" srcOrd="0" destOrd="0" presId="urn:microsoft.com/office/officeart/2005/8/layout/vProcess5"/>
    <dgm:cxn modelId="{6C5807B3-295D-0044-89FB-1A4CACCE0D2D}" type="presParOf" srcId="{DAE7AB72-7692-E34B-8E71-CFFBD3DE9881}" destId="{236C09B4-12DB-D845-BBAA-F5C88BBCB65D}" srcOrd="1" destOrd="0" presId="urn:microsoft.com/office/officeart/2005/8/layout/vProcess5"/>
    <dgm:cxn modelId="{1B64969D-2CEE-FD48-AE76-7E401F96A6FA}" type="presParOf" srcId="{DAE7AB72-7692-E34B-8E71-CFFBD3DE9881}" destId="{CD607992-CE5A-FF4C-8C85-39698BECE336}" srcOrd="2" destOrd="0" presId="urn:microsoft.com/office/officeart/2005/8/layout/vProcess5"/>
    <dgm:cxn modelId="{25791706-A3AC-DA49-9ED9-3A4936233CFD}" type="presParOf" srcId="{DAE7AB72-7692-E34B-8E71-CFFBD3DE9881}" destId="{9D6494C2-40E9-1B47-8B9A-BB85D9560F0F}" srcOrd="3" destOrd="0" presId="urn:microsoft.com/office/officeart/2005/8/layout/vProcess5"/>
    <dgm:cxn modelId="{C451275D-54AB-AC4D-BEA1-924BA7687EF7}" type="presParOf" srcId="{DAE7AB72-7692-E34B-8E71-CFFBD3DE9881}" destId="{7D1AED19-E9A5-C941-BD86-E937A7A31B8F}" srcOrd="4" destOrd="0" presId="urn:microsoft.com/office/officeart/2005/8/layout/vProcess5"/>
    <dgm:cxn modelId="{88B6BCB5-7F71-DB40-9012-4762D8FF1E96}" type="presParOf" srcId="{DAE7AB72-7692-E34B-8E71-CFFBD3DE9881}" destId="{F735CAE4-F68C-9A46-AA22-0D931832B3A9}" srcOrd="5" destOrd="0" presId="urn:microsoft.com/office/officeart/2005/8/layout/vProcess5"/>
    <dgm:cxn modelId="{871F9FC6-1AFC-1340-A689-9DE8664F6B1C}" type="presParOf" srcId="{DAE7AB72-7692-E34B-8E71-CFFBD3DE9881}" destId="{9F78ED61-4598-7C4F-93CE-17B6EDAFF535}" srcOrd="6" destOrd="0" presId="urn:microsoft.com/office/officeart/2005/8/layout/vProcess5"/>
    <dgm:cxn modelId="{B46B8705-6136-F943-B04E-620F4BEDFD94}" type="presParOf" srcId="{DAE7AB72-7692-E34B-8E71-CFFBD3DE9881}" destId="{8D60323C-7388-4947-B343-916D8524970D}" srcOrd="7" destOrd="0" presId="urn:microsoft.com/office/officeart/2005/8/layout/vProcess5"/>
    <dgm:cxn modelId="{6BCEADBB-0784-5546-97C0-86056958F5AE}" type="presParOf" srcId="{DAE7AB72-7692-E34B-8E71-CFFBD3DE9881}" destId="{1D6B94D4-A3EB-CE40-938F-A5E0760C190D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ハッシュ関数のコードを設置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            </a:t>
          </a:r>
          <a:r>
            <a:rPr lang="en-US" altLang="zh-HK" sz="2400" kern="1200" dirty="0" err="1">
              <a:latin typeface="Meiryo UI" panose="020B0604030504040204" pitchFamily="34" charset="-128"/>
              <a:ea typeface="Meiryo UI" panose="020B0604030504040204" pitchFamily="34" charset="-128"/>
            </a:rPr>
            <a:t>Gomaxprocs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、</a:t>
          </a:r>
          <a:r>
            <a:rPr lang="en-US" sz="2400" b="0" kern="1200" dirty="0">
              <a:latin typeface="Meiryo UI" panose="020B0604030504040204" pitchFamily="34" charset="-128"/>
              <a:ea typeface="Meiryo UI" panose="020B0604030504040204" pitchFamily="34" charset="-128"/>
            </a:rPr>
            <a:t>Goroutine</a:t>
          </a:r>
          <a:r>
            <a:rPr lang="zh-TW" altLang="en-US" sz="2400" b="1" kern="1200" dirty="0">
              <a:latin typeface="Meiryo UI" panose="020B0604030504040204" pitchFamily="34" charset="-128"/>
              <a:ea typeface="Meiryo UI" panose="020B0604030504040204" pitchFamily="34" charset="-128"/>
            </a:rPr>
            <a:t> 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設置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ブロックの作成時間を計算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6C09B4-12DB-D845-BBAA-F5C88BBCB65D}">
      <dsp:nvSpPr>
        <dsp:cNvPr id="0" name=""/>
        <dsp:cNvSpPr/>
      </dsp:nvSpPr>
      <dsp:spPr>
        <a:xfrm>
          <a:off x="0" y="0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テーマの範囲を決める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33110" y="33110"/>
        <a:ext cx="6322369" cy="1064240"/>
      </dsp:txXfrm>
    </dsp:sp>
    <dsp:sp modelId="{CD607992-CE5A-FF4C-8C85-39698BECE336}">
      <dsp:nvSpPr>
        <dsp:cNvPr id="0" name=""/>
        <dsp:cNvSpPr/>
      </dsp:nvSpPr>
      <dsp:spPr>
        <a:xfrm>
          <a:off x="665490" y="1318871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前回の研究コードを整理する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698600" y="1351981"/>
        <a:ext cx="6075715" cy="1064240"/>
      </dsp:txXfrm>
    </dsp:sp>
    <dsp:sp modelId="{9D6494C2-40E9-1B47-8B9A-BB85D9560F0F}">
      <dsp:nvSpPr>
        <dsp:cNvPr id="0" name=""/>
        <dsp:cNvSpPr/>
      </dsp:nvSpPr>
      <dsp:spPr>
        <a:xfrm>
          <a:off x="1330980" y="2637742"/>
          <a:ext cx="7542225" cy="1130460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400" kern="1200">
              <a:latin typeface="Meiryo UI" panose="020B0604030504040204" pitchFamily="34" charset="-128"/>
              <a:ea typeface="Meiryo UI" panose="020B0604030504040204" pitchFamily="34" charset="-128"/>
            </a:rPr>
            <a:t>　　　　　</a:t>
          </a:r>
          <a:r>
            <a:rPr lang="zh-HK" altLang="en-US" sz="24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ハッシュン関数と監視のツールを調べる</a:t>
          </a:r>
          <a:endParaRPr lang="zh-TW" altLang="en-US" sz="24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1364090" y="2670852"/>
        <a:ext cx="6075715" cy="1064240"/>
      </dsp:txXfrm>
    </dsp:sp>
    <dsp:sp modelId="{7D1AED19-E9A5-C941-BD86-E937A7A31B8F}">
      <dsp:nvSpPr>
        <dsp:cNvPr id="0" name=""/>
        <dsp:cNvSpPr/>
      </dsp:nvSpPr>
      <dsp:spPr>
        <a:xfrm>
          <a:off x="6807425" y="857266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6972755" y="857266"/>
        <a:ext cx="404139" cy="552936"/>
      </dsp:txXfrm>
    </dsp:sp>
    <dsp:sp modelId="{F735CAE4-F68C-9A46-AA22-0D931832B3A9}">
      <dsp:nvSpPr>
        <dsp:cNvPr id="0" name=""/>
        <dsp:cNvSpPr/>
      </dsp:nvSpPr>
      <dsp:spPr>
        <a:xfrm>
          <a:off x="7472915" y="2168600"/>
          <a:ext cx="734799" cy="734799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3300" kern="1200"/>
        </a:p>
      </dsp:txBody>
      <dsp:txXfrm>
        <a:off x="7638245" y="2168600"/>
        <a:ext cx="404139" cy="5529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14/01/25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E554-039F-EB64-482C-83CCBD62A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80B1AF1-1B55-BF84-885B-D0D02F046C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305AC10-1402-161F-9D18-F8BBCE98C8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は、色々なハッシュ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って、複数コアと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並行処理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のコードを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してテストしました。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Goroutine（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ゴルーチン）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0E0E0E"/>
                </a:solidFill>
                <a:effectLst/>
                <a:latin typeface=".AppleSystemUIFont"/>
              </a:rPr>
              <a:t>GOMAXPROCS（</a:t>
            </a:r>
            <a:r>
              <a:rPr lang="ja-JP" altLang="en-US" b="1">
                <a:solidFill>
                  <a:srgbClr val="0E0E0E"/>
                </a:solidFill>
                <a:effectLst/>
                <a:latin typeface=".AppleSystemUIFont"/>
              </a:rPr>
              <a:t>ゴーマックスプロックス）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 </a:t>
            </a:r>
          </a:p>
          <a:p>
            <a:endParaRPr lang="ja-JP" altLang="en-US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D84803-3903-F559-4A2B-7BF45559F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760778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1BEE9-E4E4-FBE6-F62A-0ADDD9438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7CA14F-6D27-9E58-BC22-B75AD8A42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D4F50A-5BB9-A852-8741-917ACCF83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前回選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んだ四つのハッシュ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は、セキュリティを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重視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られています。ただ、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計算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遅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いので、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今回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はもっと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速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くて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効率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良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いハッシュ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関数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切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り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替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えました。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A6E327-FA4A-AF81-0372-676E645E9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1487591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8266415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3A679-C56F-4D52-9783-F01AF7AA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9583BA9-9A92-DF4E-75D9-805F062C2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821689A-5DFC-599D-FCBB-1E5F9D1EE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前回</a:t>
            </a:r>
            <a:r>
              <a:rPr lang="ja-JP" altLang="en-US"/>
              <a:t>は </a:t>
            </a:r>
            <a:r>
              <a:rPr lang="en-US" altLang="zh-HK" dirty="0"/>
              <a:t>Sha256 </a:t>
            </a:r>
            <a:r>
              <a:rPr lang="ja-JP" altLang="en-US"/>
              <a:t>を</a:t>
            </a:r>
            <a:r>
              <a:rPr lang="zh-HK" altLang="en-US" dirty="0"/>
              <a:t>使用</a:t>
            </a:r>
            <a:r>
              <a:rPr lang="ja-JP" altLang="en-US"/>
              <a:t>しました。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ブロックチェーンにハッシュを</a:t>
            </a:r>
            <a:r>
              <a:rPr lang="zh-HK" altLang="en-US" dirty="0"/>
              <a:t>使用</a:t>
            </a:r>
            <a:r>
              <a:rPr lang="ja-JP" altLang="en-US"/>
              <a:t>する</a:t>
            </a:r>
            <a:r>
              <a:rPr lang="zh-HK" altLang="en-US" dirty="0"/>
              <a:t>目的</a:t>
            </a:r>
            <a:r>
              <a:rPr lang="ja-JP" altLang="en-US"/>
              <a:t>は、</a:t>
            </a:r>
            <a:r>
              <a:rPr lang="zh-HK" altLang="en-US" dirty="0"/>
              <a:t>情報</a:t>
            </a:r>
            <a:r>
              <a:rPr lang="ja-JP" altLang="en-US"/>
              <a:t>の</a:t>
            </a:r>
            <a:r>
              <a:rPr lang="zh-HK" altLang="en-US" dirty="0"/>
              <a:t>整合性</a:t>
            </a:r>
            <a:r>
              <a:rPr lang="ja-JP" altLang="en-US"/>
              <a:t>を</a:t>
            </a:r>
            <a:r>
              <a:rPr lang="zh-HK" altLang="en-US" dirty="0"/>
              <a:t>保</a:t>
            </a:r>
            <a:r>
              <a:rPr lang="ja-JP" altLang="en-US"/>
              <a:t>つことが</a:t>
            </a:r>
            <a:r>
              <a:rPr lang="zh-HK" altLang="en-US" dirty="0"/>
              <a:t>目的なので、</a:t>
            </a:r>
            <a:br>
              <a:rPr lang="en-US" altLang="zh-HK" dirty="0"/>
            </a:br>
            <a:br>
              <a:rPr lang="en-US" altLang="zh-HK" dirty="0"/>
            </a:br>
            <a:r>
              <a:rPr lang="zh-HK" altLang="en-US" dirty="0"/>
              <a:t>今回</a:t>
            </a:r>
            <a:r>
              <a:rPr lang="ja-JP" altLang="en-US"/>
              <a:t>は </a:t>
            </a:r>
            <a:r>
              <a:rPr lang="en-US" altLang="ja-JP" dirty="0"/>
              <a:t>9 </a:t>
            </a:r>
            <a:r>
              <a:rPr lang="ja-JP" altLang="en-US"/>
              <a:t>つのハッシュ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/>
              <a:t>でテストする</a:t>
            </a:r>
            <a:r>
              <a:rPr lang="zh-HK" altLang="en-US" dirty="0"/>
              <a:t>予定</a:t>
            </a:r>
            <a:r>
              <a:rPr lang="ja-JP" altLang="en-US"/>
              <a:t>です。</a:t>
            </a:r>
            <a:r>
              <a:rPr lang="zh-HK" altLang="en-US" dirty="0"/>
              <a:t>選択する理由はただ今まで使ったことがないハッシュン関数です。</a:t>
            </a: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HK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整合性（</a:t>
            </a:r>
            <a:r>
              <a:rPr lang="ja-JP" altLang="en-US"/>
              <a:t>せいごうせい</a:t>
            </a:r>
            <a:r>
              <a:rPr lang="zh-HK" altLang="en-US" dirty="0"/>
              <a:t>）</a:t>
            </a:r>
            <a:br>
              <a:rPr lang="en-US" altLang="zh-HK" sz="12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dirty="0"/>
              <a:t>保</a:t>
            </a:r>
            <a:r>
              <a:rPr lang="ja-JP" altLang="en-US"/>
              <a:t>つ（</a:t>
            </a:r>
            <a:r>
              <a:rPr lang="zh-HK" altLang="en-US" dirty="0"/>
              <a:t>たもつ</a:t>
            </a:r>
            <a:r>
              <a:rPr lang="ja-JP" altLang="en-US"/>
              <a:t>）</a:t>
            </a:r>
            <a:r>
              <a:rPr lang="en-US" altLang="zh-HK" dirty="0"/>
              <a:t>l</a:t>
            </a:r>
            <a:endParaRPr kumimoji="1" lang="zh-HK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50AC5-9614-1443-90FC-12FF72D0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2852402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sz="12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以下二つツールを使用して調査し続きます。</a:t>
            </a:r>
            <a:endParaRPr lang="en-US" altLang="zh-HK" sz="1200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dirty="0"/>
              <a:t>一つは</a:t>
            </a:r>
            <a:r>
              <a:rPr kumimoji="1" lang="en-US" altLang="zh-HK" dirty="0"/>
              <a:t> go max procs </a:t>
            </a:r>
            <a:r>
              <a:rPr kumimoji="1" lang="zh-HK" altLang="en-US" dirty="0"/>
              <a:t>です。</a:t>
            </a:r>
            <a:br>
              <a:rPr kumimoji="1" lang="en-US" altLang="zh-HK" dirty="0"/>
            </a:br>
            <a:r>
              <a:rPr kumimoji="1" lang="en-US" altLang="zh-HK" dirty="0"/>
              <a:t>	</a:t>
            </a:r>
            <a:r>
              <a:rPr lang="en-US" altLang="zh-HK" dirty="0"/>
              <a:t>Go Max Procs ( Po</a:t>
            </a:r>
            <a:r>
              <a:rPr lang="zh-HK" altLang="en-US" dirty="0"/>
              <a:t>ス</a:t>
            </a:r>
            <a:r>
              <a:rPr lang="en-US" altLang="zh-HK" dirty="0"/>
              <a:t> ) </a:t>
            </a:r>
            <a:r>
              <a:rPr lang="ja-JP" altLang="en-US"/>
              <a:t>は、</a:t>
            </a:r>
            <a:r>
              <a:rPr lang="en-US" altLang="zh-HK" dirty="0"/>
              <a:t>CPU</a:t>
            </a:r>
            <a:r>
              <a:rPr lang="ja-JP" altLang="en-US"/>
              <a:t>のコア</a:t>
            </a:r>
            <a:r>
              <a:rPr lang="zh-HK" altLang="en-US" dirty="0"/>
              <a:t>数</a:t>
            </a:r>
            <a:r>
              <a:rPr lang="ja-JP" altLang="en-US"/>
              <a:t>を</a:t>
            </a:r>
            <a:r>
              <a:rPr lang="zh-HK" altLang="en-US" dirty="0"/>
              <a:t>設定</a:t>
            </a:r>
            <a:r>
              <a:rPr lang="ja-JP" altLang="en-US"/>
              <a:t>できるツールです。</a:t>
            </a:r>
            <a:r>
              <a:rPr lang="zh-HK" altLang="en-US" dirty="0"/>
              <a:t>負荷</a:t>
            </a:r>
            <a:r>
              <a:rPr lang="ja-JP" altLang="en-US"/>
              <a:t>の</a:t>
            </a:r>
            <a:r>
              <a:rPr lang="zh-HK" altLang="en-US" dirty="0"/>
              <a:t>高</a:t>
            </a:r>
            <a:r>
              <a:rPr lang="ja-JP" altLang="en-US"/>
              <a:t>いタスクを</a:t>
            </a:r>
            <a:r>
              <a:rPr lang="zh-HK" altLang="en-US" dirty="0"/>
              <a:t>効率的</a:t>
            </a:r>
            <a:r>
              <a:rPr lang="ja-JP" altLang="en-US"/>
              <a:t>に</a:t>
            </a:r>
            <a:r>
              <a:rPr lang="zh-HK" altLang="en-US" dirty="0"/>
              <a:t>完了</a:t>
            </a:r>
            <a:r>
              <a:rPr lang="ja-JP" altLang="en-US"/>
              <a:t>するためには、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最適化</a:t>
            </a:r>
            <a:r>
              <a:rPr lang="ja-JP" altLang="en-US"/>
              <a:t>が</a:t>
            </a:r>
            <a:r>
              <a:rPr lang="zh-HK" altLang="en-US" dirty="0"/>
              <a:t>重要</a:t>
            </a:r>
            <a:r>
              <a:rPr lang="ja-JP" altLang="en-US"/>
              <a:t>です。</a:t>
            </a:r>
            <a:br>
              <a:rPr lang="en-US" altLang="ja-JP" dirty="0"/>
            </a:br>
            <a:br>
              <a:rPr kumimoji="1" lang="en-US" altLang="zh-HK" dirty="0"/>
            </a:br>
            <a:r>
              <a:rPr kumimoji="1" lang="zh-HK" altLang="en-US" dirty="0"/>
              <a:t>もう一つは</a:t>
            </a:r>
            <a:r>
              <a:rPr kumimoji="1" lang="en-US" altLang="zh-HK" dirty="0" err="1"/>
              <a:t>Pprof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</a:t>
            </a:r>
            <a:r>
              <a:rPr kumimoji="1" lang="ja-JP" altLang="en-US"/>
              <a:t>  </a:t>
            </a:r>
            <a:r>
              <a:rPr kumimoji="1" lang="en-US" altLang="ja-JP" dirty="0"/>
              <a:t>pop f</a:t>
            </a:r>
            <a:r>
              <a:rPr kumimoji="1" lang="zh-HK" altLang="en-US" dirty="0"/>
              <a:t>）です。</a:t>
            </a:r>
            <a:endParaRPr kumimoji="1" lang="en-US" altLang="zh-HK" dirty="0"/>
          </a:p>
          <a:p>
            <a:r>
              <a:rPr kumimoji="1" lang="en-US" altLang="zh-HK" dirty="0"/>
              <a:t>	</a:t>
            </a:r>
            <a:r>
              <a:rPr kumimoji="1" lang="zh-HK" altLang="en-US" dirty="0"/>
              <a:t>（</a:t>
            </a:r>
            <a:r>
              <a:rPr kumimoji="1" lang="en-US" altLang="zh-HK" dirty="0"/>
              <a:t>P pop</a:t>
            </a:r>
            <a:r>
              <a:rPr kumimoji="1" lang="zh-HK" altLang="en-US" dirty="0"/>
              <a:t>）は</a:t>
            </a:r>
            <a:r>
              <a:rPr lang="ja-JP" altLang="en-US"/>
              <a:t>コード</a:t>
            </a:r>
            <a:r>
              <a:rPr lang="zh-HK" altLang="en-US" dirty="0"/>
              <a:t>実行時</a:t>
            </a:r>
            <a:r>
              <a:rPr lang="ja-JP" altLang="en-US"/>
              <a:t>のリソース</a:t>
            </a:r>
            <a:r>
              <a:rPr lang="zh-HK" altLang="en-US" dirty="0"/>
              <a:t>使用状況</a:t>
            </a:r>
            <a:r>
              <a:rPr lang="ja-JP" altLang="en-US"/>
              <a:t>を</a:t>
            </a:r>
            <a:r>
              <a:rPr lang="zh-HK" altLang="en-US" dirty="0"/>
              <a:t>監視</a:t>
            </a:r>
            <a:r>
              <a:rPr lang="ja-JP" altLang="en-US"/>
              <a:t>し、</a:t>
            </a:r>
            <a:r>
              <a:rPr lang="zh-HK" altLang="en-US" dirty="0"/>
              <a:t>分析</a:t>
            </a:r>
            <a:r>
              <a:rPr lang="ja-JP" altLang="en-US"/>
              <a:t>するためのツールです。</a:t>
            </a:r>
            <a:endParaRPr kumimoji="1" lang="en-US" altLang="zh-HK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HK" altLang="en-US" dirty="0"/>
              <a:t>低減（ていげん）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548941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7E149-D2E9-7B4C-022A-28425239B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43ADB7B-D5F2-D5E5-AFCF-A50827E59B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B8E200C-54A5-ADBB-7987-4C51F79C2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テストの時に、ハッシュ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基準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ただし、ファームハッシュ、マーマースリーハッシュ、エックスエックスハッシュは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対応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していないので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ハッシュ値を計算して、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手動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でハッシュを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組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み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わせて 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 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ビットのハッシュ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値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を作ります。</a:t>
            </a: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9A48CB2-C1E5-0017-F1FB-4D73C93C9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27845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C8583-BE30-BEC9-C0A0-103989CE7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5143839-BAA9-20EE-4127-66A69E91E3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81CD29A-C7F7-FFB3-A583-817F52353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テストの時に、ハッシュ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基準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ただし、ファームハッシュ、マーマースリーハッシュ、エックスエックスハッシュは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bit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対応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していないので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ハッシュ値を計算して、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手動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でハッシュを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組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み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合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わせて 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256 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ビットのハッシュ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値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を作ります。</a:t>
            </a:r>
            <a:endParaRPr lang="zh-HK" altLang="en-US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44A3B4-42B7-27B3-385F-3D279261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9928690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D51B8-0FAA-2470-CF6B-8EB5CA169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24381E50-5663-2CD8-3BB1-DE305B4DE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878DC6-D46B-6766-5FE7-7B706569D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E0E0E"/>
                </a:solidFill>
                <a:effectLst/>
                <a:latin typeface=".AppleSystemUIFont"/>
              </a:rPr>
              <a:t>VSCode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すると、デフォルトは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コアです。</a:t>
            </a:r>
            <a:r>
              <a:rPr lang="en-US" dirty="0">
                <a:solidFill>
                  <a:srgbClr val="0E0E0E"/>
                </a:solidFill>
                <a:effectLst/>
                <a:latin typeface=".AppleSystemUIFont"/>
              </a:rPr>
              <a:t>GOMAXPROCS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コアに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設定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し、テストしました。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52DBC3-3A3E-7940-A84E-ABA34E6BED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01380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6BB10-D979-BEC8-558F-6BD4C8AB1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EB737EE-21C5-1F05-76C9-74769B607E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148FDAE-77F3-D548-F25A-F44F594FB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コアで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した結果です。</a:t>
            </a:r>
            <a:b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結果</a:t>
            </a:r>
            <a:r>
              <a:rPr lang="zh-HK" altLang="en-JP" dirty="0">
                <a:solidFill>
                  <a:srgbClr val="0E0E0E"/>
                </a:solidFill>
                <a:effectLst/>
                <a:latin typeface=".AppleSystemUIFont"/>
              </a:rPr>
              <a:t>から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見ると、</a:t>
            </a:r>
            <a:r>
              <a:rPr lang="en-US" altLang="zh-HK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MB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以下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差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は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小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さいですが、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1MB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以上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30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分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から</a:t>
            </a:r>
            <a:r>
              <a:rPr lang="en-US" altLang="ja-JP" dirty="0">
                <a:solidFill>
                  <a:srgbClr val="0E0E0E"/>
                </a:solidFill>
                <a:effectLst/>
                <a:latin typeface=".AppleSystemUIFont"/>
              </a:rPr>
              <a:t>1</a:t>
            </a:r>
            <a:r>
              <a:rPr lang="zh-HK" altLang="en-US" dirty="0">
                <a:solidFill>
                  <a:srgbClr val="0E0E0E"/>
                </a:solidFill>
                <a:effectLst/>
                <a:latin typeface=".AppleSystemUIFont"/>
              </a:rPr>
              <a:t>時間</a:t>
            </a:r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かかりました。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2E7F52-32FB-B20F-27C8-F4B5B1B46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32155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11AF9-706D-F82E-6D79-607D4A849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13E8CC5-D8CF-8C80-3BAA-36994FC7C7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7358368-6024-A204-EEA8-85562605DA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  <a:t>4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コアで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実行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した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結果です</a:t>
            </a:r>
            <a:br>
              <a:rPr lang="en-US" altLang="zh-HK" b="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結果から見ると、並行処理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で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全体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短縮（たんしゅく）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されました。</a:t>
            </a:r>
            <a:b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</a:b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特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に、</a:t>
            </a:r>
            <a:r>
              <a:rPr lang="en-US" altLang="ja-JP" b="0" dirty="0">
                <a:solidFill>
                  <a:srgbClr val="0E0E0E"/>
                </a:solidFill>
                <a:effectLst/>
                <a:latin typeface=".AppleSystemUIFont"/>
              </a:rPr>
              <a:t>1MB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以下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のファイルでは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処理時間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の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差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小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さくなり、１コアの結果より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安定性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が少し</a:t>
            </a:r>
            <a:r>
              <a:rPr lang="zh-HK" altLang="en-US" b="0" dirty="0">
                <a:solidFill>
                  <a:srgbClr val="0E0E0E"/>
                </a:solidFill>
                <a:effectLst/>
                <a:latin typeface=".AppleSystemUIFont"/>
              </a:rPr>
              <a:t>向上</a:t>
            </a:r>
            <a:r>
              <a:rPr lang="ja-JP" altLang="en-US" b="0">
                <a:solidFill>
                  <a:srgbClr val="0E0E0E"/>
                </a:solidFill>
                <a:effectLst/>
                <a:latin typeface=".AppleSystemUIFont"/>
              </a:rPr>
              <a:t>しました。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0E7E20-82A6-E001-4E0F-4DDEB1A2B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8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052875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8E1-902E-834B-AAE1-0D8A7B89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E02A151-06F3-47D4-C42C-A1FAACCB22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06753FE-7774-66CD-177D-4F1840A7C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>
                <a:solidFill>
                  <a:srgbClr val="0E0E0E"/>
                </a:solidFill>
                <a:effectLst/>
                <a:latin typeface=".AppleSystemUIFont"/>
              </a:rPr>
              <a:t>ピープロフとトレースを使い、今後パソコンのパフォーマンスを監視します。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5CF2DB6-57CF-8B4E-21FF-C420D3F88F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809384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488FF91-0940-194F-9C77-DAE915FA224C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DF90C-D644-6640-B8E0-8DE46E7F0644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15762-F46E-5946-89D2-6B3C47526378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6AF3-55CB-4E4C-8497-9B186D03A391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D1AB9-DE2E-F74E-B26B-51B4C34E11D7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4EF20-0F4F-5D4B-981E-76360C562C67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AF90F-A823-E34C-A78F-4AE4CC7F67D9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D99CF-A52E-1943-B2AF-2BB78B1FDB5F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553CA-2D29-764D-AA8F-1197C6038739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83E7-7DB3-3E42-9AA5-4E286FE4D513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40C52-B9B1-6D4B-AD30-EA6291ADE45B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E899F-DB52-CE42-A56D-2D8EF91025F2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C8C46-8D78-CD47-8A77-31D3D7DDC27C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8F07B-E490-A64D-A8FD-15A7600DEDC6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C8759-FE0A-E346-957B-D93FCC1699B5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2399D-36B5-7243-824A-D8DDB2F38D52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A1BCC-89DB-FD42-9808-1E6C9FD979D2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0A750E-E3A6-1740-A438-6E87315FF5E3}" type="datetime1">
              <a:rPr lang="zh-HK" altLang="en-US" smtClean="0"/>
              <a:t>14/01/25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87210" y="1964267"/>
            <a:ext cx="7872915" cy="2421464"/>
          </a:xfrm>
        </p:spPr>
        <p:txBody>
          <a:bodyPr/>
          <a:lstStyle/>
          <a:p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ブロック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化研究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TW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月報告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22BE9F2-C1E7-433D-0F4E-AE53A3318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4319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sz="3000" smtClean="0"/>
              <a:pPr/>
              <a:t>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256EA7B-B9B8-0425-4848-3C9E3F33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626979-17EE-2206-D34F-55273C66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予定</a:t>
            </a:r>
            <a:r>
              <a:rPr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課題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C596B8-319E-7A6F-5626-E09674AA4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456267"/>
            <a:ext cx="10131425" cy="441430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HK" sz="28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r>
              <a:rPr lang="ja-JP" altLang="en-US" sz="2800" b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zh-HK" altLang="en-US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lang="ja-JP" altLang="en-US" sz="2800" b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T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race</a:t>
            </a: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ブロック作成する</a:t>
            </a:r>
            <a:r>
              <a:rPr lang="ja-JP" altLang="en-US" sz="280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パフォーマンスを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監視</a:t>
            </a:r>
            <a:endParaRPr lang="ja-JP" altLang="en-US" sz="28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CC6B30-5E39-A005-D024-ABDDE9A4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10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61540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1D067B-9D73-F246-F469-B992E6E7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5B79A9-23F5-052E-0569-243E200E4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48A57BF7-4A72-D0A0-6C4D-6F2B6F13F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1576377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013812-549F-A8EB-8403-F40346A2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11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756013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4E25DF-4AAC-FC44-12C4-AF12E4447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58BCA6-09F1-BDD7-3944-A55C8D7B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66F0CC-C389-593D-7AE0-6512620EB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12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0F7A07F-2A6C-EB68-0F72-B6DBF0BA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5" y="1226759"/>
            <a:ext cx="10345285" cy="4404481"/>
          </a:xfrm>
        </p:spPr>
        <p:txBody>
          <a:bodyPr>
            <a:normAutofit/>
          </a:bodyPr>
          <a:lstStyle/>
          <a:p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Argon2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RIPEMD-160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GOST R 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Whirlpool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はセキュリティ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重視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されていますが、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計算速度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遅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い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傾向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があるため、より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高速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効率的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な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次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のハッシュ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切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り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替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えます：</a:t>
            </a:r>
            <a:br>
              <a:rPr lang="en-US" altLang="ja-JP" sz="20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lang="ja-JP" altLang="en-US" sz="200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MurmurHash3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spcBef>
                <a:spcPts val="900"/>
              </a:spcBef>
              <a:buNone/>
            </a:pPr>
            <a:r>
              <a:rPr lang="en-US" altLang="zh-HK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000" b="1" dirty="0" err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HighwayHash</a:t>
            </a:r>
            <a:endParaRPr lang="en-US" altLang="zh-HK" sz="20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25249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53DBE7-B749-CAAE-1F11-53E05429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ECA9F2E-A13D-5DE0-A626-B92709B08B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082212"/>
              </p:ext>
            </p:extLst>
          </p:nvPr>
        </p:nvGraphicFramePr>
        <p:xfrm>
          <a:off x="1659395" y="1456267"/>
          <a:ext cx="8873206" cy="3768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FDCC4E-6C2E-3B14-C7BC-52FA2C98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13</a:t>
            </a:fld>
            <a:endParaRPr lang="en-US" sz="30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29936D9-26B7-2097-5D21-86D21C1DC474}"/>
              </a:ext>
            </a:extLst>
          </p:cNvPr>
          <p:cNvSpPr txBox="1"/>
          <p:nvPr/>
        </p:nvSpPr>
        <p:spPr>
          <a:xfrm>
            <a:off x="1374773" y="5870575"/>
            <a:ext cx="2304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＠＝</a:t>
            </a:r>
            <a:r>
              <a:rPr kumimoji="1" lang="zh-HK" altLang="en-US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参考文献の番号</a:t>
            </a:r>
            <a:endParaRPr kumimoji="1" lang="en-US" altLang="zh-HK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623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EA2645-3E07-87F6-8B37-E1F718427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7CB553-1C93-CE89-28EE-BEF6F1B9C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aphicFrame>
        <p:nvGraphicFramePr>
          <p:cNvPr id="5" name="內容版面配置區 4">
            <a:extLst>
              <a:ext uri="{FF2B5EF4-FFF2-40B4-BE49-F238E27FC236}">
                <a16:creationId xmlns:a16="http://schemas.microsoft.com/office/drawing/2014/main" id="{20D38C82-55A8-962D-99A9-61422338F5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8619179"/>
              </p:ext>
            </p:extLst>
          </p:nvPr>
        </p:nvGraphicFramePr>
        <p:xfrm>
          <a:off x="965998" y="1456267"/>
          <a:ext cx="10246958" cy="4209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9919">
                  <a:extLst>
                    <a:ext uri="{9D8B030D-6E8A-4147-A177-3AD203B41FA5}">
                      <a16:colId xmlns:a16="http://schemas.microsoft.com/office/drawing/2014/main" val="3365443076"/>
                    </a:ext>
                  </a:extLst>
                </a:gridCol>
                <a:gridCol w="7847039">
                  <a:extLst>
                    <a:ext uri="{9D8B030D-6E8A-4147-A177-3AD203B41FA5}">
                      <a16:colId xmlns:a16="http://schemas.microsoft.com/office/drawing/2014/main" val="573703539"/>
                    </a:ext>
                  </a:extLst>
                </a:gridCol>
              </a:tblGrid>
              <a:tr h="232684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ja-JP" altLang="en-US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</a:t>
                      </a: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HK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説明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474084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Argon2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パスワード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特化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GPU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攻撃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への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耐性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6084827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BLAKE3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軽量、並列処理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適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した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最新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関数。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3256655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SHA-2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より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高速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で、セキュアな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汎用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ハッシュ。ブロックチェーンで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利用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4402271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Blake2s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軽量版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IoT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デバイスなどのリソース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制限環境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最適。</a:t>
                      </a:r>
                      <a:endParaRPr lang="ja-JP" altLang="en-US" sz="160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628448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GOST R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ロシアの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国家標準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ハッシュ。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国内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暗号規格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法令準拠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3397242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RIPEMD-160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Bitcoin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のアドレス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生成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われるが、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系列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ほどセキュアではない。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59200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NIST 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標準。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データ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完全性検証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や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暗号用途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いられる。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 </a:t>
                      </a:r>
                      <a:r>
                        <a:rPr lang="en-US" altLang="zh-HK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SHA-3 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元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となった。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5203554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可変長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のハッシュ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出力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が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可能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で、デジタル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署名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などで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使用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される。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6693646"/>
                  </a:ext>
                </a:extLst>
              </a:tr>
              <a:tr h="418264">
                <a:tc>
                  <a:txBody>
                    <a:bodyPr/>
                    <a:lstStyle/>
                    <a:p>
                      <a:r>
                        <a:rPr lang="en-US" altLang="zh-HK" sz="16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Whirlpool</a:t>
                      </a:r>
                      <a:endParaRPr lang="en-US" sz="16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高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セキュリティ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けのハッシュだが、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普及率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は</a:t>
                      </a:r>
                      <a:r>
                        <a:rPr lang="zh-HK" altLang="en-US" sz="16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低</a:t>
                      </a:r>
                      <a:r>
                        <a:rPr lang="ja-JP" altLang="en-US" sz="160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い。</a:t>
                      </a:r>
                      <a:endParaRPr lang="zh-HK" altLang="en-US" sz="16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1479745"/>
                  </a:ext>
                </a:extLst>
              </a:tr>
            </a:tbl>
          </a:graphicData>
        </a:graphic>
      </p:graphicFrame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42EB5FD-A6A8-8468-24AA-6022424FB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14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29699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300812"/>
            <a:ext cx="10131425" cy="425637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zh-TW" altLang="en-US" sz="24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endParaRPr lang="en-US" altLang="zh-TW" sz="2400" b="1" dirty="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sz="2400" b="1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言語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調整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するため、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環境変数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関数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	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使用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コア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設定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資源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最適化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ります </a:t>
            </a: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altLang="ja-JP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>
              <a:lnSpc>
                <a:spcPct val="110000"/>
              </a:lnSpc>
            </a:pPr>
            <a:r>
              <a:rPr lang="en-US" altLang="zh-HK" sz="2400" b="1" dirty="0" err="1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Pprof</a:t>
            </a:r>
            <a:endParaRPr lang="en-US" altLang="zh-HK" sz="2400" b="1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457200" lvl="1" indent="0">
              <a:lnSpc>
                <a:spcPct val="110000"/>
              </a:lnSpc>
              <a:buNone/>
            </a:pP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メモリ、</a:t>
            </a:r>
            <a: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goroutine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などのリソースを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分析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し、ボトルネックを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特定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して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視覚化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することで、プログラムの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性能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させます</a:t>
            </a:r>
            <a:endParaRPr lang="ja-JP" altLang="en-US" sz="2400">
              <a:solidFill>
                <a:schemeClr val="tx1">
                  <a:lumMod val="95000"/>
                </a:schemeClr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D11E82-3436-AC05-85E9-467AF1D1E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15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226079"/>
            <a:ext cx="10131425" cy="44058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前回の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研究に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ブロックを作る時、</a:t>
            </a:r>
            <a: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4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分から</a:t>
            </a:r>
            <a:r>
              <a:rPr lang="en-US" altLang="zh-TW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15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分くらい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かかります、</a:t>
            </a:r>
            <a:br>
              <a:rPr lang="en-US" altLang="zh-HK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向上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すれば、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応用範囲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もさらに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拡大できます</a:t>
            </a: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br>
              <a:rPr lang="en-US" altLang="ja-JP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</a:b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一方、ブロックを作る時にパソコンの負担もチェック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することが必要です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E642C1-4724-4B58-6DBB-7058E9B2F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2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5" y="1270831"/>
            <a:ext cx="10131425" cy="4316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を使用する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サーバーの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効率性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関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</a:t>
            </a:r>
            <a:br>
              <a:rPr lang="en-US" altLang="ja-JP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速度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や</a:t>
            </a:r>
            <a:r>
              <a:rPr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負荷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低減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目指します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51C365E-70DA-79CD-F1CC-1D33D0ACD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3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1BF8C-4AEF-92EB-F5B6-34C2D808E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418CBC-F736-1DE1-2B33-91031517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42FACCC-E47D-CFF3-B5E7-930238E0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4</a:t>
            </a:fld>
            <a:endParaRPr lang="en-US" sz="3000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66F1E79-B9B7-92D3-5408-B8487104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6" y="1604433"/>
            <a:ext cx="10131425" cy="3649133"/>
          </a:xfrm>
        </p:spPr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294837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6ACD-CEB1-3EFF-D378-15FAF0FAF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5688D-9921-9037-DB7B-FE1E2F69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F4C8AD-C326-D0DF-D214-A42BA3B5E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5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E0E4D43-ACBE-E6A8-ABE5-A33EF05F8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3356" y="1226759"/>
            <a:ext cx="10238356" cy="4404481"/>
          </a:xfrm>
        </p:spPr>
        <p:txBody>
          <a:bodyPr>
            <a:normAutofit/>
          </a:bodyPr>
          <a:lstStyle/>
          <a:p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ハッシュの</a:t>
            </a:r>
            <a:r>
              <a:rPr lang="zh-HK" altLang="en-US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基準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en-US" altLang="ja-JP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です。   </a:t>
            </a:r>
            <a:endParaRPr lang="en-US" altLang="ja-JP" sz="28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zh-HK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Farm hash</a:t>
            </a:r>
            <a:r>
              <a:rPr lang="zh-HK" altLang="en-US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murmur 3 hash</a:t>
            </a:r>
            <a:r>
              <a:rPr lang="zh-HK" altLang="en-US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zh-HK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XX hash 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は </a:t>
            </a:r>
            <a:r>
              <a:rPr lang="en-US" altLang="ja-JP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256</a:t>
            </a:r>
            <a:r>
              <a:rPr lang="en-US" altLang="zh-HK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bit 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をサポートしていないため、</a:t>
            </a:r>
            <a:r>
              <a:rPr lang="zh-HK" altLang="en-US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手動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でハッシュの</a:t>
            </a:r>
            <a:r>
              <a:rPr lang="zh-HK" altLang="en-US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長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さを</a:t>
            </a:r>
            <a:r>
              <a:rPr lang="zh-HK" altLang="en-US" sz="28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倍増</a:t>
            </a:r>
            <a:r>
              <a:rPr lang="ja-JP" altLang="en-US" sz="28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させました。 </a:t>
            </a:r>
            <a:endParaRPr lang="en-US" altLang="zh-HK" sz="2800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13034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0481B-9EEE-6C60-747C-EDFDB83F7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AC2870-5CD1-460C-9361-97AB97C4B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2183949-C48E-FAE9-CE06-2191FBC49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6</a:t>
            </a:fld>
            <a:endParaRPr lang="en-US" sz="3000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75C52FF-2660-299E-F78C-5AA7A0E74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656" y="1371977"/>
            <a:ext cx="10665205" cy="1456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GOMAXPROCS</a:t>
            </a:r>
            <a:r>
              <a:rPr lang="en-US" altLang="zh-HK" sz="2800" b="1" dirty="0">
                <a:solidFill>
                  <a:schemeClr val="tx1">
                    <a:lumMod val="95000"/>
                  </a:schemeClr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</a:t>
            </a: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の使用率を分けて、４コア</a:t>
            </a:r>
            <a:r>
              <a:rPr lang="en-US" altLang="zh-HK" sz="28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CPU</a:t>
            </a:r>
            <a:r>
              <a:rPr lang="zh-HK" altLang="en-US" sz="2800" dirty="0">
                <a:solidFill>
                  <a:schemeClr val="tx1">
                    <a:lumMod val="9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で設定します。</a:t>
            </a:r>
            <a:endParaRPr lang="en-US" altLang="zh-HK" sz="2800" dirty="0">
              <a:solidFill>
                <a:schemeClr val="tx1">
                  <a:lumMod val="95000"/>
                </a:schemeClr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endParaRPr lang="en-US" altLang="ja-JP" b="1" dirty="0"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r>
              <a:rPr lang="ja-JP" altLang="en-US" sz="2000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アクティビティモニタ（</a:t>
            </a:r>
            <a:r>
              <a:rPr lang="en-US" altLang="ja-JP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mac software</a:t>
            </a:r>
            <a:r>
              <a:rPr lang="ja-JP" altLang="en-US" sz="2000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r>
              <a:rPr lang="en-US" altLang="ja-JP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000" b="1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2000" b="1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ja-JP" altLang="en-US" sz="2000" b="1" i="0">
                <a:solidFill>
                  <a:srgbClr val="FFFFFF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スクリーンショット</a:t>
            </a:r>
            <a:endParaRPr lang="ja-JP" altLang="en-US" sz="2000" b="1">
              <a:solidFill>
                <a:srgbClr val="0E0E0E"/>
              </a:solidFill>
              <a:effectLst/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8B1925-A3C0-2DF3-2662-9682BCDA7C67}"/>
              </a:ext>
            </a:extLst>
          </p:cNvPr>
          <p:cNvGrpSpPr/>
          <p:nvPr/>
        </p:nvGrpSpPr>
        <p:grpSpPr>
          <a:xfrm>
            <a:off x="899657" y="4546754"/>
            <a:ext cx="10665211" cy="854980"/>
            <a:chOff x="899657" y="3160516"/>
            <a:chExt cx="10665211" cy="85498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D0B10EC-F883-F7E4-03EF-38C5F1309782}"/>
                </a:ext>
              </a:extLst>
            </p:cNvPr>
            <p:cNvGrpSpPr/>
            <p:nvPr/>
          </p:nvGrpSpPr>
          <p:grpSpPr>
            <a:xfrm>
              <a:off x="899657" y="3160516"/>
              <a:ext cx="10665211" cy="854980"/>
              <a:chOff x="677917" y="3160802"/>
              <a:chExt cx="8960871" cy="718351"/>
            </a:xfrm>
          </p:grpSpPr>
          <p:pic>
            <p:nvPicPr>
              <p:cNvPr id="10" name="圖片 9">
                <a:extLst>
                  <a:ext uri="{FF2B5EF4-FFF2-40B4-BE49-F238E27FC236}">
                    <a16:creationId xmlns:a16="http://schemas.microsoft.com/office/drawing/2014/main" id="{84264A8A-2B05-922C-BD15-4388D8B434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17306"/>
              <a:stretch/>
            </p:blipFill>
            <p:spPr>
              <a:xfrm>
                <a:off x="677917" y="3160802"/>
                <a:ext cx="8960871" cy="718351"/>
              </a:xfrm>
              <a:prstGeom prst="rect">
                <a:avLst/>
              </a:prstGeom>
            </p:spPr>
          </p:pic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AD954EBC-4365-639B-8C1D-A73E013E5645}"/>
                  </a:ext>
                </a:extLst>
              </p:cNvPr>
              <p:cNvSpPr/>
              <p:nvPr/>
            </p:nvSpPr>
            <p:spPr>
              <a:xfrm>
                <a:off x="744661" y="3214089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C2F6BE41-4D59-734E-6E41-EC8AC23A4D75}"/>
                  </a:ext>
                </a:extLst>
              </p:cNvPr>
              <p:cNvSpPr/>
              <p:nvPr/>
            </p:nvSpPr>
            <p:spPr>
              <a:xfrm>
                <a:off x="4932467" y="3214089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68EB050A-53C5-851E-79F6-120F502D02EE}"/>
                </a:ext>
              </a:extLst>
            </p:cNvPr>
            <p:cNvSpPr/>
            <p:nvPr/>
          </p:nvSpPr>
          <p:spPr>
            <a:xfrm>
              <a:off x="3350172" y="3160516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4058D19D-654E-61A1-CD28-9FF848A424CD}"/>
              </a:ext>
            </a:extLst>
          </p:cNvPr>
          <p:cNvGrpSpPr/>
          <p:nvPr/>
        </p:nvGrpSpPr>
        <p:grpSpPr>
          <a:xfrm>
            <a:off x="899657" y="3093286"/>
            <a:ext cx="10665206" cy="854980"/>
            <a:chOff x="899657" y="4273469"/>
            <a:chExt cx="10665206" cy="854980"/>
          </a:xfrm>
        </p:grpSpPr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7A0661B3-6271-A49B-F4CC-3A0AB6F76565}"/>
                </a:ext>
              </a:extLst>
            </p:cNvPr>
            <p:cNvGrpSpPr/>
            <p:nvPr/>
          </p:nvGrpSpPr>
          <p:grpSpPr>
            <a:xfrm>
              <a:off x="899657" y="4273469"/>
              <a:ext cx="10665206" cy="809624"/>
              <a:chOff x="677917" y="4752245"/>
              <a:chExt cx="8960871" cy="680243"/>
            </a:xfrm>
          </p:grpSpPr>
          <p:pic>
            <p:nvPicPr>
              <p:cNvPr id="16" name="圖片 15">
                <a:extLst>
                  <a:ext uri="{FF2B5EF4-FFF2-40B4-BE49-F238E27FC236}">
                    <a16:creationId xmlns:a16="http://schemas.microsoft.com/office/drawing/2014/main" id="{9D5265CA-E258-2D94-CEAA-FF829E1B4E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r="17306"/>
              <a:stretch/>
            </p:blipFill>
            <p:spPr>
              <a:xfrm>
                <a:off x="677917" y="4752245"/>
                <a:ext cx="8960871" cy="680243"/>
              </a:xfrm>
              <a:prstGeom prst="rect">
                <a:avLst/>
              </a:prstGeom>
            </p:spPr>
          </p:pic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487D975-7CC0-F50C-6438-E6128FDE2245}"/>
                  </a:ext>
                </a:extLst>
              </p:cNvPr>
              <p:cNvSpPr/>
              <p:nvPr/>
            </p:nvSpPr>
            <p:spPr>
              <a:xfrm>
                <a:off x="794443" y="4825923"/>
                <a:ext cx="1456470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プロセス</a:t>
                </a:r>
                <a:r>
                  <a:rPr lang="zh-HK" altLang="en-US" sz="1100" b="1" dirty="0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名</a:t>
                </a:r>
                <a:endParaRPr lang="zh-HK" altLang="en-US" sz="1100" dirty="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0795973B-D179-69D5-A367-729E6344D180}"/>
                  </a:ext>
                </a:extLst>
              </p:cNvPr>
              <p:cNvSpPr/>
              <p:nvPr/>
            </p:nvSpPr>
            <p:spPr>
              <a:xfrm>
                <a:off x="5072542" y="4861214"/>
                <a:ext cx="876984" cy="214911"/>
              </a:xfrm>
              <a:prstGeom prst="rect">
                <a:avLst/>
              </a:prstGeom>
              <a:solidFill>
                <a:srgbClr val="1E1E2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1100" b="1">
                    <a:solidFill>
                      <a:schemeClr val="tx1"/>
                    </a:solidFill>
                    <a:effectLst/>
                    <a:latin typeface="Meiryo UI" panose="020B0604030504040204" pitchFamily="34" charset="-128"/>
                    <a:ea typeface="Meiryo UI" panose="020B0604030504040204" pitchFamily="34" charset="-128"/>
                  </a:rPr>
                  <a:t>スレッド</a:t>
                </a:r>
                <a:endParaRPr lang="ja-JP" altLang="en-US" sz="1100">
                  <a:solidFill>
                    <a:schemeClr val="tx1"/>
                  </a:solidFill>
                  <a:effectLst/>
                  <a:latin typeface="Meiryo UI" panose="020B0604030504040204" pitchFamily="34" charset="-128"/>
                  <a:ea typeface="Meiryo UI" panose="020B0604030504040204" pitchFamily="34" charset="-128"/>
                </a:endParaRPr>
              </a:p>
            </p:txBody>
          </p:sp>
        </p:grp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1BDBA8CB-9121-6336-A341-6671AD642695}"/>
                </a:ext>
              </a:extLst>
            </p:cNvPr>
            <p:cNvSpPr/>
            <p:nvPr/>
          </p:nvSpPr>
          <p:spPr>
            <a:xfrm>
              <a:off x="3541986" y="4273469"/>
              <a:ext cx="1277007" cy="85498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1182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CC7E4-C3BB-8140-5496-5B091E815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727DB8F-560C-2E69-DC21-82E6987B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7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9DA74A8C-F35D-BB0D-D9B6-8894B3C81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745183"/>
              </p:ext>
            </p:extLst>
          </p:nvPr>
        </p:nvGraphicFramePr>
        <p:xfrm>
          <a:off x="204763" y="1875245"/>
          <a:ext cx="11782467" cy="3207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523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84365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33241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1358537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123406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054082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971607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192426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940108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524001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291152">
                <a:tc>
                  <a:txBody>
                    <a:bodyPr/>
                    <a:lstStyle/>
                    <a:p>
                      <a:pPr algn="ctr"/>
                      <a:endParaRPr lang="zh-HK" altLang="en-US" sz="16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1m40~3m40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~44s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4s~24s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30s~1m43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14s~20s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6s~20s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40s~5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0s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</a:t>
                      </a: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5~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4m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1m45~5m48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1m26~2m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1m45~8m47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17s~4m3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49s~1m5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22s~40s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8s~20s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18s~1m30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1m20~2m40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2m55~5m50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24s~5m30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3m55~5m3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10s~41s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52s~1m15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10s~14s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30s~1m1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~27m45</a:t>
                      </a:r>
                      <a:endParaRPr lang="en-US" altLang="zh-HK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~53m48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~53m49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~27m33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~1h19m2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~26m21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5m48~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9m40~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17153F31-E44A-7B41-49C6-DE89425A44D4}"/>
              </a:ext>
            </a:extLst>
          </p:cNvPr>
          <p:cNvSpPr txBox="1"/>
          <p:nvPr/>
        </p:nvSpPr>
        <p:spPr>
          <a:xfrm>
            <a:off x="204763" y="5879068"/>
            <a:ext cx="302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571A41D-988B-5454-00E9-D8EB27A7DC8B}"/>
              </a:ext>
            </a:extLst>
          </p:cNvPr>
          <p:cNvSpPr txBox="1"/>
          <p:nvPr/>
        </p:nvSpPr>
        <p:spPr>
          <a:xfrm>
            <a:off x="4657238" y="1225434"/>
            <a:ext cx="287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1 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コアで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実行</a:t>
            </a:r>
            <a:r>
              <a:rPr lang="ja-JP" altLang="en-US" sz="240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した</a:t>
            </a:r>
            <a:r>
              <a:rPr lang="zh-HK" altLang="en-US" sz="2400" dirty="0">
                <a:effectLst/>
                <a:latin typeface="Meiryo UI" panose="020B0604030504040204" pitchFamily="34" charset="-128"/>
                <a:ea typeface="Meiryo UI" panose="020B0604030504040204" pitchFamily="34" charset="-128"/>
              </a:rPr>
              <a:t>時間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9250D3D9-6831-325F-5025-C93B12BEFBC0}"/>
              </a:ext>
            </a:extLst>
          </p:cNvPr>
          <p:cNvSpPr txBox="1">
            <a:spLocks/>
          </p:cNvSpPr>
          <p:nvPr/>
        </p:nvSpPr>
        <p:spPr>
          <a:xfrm>
            <a:off x="1030286" y="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HK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r>
              <a:rPr lang="zh-TW" altLang="en-US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zh-HK" altLang="en-US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37265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7E498-7255-4F97-E6F8-139967180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8207B-65F9-79E8-04AF-34A1056AE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0"/>
            <a:ext cx="10131425" cy="1456267"/>
          </a:xfrm>
        </p:spPr>
        <p:txBody>
          <a:bodyPr/>
          <a:lstStyle/>
          <a:p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12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r>
              <a:rPr lang="zh-TW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- </a:t>
            </a:r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02F6496-EB18-919A-F480-7A073E9F5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8</a:t>
            </a:fld>
            <a:endParaRPr lang="en-US" sz="3000" dirty="0"/>
          </a:p>
        </p:txBody>
      </p:sp>
      <p:graphicFrame>
        <p:nvGraphicFramePr>
          <p:cNvPr id="6" name="內容版面配置區 5">
            <a:extLst>
              <a:ext uri="{FF2B5EF4-FFF2-40B4-BE49-F238E27FC236}">
                <a16:creationId xmlns:a16="http://schemas.microsoft.com/office/drawing/2014/main" id="{D76869E0-749D-C772-75BE-8A936567FB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7154846"/>
              </p:ext>
            </p:extLst>
          </p:nvPr>
        </p:nvGraphicFramePr>
        <p:xfrm>
          <a:off x="148043" y="1920937"/>
          <a:ext cx="11895909" cy="32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5989">
                  <a:extLst>
                    <a:ext uri="{9D8B030D-6E8A-4147-A177-3AD203B41FA5}">
                      <a16:colId xmlns:a16="http://schemas.microsoft.com/office/drawing/2014/main" val="3802710178"/>
                    </a:ext>
                  </a:extLst>
                </a:gridCol>
                <a:gridCol w="1105989">
                  <a:extLst>
                    <a:ext uri="{9D8B030D-6E8A-4147-A177-3AD203B41FA5}">
                      <a16:colId xmlns:a16="http://schemas.microsoft.com/office/drawing/2014/main" val="197980226"/>
                    </a:ext>
                  </a:extLst>
                </a:gridCol>
                <a:gridCol w="1201782">
                  <a:extLst>
                    <a:ext uri="{9D8B030D-6E8A-4147-A177-3AD203B41FA5}">
                      <a16:colId xmlns:a16="http://schemas.microsoft.com/office/drawing/2014/main" val="3502698574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278007834"/>
                    </a:ext>
                  </a:extLst>
                </a:gridCol>
                <a:gridCol w="1071155">
                  <a:extLst>
                    <a:ext uri="{9D8B030D-6E8A-4147-A177-3AD203B41FA5}">
                      <a16:colId xmlns:a16="http://schemas.microsoft.com/office/drawing/2014/main" val="2671526995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79215191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328095152"/>
                    </a:ext>
                  </a:extLst>
                </a:gridCol>
                <a:gridCol w="1271452">
                  <a:extLst>
                    <a:ext uri="{9D8B030D-6E8A-4147-A177-3AD203B41FA5}">
                      <a16:colId xmlns:a16="http://schemas.microsoft.com/office/drawing/2014/main" val="2701643900"/>
                    </a:ext>
                  </a:extLst>
                </a:gridCol>
                <a:gridCol w="1140822">
                  <a:extLst>
                    <a:ext uri="{9D8B030D-6E8A-4147-A177-3AD203B41FA5}">
                      <a16:colId xmlns:a16="http://schemas.microsoft.com/office/drawing/2014/main" val="3396234251"/>
                    </a:ext>
                  </a:extLst>
                </a:gridCol>
                <a:gridCol w="1471749">
                  <a:extLst>
                    <a:ext uri="{9D8B030D-6E8A-4147-A177-3AD203B41FA5}">
                      <a16:colId xmlns:a16="http://schemas.microsoft.com/office/drawing/2014/main" val="18470393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zh-HK" sz="1400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Sha256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Blake2b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Blake</a:t>
                      </a:r>
                      <a:r>
                        <a:rPr lang="en-US" altLang="zh-TW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i="0" kern="1200" dirty="0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Murmur3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Keccak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Skein</a:t>
                      </a:r>
                      <a:endParaRPr lang="zh-HK" altLang="en-US" sz="1400" b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FarmHash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xxHash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i="0" kern="1200" dirty="0" err="1">
                          <a:solidFill>
                            <a:schemeClr val="lt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+mn-cs"/>
                        </a:rPr>
                        <a:t>HighwayHash</a:t>
                      </a:r>
                      <a:endParaRPr lang="zh-HK" altLang="en-US" sz="14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05943951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PPT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114KB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4s~12s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18s~23s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17s~18s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4s~8s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10s~21s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81896646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ER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図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426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7s~14s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42s~49s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5s~46s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9s~10s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4s~1m24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19s~1m46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11s~23s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4s~5s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3334350174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履歴書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257 KB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11s~17s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16s~1m34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9s~55s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9s~13s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2m13~4m55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1m6~2m59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5s~13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5s~7s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15962287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スキャン</a:t>
                      </a:r>
                      <a:r>
                        <a:rPr lang="zh-HK" altLang="en-US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写真</a:t>
                      </a:r>
                      <a:endParaRPr lang="en-US" altLang="zh-HK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4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10.6 MB</a:t>
                      </a:r>
                      <a:endParaRPr lang="zh-HK" altLang="en-US" sz="14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>
                    <a:solidFill>
                      <a:srgbClr val="AC3D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3m</a:t>
                      </a:r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~5m30</a:t>
                      </a: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b="0" i="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~1h6m30</a:t>
                      </a:r>
                      <a:endParaRPr lang="zh-HK" altLang="en-US" sz="1400" b="0" i="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~19m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~11m2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~14m25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~12m25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30s~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23</a:t>
                      </a:r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m</a:t>
                      </a:r>
                      <a:r>
                        <a:rPr lang="en-US" altLang="zh-TW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50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35s~1m20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400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1m35</a:t>
                      </a:r>
                      <a:endParaRPr lang="zh-HK" altLang="en-US" sz="1400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L="83737" marR="83737" marT="41868" marB="41868" anchor="ctr"/>
                </a:tc>
                <a:extLst>
                  <a:ext uri="{0D108BD9-81ED-4DB2-BD59-A6C34878D82A}">
                    <a16:rowId xmlns:a16="http://schemas.microsoft.com/office/drawing/2014/main" val="674591211"/>
                  </a:ext>
                </a:extLst>
              </a:tr>
            </a:tbl>
          </a:graphicData>
        </a:graphic>
      </p:graphicFrame>
      <p:sp>
        <p:nvSpPr>
          <p:cNvPr id="9" name="文字方塊 8">
            <a:extLst>
              <a:ext uri="{FF2B5EF4-FFF2-40B4-BE49-F238E27FC236}">
                <a16:creationId xmlns:a16="http://schemas.microsoft.com/office/drawing/2014/main" id="{022CCC58-6B51-D792-E732-D1DE1B46006B}"/>
              </a:ext>
            </a:extLst>
          </p:cNvPr>
          <p:cNvSpPr txBox="1"/>
          <p:nvPr/>
        </p:nvSpPr>
        <p:spPr>
          <a:xfrm>
            <a:off x="148043" y="5870575"/>
            <a:ext cx="2961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*</a:t>
            </a:r>
            <a:r>
              <a:rPr kumimoji="1" lang="ja-JP" altLang="en-US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Pdf =&gt; Byte =&gt; </a:t>
            </a:r>
            <a:r>
              <a:rPr kumimoji="1" lang="en-US" altLang="ja-JP" sz="1800" dirty="0">
                <a:latin typeface="Meiryo UI" panose="020B0604030504040204" pitchFamily="34" charset="-128"/>
                <a:ea typeface="Meiryo UI" panose="020B0604030504040204" pitchFamily="34" charset="-128"/>
              </a:rPr>
              <a:t>Hash</a:t>
            </a:r>
            <a:endParaRPr kumimoji="1" lang="zh-HK" altLang="en-US" sz="1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BB3DE97-095F-5E08-C340-C5AF1B9F2034}"/>
              </a:ext>
            </a:extLst>
          </p:cNvPr>
          <p:cNvSpPr txBox="1"/>
          <p:nvPr/>
        </p:nvSpPr>
        <p:spPr>
          <a:xfrm>
            <a:off x="3937822" y="1235398"/>
            <a:ext cx="4316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4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コアで実行した時間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 (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並行処理</a:t>
            </a:r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3909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2700866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4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EFF600A-A594-C871-C86A-878DC6366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000" smtClean="0"/>
              <a:pPr/>
              <a:t>9</a:t>
            </a:fld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11790</TotalTime>
  <Words>1289</Words>
  <Application>Microsoft Macintosh PowerPoint</Application>
  <PresentationFormat>寬螢幕</PresentationFormat>
  <Paragraphs>222</Paragraphs>
  <Slides>15</Slides>
  <Notes>14</Notes>
  <HiddenSlides>6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.AppleSystemUIFont</vt:lpstr>
      <vt:lpstr>Meiryo UI</vt:lpstr>
      <vt:lpstr>Aptos</vt:lpstr>
      <vt:lpstr>Arial</vt:lpstr>
      <vt:lpstr>Calibri</vt:lpstr>
      <vt:lpstr>Calibri Light</vt:lpstr>
      <vt:lpstr>天體</vt:lpstr>
      <vt:lpstr>ブロック作成時のハッシュ化研究</vt:lpstr>
      <vt:lpstr>研究背景</vt:lpstr>
      <vt:lpstr>目的</vt:lpstr>
      <vt:lpstr>研究内容</vt:lpstr>
      <vt:lpstr>研究内容</vt:lpstr>
      <vt:lpstr>12月 - 研究内容</vt:lpstr>
      <vt:lpstr>PowerPoint 簡報</vt:lpstr>
      <vt:lpstr>12月 - 研究内容</vt:lpstr>
      <vt:lpstr>ご清聴ありがとうございます</vt:lpstr>
      <vt:lpstr>今後の予定と課題</vt:lpstr>
      <vt:lpstr>12月 - 研究内容</vt:lpstr>
      <vt:lpstr>12月 - 研究内容</vt:lpstr>
      <vt:lpstr>11月 - 研究内容</vt:lpstr>
      <vt:lpstr>11月 - 研究内容</vt:lpstr>
      <vt:lpstr>11月 - 研究内容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365</cp:revision>
  <cp:lastPrinted>2024-11-01T01:58:51Z</cp:lastPrinted>
  <dcterms:created xsi:type="dcterms:W3CDTF">2024-05-17T02:05:33Z</dcterms:created>
  <dcterms:modified xsi:type="dcterms:W3CDTF">2025-01-15T00:12:09Z</dcterms:modified>
</cp:coreProperties>
</file>