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/>
    <p:restoredTop sz="86385"/>
  </p:normalViewPr>
  <p:slideViewPr>
    <p:cSldViewPr snapToGrid="0">
      <p:cViewPr varScale="1">
        <p:scale>
          <a:sx n="127" d="100"/>
          <a:sy n="127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脆弱性に集中</a:t>
          </a:r>
          <a:endParaRPr lang="zh-TW" altLang="en-US" sz="2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r"/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論文で資料</a:t>
          </a:r>
          <a:r>
            <a:rPr lang="ja-JP" altLang="en-US" sz="2000" b="0" i="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確保</a:t>
          </a:r>
          <a:r>
            <a:rPr lang="ja-JP" altLang="en-US" sz="2000" b="0" i="0">
              <a:latin typeface="Meiryo UI" panose="020B0604030504040204" pitchFamily="34" charset="-128"/>
              <a:ea typeface="Meiryo UI" panose="020B0604030504040204" pitchFamily="34" charset="-128"/>
            </a:rPr>
            <a:t>できるためにドメイン</a:t>
          </a:r>
          <a:r>
            <a:rPr lang="zh-TW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固有言語</a:t>
          </a:r>
          <a:r>
            <a:rPr lang="en-US" altLang="zh-TW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(</a:t>
          </a:r>
          <a:r>
            <a:rPr 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en-US" altLang="zh-TW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)</a:t>
          </a:r>
          <a:r>
            <a:rPr lang="ja-JP" altLang="en-US" sz="2000" b="0" i="0">
              <a:latin typeface="Meiryo UI" panose="020B0604030504040204" pitchFamily="34" charset="-128"/>
              <a:ea typeface="Meiryo UI" panose="020B0604030504040204" pitchFamily="34" charset="-128"/>
            </a:rPr>
            <a:t>という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意見＠４</a:t>
          </a:r>
          <a:b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</a:b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の例：</a:t>
          </a: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HTML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CSS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SVG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Unity Script</a:t>
          </a:r>
          <a:endParaRPr lang="zh-TW" altLang="en-US" sz="20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C4DBACA1-0E5A-F045-A947-3597E43CFED1}">
      <dgm:prSet custT="1"/>
      <dgm:spPr/>
      <dgm:t>
        <a:bodyPr/>
        <a:lstStyle/>
        <a:p>
          <a:pPr algn="ctr"/>
          <a:r>
            <a:rPr kumimoji="1"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Golang</a:t>
          </a:r>
          <a:r>
            <a:rPr kumimoji="1"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でブロックチェーンの基本コードを学習＠６</a:t>
          </a:r>
          <a:endParaRPr lang="zh-TW" altLang="en-US" sz="2200" dirty="0"/>
        </a:p>
      </dgm:t>
    </dgm:pt>
    <dgm:pt modelId="{0AE8A8E4-482E-B94B-8793-E5A925430FC9}" type="parTrans" cxnId="{085E7C99-D045-7E4B-8A08-9E906BBEE084}">
      <dgm:prSet/>
      <dgm:spPr/>
      <dgm:t>
        <a:bodyPr/>
        <a:lstStyle/>
        <a:p>
          <a:endParaRPr lang="zh-TW" altLang="en-US"/>
        </a:p>
      </dgm:t>
    </dgm:pt>
    <dgm:pt modelId="{65B0AF98-7F0E-D64C-928E-57BBBDEE7C6F}" type="sibTrans" cxnId="{085E7C99-D045-7E4B-8A08-9E906BBEE084}">
      <dgm:prSet/>
      <dgm:spPr/>
      <dgm:t>
        <a:bodyPr/>
        <a:lstStyle/>
        <a:p>
          <a:endParaRPr lang="zh-TW" altLang="en-US"/>
        </a:p>
      </dgm:t>
    </dgm:pt>
    <dgm:pt modelId="{D434EFC2-9AC4-754D-9955-14C93A4D1246}">
      <dgm:prSet phldrT="[文字]" custT="1"/>
      <dgm:spPr/>
      <dgm:t>
        <a:bodyPr/>
        <a:lstStyle/>
        <a:p>
          <a:pPr algn="ctr"/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現在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である</a:t>
          </a:r>
          <a:r>
            <a:rPr 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のコードがあるサイトに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参考＠５</a:t>
          </a:r>
          <a:endParaRPr lang="zh-TW" altLang="en-US" sz="2200" dirty="0"/>
        </a:p>
      </dgm:t>
    </dgm:pt>
    <dgm:pt modelId="{37FF4BEF-2175-5645-92EA-9DA5099E05E6}" type="sibTrans" cxnId="{93CF6D0A-6C68-E646-930A-B75CC3BD36E3}">
      <dgm:prSet/>
      <dgm:spPr/>
      <dgm:t>
        <a:bodyPr/>
        <a:lstStyle/>
        <a:p>
          <a:endParaRPr lang="zh-TW" altLang="en-US"/>
        </a:p>
      </dgm:t>
    </dgm:pt>
    <dgm:pt modelId="{D396F268-EC93-EA49-9EA2-C974DFE5E200}" type="parTrans" cxnId="{93CF6D0A-6C68-E646-930A-B75CC3BD36E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en-US" altLang="ja-JP" sz="2200" dirty="0">
              <a:latin typeface="Meiryo UI" panose="020B0604030504040204" pitchFamily="34" charset="-128"/>
              <a:ea typeface="Meiryo UI" panose="020B0604030504040204" pitchFamily="34" charset="-128"/>
            </a:rPr>
            <a:t>ChatGPT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で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学習し、分析して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絞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り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込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んで＠</a:t>
          </a:r>
          <a:r>
            <a:rPr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1−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３</a:t>
          </a:r>
          <a:endParaRPr lang="zh-TW" altLang="en-US" sz="2200" dirty="0"/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C4563D0E-4158-8F43-A060-BFDF6D85E8E3}" type="pres">
      <dgm:prSet presAssocID="{A9229A3D-E090-AA4C-A6BA-89D66306354F}" presName="FiveNodes_1" presStyleLbl="node1" presStyleIdx="0" presStyleCnt="5">
        <dgm:presLayoutVars>
          <dgm:bulletEnabled val="1"/>
        </dgm:presLayoutVars>
      </dgm:prSet>
      <dgm:spPr/>
    </dgm:pt>
    <dgm:pt modelId="{374E5E08-6AF1-2340-A7B2-A1ED59DEA5B1}" type="pres">
      <dgm:prSet presAssocID="{A9229A3D-E090-AA4C-A6BA-89D66306354F}" presName="FiveNodes_2" presStyleLbl="node1" presStyleIdx="1" presStyleCnt="5">
        <dgm:presLayoutVars>
          <dgm:bulletEnabled val="1"/>
        </dgm:presLayoutVars>
      </dgm:prSet>
      <dgm:spPr/>
    </dgm:pt>
    <dgm:pt modelId="{D1E0279E-0B7D-4A46-915D-58A666877C65}" type="pres">
      <dgm:prSet presAssocID="{A9229A3D-E090-AA4C-A6BA-89D66306354F}" presName="FiveNodes_3" presStyleLbl="node1" presStyleIdx="2" presStyleCnt="5">
        <dgm:presLayoutVars>
          <dgm:bulletEnabled val="1"/>
        </dgm:presLayoutVars>
      </dgm:prSet>
      <dgm:spPr/>
    </dgm:pt>
    <dgm:pt modelId="{BBBCF3DB-D71D-344A-984D-4735EDA8F9D5}" type="pres">
      <dgm:prSet presAssocID="{A9229A3D-E090-AA4C-A6BA-89D66306354F}" presName="FiveNodes_4" presStyleLbl="node1" presStyleIdx="3" presStyleCnt="5">
        <dgm:presLayoutVars>
          <dgm:bulletEnabled val="1"/>
        </dgm:presLayoutVars>
      </dgm:prSet>
      <dgm:spPr/>
    </dgm:pt>
    <dgm:pt modelId="{D276763F-24E8-9546-9981-DD4471FB9684}" type="pres">
      <dgm:prSet presAssocID="{A9229A3D-E090-AA4C-A6BA-89D66306354F}" presName="FiveNodes_5" presStyleLbl="node1" presStyleIdx="4" presStyleCnt="5">
        <dgm:presLayoutVars>
          <dgm:bulletEnabled val="1"/>
        </dgm:presLayoutVars>
      </dgm:prSet>
      <dgm:spPr/>
    </dgm:pt>
    <dgm:pt modelId="{B0388D05-54B5-FE44-9375-47C1B3E127BA}" type="pres">
      <dgm:prSet presAssocID="{A9229A3D-E090-AA4C-A6BA-89D66306354F}" presName="FiveConn_1-2" presStyleLbl="fgAccFollowNode1" presStyleIdx="0" presStyleCnt="4">
        <dgm:presLayoutVars>
          <dgm:bulletEnabled val="1"/>
        </dgm:presLayoutVars>
      </dgm:prSet>
      <dgm:spPr/>
    </dgm:pt>
    <dgm:pt modelId="{89E79A14-C6F5-2B4B-B03B-720B6429821B}" type="pres">
      <dgm:prSet presAssocID="{A9229A3D-E090-AA4C-A6BA-89D66306354F}" presName="FiveConn_2-3" presStyleLbl="fgAccFollowNode1" presStyleIdx="1" presStyleCnt="4">
        <dgm:presLayoutVars>
          <dgm:bulletEnabled val="1"/>
        </dgm:presLayoutVars>
      </dgm:prSet>
      <dgm:spPr/>
    </dgm:pt>
    <dgm:pt modelId="{6CB7D3DF-ED30-C744-8EF9-574F4A7A0C95}" type="pres">
      <dgm:prSet presAssocID="{A9229A3D-E090-AA4C-A6BA-89D66306354F}" presName="FiveConn_3-4" presStyleLbl="fgAccFollowNode1" presStyleIdx="2" presStyleCnt="4">
        <dgm:presLayoutVars>
          <dgm:bulletEnabled val="1"/>
        </dgm:presLayoutVars>
      </dgm:prSet>
      <dgm:spPr/>
    </dgm:pt>
    <dgm:pt modelId="{F41A6DE8-C852-9946-B7D5-255DFED1346B}" type="pres">
      <dgm:prSet presAssocID="{A9229A3D-E090-AA4C-A6BA-89D66306354F}" presName="FiveConn_4-5" presStyleLbl="fgAccFollowNode1" presStyleIdx="3" presStyleCnt="4">
        <dgm:presLayoutVars>
          <dgm:bulletEnabled val="1"/>
        </dgm:presLayoutVars>
      </dgm:prSet>
      <dgm:spPr/>
    </dgm:pt>
    <dgm:pt modelId="{4E617FCE-C8A4-3A48-9960-D925CA6D6642}" type="pres">
      <dgm:prSet presAssocID="{A9229A3D-E090-AA4C-A6BA-89D66306354F}" presName="FiveNodes_1_text" presStyleLbl="node1" presStyleIdx="4" presStyleCnt="5">
        <dgm:presLayoutVars>
          <dgm:bulletEnabled val="1"/>
        </dgm:presLayoutVars>
      </dgm:prSet>
      <dgm:spPr/>
    </dgm:pt>
    <dgm:pt modelId="{065CD4BF-3226-6041-8F99-521244E2656D}" type="pres">
      <dgm:prSet presAssocID="{A9229A3D-E090-AA4C-A6BA-89D66306354F}" presName="FiveNodes_2_text" presStyleLbl="node1" presStyleIdx="4" presStyleCnt="5">
        <dgm:presLayoutVars>
          <dgm:bulletEnabled val="1"/>
        </dgm:presLayoutVars>
      </dgm:prSet>
      <dgm:spPr/>
    </dgm:pt>
    <dgm:pt modelId="{AB4DD0E2-E585-E343-A73F-76A42BD07070}" type="pres">
      <dgm:prSet presAssocID="{A9229A3D-E090-AA4C-A6BA-89D66306354F}" presName="FiveNodes_3_text" presStyleLbl="node1" presStyleIdx="4" presStyleCnt="5">
        <dgm:presLayoutVars>
          <dgm:bulletEnabled val="1"/>
        </dgm:presLayoutVars>
      </dgm:prSet>
      <dgm:spPr/>
    </dgm:pt>
    <dgm:pt modelId="{57F33C53-F4CB-4141-9955-E84DF368F4BE}" type="pres">
      <dgm:prSet presAssocID="{A9229A3D-E090-AA4C-A6BA-89D66306354F}" presName="FiveNodes_4_text" presStyleLbl="node1" presStyleIdx="4" presStyleCnt="5">
        <dgm:presLayoutVars>
          <dgm:bulletEnabled val="1"/>
        </dgm:presLayoutVars>
      </dgm:prSet>
      <dgm:spPr/>
    </dgm:pt>
    <dgm:pt modelId="{A4D1B772-93AE-AD45-AF53-DB550F36D8AA}" type="pres">
      <dgm:prSet presAssocID="{A9229A3D-E090-AA4C-A6BA-89D66306354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CF6D0A-6C68-E646-930A-B75CC3BD36E3}" srcId="{A9229A3D-E090-AA4C-A6BA-89D66306354F}" destId="{D434EFC2-9AC4-754D-9955-14C93A4D1246}" srcOrd="3" destOrd="0" parTransId="{D396F268-EC93-EA49-9EA2-C974DFE5E200}" sibTransId="{37FF4BEF-2175-5645-92EA-9DA5099E05E6}"/>
    <dgm:cxn modelId="{A2F7E618-1A5D-974E-A0A7-E9E1BA5075F0}" type="presOf" srcId="{C4DBACA1-0E5A-F045-A947-3597E43CFED1}" destId="{A4D1B772-93AE-AD45-AF53-DB550F36D8AA}" srcOrd="1" destOrd="0" presId="urn:microsoft.com/office/officeart/2005/8/layout/vProcess5"/>
    <dgm:cxn modelId="{87009F1E-E148-E847-83D8-A45224EBC2A7}" type="presOf" srcId="{05B7333D-CFB4-4D49-90B8-A098F815E272}" destId="{374E5E08-6AF1-2340-A7B2-A1ED59DEA5B1}" srcOrd="0" destOrd="0" presId="urn:microsoft.com/office/officeart/2005/8/layout/vProcess5"/>
    <dgm:cxn modelId="{9EF5A01F-EDE9-CD4D-A7BA-F58F9B5480AF}" type="presOf" srcId="{ACD1D631-75F5-1643-A89B-C929A90C0830}" destId="{D1E0279E-0B7D-4A46-915D-58A666877C65}" srcOrd="0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9E29D842-44E8-2D4F-A530-AE7CCE552B2A}" type="presOf" srcId="{BE0BA1F6-1DBD-7348-9E61-C2B9827CA8E4}" destId="{4E617FCE-C8A4-3A48-9960-D925CA6D6642}" srcOrd="1" destOrd="0" presId="urn:microsoft.com/office/officeart/2005/8/layout/vProcess5"/>
    <dgm:cxn modelId="{9DEEAA4D-A044-CC47-95D5-2E5D78366162}" type="presOf" srcId="{ACD1D631-75F5-1643-A89B-C929A90C0830}" destId="{AB4DD0E2-E585-E343-A73F-76A42BD07070}" srcOrd="1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77423577-7CFA-824E-95AC-B677B47FA0A9}" type="presOf" srcId="{D434EFC2-9AC4-754D-9955-14C93A4D1246}" destId="{57F33C53-F4CB-4141-9955-E84DF368F4BE}" srcOrd="1" destOrd="0" presId="urn:microsoft.com/office/officeart/2005/8/layout/vProcess5"/>
    <dgm:cxn modelId="{515BDE8C-3011-6140-821A-2838143889DF}" type="presOf" srcId="{05B7333D-CFB4-4D49-90B8-A098F815E272}" destId="{065CD4BF-3226-6041-8F99-521244E2656D}" srcOrd="1" destOrd="0" presId="urn:microsoft.com/office/officeart/2005/8/layout/vProcess5"/>
    <dgm:cxn modelId="{C8F11990-3A1F-9D40-9AB1-06620DDAEA5B}" type="presOf" srcId="{042F6D26-50BD-4744-8985-A06E7E534712}" destId="{89E79A14-C6F5-2B4B-B03B-720B6429821B}" srcOrd="0" destOrd="0" presId="urn:microsoft.com/office/officeart/2005/8/layout/vProcess5"/>
    <dgm:cxn modelId="{400DE594-DCCB-F34F-91EC-3B6BDDE9D9BD}" type="presOf" srcId="{B6CA2A18-39DE-2246-A28D-26793466C417}" destId="{6CB7D3DF-ED30-C744-8EF9-574F4A7A0C95}" srcOrd="0" destOrd="0" presId="urn:microsoft.com/office/officeart/2005/8/layout/vProcess5"/>
    <dgm:cxn modelId="{085E7C99-D045-7E4B-8A08-9E906BBEE084}" srcId="{A9229A3D-E090-AA4C-A6BA-89D66306354F}" destId="{C4DBACA1-0E5A-F045-A947-3597E43CFED1}" srcOrd="4" destOrd="0" parTransId="{0AE8A8E4-482E-B94B-8793-E5A925430FC9}" sibTransId="{65B0AF98-7F0E-D64C-928E-57BBBDEE7C6F}"/>
    <dgm:cxn modelId="{BB94D19A-8168-964D-B443-F40E152042FC}" type="presOf" srcId="{C188B9F0-E883-F447-B26B-0C7CDBB809E1}" destId="{B0388D05-54B5-FE44-9375-47C1B3E127BA}" srcOrd="0" destOrd="0" presId="urn:microsoft.com/office/officeart/2005/8/layout/vProcess5"/>
    <dgm:cxn modelId="{304B34B0-9881-D84A-91D4-8E2BFED4E7A8}" type="presOf" srcId="{C4DBACA1-0E5A-F045-A947-3597E43CFED1}" destId="{D276763F-24E8-9546-9981-DD4471FB9684}" srcOrd="0" destOrd="0" presId="urn:microsoft.com/office/officeart/2005/8/layout/vProcess5"/>
    <dgm:cxn modelId="{F6D17FB4-0CF6-F046-A441-2312442C1440}" type="presOf" srcId="{D434EFC2-9AC4-754D-9955-14C93A4D1246}" destId="{BBBCF3DB-D71D-344A-984D-4735EDA8F9D5}" srcOrd="0" destOrd="0" presId="urn:microsoft.com/office/officeart/2005/8/layout/vProcess5"/>
    <dgm:cxn modelId="{68DEA2C9-A8D7-0649-8D0A-D27EE3BA6475}" type="presOf" srcId="{BE0BA1F6-1DBD-7348-9E61-C2B9827CA8E4}" destId="{C4563D0E-4158-8F43-A060-BFDF6D85E8E3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7D9FBEEA-73B4-D348-B8EC-44472BFD7146}" type="presOf" srcId="{37FF4BEF-2175-5645-92EA-9DA5099E05E6}" destId="{F41A6DE8-C852-9946-B7D5-255DFED1346B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8D8D4A00-1805-454F-8816-EEB0350F310E}" type="presParOf" srcId="{DAE7AB72-7692-E34B-8E71-CFFBD3DE9881}" destId="{C4563D0E-4158-8F43-A060-BFDF6D85E8E3}" srcOrd="1" destOrd="0" presId="urn:microsoft.com/office/officeart/2005/8/layout/vProcess5"/>
    <dgm:cxn modelId="{C24692BF-2383-CE4D-A8B1-A09F6885D5D8}" type="presParOf" srcId="{DAE7AB72-7692-E34B-8E71-CFFBD3DE9881}" destId="{374E5E08-6AF1-2340-A7B2-A1ED59DEA5B1}" srcOrd="2" destOrd="0" presId="urn:microsoft.com/office/officeart/2005/8/layout/vProcess5"/>
    <dgm:cxn modelId="{A7F7A8CF-0255-D04B-B196-EB7804506A90}" type="presParOf" srcId="{DAE7AB72-7692-E34B-8E71-CFFBD3DE9881}" destId="{D1E0279E-0B7D-4A46-915D-58A666877C65}" srcOrd="3" destOrd="0" presId="urn:microsoft.com/office/officeart/2005/8/layout/vProcess5"/>
    <dgm:cxn modelId="{4D68D555-F086-4443-A74F-F502D1AAF06E}" type="presParOf" srcId="{DAE7AB72-7692-E34B-8E71-CFFBD3DE9881}" destId="{BBBCF3DB-D71D-344A-984D-4735EDA8F9D5}" srcOrd="4" destOrd="0" presId="urn:microsoft.com/office/officeart/2005/8/layout/vProcess5"/>
    <dgm:cxn modelId="{FDE1F7A8-206E-6C4D-BFA8-98289F658EEB}" type="presParOf" srcId="{DAE7AB72-7692-E34B-8E71-CFFBD3DE9881}" destId="{D276763F-24E8-9546-9981-DD4471FB9684}" srcOrd="5" destOrd="0" presId="urn:microsoft.com/office/officeart/2005/8/layout/vProcess5"/>
    <dgm:cxn modelId="{664F9E34-5E8C-4C42-BD1B-570FEC3FFCA6}" type="presParOf" srcId="{DAE7AB72-7692-E34B-8E71-CFFBD3DE9881}" destId="{B0388D05-54B5-FE44-9375-47C1B3E127BA}" srcOrd="6" destOrd="0" presId="urn:microsoft.com/office/officeart/2005/8/layout/vProcess5"/>
    <dgm:cxn modelId="{BBA5DCD5-C90A-5147-B560-28F9227F01AC}" type="presParOf" srcId="{DAE7AB72-7692-E34B-8E71-CFFBD3DE9881}" destId="{89E79A14-C6F5-2B4B-B03B-720B6429821B}" srcOrd="7" destOrd="0" presId="urn:microsoft.com/office/officeart/2005/8/layout/vProcess5"/>
    <dgm:cxn modelId="{0ABDA7D0-9F97-9646-B0F0-FA25D8FD785C}" type="presParOf" srcId="{DAE7AB72-7692-E34B-8E71-CFFBD3DE9881}" destId="{6CB7D3DF-ED30-C744-8EF9-574F4A7A0C95}" srcOrd="8" destOrd="0" presId="urn:microsoft.com/office/officeart/2005/8/layout/vProcess5"/>
    <dgm:cxn modelId="{96D0D7D2-0666-3140-8994-5A8E04FFA77C}" type="presParOf" srcId="{DAE7AB72-7692-E34B-8E71-CFFBD3DE9881}" destId="{F41A6DE8-C852-9946-B7D5-255DFED1346B}" srcOrd="9" destOrd="0" presId="urn:microsoft.com/office/officeart/2005/8/layout/vProcess5"/>
    <dgm:cxn modelId="{2B94FEED-FCD8-C242-B568-60B45E7ED56F}" type="presParOf" srcId="{DAE7AB72-7692-E34B-8E71-CFFBD3DE9881}" destId="{4E617FCE-C8A4-3A48-9960-D925CA6D6642}" srcOrd="10" destOrd="0" presId="urn:microsoft.com/office/officeart/2005/8/layout/vProcess5"/>
    <dgm:cxn modelId="{CAD611AE-5129-2A4E-B81C-2F400C28DFDC}" type="presParOf" srcId="{DAE7AB72-7692-E34B-8E71-CFFBD3DE9881}" destId="{065CD4BF-3226-6041-8F99-521244E2656D}" srcOrd="11" destOrd="0" presId="urn:microsoft.com/office/officeart/2005/8/layout/vProcess5"/>
    <dgm:cxn modelId="{7393BA6F-B87E-CC4A-8CEE-A2253E71CB56}" type="presParOf" srcId="{DAE7AB72-7692-E34B-8E71-CFFBD3DE9881}" destId="{AB4DD0E2-E585-E343-A73F-76A42BD07070}" srcOrd="12" destOrd="0" presId="urn:microsoft.com/office/officeart/2005/8/layout/vProcess5"/>
    <dgm:cxn modelId="{875038A5-C466-FE42-B39E-6C07FF472636}" type="presParOf" srcId="{DAE7AB72-7692-E34B-8E71-CFFBD3DE9881}" destId="{57F33C53-F4CB-4141-9955-E84DF368F4BE}" srcOrd="13" destOrd="0" presId="urn:microsoft.com/office/officeart/2005/8/layout/vProcess5"/>
    <dgm:cxn modelId="{CD7A7274-9F2A-1E4F-BCD9-32C180DF632F}" type="presParOf" srcId="{DAE7AB72-7692-E34B-8E71-CFFBD3DE9881}" destId="{A4D1B772-93AE-AD45-AF53-DB550F36D8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63D0E-4158-8F43-A060-BFDF6D85E8E3}">
      <dsp:nvSpPr>
        <dsp:cNvPr id="0" name=""/>
        <dsp:cNvSpPr/>
      </dsp:nvSpPr>
      <dsp:spPr>
        <a:xfrm>
          <a:off x="0" y="0"/>
          <a:ext cx="9387839" cy="8392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ChatGPT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で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学習し、分析して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絞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り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込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んで＠</a:t>
          </a:r>
          <a:r>
            <a:rPr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1−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３</a:t>
          </a:r>
          <a:endParaRPr lang="zh-TW" altLang="en-US" sz="2200" kern="1200" dirty="0"/>
        </a:p>
      </dsp:txBody>
      <dsp:txXfrm>
        <a:off x="24580" y="24580"/>
        <a:ext cx="8384045" cy="790078"/>
      </dsp:txXfrm>
    </dsp:sp>
    <dsp:sp modelId="{374E5E08-6AF1-2340-A7B2-A1ED59DEA5B1}">
      <dsp:nvSpPr>
        <dsp:cNvPr id="0" name=""/>
        <dsp:cNvSpPr/>
      </dsp:nvSpPr>
      <dsp:spPr>
        <a:xfrm>
          <a:off x="701039" y="955798"/>
          <a:ext cx="9387839" cy="8392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脆弱性に集中</a:t>
          </a:r>
          <a:endParaRPr lang="zh-TW" altLang="en-US" sz="2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725619" y="980378"/>
        <a:ext cx="8092134" cy="790078"/>
      </dsp:txXfrm>
    </dsp:sp>
    <dsp:sp modelId="{D1E0279E-0B7D-4A46-915D-58A666877C65}">
      <dsp:nvSpPr>
        <dsp:cNvPr id="0" name=""/>
        <dsp:cNvSpPr/>
      </dsp:nvSpPr>
      <dsp:spPr>
        <a:xfrm>
          <a:off x="1402079" y="1911597"/>
          <a:ext cx="9387839" cy="8392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論文で資料</a:t>
          </a:r>
          <a:r>
            <a:rPr lang="ja-JP" altLang="en-US" sz="20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確保</a:t>
          </a:r>
          <a:r>
            <a:rPr lang="ja-JP" altLang="en-US" sz="20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できるためにドメイン</a:t>
          </a:r>
          <a:r>
            <a:rPr lang="zh-TW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固有言語</a:t>
          </a:r>
          <a:r>
            <a:rPr lang="en-US" altLang="zh-TW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(</a:t>
          </a:r>
          <a:r>
            <a:rPr 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en-US" altLang="zh-TW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)</a:t>
          </a:r>
          <a:r>
            <a:rPr lang="ja-JP" altLang="en-US" sz="20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という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意見＠４</a:t>
          </a:r>
          <a:b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</a:b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の例：</a:t>
          </a: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HTML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CSS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SVG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Unity Script</a:t>
          </a:r>
          <a:endParaRPr lang="zh-TW" altLang="en-US" sz="20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426659" y="1936177"/>
        <a:ext cx="8092134" cy="790078"/>
      </dsp:txXfrm>
    </dsp:sp>
    <dsp:sp modelId="{BBBCF3DB-D71D-344A-984D-4735EDA8F9D5}">
      <dsp:nvSpPr>
        <dsp:cNvPr id="0" name=""/>
        <dsp:cNvSpPr/>
      </dsp:nvSpPr>
      <dsp:spPr>
        <a:xfrm>
          <a:off x="2103119" y="2867396"/>
          <a:ext cx="9387839" cy="8392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現在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である</a:t>
          </a:r>
          <a:r>
            <a:rPr 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のコードがあるサイトに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参考＠５</a:t>
          </a:r>
          <a:endParaRPr lang="zh-TW" altLang="en-US" sz="2200" kern="1200" dirty="0"/>
        </a:p>
      </dsp:txBody>
      <dsp:txXfrm>
        <a:off x="2127699" y="2891976"/>
        <a:ext cx="8092134" cy="790078"/>
      </dsp:txXfrm>
    </dsp:sp>
    <dsp:sp modelId="{D276763F-24E8-9546-9981-DD4471FB9684}">
      <dsp:nvSpPr>
        <dsp:cNvPr id="0" name=""/>
        <dsp:cNvSpPr/>
      </dsp:nvSpPr>
      <dsp:spPr>
        <a:xfrm>
          <a:off x="2804159" y="3823195"/>
          <a:ext cx="9387839" cy="8392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Golang</a:t>
          </a:r>
          <a:r>
            <a:rPr kumimoji="1"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でブロックチェーンの基本コードを学習＠６</a:t>
          </a:r>
          <a:endParaRPr lang="zh-TW" altLang="en-US" sz="2200" kern="1200" dirty="0"/>
        </a:p>
      </dsp:txBody>
      <dsp:txXfrm>
        <a:off x="2828739" y="3847775"/>
        <a:ext cx="8092134" cy="790078"/>
      </dsp:txXfrm>
    </dsp:sp>
    <dsp:sp modelId="{B0388D05-54B5-FE44-9375-47C1B3E127BA}">
      <dsp:nvSpPr>
        <dsp:cNvPr id="0" name=""/>
        <dsp:cNvSpPr/>
      </dsp:nvSpPr>
      <dsp:spPr>
        <a:xfrm>
          <a:off x="8842334" y="613110"/>
          <a:ext cx="545504" cy="5455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8965072" y="613110"/>
        <a:ext cx="300028" cy="410492"/>
      </dsp:txXfrm>
    </dsp:sp>
    <dsp:sp modelId="{89E79A14-C6F5-2B4B-B03B-720B6429821B}">
      <dsp:nvSpPr>
        <dsp:cNvPr id="0" name=""/>
        <dsp:cNvSpPr/>
      </dsp:nvSpPr>
      <dsp:spPr>
        <a:xfrm>
          <a:off x="9543374" y="1568909"/>
          <a:ext cx="545504" cy="5455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9666112" y="1568909"/>
        <a:ext cx="300028" cy="410492"/>
      </dsp:txXfrm>
    </dsp:sp>
    <dsp:sp modelId="{6CB7D3DF-ED30-C744-8EF9-574F4A7A0C95}">
      <dsp:nvSpPr>
        <dsp:cNvPr id="0" name=""/>
        <dsp:cNvSpPr/>
      </dsp:nvSpPr>
      <dsp:spPr>
        <a:xfrm>
          <a:off x="10244414" y="2510720"/>
          <a:ext cx="545504" cy="5455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10367152" y="2510720"/>
        <a:ext cx="300028" cy="410492"/>
      </dsp:txXfrm>
    </dsp:sp>
    <dsp:sp modelId="{F41A6DE8-C852-9946-B7D5-255DFED1346B}">
      <dsp:nvSpPr>
        <dsp:cNvPr id="0" name=""/>
        <dsp:cNvSpPr/>
      </dsp:nvSpPr>
      <dsp:spPr>
        <a:xfrm>
          <a:off x="10945454" y="3475844"/>
          <a:ext cx="545504" cy="54550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/>
        </a:p>
      </dsp:txBody>
      <dsp:txXfrm>
        <a:off x="11068192" y="3475844"/>
        <a:ext cx="300028" cy="410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24/05/24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sz="2400"/>
          </a:p>
          <a:p>
            <a:r>
              <a:rPr lang="ja-JP" altLang="en-US" sz="12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漏洩（ろうえい）</a:t>
            </a:r>
            <a:br>
              <a:rPr lang="en-US" altLang="ja-JP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多発（たはつ）</a:t>
            </a:r>
            <a:br>
              <a:rPr lang="en-US" altLang="zh-HK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普及（ふきゅう）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脆弱性</a:t>
            </a:r>
            <a:r>
              <a:rPr kumimoji="1" lang="zh-HK" altLang="en-US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（ぜっじゃくせい）</a:t>
            </a:r>
            <a:br>
              <a:rPr kumimoji="1" lang="en-US" altLang="zh-HK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zh-HK" altLang="en-US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固有（こゆう）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9969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b="1" i="0" dirty="0">
                <a:solidFill>
                  <a:srgbClr val="F1F1F1"/>
                </a:solidFill>
                <a:effectLst/>
                <a:highlight>
                  <a:srgbClr val="0F0F0F"/>
                </a:highlight>
                <a:latin typeface="Roboto" panose="02000000000000000000" pitchFamily="2" charset="0"/>
              </a:rPr>
              <a:t>Building a Blockchain with Go</a:t>
            </a:r>
          </a:p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24/05/24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therscan.io/token/0xbc4ca0eda7647a8ab7c2061c2e118a18a936f13d#cod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pP5MQvVi4PGmNYGEsShrlvuE2B33xV1L" TargetMode="External"/><Relationship Id="rId3" Type="http://schemas.openxmlformats.org/officeDocument/2006/relationships/hyperlink" Target="https://www.coinex.com/ja/blog/2147-what-are-nodes" TargetMode="External"/><Relationship Id="rId7" Type="http://schemas.openxmlformats.org/officeDocument/2006/relationships/hyperlink" Target="https://etherscan.io/nft-top-contra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167404818310927" TargetMode="External"/><Relationship Id="rId5" Type="http://schemas.openxmlformats.org/officeDocument/2006/relationships/hyperlink" Target="https://www.jstage.jst.go.jp/article/ieejjournal/137/10/137_708/_article/-char/ja/" TargetMode="External"/><Relationship Id="rId4" Type="http://schemas.openxmlformats.org/officeDocument/2006/relationships/hyperlink" Target="https://cuc.repo.nii.ac.jp/records/62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ブロックチェーンの応用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現在、セキュリティーにおいてデータ漏洩事件が多発しています。ブロックチェーンは高いセキュリティ特性を持つ技術であるため、</a:t>
            </a:r>
            <a:br>
              <a:rPr lang="en-US" altLang="ja-JP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もし広く普及すれば、セキュリティがある程度強化されると思います。</a:t>
            </a:r>
            <a:endParaRPr lang="en-US" altLang="ja-JP" sz="2800" kern="100" dirty="0">
              <a:effectLst/>
              <a:latin typeface="Yu Mincho" panose="02020400000000000000" pitchFamily="18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3649133"/>
          </a:xfrm>
        </p:spPr>
        <p:txBody>
          <a:bodyPr>
            <a:norm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学生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作品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対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してどのように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利用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できるかについて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研修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342782"/>
              </p:ext>
            </p:extLst>
          </p:nvPr>
        </p:nvGraphicFramePr>
        <p:xfrm>
          <a:off x="0" y="1105320"/>
          <a:ext cx="12191999" cy="4662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6EB1A269-598E-B2DF-7868-84BA08A56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04" t="-22908" r="-1105" b="538"/>
          <a:stretch/>
        </p:blipFill>
        <p:spPr>
          <a:xfrm>
            <a:off x="1246553" y="-457200"/>
            <a:ext cx="9698894" cy="607161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DF2EAF-0AFC-F667-2C1A-E961EFC9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B578C1-C4CE-30DE-05C2-E71B6054F3A4}"/>
              </a:ext>
            </a:extLst>
          </p:cNvPr>
          <p:cNvSpPr txBox="1"/>
          <p:nvPr/>
        </p:nvSpPr>
        <p:spPr>
          <a:xfrm>
            <a:off x="863600" y="5879068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>
                <a:hlinkClick r:id="rId4"/>
              </a:rPr>
              <a:t>https://etherscan.io/token/0xbc4ca0eda7647a8ab7c2061c2e118a18a936f13d#code</a:t>
            </a:r>
            <a:r>
              <a:rPr kumimoji="1" lang="en-US" altLang="zh-HK" dirty="0"/>
              <a:t> .  @ 5</a:t>
            </a:r>
            <a:endParaRPr kumimoji="1"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2548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0885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43352"/>
            <a:ext cx="10131425" cy="4327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実践するアイディア：</a:t>
            </a:r>
            <a:b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b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ポートフォリオにウォレットのようなボタンを設置し、そのボタンを押すと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QR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コードが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表示されます。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QR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コードをスキャンすると、個人の過去の書類にアクセスできる仕</a:t>
            </a:r>
            <a:r>
              <a:rPr kumimoji="1"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組み</a:t>
            </a:r>
            <a:endParaRPr kumimoji="1"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Golang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でブロックチェーンを作成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DSL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言語について研修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ポートフォリオに追加し、過去の書類（例：成績書の写真）で実践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3859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D2C72-E426-1B4C-B8B1-8BAF677E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221442"/>
            <a:ext cx="10131425" cy="4255558"/>
          </a:xfrm>
        </p:spPr>
        <p:txBody>
          <a:bodyPr/>
          <a:lstStyle/>
          <a:p>
            <a:pPr marL="0" indent="0">
              <a:buNone/>
            </a:pPr>
            <a:r>
              <a:rPr kumimoji="1" lang="zh-HK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</a:t>
            </a:r>
            <a:endParaRPr kumimoji="1"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CoinEx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アカデミー ｜ ノードとは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何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か、ブロックチェーン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業界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におけるその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重要性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徹底解説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https://www.coinex.com/ja/blog/2147-what-are-nodes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歴史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展望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4"/>
              </a:rPr>
              <a:t>https://cuc.repo.nii.ac.jp/records/6261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 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—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学生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視点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から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現状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期待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—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5"/>
              </a:rPr>
              <a:t>https://www.jstage.jst.go.jp/article/ieejjournal/137/10/137_708/_article/-char/ja/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Blockchain smart contracts formalization: Approaches and challenges to address vulnerabilities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6"/>
              </a:rPr>
              <a:t>https://www.sciencedirect.com/science/article/abs/pii/S0167404818310927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Etherscan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-NFT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7"/>
              </a:rPr>
              <a:t>https://etherscan.io/nft-top-contracts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Building a Blockchain with Go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8"/>
              </a:rPr>
              <a:t>https://www.youtube.com/playlist?list=PLpP5MQvVi4PGmNYGEsShrlvuE2B33xV1L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2117</TotalTime>
  <Words>451</Words>
  <Application>Microsoft Macintosh PowerPoint</Application>
  <PresentationFormat>寬螢幕</PresentationFormat>
  <Paragraphs>44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Meiryo UI</vt:lpstr>
      <vt:lpstr>Yu Mincho</vt:lpstr>
      <vt:lpstr>Aptos</vt:lpstr>
      <vt:lpstr>Arial</vt:lpstr>
      <vt:lpstr>Calibri</vt:lpstr>
      <vt:lpstr>Calibri Light</vt:lpstr>
      <vt:lpstr>Roboto</vt:lpstr>
      <vt:lpstr>天體</vt:lpstr>
      <vt:lpstr>ブロックチェーンの応用</vt:lpstr>
      <vt:lpstr>研究背景</vt:lpstr>
      <vt:lpstr>目的</vt:lpstr>
      <vt:lpstr>研究内容</vt:lpstr>
      <vt:lpstr>PowerPoint 簡報</vt:lpstr>
      <vt:lpstr>今後の予定と課題</vt:lpstr>
      <vt:lpstr>ご清聴ありがとうございます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22</cp:revision>
  <dcterms:created xsi:type="dcterms:W3CDTF">2024-05-17T02:05:33Z</dcterms:created>
  <dcterms:modified xsi:type="dcterms:W3CDTF">2024-05-24T02:23:38Z</dcterms:modified>
</cp:coreProperties>
</file>