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0000"/>
    <a:srgbClr val="FF00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16"/>
    <p:restoredTop sz="94611"/>
  </p:normalViewPr>
  <p:slideViewPr>
    <p:cSldViewPr snapToGrid="0">
      <p:cViewPr>
        <p:scale>
          <a:sx n="136" d="100"/>
          <a:sy n="136" d="100"/>
        </p:scale>
        <p:origin x="1712" y="232"/>
      </p:cViewPr>
      <p:guideLst/>
    </p:cSldViewPr>
  </p:slideViewPr>
  <p:notesTextViewPr>
    <p:cViewPr>
      <p:scale>
        <a:sx n="30" d="100"/>
        <a:sy n="30" d="100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346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10FC2-234A-F447-AAAA-720BBAFDE046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97B25-F678-B748-9D09-FA426BE37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17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97B25-F678-B748-9D09-FA426BE37B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02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5512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ADD3640-626E-5328-E446-79FD72D311CD}"/>
              </a:ext>
            </a:extLst>
          </p:cNvPr>
          <p:cNvSpPr/>
          <p:nvPr userDrawn="1"/>
        </p:nvSpPr>
        <p:spPr>
          <a:xfrm>
            <a:off x="179388" y="4560711"/>
            <a:ext cx="7200900" cy="497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DAEF3EB-FAD0-D21E-4225-65BCADECFE9D}"/>
              </a:ext>
            </a:extLst>
          </p:cNvPr>
          <p:cNvSpPr txBox="1"/>
          <p:nvPr userDrawn="1"/>
        </p:nvSpPr>
        <p:spPr>
          <a:xfrm>
            <a:off x="-2614133" y="459940"/>
            <a:ext cx="2486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latin typeface="+mn-ea"/>
                <a:ea typeface="+mn-ea"/>
              </a:rPr>
              <a:t>オビの太さ変えない</a:t>
            </a:r>
            <a:r>
              <a:rPr kumimoji="1" lang="en-US" altLang="ja-JP" sz="1400" dirty="0">
                <a:latin typeface="+mn-ea"/>
                <a:ea typeface="+mn-ea"/>
              </a:rPr>
              <a:t>18mm</a:t>
            </a:r>
            <a:r>
              <a:rPr kumimoji="1" lang="ja-JP" altLang="en-US" sz="1400">
                <a:latin typeface="+mn-ea"/>
                <a:ea typeface="+mn-ea"/>
              </a:rPr>
              <a:t>→</a:t>
            </a:r>
          </a:p>
        </p:txBody>
      </p:sp>
      <p:sp>
        <p:nvSpPr>
          <p:cNvPr id="2" name="左中かっこ 1">
            <a:extLst>
              <a:ext uri="{FF2B5EF4-FFF2-40B4-BE49-F238E27FC236}">
                <a16:creationId xmlns:a16="http://schemas.microsoft.com/office/drawing/2014/main" id="{923C1609-AFB2-80C1-E378-E6F531821E72}"/>
              </a:ext>
            </a:extLst>
          </p:cNvPr>
          <p:cNvSpPr/>
          <p:nvPr userDrawn="1"/>
        </p:nvSpPr>
        <p:spPr>
          <a:xfrm>
            <a:off x="-540774" y="5057775"/>
            <a:ext cx="324464" cy="576108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AADC1C7-0B3E-56DD-76D4-77080658E0BA}"/>
              </a:ext>
            </a:extLst>
          </p:cNvPr>
          <p:cNvSpPr txBox="1"/>
          <p:nvPr userDrawn="1"/>
        </p:nvSpPr>
        <p:spPr>
          <a:xfrm>
            <a:off x="-2179035" y="502266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この範囲には</a:t>
            </a:r>
            <a:endParaRPr kumimoji="1" lang="en-US" altLang="ja-JP" dirty="0"/>
          </a:p>
          <a:p>
            <a:r>
              <a:rPr kumimoji="1" lang="ja-JP" altLang="en-US"/>
              <a:t>何も配置しない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B1C4A2-5F1A-0D95-2822-E57B092D02EF}"/>
              </a:ext>
            </a:extLst>
          </p:cNvPr>
          <p:cNvSpPr txBox="1"/>
          <p:nvPr userDrawn="1"/>
        </p:nvSpPr>
        <p:spPr>
          <a:xfrm>
            <a:off x="-3379356" y="-27664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/>
              <a:t>ガイド線より上に配置しない→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DE060C-6934-7589-CE2E-E785FD35A96B}"/>
              </a:ext>
            </a:extLst>
          </p:cNvPr>
          <p:cNvSpPr txBox="1"/>
          <p:nvPr userDrawn="1"/>
        </p:nvSpPr>
        <p:spPr>
          <a:xfrm>
            <a:off x="-3401798" y="10387013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/>
              <a:t>ガイド線より下に配置しない→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40EB659-99D8-8B4F-0BBF-10A53E0EFC9B}"/>
              </a:ext>
            </a:extLst>
          </p:cNvPr>
          <p:cNvSpPr txBox="1"/>
          <p:nvPr userDrawn="1"/>
        </p:nvSpPr>
        <p:spPr>
          <a:xfrm>
            <a:off x="-3698834" y="2802698"/>
            <a:ext cx="2492990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/>
              <a:t>ガイド線が表示されて</a:t>
            </a:r>
            <a:endParaRPr kumimoji="1" lang="en-US" altLang="ja-JP" b="1" dirty="0"/>
          </a:p>
          <a:p>
            <a:pPr algn="ctr"/>
            <a:r>
              <a:rPr kumimoji="1" lang="ja-JP" altLang="en-US" b="1"/>
              <a:t>いない場合は</a:t>
            </a:r>
            <a:endParaRPr kumimoji="1" lang="en-US" altLang="ja-JP" b="1" dirty="0"/>
          </a:p>
          <a:p>
            <a:pPr algn="ctr"/>
            <a:r>
              <a:rPr kumimoji="1" lang="ja-JP" altLang="en-US" b="1"/>
              <a:t>［表示］タブ内の</a:t>
            </a:r>
            <a:endParaRPr kumimoji="1" lang="en-US" altLang="ja-JP" b="1" dirty="0"/>
          </a:p>
          <a:p>
            <a:pPr algn="ctr"/>
            <a:r>
              <a:rPr kumimoji="1" lang="ja-JP" altLang="en-US" b="1"/>
              <a:t>ガイドにチェックを</a:t>
            </a:r>
            <a:endParaRPr kumimoji="1" lang="en-US" altLang="ja-JP" b="1" dirty="0"/>
          </a:p>
          <a:p>
            <a:pPr algn="ctr"/>
            <a:r>
              <a:rPr kumimoji="1" lang="ja-JP" altLang="en-US" b="1"/>
              <a:t>入れましょう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5394AAC-C675-ED95-30A0-2CB0591D3536}"/>
              </a:ext>
            </a:extLst>
          </p:cNvPr>
          <p:cNvSpPr txBox="1"/>
          <p:nvPr userDrawn="1"/>
        </p:nvSpPr>
        <p:spPr>
          <a:xfrm>
            <a:off x="-2614133" y="5824290"/>
            <a:ext cx="2486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latin typeface="+mn-ea"/>
                <a:ea typeface="+mn-ea"/>
              </a:rPr>
              <a:t>オビの太さ変えない</a:t>
            </a:r>
            <a:r>
              <a:rPr kumimoji="1" lang="en-US" altLang="ja-JP" sz="1400" dirty="0">
                <a:latin typeface="+mn-ea"/>
                <a:ea typeface="+mn-ea"/>
              </a:rPr>
              <a:t>18mm</a:t>
            </a:r>
            <a:r>
              <a:rPr kumimoji="1" lang="ja-JP" altLang="en-US" sz="1400">
                <a:latin typeface="+mn-ea"/>
                <a:ea typeface="+mn-ea"/>
              </a:rPr>
              <a:t>→</a:t>
            </a:r>
          </a:p>
        </p:txBody>
      </p:sp>
      <p:sp>
        <p:nvSpPr>
          <p:cNvPr id="20" name="右矢印 19">
            <a:extLst>
              <a:ext uri="{FF2B5EF4-FFF2-40B4-BE49-F238E27FC236}">
                <a16:creationId xmlns:a16="http://schemas.microsoft.com/office/drawing/2014/main" id="{64E8E958-7772-0A0C-DA93-2DB2B5555FFF}"/>
              </a:ext>
            </a:extLst>
          </p:cNvPr>
          <p:cNvSpPr/>
          <p:nvPr userDrawn="1"/>
        </p:nvSpPr>
        <p:spPr>
          <a:xfrm rot="5940530">
            <a:off x="-4261703" y="1453113"/>
            <a:ext cx="2435104" cy="244116"/>
          </a:xfrm>
          <a:prstGeom prst="rightArrow">
            <a:avLst>
              <a:gd name="adj1" fmla="val 27852"/>
              <a:gd name="adj2" fmla="val 1318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>
            <a:extLst>
              <a:ext uri="{FF2B5EF4-FFF2-40B4-BE49-F238E27FC236}">
                <a16:creationId xmlns:a16="http://schemas.microsoft.com/office/drawing/2014/main" id="{7D2E095B-A0CE-2CE8-631C-7BF04B1B8902}"/>
              </a:ext>
            </a:extLst>
          </p:cNvPr>
          <p:cNvSpPr/>
          <p:nvPr userDrawn="1"/>
        </p:nvSpPr>
        <p:spPr>
          <a:xfrm rot="15809971">
            <a:off x="-5952557" y="7179514"/>
            <a:ext cx="6115584" cy="323794"/>
          </a:xfrm>
          <a:prstGeom prst="rightArrow">
            <a:avLst>
              <a:gd name="adj1" fmla="val 27852"/>
              <a:gd name="adj2" fmla="val 1318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4C3949C3-6C8F-E853-EAE4-5FF4BEEB5E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540" y="4568236"/>
            <a:ext cx="686674" cy="460049"/>
          </a:xfrm>
          <a:prstGeom prst="rect">
            <a:avLst/>
          </a:prstGeom>
          <a:noFill/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DE32E5A6-9719-50F5-9631-57FB4D0051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25254" y="4715331"/>
            <a:ext cx="2944348" cy="239071"/>
          </a:xfrm>
          <a:prstGeom prst="rect">
            <a:avLst/>
          </a:prstGeom>
          <a:noFill/>
          <a:ln w="44450">
            <a:noFill/>
          </a:ln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1C99505-A1E3-7763-0F17-B539F942B608}"/>
              </a:ext>
            </a:extLst>
          </p:cNvPr>
          <p:cNvSpPr txBox="1"/>
          <p:nvPr userDrawn="1"/>
        </p:nvSpPr>
        <p:spPr>
          <a:xfrm>
            <a:off x="1059001" y="4583621"/>
            <a:ext cx="23775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採用・インターンはキャリアセンターまで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CA0F10F-9BED-739E-3FF0-76C93BE1B972}"/>
              </a:ext>
            </a:extLst>
          </p:cNvPr>
          <p:cNvSpPr txBox="1"/>
          <p:nvPr userDrawn="1"/>
        </p:nvSpPr>
        <p:spPr>
          <a:xfrm>
            <a:off x="1111127" y="4684764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i="0" dirty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06-6376-4733</a:t>
            </a:r>
            <a:endParaRPr kumimoji="1" lang="ja-JP" altLang="en-US" sz="2400" b="1" i="0">
              <a:solidFill>
                <a:schemeClr val="bg2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E629C1-F5A2-C755-66BC-45AEDD0E5CB8}"/>
              </a:ext>
            </a:extLst>
          </p:cNvPr>
          <p:cNvSpPr/>
          <p:nvPr userDrawn="1"/>
        </p:nvSpPr>
        <p:spPr>
          <a:xfrm>
            <a:off x="179388" y="9889949"/>
            <a:ext cx="7200900" cy="497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8" name="図 77">
            <a:extLst>
              <a:ext uri="{FF2B5EF4-FFF2-40B4-BE49-F238E27FC236}">
                <a16:creationId xmlns:a16="http://schemas.microsoft.com/office/drawing/2014/main" id="{E17614D4-B289-BA2D-EFA9-4409C932A8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540" y="9897474"/>
            <a:ext cx="686674" cy="460049"/>
          </a:xfrm>
          <a:prstGeom prst="rect">
            <a:avLst/>
          </a:prstGeom>
          <a:noFill/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1D7BADE1-C548-5114-6B08-C2E9BC1729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25254" y="10044569"/>
            <a:ext cx="2944348" cy="239071"/>
          </a:xfrm>
          <a:prstGeom prst="rect">
            <a:avLst/>
          </a:prstGeom>
          <a:noFill/>
          <a:ln w="44450">
            <a:noFill/>
          </a:ln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863FCE7-4F04-37F7-89A2-8F8047FE7036}"/>
              </a:ext>
            </a:extLst>
          </p:cNvPr>
          <p:cNvSpPr txBox="1"/>
          <p:nvPr userDrawn="1"/>
        </p:nvSpPr>
        <p:spPr>
          <a:xfrm>
            <a:off x="1059001" y="9912859"/>
            <a:ext cx="23775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採用・インターンはキャリアセンターまで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579B724-984F-4182-BA96-6882A49FD990}"/>
              </a:ext>
            </a:extLst>
          </p:cNvPr>
          <p:cNvSpPr txBox="1"/>
          <p:nvPr userDrawn="1"/>
        </p:nvSpPr>
        <p:spPr>
          <a:xfrm>
            <a:off x="1111127" y="10014002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i="0" dirty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06-6376-4733</a:t>
            </a:r>
            <a:endParaRPr kumimoji="1" lang="ja-JP" altLang="en-US" sz="2400" b="1" i="0">
              <a:solidFill>
                <a:schemeClr val="bg2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2C55816A-51A7-5A63-D5BE-EAA78F10B65A}"/>
              </a:ext>
            </a:extLst>
          </p:cNvPr>
          <p:cNvSpPr/>
          <p:nvPr userDrawn="1"/>
        </p:nvSpPr>
        <p:spPr>
          <a:xfrm>
            <a:off x="7931146" y="1134269"/>
            <a:ext cx="629291" cy="5720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206B1C0-A5C8-FD61-F1F0-A9C0041A62E1}"/>
              </a:ext>
            </a:extLst>
          </p:cNvPr>
          <p:cNvSpPr/>
          <p:nvPr userDrawn="1"/>
        </p:nvSpPr>
        <p:spPr>
          <a:xfrm>
            <a:off x="8770708" y="1134269"/>
            <a:ext cx="629291" cy="57208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995F110-6192-F406-9EAB-EB1618E136A1}"/>
              </a:ext>
            </a:extLst>
          </p:cNvPr>
          <p:cNvSpPr txBox="1"/>
          <p:nvPr userDrawn="1"/>
        </p:nvSpPr>
        <p:spPr>
          <a:xfrm>
            <a:off x="7832857" y="1803592"/>
            <a:ext cx="825867" cy="223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卒業前年次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1A6594B-B2A3-D96B-F760-D9DC821897F6}"/>
              </a:ext>
            </a:extLst>
          </p:cNvPr>
          <p:cNvSpPr txBox="1"/>
          <p:nvPr userDrawn="1"/>
        </p:nvSpPr>
        <p:spPr>
          <a:xfrm>
            <a:off x="8739461" y="1809036"/>
            <a:ext cx="697627" cy="223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卒業年次</a:t>
            </a: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9FE50236-F90E-6B5B-C3E0-9799328CB5BC}"/>
              </a:ext>
            </a:extLst>
          </p:cNvPr>
          <p:cNvSpPr/>
          <p:nvPr userDrawn="1"/>
        </p:nvSpPr>
        <p:spPr>
          <a:xfrm>
            <a:off x="9610270" y="1126313"/>
            <a:ext cx="629291" cy="5720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E9D9CE9-6983-8F5E-1BDD-01F48AC646FB}"/>
              </a:ext>
            </a:extLst>
          </p:cNvPr>
          <p:cNvSpPr txBox="1"/>
          <p:nvPr userDrawn="1"/>
        </p:nvSpPr>
        <p:spPr>
          <a:xfrm>
            <a:off x="9576101" y="1803592"/>
            <a:ext cx="697627" cy="223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それ以外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7226FE5-8C1C-EED1-3CEA-A888A6D011B2}"/>
              </a:ext>
            </a:extLst>
          </p:cNvPr>
          <p:cNvSpPr txBox="1"/>
          <p:nvPr userDrawn="1"/>
        </p:nvSpPr>
        <p:spPr>
          <a:xfrm>
            <a:off x="8170631" y="504478"/>
            <a:ext cx="1980029" cy="475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b="1" i="0">
                <a:latin typeface="Yu Gothic" panose="020B0400000000000000" pitchFamily="34" charset="-128"/>
                <a:ea typeface="Yu Gothic" panose="020B0400000000000000" pitchFamily="34" charset="-128"/>
              </a:rPr>
              <a:t>スポイトを使って</a:t>
            </a:r>
            <a:endParaRPr kumimoji="1" lang="en-US" altLang="ja-JP" sz="14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kumimoji="1" lang="ja-JP" altLang="en-US" sz="1400" b="1" i="0">
                <a:latin typeface="Yu Gothic" panose="020B0400000000000000" pitchFamily="34" charset="-128"/>
                <a:ea typeface="Yu Gothic" panose="020B0400000000000000" pitchFamily="34" charset="-128"/>
              </a:rPr>
              <a:t>以下の色に設定しよう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AFFEA41-CDE6-99B4-9850-F1858F3635B6}"/>
              </a:ext>
            </a:extLst>
          </p:cNvPr>
          <p:cNvSpPr txBox="1"/>
          <p:nvPr userDrawn="1"/>
        </p:nvSpPr>
        <p:spPr>
          <a:xfrm>
            <a:off x="8275201" y="5904521"/>
            <a:ext cx="3738524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>
                <a:solidFill>
                  <a:schemeClr val="bg1"/>
                </a:solidFill>
              </a:rPr>
              <a:t>使用フォントは</a:t>
            </a:r>
            <a:endParaRPr kumimoji="1" lang="en-US" altLang="ja-JP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b="1">
                <a:solidFill>
                  <a:schemeClr val="bg1"/>
                </a:solidFill>
              </a:rPr>
              <a:t>「游ゴシック」を使用する事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5C1CAE0-E89B-F267-147A-396C2AD5345E}"/>
              </a:ext>
            </a:extLst>
          </p:cNvPr>
          <p:cNvSpPr txBox="1"/>
          <p:nvPr userDrawn="1"/>
        </p:nvSpPr>
        <p:spPr>
          <a:xfrm>
            <a:off x="7733930" y="18380"/>
            <a:ext cx="508473" cy="699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b="1" i="0" dirty="0"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endParaRPr kumimoji="1" lang="ja-JP" altLang="en-US" sz="4400" b="1" i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C71A01F-8955-CC35-5259-60513613F2D7}"/>
              </a:ext>
            </a:extLst>
          </p:cNvPr>
          <p:cNvSpPr txBox="1"/>
          <p:nvPr userDrawn="1"/>
        </p:nvSpPr>
        <p:spPr>
          <a:xfrm>
            <a:off x="8159776" y="6079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b="1" i="0">
                <a:latin typeface="Yu Gothic" panose="020B0400000000000000" pitchFamily="34" charset="-128"/>
                <a:ea typeface="Yu Gothic" panose="020B0400000000000000" pitchFamily="34" charset="-128"/>
              </a:rPr>
              <a:t>左のオビを自分の色に変更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5AC5607-B770-863B-53A8-B57544185A17}"/>
              </a:ext>
            </a:extLst>
          </p:cNvPr>
          <p:cNvSpPr txBox="1"/>
          <p:nvPr userDrawn="1"/>
        </p:nvSpPr>
        <p:spPr>
          <a:xfrm>
            <a:off x="7733930" y="2323643"/>
            <a:ext cx="508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b="1" i="0" dirty="0"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endParaRPr kumimoji="1" lang="ja-JP" altLang="en-US" sz="4400" b="1" i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B5BC141-A526-4737-F730-CC9BE8FC6EB7}"/>
              </a:ext>
            </a:extLst>
          </p:cNvPr>
          <p:cNvSpPr txBox="1"/>
          <p:nvPr userDrawn="1"/>
        </p:nvSpPr>
        <p:spPr>
          <a:xfrm>
            <a:off x="8275201" y="2323643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b="1" i="0">
                <a:latin typeface="Yu Gothic" panose="020B0400000000000000" pitchFamily="34" charset="-128"/>
                <a:ea typeface="Yu Gothic" panose="020B0400000000000000" pitchFamily="34" charset="-128"/>
              </a:rPr>
              <a:t>作品番号を自分の番号に変更</a:t>
            </a:r>
            <a:endParaRPr kumimoji="1" lang="en-US" altLang="ja-JP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ja-JP" altLang="en-US" b="1" i="0">
                <a:latin typeface="Yu Gothic" panose="020B0400000000000000" pitchFamily="34" charset="-128"/>
                <a:ea typeface="Yu Gothic" panose="020B0400000000000000" pitchFamily="34" charset="-128"/>
              </a:rPr>
              <a:t>分野と年卒を変更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333049D-691E-48BE-1188-0E12E441E6E5}"/>
              </a:ext>
            </a:extLst>
          </p:cNvPr>
          <p:cNvSpPr txBox="1"/>
          <p:nvPr userDrawn="1"/>
        </p:nvSpPr>
        <p:spPr>
          <a:xfrm>
            <a:off x="7733930" y="4882975"/>
            <a:ext cx="508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b="1" i="0" dirty="0">
                <a:latin typeface="Yu Gothic" panose="020B0400000000000000" pitchFamily="34" charset="-128"/>
                <a:ea typeface="Yu Gothic" panose="020B0400000000000000" pitchFamily="34" charset="-128"/>
              </a:rPr>
              <a:t>3</a:t>
            </a:r>
            <a:endParaRPr kumimoji="1" lang="ja-JP" altLang="en-US" sz="4400" b="1" i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442DC61-C85C-A5E5-9E44-006C9CA965D8}"/>
              </a:ext>
            </a:extLst>
          </p:cNvPr>
          <p:cNvSpPr txBox="1"/>
          <p:nvPr userDrawn="1"/>
        </p:nvSpPr>
        <p:spPr>
          <a:xfrm>
            <a:off x="8159776" y="4897489"/>
            <a:ext cx="420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b="1" i="0">
                <a:latin typeface="Yu Gothic" panose="020B0400000000000000" pitchFamily="34" charset="-128"/>
                <a:ea typeface="Yu Gothic" panose="020B0400000000000000" pitchFamily="34" charset="-128"/>
              </a:rPr>
              <a:t>サンプルを参考に</a:t>
            </a:r>
            <a:endParaRPr kumimoji="1" lang="en-US" altLang="ja-JP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ja-JP" altLang="en-US" b="1" i="0">
                <a:latin typeface="Yu Gothic" panose="020B0400000000000000" pitchFamily="34" charset="-128"/>
                <a:ea typeface="Yu Gothic" panose="020B0400000000000000" pitchFamily="34" charset="-128"/>
              </a:rPr>
              <a:t>自由に自己</a:t>
            </a:r>
            <a:r>
              <a:rPr kumimoji="1" lang="en-US" altLang="ja-JP" b="1" i="0" dirty="0">
                <a:latin typeface="Yu Gothic" panose="020B0400000000000000" pitchFamily="34" charset="-128"/>
                <a:ea typeface="Yu Gothic" panose="020B0400000000000000" pitchFamily="34" charset="-128"/>
              </a:rPr>
              <a:t>PR</a:t>
            </a:r>
            <a:r>
              <a:rPr kumimoji="1" lang="ja-JP" altLang="en-US" b="1" i="0">
                <a:latin typeface="Yu Gothic" panose="020B0400000000000000" pitchFamily="34" charset="-128"/>
                <a:ea typeface="Yu Gothic" panose="020B0400000000000000" pitchFamily="34" charset="-128"/>
              </a:rPr>
              <a:t>シートを作りましょう。</a:t>
            </a:r>
            <a:endParaRPr kumimoji="1" lang="en-US" altLang="ja-JP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ja-JP" altLang="en-US" b="1" i="0">
                <a:latin typeface="Yu Gothic" panose="020B0400000000000000" pitchFamily="34" charset="-128"/>
                <a:ea typeface="Yu Gothic" panose="020B0400000000000000" pitchFamily="34" charset="-128"/>
              </a:rPr>
              <a:t>最低限、下の要素は入れること</a:t>
            </a:r>
          </a:p>
        </p:txBody>
      </p:sp>
      <p:sp>
        <p:nvSpPr>
          <p:cNvPr id="57" name="角丸四角形 56">
            <a:extLst>
              <a:ext uri="{FF2B5EF4-FFF2-40B4-BE49-F238E27FC236}">
                <a16:creationId xmlns:a16="http://schemas.microsoft.com/office/drawing/2014/main" id="{434C7430-D3B1-BDFB-9F5F-615744510F08}"/>
              </a:ext>
            </a:extLst>
          </p:cNvPr>
          <p:cNvSpPr/>
          <p:nvPr userDrawn="1"/>
        </p:nvSpPr>
        <p:spPr>
          <a:xfrm>
            <a:off x="8334188" y="8689093"/>
            <a:ext cx="3730172" cy="2010253"/>
          </a:xfrm>
          <a:prstGeom prst="roundRect">
            <a:avLst>
              <a:gd name="adj" fmla="val 77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9D2185B8-83E3-99A7-6055-944764E1AD13}"/>
              </a:ext>
            </a:extLst>
          </p:cNvPr>
          <p:cNvSpPr/>
          <p:nvPr userDrawn="1"/>
        </p:nvSpPr>
        <p:spPr>
          <a:xfrm>
            <a:off x="8411915" y="3158718"/>
            <a:ext cx="441621" cy="4416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Yu Mincho Demibold" panose="02020400000000000000" pitchFamily="18" charset="-128"/>
                <a:ea typeface="Yu Mincho Demibold" panose="02020400000000000000" pitchFamily="18" charset="-128"/>
              </a:rPr>
              <a:t>I</a:t>
            </a:r>
            <a:endParaRPr kumimoji="1" lang="ja-JP" altLang="en-US" b="1">
              <a:solidFill>
                <a:schemeClr val="bg1"/>
              </a:solidFill>
              <a:latin typeface="Yu Mincho Demibold" panose="02020400000000000000" pitchFamily="18" charset="-128"/>
              <a:ea typeface="Yu Mincho Demibold" panose="02020400000000000000" pitchFamily="18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CE8C134-0946-FE20-D0F7-6042D3F5ECF9}"/>
              </a:ext>
            </a:extLst>
          </p:cNvPr>
          <p:cNvSpPr txBox="1"/>
          <p:nvPr userDrawn="1"/>
        </p:nvSpPr>
        <p:spPr>
          <a:xfrm>
            <a:off x="8805959" y="3228255"/>
            <a:ext cx="68159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ja-JP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24</a:t>
            </a:r>
            <a:r>
              <a:rPr kumimoji="1" lang="ja-JP" altLang="en-US" b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－</a:t>
            </a:r>
            <a:endParaRPr kumimoji="1" lang="ja-JP" altLang="en-US" sz="4800" b="1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B8B6EC3-4C6B-C3CE-EDA4-3D9FACEA10B1}"/>
              </a:ext>
            </a:extLst>
          </p:cNvPr>
          <p:cNvSpPr txBox="1"/>
          <p:nvPr userDrawn="1"/>
        </p:nvSpPr>
        <p:spPr>
          <a:xfrm>
            <a:off x="9284026" y="3005443"/>
            <a:ext cx="1242649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048</a:t>
            </a:r>
            <a:endParaRPr kumimoji="1" lang="ja-JP" altLang="en-US" sz="4800" b="1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CA9D78B-8FF9-B81B-530D-5AA6D015F607}"/>
              </a:ext>
            </a:extLst>
          </p:cNvPr>
          <p:cNvSpPr txBox="1"/>
          <p:nvPr userDrawn="1"/>
        </p:nvSpPr>
        <p:spPr>
          <a:xfrm>
            <a:off x="7935755" y="3935476"/>
            <a:ext cx="884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I=IT</a:t>
            </a:r>
          </a:p>
          <a:p>
            <a:r>
              <a:rPr kumimoji="1" lang="en-US" altLang="ja-JP" dirty="0"/>
              <a:t>W-Web</a:t>
            </a:r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74A977C-EA26-5466-EA77-6C0DE4F13519}"/>
              </a:ext>
            </a:extLst>
          </p:cNvPr>
          <p:cNvSpPr txBox="1"/>
          <p:nvPr userDrawn="1"/>
        </p:nvSpPr>
        <p:spPr>
          <a:xfrm>
            <a:off x="8728183" y="38790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作品としての</a:t>
            </a:r>
            <a:endParaRPr kumimoji="1" lang="en-US" altLang="ja-JP" sz="1200" b="1" dirty="0"/>
          </a:p>
          <a:p>
            <a:r>
              <a:rPr kumimoji="1" lang="ja-JP" altLang="en-US" sz="1200" b="1"/>
              <a:t>年卒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23798F6-BE46-29F9-F58A-BDF86809A116}"/>
              </a:ext>
            </a:extLst>
          </p:cNvPr>
          <p:cNvSpPr txBox="1"/>
          <p:nvPr userDrawn="1"/>
        </p:nvSpPr>
        <p:spPr>
          <a:xfrm>
            <a:off x="10092971" y="399269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与えられた番号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0E124956-6189-CB7A-BDB9-1BF3E4CE83B1}"/>
              </a:ext>
            </a:extLst>
          </p:cNvPr>
          <p:cNvCxnSpPr/>
          <p:nvPr userDrawn="1"/>
        </p:nvCxnSpPr>
        <p:spPr>
          <a:xfrm>
            <a:off x="8883090" y="3691719"/>
            <a:ext cx="2775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463CCA35-A758-B81E-6686-8A3C37A659A1}"/>
              </a:ext>
            </a:extLst>
          </p:cNvPr>
          <p:cNvCxnSpPr>
            <a:cxnSpLocks/>
          </p:cNvCxnSpPr>
          <p:nvPr userDrawn="1"/>
        </p:nvCxnSpPr>
        <p:spPr>
          <a:xfrm>
            <a:off x="9405604" y="3691719"/>
            <a:ext cx="1121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CC6029AF-95A8-6CAF-4148-FCCCCC118732}"/>
              </a:ext>
            </a:extLst>
          </p:cNvPr>
          <p:cNvCxnSpPr>
            <a:cxnSpLocks/>
          </p:cNvCxnSpPr>
          <p:nvPr userDrawn="1"/>
        </p:nvCxnSpPr>
        <p:spPr>
          <a:xfrm>
            <a:off x="9885417" y="3717906"/>
            <a:ext cx="641258" cy="2369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44827EBA-A7C3-EEC8-EAA4-BE0998765C88}"/>
              </a:ext>
            </a:extLst>
          </p:cNvPr>
          <p:cNvCxnSpPr>
            <a:cxnSpLocks/>
          </p:cNvCxnSpPr>
          <p:nvPr userDrawn="1"/>
        </p:nvCxnSpPr>
        <p:spPr>
          <a:xfrm>
            <a:off x="9041250" y="3691719"/>
            <a:ext cx="0" cy="20201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C4A92127-9145-E4DC-AF67-765030C64351}"/>
              </a:ext>
            </a:extLst>
          </p:cNvPr>
          <p:cNvCxnSpPr>
            <a:cxnSpLocks/>
          </p:cNvCxnSpPr>
          <p:nvPr userDrawn="1"/>
        </p:nvCxnSpPr>
        <p:spPr>
          <a:xfrm flipH="1">
            <a:off x="8348590" y="3621481"/>
            <a:ext cx="201085" cy="3514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83C2C32-36DC-55BC-C06C-F3A61FF3C491}"/>
              </a:ext>
            </a:extLst>
          </p:cNvPr>
          <p:cNvSpPr txBox="1"/>
          <p:nvPr userDrawn="1"/>
        </p:nvSpPr>
        <p:spPr>
          <a:xfrm>
            <a:off x="8159776" y="6659448"/>
            <a:ext cx="4339650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b="1" i="0">
                <a:latin typeface="Yu Gothic" panose="020B0400000000000000" pitchFamily="34" charset="-128"/>
                <a:ea typeface="Yu Gothic" panose="020B0400000000000000" pitchFamily="34" charset="-128"/>
              </a:rPr>
              <a:t>▼自分について</a:t>
            </a:r>
            <a:endParaRPr kumimoji="1" lang="en-US" altLang="ja-JP" sz="14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ja-JP" altLang="en-US" sz="1200" b="1" i="0">
                <a:latin typeface="Yu Gothic" panose="020B0400000000000000" pitchFamily="34" charset="-128"/>
                <a:ea typeface="Yu Gothic" panose="020B0400000000000000" pitchFamily="34" charset="-128"/>
              </a:rPr>
              <a:t>コースのフルネームと学年・名前・年卒・</a:t>
            </a:r>
            <a:endParaRPr kumimoji="1" lang="en-US" altLang="ja-JP" sz="12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ja-JP" altLang="en-US" sz="1200" b="1" i="0">
                <a:latin typeface="Yu Gothic" panose="020B0400000000000000" pitchFamily="34" charset="-128"/>
                <a:ea typeface="Yu Gothic" panose="020B0400000000000000" pitchFamily="34" charset="-128"/>
              </a:rPr>
              <a:t>志望職種や自分をアピールする項目</a:t>
            </a:r>
            <a:endParaRPr kumimoji="1" lang="en-US" altLang="ja-JP" sz="12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en-US" altLang="ja-JP" sz="1200" b="1" i="0" dirty="0">
                <a:latin typeface="Yu Gothic" panose="020B0400000000000000" pitchFamily="34" charset="-128"/>
                <a:ea typeface="Yu Gothic" panose="020B0400000000000000" pitchFamily="34" charset="-128"/>
              </a:rPr>
              <a:t>※</a:t>
            </a:r>
            <a:r>
              <a:rPr kumimoji="1" lang="ja-JP" altLang="en-US" sz="1200" b="1" i="0">
                <a:latin typeface="Yu Gothic" panose="020B0400000000000000" pitchFamily="34" charset="-128"/>
                <a:ea typeface="Yu Gothic" panose="020B0400000000000000" pitchFamily="34" charset="-128"/>
              </a:rPr>
              <a:t>卒業年次と卒業前年次は、内定済みか就職活動中か</a:t>
            </a:r>
            <a:endParaRPr kumimoji="1" lang="en-US" altLang="ja-JP" sz="12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endParaRPr kumimoji="1" lang="en-US" altLang="ja-JP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ja-JP" altLang="en-US" sz="1400" b="1" i="0">
                <a:latin typeface="Yu Gothic" panose="020B0400000000000000" pitchFamily="34" charset="-128"/>
                <a:ea typeface="Yu Gothic" panose="020B0400000000000000" pitchFamily="34" charset="-128"/>
              </a:rPr>
              <a:t>▼作品について</a:t>
            </a:r>
            <a:endParaRPr kumimoji="1" lang="en-US" altLang="ja-JP" sz="14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ja-JP" altLang="en-US" sz="1200" b="1" i="0">
                <a:latin typeface="Yu Gothic" panose="020B0400000000000000" pitchFamily="34" charset="-128"/>
                <a:ea typeface="Yu Gothic" panose="020B0400000000000000" pitchFamily="34" charset="-128"/>
              </a:rPr>
              <a:t>作品名（オビの右側）・キャッチコピー・作品のスクショ等</a:t>
            </a:r>
            <a:endParaRPr kumimoji="1" lang="en-US" altLang="ja-JP" sz="12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ja-JP" altLang="en-US" sz="1200" b="1" i="0">
                <a:latin typeface="Yu Gothic" panose="020B0400000000000000" pitchFamily="34" charset="-128"/>
                <a:ea typeface="Yu Gothic" panose="020B0400000000000000" pitchFamily="34" charset="-128"/>
              </a:rPr>
              <a:t>メリットがわかる説明や図解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1E15FB6-596D-2E59-AAE0-83903BA9E14F}"/>
              </a:ext>
            </a:extLst>
          </p:cNvPr>
          <p:cNvSpPr txBox="1"/>
          <p:nvPr userDrawn="1"/>
        </p:nvSpPr>
        <p:spPr>
          <a:xfrm>
            <a:off x="8641490" y="8807461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+mn-ea"/>
              </a:rPr>
              <a:t>【</a:t>
            </a:r>
            <a:r>
              <a:rPr kumimoji="1" lang="ja-JP" altLang="en-US" b="1">
                <a:latin typeface="+mn-ea"/>
              </a:rPr>
              <a:t>素材群</a:t>
            </a:r>
            <a:r>
              <a:rPr kumimoji="1" lang="en-US" altLang="ja-JP" b="1" dirty="0">
                <a:latin typeface="+mn-ea"/>
              </a:rPr>
              <a:t>】</a:t>
            </a:r>
          </a:p>
          <a:p>
            <a:pPr algn="ctr"/>
            <a:r>
              <a:rPr kumimoji="1" lang="ja-JP" altLang="en-US" sz="1000" b="1">
                <a:latin typeface="+mn-ea"/>
              </a:rPr>
              <a:t>（この中のアイテムはエリア内に移動できます）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79AEB-CC2B-76E8-6E4E-C45A06636E2D}"/>
              </a:ext>
            </a:extLst>
          </p:cNvPr>
          <p:cNvSpPr txBox="1"/>
          <p:nvPr userDrawn="1"/>
        </p:nvSpPr>
        <p:spPr>
          <a:xfrm>
            <a:off x="12609027" y="324249"/>
            <a:ext cx="1015663" cy="9676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5400" b="1">
                <a:solidFill>
                  <a:srgbClr val="FF0000"/>
                </a:solidFill>
              </a:rPr>
              <a:t>内定済みの人は作成不要です</a:t>
            </a:r>
          </a:p>
        </p:txBody>
      </p:sp>
    </p:spTree>
    <p:extLst>
      <p:ext uri="{BB962C8B-B14F-4D97-AF65-F5344CB8AC3E}">
        <p14:creationId xmlns:p14="http://schemas.microsoft.com/office/powerpoint/2010/main" val="127439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68" userDrawn="1">
          <p15:clr>
            <a:srgbClr val="F26B43"/>
          </p15:clr>
        </p15:guide>
        <p15:guide id="2" pos="2381" userDrawn="1">
          <p15:clr>
            <a:srgbClr val="F26B43"/>
          </p15:clr>
        </p15:guide>
        <p15:guide id="3" pos="113" userDrawn="1">
          <p15:clr>
            <a:srgbClr val="F26B43"/>
          </p15:clr>
        </p15:guide>
        <p15:guide id="4" pos="4649" userDrawn="1">
          <p15:clr>
            <a:srgbClr val="F26B43"/>
          </p15:clr>
        </p15:guide>
        <p15:guide id="5" orient="horz" pos="192" userDrawn="1">
          <p15:clr>
            <a:srgbClr val="F26B43"/>
          </p15:clr>
        </p15:guide>
        <p15:guide id="6" orient="horz" pos="6543" userDrawn="1">
          <p15:clr>
            <a:srgbClr val="F26B43"/>
          </p15:clr>
        </p15:guide>
        <p15:guide id="7" orient="horz" pos="3549" userDrawn="1">
          <p15:clr>
            <a:srgbClr val="F26B43"/>
          </p15:clr>
        </p15:guide>
        <p15:guide id="8" orient="horz" pos="318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0E8C2E1-6D0C-EC30-12D6-C2C531E7A100}"/>
              </a:ext>
            </a:extLst>
          </p:cNvPr>
          <p:cNvSpPr/>
          <p:nvPr/>
        </p:nvSpPr>
        <p:spPr>
          <a:xfrm>
            <a:off x="179389" y="5633883"/>
            <a:ext cx="7200899" cy="6489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FFFF00"/>
              </a:highlight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C775D71-4F1B-E775-8B39-39FE5125E1F9}"/>
              </a:ext>
            </a:extLst>
          </p:cNvPr>
          <p:cNvSpPr/>
          <p:nvPr/>
        </p:nvSpPr>
        <p:spPr>
          <a:xfrm>
            <a:off x="179389" y="304801"/>
            <a:ext cx="7200899" cy="6489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FFFF00"/>
              </a:highlight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0170A680-0351-C3D4-3482-A7B51D1D1796}"/>
              </a:ext>
            </a:extLst>
          </p:cNvPr>
          <p:cNvSpPr/>
          <p:nvPr/>
        </p:nvSpPr>
        <p:spPr>
          <a:xfrm>
            <a:off x="279141" y="395840"/>
            <a:ext cx="441621" cy="4416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latin typeface="Yu Mincho Demibold" panose="02020400000000000000" pitchFamily="18" charset="-128"/>
                <a:ea typeface="Yu Mincho Demibold" panose="02020400000000000000" pitchFamily="18" charset="-128"/>
              </a:rPr>
              <a:t>I</a:t>
            </a:r>
            <a:endParaRPr kumimoji="1" lang="ja-JP" altLang="en-US" b="1">
              <a:solidFill>
                <a:schemeClr val="tx1"/>
              </a:solidFill>
              <a:latin typeface="Yu Mincho Demibold" panose="02020400000000000000" pitchFamily="18" charset="-128"/>
              <a:ea typeface="Yu Mincho Demibold" panose="02020400000000000000" pitchFamily="18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B5ADF0C-C3C3-8864-62D8-663D1D4E116B}"/>
              </a:ext>
            </a:extLst>
          </p:cNvPr>
          <p:cNvSpPr txBox="1"/>
          <p:nvPr/>
        </p:nvSpPr>
        <p:spPr>
          <a:xfrm>
            <a:off x="673185" y="465377"/>
            <a:ext cx="643125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r>
              <a:rPr kumimoji="1" lang="en-US" altLang="zh-TW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5</a:t>
            </a:r>
            <a:r>
              <a:rPr kumimoji="1" lang="ja-JP" altLang="en-US" b="1" spc="-30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－</a:t>
            </a:r>
            <a:endParaRPr kumimoji="1" lang="ja-JP" altLang="en-US" sz="4800" b="1" spc="-30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F747D4-F628-2644-CE01-83D59BB40897}"/>
              </a:ext>
            </a:extLst>
          </p:cNvPr>
          <p:cNvSpPr txBox="1"/>
          <p:nvPr/>
        </p:nvSpPr>
        <p:spPr>
          <a:xfrm>
            <a:off x="1151251" y="249289"/>
            <a:ext cx="1242648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TW" sz="48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114</a:t>
            </a:r>
            <a:endParaRPr kumimoji="1" lang="ja-JP" altLang="en-US" sz="4800" b="1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4E415F3-5CBD-0E1C-4775-D87804F12F81}"/>
              </a:ext>
            </a:extLst>
          </p:cNvPr>
          <p:cNvSpPr/>
          <p:nvPr/>
        </p:nvSpPr>
        <p:spPr>
          <a:xfrm>
            <a:off x="279141" y="5733811"/>
            <a:ext cx="441621" cy="4416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latin typeface="Yu Mincho Demibold" panose="02020400000000000000" pitchFamily="18" charset="-128"/>
                <a:ea typeface="Yu Mincho Demibold" panose="02020400000000000000" pitchFamily="18" charset="-128"/>
              </a:rPr>
              <a:t>I</a:t>
            </a:r>
            <a:endParaRPr kumimoji="1" lang="ja-JP" altLang="en-US" b="1">
              <a:solidFill>
                <a:schemeClr val="tx1"/>
              </a:solidFill>
              <a:latin typeface="Yu Mincho Demibold" panose="02020400000000000000" pitchFamily="18" charset="-128"/>
              <a:ea typeface="Yu Mincho Demibold" panose="02020400000000000000" pitchFamily="18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F6C6249-068C-9B24-B5D8-8DE83C6A8550}"/>
              </a:ext>
            </a:extLst>
          </p:cNvPr>
          <p:cNvSpPr txBox="1"/>
          <p:nvPr/>
        </p:nvSpPr>
        <p:spPr>
          <a:xfrm>
            <a:off x="673185" y="5803348"/>
            <a:ext cx="68159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24</a:t>
            </a:r>
            <a:r>
              <a:rPr kumimoji="1"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－</a:t>
            </a:r>
            <a:endParaRPr kumimoji="1" lang="ja-JP" altLang="en-US" sz="4800" b="1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AAE6E59-9D97-EB2A-B5F1-3C8C8CDA28D3}"/>
              </a:ext>
            </a:extLst>
          </p:cNvPr>
          <p:cNvSpPr txBox="1"/>
          <p:nvPr/>
        </p:nvSpPr>
        <p:spPr>
          <a:xfrm>
            <a:off x="1151252" y="5580536"/>
            <a:ext cx="1242649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ja-JP" sz="48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048</a:t>
            </a:r>
            <a:endParaRPr kumimoji="1" lang="ja-JP" altLang="en-US" sz="4800" b="1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D186A8-138E-317C-D522-8F7ACFA95753}"/>
              </a:ext>
            </a:extLst>
          </p:cNvPr>
          <p:cNvSpPr txBox="1"/>
          <p:nvPr/>
        </p:nvSpPr>
        <p:spPr>
          <a:xfrm>
            <a:off x="4868059" y="385748"/>
            <a:ext cx="2512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400" b="1" spc="3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Noto Nastaliq Urdu" panose="020B0502040504020204" pitchFamily="34" charset="-78"/>
              </a:rPr>
              <a:t>Care</a:t>
            </a:r>
            <a:r>
              <a:rPr kumimoji="1" lang="zh-TW" altLang="en-US" sz="2400" b="1" spc="3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Noto Nastaliq Urdu" panose="020B0502040504020204" pitchFamily="34" charset="-78"/>
              </a:rPr>
              <a:t> </a:t>
            </a:r>
            <a:r>
              <a:rPr kumimoji="1" lang="en-US" altLang="zh-TW" sz="2400" b="1" spc="3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Noto Nastaliq Urdu" panose="020B0502040504020204" pitchFamily="34" charset="-78"/>
              </a:rPr>
              <a:t>Connect</a:t>
            </a:r>
            <a:endParaRPr kumimoji="1" lang="ja-JP" altLang="en-US" sz="2400" b="1" spc="30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Noto Nastaliq Urdu" panose="020B0502040504020204" pitchFamily="34" charset="-7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6CB3945-B0A1-2A9F-CF08-3C4A3474F466}"/>
              </a:ext>
            </a:extLst>
          </p:cNvPr>
          <p:cNvSpPr txBox="1"/>
          <p:nvPr/>
        </p:nvSpPr>
        <p:spPr>
          <a:xfrm>
            <a:off x="3040635" y="5797287"/>
            <a:ext cx="433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この文字を作品名に書き換えてください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5124F47-0F7D-0EDC-6988-5F041B82C496}"/>
              </a:ext>
            </a:extLst>
          </p:cNvPr>
          <p:cNvSpPr txBox="1"/>
          <p:nvPr/>
        </p:nvSpPr>
        <p:spPr>
          <a:xfrm>
            <a:off x="9728915" y="10006656"/>
            <a:ext cx="1943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b="1">
                <a:latin typeface="Yu Gothic" panose="020B0400000000000000" pitchFamily="34" charset="-128"/>
                <a:ea typeface="Yu Gothic" panose="020B0400000000000000" pitchFamily="34" charset="-128"/>
              </a:rPr>
              <a:t>石志</a:t>
            </a:r>
            <a:r>
              <a:rPr kumimoji="1" lang="en-US" altLang="ja-JP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3200" b="1">
                <a:latin typeface="Yu Gothic" panose="020B0400000000000000" pitchFamily="34" charset="-128"/>
                <a:ea typeface="Yu Gothic" panose="020B0400000000000000" pitchFamily="34" charset="-128"/>
              </a:rPr>
              <a:t>太郎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5A63DF4-115C-9EC2-24A1-30922C98B75E}"/>
              </a:ext>
            </a:extLst>
          </p:cNvPr>
          <p:cNvGrpSpPr/>
          <p:nvPr/>
        </p:nvGrpSpPr>
        <p:grpSpPr>
          <a:xfrm>
            <a:off x="10387700" y="9353227"/>
            <a:ext cx="450765" cy="453976"/>
            <a:chOff x="7684161" y="2771107"/>
            <a:chExt cx="450765" cy="453976"/>
          </a:xfrm>
        </p:grpSpPr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A0DABDC1-88E2-1446-E9B2-627F4C3DEF30}"/>
                </a:ext>
              </a:extLst>
            </p:cNvPr>
            <p:cNvSpPr/>
            <p:nvPr/>
          </p:nvSpPr>
          <p:spPr>
            <a:xfrm>
              <a:off x="7716913" y="2793154"/>
              <a:ext cx="385261" cy="3852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DF8B4CD6-FC59-CD3A-E186-E3B2AEAEAF65}"/>
                </a:ext>
              </a:extLst>
            </p:cNvPr>
            <p:cNvSpPr txBox="1"/>
            <p:nvPr/>
          </p:nvSpPr>
          <p:spPr>
            <a:xfrm>
              <a:off x="7684161" y="2771107"/>
              <a:ext cx="45076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25</a:t>
              </a:r>
              <a:endParaRPr kumimoji="1"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CEB32CB-2F28-56F9-750E-CFEA34D631EF}"/>
                </a:ext>
              </a:extLst>
            </p:cNvPr>
            <p:cNvSpPr txBox="1"/>
            <p:nvPr/>
          </p:nvSpPr>
          <p:spPr>
            <a:xfrm>
              <a:off x="7766924" y="2994251"/>
              <a:ext cx="300082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ja-JP" altLang="en-US" sz="900" b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卒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4816D82-D73C-93F7-BDE0-A20F715D9472}"/>
              </a:ext>
            </a:extLst>
          </p:cNvPr>
          <p:cNvGrpSpPr/>
          <p:nvPr/>
        </p:nvGrpSpPr>
        <p:grpSpPr>
          <a:xfrm>
            <a:off x="9936935" y="9353227"/>
            <a:ext cx="450765" cy="453976"/>
            <a:chOff x="10594896" y="9353227"/>
            <a:chExt cx="450765" cy="453976"/>
          </a:xfrm>
        </p:grpSpPr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FA36767B-AB62-9BF0-1A6E-F14D4F80C933}"/>
                </a:ext>
              </a:extLst>
            </p:cNvPr>
            <p:cNvSpPr/>
            <p:nvPr/>
          </p:nvSpPr>
          <p:spPr>
            <a:xfrm>
              <a:off x="10627648" y="9375274"/>
              <a:ext cx="385261" cy="38526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35056BAC-4B10-54B0-3C1D-3132CEC7C26F}"/>
                </a:ext>
              </a:extLst>
            </p:cNvPr>
            <p:cNvSpPr txBox="1"/>
            <p:nvPr/>
          </p:nvSpPr>
          <p:spPr>
            <a:xfrm>
              <a:off x="10594896" y="9353227"/>
              <a:ext cx="45076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24</a:t>
              </a:r>
              <a:endParaRPr kumimoji="1"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A711D7B7-245A-D139-CC60-32913823D669}"/>
                </a:ext>
              </a:extLst>
            </p:cNvPr>
            <p:cNvSpPr txBox="1"/>
            <p:nvPr/>
          </p:nvSpPr>
          <p:spPr>
            <a:xfrm>
              <a:off x="10677659" y="9576371"/>
              <a:ext cx="300082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ja-JP" altLang="en-US" sz="900" b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卒</a:t>
              </a: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D26E6D8E-EFF0-4415-149B-F259BAF374E0}"/>
              </a:ext>
            </a:extLst>
          </p:cNvPr>
          <p:cNvGrpSpPr/>
          <p:nvPr/>
        </p:nvGrpSpPr>
        <p:grpSpPr>
          <a:xfrm>
            <a:off x="10838465" y="9353227"/>
            <a:ext cx="450765" cy="453976"/>
            <a:chOff x="10920595" y="9353227"/>
            <a:chExt cx="450765" cy="453976"/>
          </a:xfrm>
        </p:grpSpPr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3E8DDE36-90D3-0DFF-7290-AFA4DDF5E196}"/>
                </a:ext>
              </a:extLst>
            </p:cNvPr>
            <p:cNvSpPr/>
            <p:nvPr/>
          </p:nvSpPr>
          <p:spPr>
            <a:xfrm>
              <a:off x="10953347" y="9375274"/>
              <a:ext cx="385261" cy="3852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9AF95750-4B55-C631-F556-381AF34DF52D}"/>
                </a:ext>
              </a:extLst>
            </p:cNvPr>
            <p:cNvSpPr txBox="1"/>
            <p:nvPr/>
          </p:nvSpPr>
          <p:spPr>
            <a:xfrm>
              <a:off x="10920595" y="9353227"/>
              <a:ext cx="45076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26</a:t>
              </a:r>
              <a:endParaRPr kumimoji="1"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DF7CB477-4B7B-B64F-550E-7DBF20E3C441}"/>
                </a:ext>
              </a:extLst>
            </p:cNvPr>
            <p:cNvSpPr txBox="1"/>
            <p:nvPr/>
          </p:nvSpPr>
          <p:spPr>
            <a:xfrm>
              <a:off x="11003358" y="9576371"/>
              <a:ext cx="300082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ja-JP" altLang="en-US" sz="900" b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卒</a:t>
              </a: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6728FA38-3A12-02C8-00F6-90C4456DA5BE}"/>
              </a:ext>
            </a:extLst>
          </p:cNvPr>
          <p:cNvGrpSpPr/>
          <p:nvPr/>
        </p:nvGrpSpPr>
        <p:grpSpPr>
          <a:xfrm>
            <a:off x="11289230" y="9353227"/>
            <a:ext cx="450765" cy="453976"/>
            <a:chOff x="11507991" y="9353227"/>
            <a:chExt cx="450765" cy="453976"/>
          </a:xfrm>
        </p:grpSpPr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521DF30A-6916-4B14-1FE5-9F568BCDA3D9}"/>
                </a:ext>
              </a:extLst>
            </p:cNvPr>
            <p:cNvSpPr/>
            <p:nvPr/>
          </p:nvSpPr>
          <p:spPr>
            <a:xfrm>
              <a:off x="11540743" y="9375274"/>
              <a:ext cx="385261" cy="3852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34B6830-CD5F-CF25-3B29-EBA5A3AFB4DC}"/>
                </a:ext>
              </a:extLst>
            </p:cNvPr>
            <p:cNvSpPr txBox="1"/>
            <p:nvPr/>
          </p:nvSpPr>
          <p:spPr>
            <a:xfrm>
              <a:off x="11507991" y="9353227"/>
              <a:ext cx="45076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27</a:t>
              </a:r>
              <a:endParaRPr kumimoji="1"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F5D89B5B-4145-D684-8254-B73D6F502C92}"/>
                </a:ext>
              </a:extLst>
            </p:cNvPr>
            <p:cNvSpPr txBox="1"/>
            <p:nvPr/>
          </p:nvSpPr>
          <p:spPr>
            <a:xfrm>
              <a:off x="11590754" y="9576371"/>
              <a:ext cx="300082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ja-JP" altLang="en-US" sz="900" b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卒</a:t>
              </a: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7942D2F-7F3F-0F04-10BD-4D84AA567FC8}"/>
              </a:ext>
            </a:extLst>
          </p:cNvPr>
          <p:cNvGrpSpPr/>
          <p:nvPr/>
        </p:nvGrpSpPr>
        <p:grpSpPr>
          <a:xfrm>
            <a:off x="8610786" y="9888840"/>
            <a:ext cx="829356" cy="246221"/>
            <a:chOff x="5312367" y="9201410"/>
            <a:chExt cx="829356" cy="246221"/>
          </a:xfrm>
        </p:grpSpPr>
        <p:sp>
          <p:nvSpPr>
            <p:cNvPr id="37" name="対角する 2 つの角を切り取った四角形 36">
              <a:extLst>
                <a:ext uri="{FF2B5EF4-FFF2-40B4-BE49-F238E27FC236}">
                  <a16:creationId xmlns:a16="http://schemas.microsoft.com/office/drawing/2014/main" id="{85AFA33E-CF9F-8456-1B8E-7CBFADCFA5E2}"/>
                </a:ext>
              </a:extLst>
            </p:cNvPr>
            <p:cNvSpPr/>
            <p:nvPr/>
          </p:nvSpPr>
          <p:spPr>
            <a:xfrm>
              <a:off x="5312909" y="9223151"/>
              <a:ext cx="828814" cy="198229"/>
            </a:xfrm>
            <a:prstGeom prst="snip2DiagRect">
              <a:avLst>
                <a:gd name="adj1" fmla="val 0"/>
                <a:gd name="adj2" fmla="val 34708"/>
              </a:avLst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0D0156BD-286D-4A3D-DFA1-4469FF79B0C0}"/>
                </a:ext>
              </a:extLst>
            </p:cNvPr>
            <p:cNvSpPr txBox="1"/>
            <p:nvPr/>
          </p:nvSpPr>
          <p:spPr>
            <a:xfrm>
              <a:off x="5312367" y="9201410"/>
              <a:ext cx="82586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ja-JP" altLang="en-US" sz="1000" b="1">
                  <a:ln w="0">
                    <a:noFill/>
                  </a:ln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就職活動中</a:t>
              </a:r>
            </a:p>
          </p:txBody>
        </p:sp>
      </p:grpSp>
      <p:pic>
        <p:nvPicPr>
          <p:cNvPr id="6" name="圖片 5" descr="一張含有 人員, 服裝, 西裝, 人的臉孔 的圖片&#10;&#10;自動產生的描述">
            <a:extLst>
              <a:ext uri="{FF2B5EF4-FFF2-40B4-BE49-F238E27FC236}">
                <a16:creationId xmlns:a16="http://schemas.microsoft.com/office/drawing/2014/main" id="{F04607F5-8268-BB9C-1699-9D773E21C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t="4347" r="2778" b="22290"/>
          <a:stretch/>
        </p:blipFill>
        <p:spPr>
          <a:xfrm>
            <a:off x="179389" y="1114203"/>
            <a:ext cx="1196691" cy="123919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68786FE-A1B1-370D-3D5D-9E6811949258}"/>
              </a:ext>
            </a:extLst>
          </p:cNvPr>
          <p:cNvSpPr txBox="1">
            <a:spLocks/>
          </p:cNvSpPr>
          <p:nvPr/>
        </p:nvSpPr>
        <p:spPr>
          <a:xfrm>
            <a:off x="1394159" y="1095297"/>
            <a:ext cx="2247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HK" sz="2000" b="1" spc="300" dirty="0">
                <a:latin typeface="Meiryo UI" panose="020B0604030504040204" pitchFamily="34" charset="-128"/>
                <a:ea typeface="Meiryo UI" panose="020B0604030504040204" pitchFamily="34" charset="-128"/>
              </a:rPr>
              <a:t>IT</a:t>
            </a:r>
            <a:r>
              <a:rPr kumimoji="1" lang="zh-HK" altLang="en-US" sz="2000" b="1" spc="300" dirty="0">
                <a:latin typeface="Meiryo UI" panose="020B0604030504040204" pitchFamily="34" charset="-128"/>
                <a:ea typeface="Meiryo UI" panose="020B0604030504040204" pitchFamily="34" charset="-128"/>
              </a:rPr>
              <a:t>開発研究</a:t>
            </a:r>
            <a:r>
              <a:rPr kumimoji="1" lang="en-US" altLang="zh-HK" sz="2000" b="1" spc="300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r>
              <a:rPr kumimoji="1" lang="zh-HK" altLang="en-US" sz="2000" b="1" spc="300" dirty="0">
                <a:latin typeface="Meiryo UI" panose="020B0604030504040204" pitchFamily="34" charset="-128"/>
                <a:ea typeface="Meiryo UI" panose="020B0604030504040204" pitchFamily="34" charset="-128"/>
              </a:rPr>
              <a:t>年</a:t>
            </a:r>
          </a:p>
        </p:txBody>
      </p:sp>
      <p:grpSp>
        <p:nvGrpSpPr>
          <p:cNvPr id="35" name="グループ化 20">
            <a:extLst>
              <a:ext uri="{FF2B5EF4-FFF2-40B4-BE49-F238E27FC236}">
                <a16:creationId xmlns:a16="http://schemas.microsoft.com/office/drawing/2014/main" id="{FC2F3F9F-7BB7-F32D-4BBF-22FDEB82BDE2}"/>
              </a:ext>
            </a:extLst>
          </p:cNvPr>
          <p:cNvGrpSpPr/>
          <p:nvPr/>
        </p:nvGrpSpPr>
        <p:grpSpPr>
          <a:xfrm>
            <a:off x="1487567" y="1665840"/>
            <a:ext cx="450764" cy="453976"/>
            <a:chOff x="10594896" y="9353227"/>
            <a:chExt cx="450764" cy="453976"/>
          </a:xfrm>
        </p:grpSpPr>
        <p:sp>
          <p:nvSpPr>
            <p:cNvPr id="39" name="円/楕円 21">
              <a:extLst>
                <a:ext uri="{FF2B5EF4-FFF2-40B4-BE49-F238E27FC236}">
                  <a16:creationId xmlns:a16="http://schemas.microsoft.com/office/drawing/2014/main" id="{890769AF-9744-B116-7774-B6C1B7D4736F}"/>
                </a:ext>
              </a:extLst>
            </p:cNvPr>
            <p:cNvSpPr/>
            <p:nvPr/>
          </p:nvSpPr>
          <p:spPr>
            <a:xfrm>
              <a:off x="10627648" y="9375274"/>
              <a:ext cx="385261" cy="38526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テキスト ボックス 22">
              <a:extLst>
                <a:ext uri="{FF2B5EF4-FFF2-40B4-BE49-F238E27FC236}">
                  <a16:creationId xmlns:a16="http://schemas.microsoft.com/office/drawing/2014/main" id="{8F3905C4-1FF8-3297-7E4C-5B3F6A30F40E}"/>
                </a:ext>
              </a:extLst>
            </p:cNvPr>
            <p:cNvSpPr txBox="1"/>
            <p:nvPr/>
          </p:nvSpPr>
          <p:spPr>
            <a:xfrm>
              <a:off x="10594896" y="9353227"/>
              <a:ext cx="450764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25</a:t>
              </a:r>
              <a:endParaRPr kumimoji="1"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41" name="テキスト ボックス 23">
              <a:extLst>
                <a:ext uri="{FF2B5EF4-FFF2-40B4-BE49-F238E27FC236}">
                  <a16:creationId xmlns:a16="http://schemas.microsoft.com/office/drawing/2014/main" id="{FEF9777E-5DBA-90C3-CAA9-13843E4A51AD}"/>
                </a:ext>
              </a:extLst>
            </p:cNvPr>
            <p:cNvSpPr txBox="1"/>
            <p:nvPr/>
          </p:nvSpPr>
          <p:spPr>
            <a:xfrm>
              <a:off x="10677659" y="9576371"/>
              <a:ext cx="300082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ja-JP" altLang="en-US" sz="900" b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卒</a:t>
              </a:r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0F7E30B8-86D5-CCA3-CAC6-99A757474A0B}"/>
              </a:ext>
            </a:extLst>
          </p:cNvPr>
          <p:cNvGrpSpPr/>
          <p:nvPr/>
        </p:nvGrpSpPr>
        <p:grpSpPr>
          <a:xfrm>
            <a:off x="1960414" y="1490652"/>
            <a:ext cx="1531189" cy="792740"/>
            <a:chOff x="2266672" y="1358980"/>
            <a:chExt cx="707590" cy="720294"/>
          </a:xfrm>
        </p:grpSpPr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F6070BE-47A6-3D3E-C491-320CB301151D}"/>
                </a:ext>
              </a:extLst>
            </p:cNvPr>
            <p:cNvSpPr txBox="1"/>
            <p:nvPr/>
          </p:nvSpPr>
          <p:spPr>
            <a:xfrm>
              <a:off x="2266672" y="1547940"/>
              <a:ext cx="707590" cy="53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K" altLang="en-US" sz="3200" b="1" spc="30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文家俊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F331D391-F182-1FD0-0C6F-6C7D7EAE7002}"/>
                </a:ext>
              </a:extLst>
            </p:cNvPr>
            <p:cNvSpPr txBox="1"/>
            <p:nvPr/>
          </p:nvSpPr>
          <p:spPr>
            <a:xfrm>
              <a:off x="2284970" y="1358980"/>
              <a:ext cx="606104" cy="27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K" altLang="en-US" sz="1400" spc="30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ブン</a:t>
              </a:r>
              <a:r>
                <a:rPr kumimoji="1" lang="en-US" altLang="zh-HK" sz="1400" spc="30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 </a:t>
              </a:r>
              <a:r>
                <a:rPr kumimoji="1" lang="zh-HK" altLang="en-US" sz="1400" spc="30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カシュン</a:t>
              </a:r>
            </a:p>
          </p:txBody>
        </p:sp>
      </p:grp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DB83A459-3A04-BDE8-CF09-13C3E6497175}"/>
              </a:ext>
            </a:extLst>
          </p:cNvPr>
          <p:cNvCxnSpPr>
            <a:cxnSpLocks/>
          </p:cNvCxnSpPr>
          <p:nvPr/>
        </p:nvCxnSpPr>
        <p:spPr>
          <a:xfrm>
            <a:off x="3712720" y="1059266"/>
            <a:ext cx="0" cy="3340048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4F82A75-1E5D-DE9B-33DB-3546653F074F}"/>
              </a:ext>
            </a:extLst>
          </p:cNvPr>
          <p:cNvSpPr txBox="1"/>
          <p:nvPr/>
        </p:nvSpPr>
        <p:spPr>
          <a:xfrm>
            <a:off x="103893" y="2721011"/>
            <a:ext cx="35379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HK" altLang="en-US" sz="1300" spc="40" dirty="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前職</a:t>
            </a:r>
            <a:r>
              <a:rPr lang="ja-JP" altLang="en-US" sz="1300" spc="4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でデザイン</a:t>
            </a:r>
            <a:r>
              <a:rPr lang="zh-HK" altLang="en-US" sz="1300" spc="40" dirty="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系</a:t>
            </a:r>
            <a:r>
              <a:rPr lang="ja-JP" altLang="en-US" sz="1300" spc="4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の</a:t>
            </a:r>
            <a:r>
              <a:rPr lang="zh-HK" altLang="en-US" sz="1300" spc="40" dirty="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環境</a:t>
            </a:r>
            <a:r>
              <a:rPr lang="ja-JP" altLang="en-US" sz="1300" spc="4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で</a:t>
            </a:r>
            <a:r>
              <a:rPr lang="zh-HK" altLang="en-US" sz="1300" spc="40" dirty="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動画編集者</a:t>
            </a:r>
            <a:r>
              <a:rPr lang="ja-JP" altLang="en-US" sz="1300" spc="4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として</a:t>
            </a:r>
            <a:r>
              <a:rPr lang="zh-HK" altLang="en-US" sz="1300" spc="40" dirty="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働</a:t>
            </a:r>
            <a:r>
              <a:rPr lang="ja-JP" altLang="en-US" sz="1300" spc="4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きました。そのおかけで、</a:t>
            </a:r>
            <a:r>
              <a:rPr lang="zh-HK" altLang="en-US" sz="1300" spc="40" dirty="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画像</a:t>
            </a:r>
            <a:r>
              <a:rPr lang="ja-JP" altLang="en-US" sz="1300" spc="4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のデザインに</a:t>
            </a:r>
            <a:r>
              <a:rPr lang="zh-HK" altLang="en-US" sz="1300" spc="40" dirty="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対</a:t>
            </a:r>
            <a:r>
              <a:rPr lang="ja-JP" altLang="en-US" sz="1300" spc="4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して</a:t>
            </a:r>
            <a:r>
              <a:rPr lang="zh-HK" altLang="en-US" sz="1300" spc="40" dirty="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面白</a:t>
            </a:r>
            <a:r>
              <a:rPr lang="ja-JP" altLang="en-US" sz="1300" spc="4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く</a:t>
            </a:r>
            <a:r>
              <a:rPr lang="zh-HK" altLang="en-US" sz="1300" spc="40" dirty="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感</a:t>
            </a:r>
            <a:r>
              <a:rPr lang="ja-JP" altLang="en-US" sz="1300" spc="4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じ、</a:t>
            </a:r>
            <a:r>
              <a:rPr lang="zh-HK" altLang="en-US" sz="1300" spc="40" dirty="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日本</a:t>
            </a:r>
            <a:r>
              <a:rPr lang="ja-JP" altLang="en-US" sz="1300" spc="4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へ</a:t>
            </a:r>
            <a:r>
              <a:rPr lang="zh-HK" altLang="en-US" sz="1300" spc="40" dirty="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来</a:t>
            </a:r>
            <a:r>
              <a:rPr lang="ja-JP" altLang="en-US" sz="1300" spc="4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てから、</a:t>
            </a:r>
            <a:r>
              <a:rPr lang="zh-HK" altLang="en-US" sz="1300" spc="40" dirty="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専門学校</a:t>
            </a:r>
            <a:r>
              <a:rPr lang="ja-JP" altLang="en-US" sz="1300" spc="4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で</a:t>
            </a:r>
            <a:r>
              <a:rPr lang="en-US" altLang="zh-HK" sz="1300" spc="40" dirty="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Web</a:t>
            </a:r>
            <a:r>
              <a:rPr lang="zh-HK" altLang="en-US" sz="1300" spc="40" dirty="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系</a:t>
            </a:r>
            <a:r>
              <a:rPr lang="ja-JP" altLang="en-US" sz="1300" spc="4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のプログラミングの</a:t>
            </a:r>
            <a:r>
              <a:rPr lang="zh-HK" altLang="en-US" sz="1300" spc="40" dirty="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技術</a:t>
            </a:r>
            <a:r>
              <a:rPr lang="ja-JP" altLang="en-US" sz="1300" spc="4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を</a:t>
            </a:r>
            <a:r>
              <a:rPr lang="zh-HK" altLang="en-US" sz="1300" spc="40" dirty="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学</a:t>
            </a:r>
            <a:r>
              <a:rPr lang="ja-JP" altLang="en-US" sz="1300" spc="4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びました。</a:t>
            </a:r>
            <a:endParaRPr kumimoji="1" lang="zh-HK" altLang="en-US" sz="1300" spc="40" dirty="0">
              <a:latin typeface="Meiryo UI" panose="020B0604030504040204" pitchFamily="34" charset="-128"/>
              <a:ea typeface="Meiryo UI" panose="020B0604030504040204" pitchFamily="34" charset="-128"/>
              <a:cs typeface="Noto Nastaliq Urdu" panose="020B0502040504020204" pitchFamily="34" charset="-78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1488E11-968B-5DA5-6D48-41036B0A66E7}"/>
              </a:ext>
            </a:extLst>
          </p:cNvPr>
          <p:cNvSpPr txBox="1"/>
          <p:nvPr/>
        </p:nvSpPr>
        <p:spPr>
          <a:xfrm>
            <a:off x="91542" y="2432239"/>
            <a:ext cx="27510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フルスタックエンジニアを</a:t>
            </a:r>
            <a:r>
              <a:rPr lang="zh-HK" altLang="en-US" sz="1300" dirty="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志望</a:t>
            </a:r>
            <a:r>
              <a:rPr lang="ja-JP" altLang="en-US" sz="130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rPr>
              <a:t>しています。</a:t>
            </a:r>
            <a:endParaRPr kumimoji="1" lang="zh-HK" altLang="en-US" sz="13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28D9436E-71D9-6803-84A8-627FC373BCBF}"/>
              </a:ext>
            </a:extLst>
          </p:cNvPr>
          <p:cNvGrpSpPr/>
          <p:nvPr/>
        </p:nvGrpSpPr>
        <p:grpSpPr>
          <a:xfrm>
            <a:off x="2937988" y="3731450"/>
            <a:ext cx="605308" cy="811539"/>
            <a:chOff x="3059248" y="3578094"/>
            <a:chExt cx="711435" cy="953825"/>
          </a:xfrm>
        </p:grpSpPr>
        <p:pic>
          <p:nvPicPr>
            <p:cNvPr id="55" name="圖片 54" descr="一張含有 圖形, 藝術, 平面設計, 黑與白 的圖片&#10;&#10;自動產生的描述">
              <a:extLst>
                <a:ext uri="{FF2B5EF4-FFF2-40B4-BE49-F238E27FC236}">
                  <a16:creationId xmlns:a16="http://schemas.microsoft.com/office/drawing/2014/main" id="{60CD165F-8CDF-4345-7B0C-C0ED7881F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9248" y="3578094"/>
              <a:ext cx="711435" cy="711435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138E9CD1-72E6-157B-60DA-5A0D58AED63B}"/>
                </a:ext>
              </a:extLst>
            </p:cNvPr>
            <p:cNvSpPr txBox="1"/>
            <p:nvPr/>
          </p:nvSpPr>
          <p:spPr>
            <a:xfrm>
              <a:off x="3107612" y="4278702"/>
              <a:ext cx="629651" cy="253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K" sz="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GitHub</a:t>
              </a:r>
              <a:endParaRPr kumimoji="1" lang="zh-HK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0FA146BA-8A99-7CE2-2ED1-6410C7565E33}"/>
              </a:ext>
            </a:extLst>
          </p:cNvPr>
          <p:cNvGrpSpPr/>
          <p:nvPr/>
        </p:nvGrpSpPr>
        <p:grpSpPr>
          <a:xfrm>
            <a:off x="139857" y="3723051"/>
            <a:ext cx="2640864" cy="826208"/>
            <a:chOff x="139857" y="3723051"/>
            <a:chExt cx="2640864" cy="826208"/>
          </a:xfrm>
        </p:grpSpPr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06D49198-3437-086F-35F0-A8D1AE935052}"/>
                </a:ext>
              </a:extLst>
            </p:cNvPr>
            <p:cNvGrpSpPr/>
            <p:nvPr/>
          </p:nvGrpSpPr>
          <p:grpSpPr>
            <a:xfrm>
              <a:off x="2133036" y="3723051"/>
              <a:ext cx="647685" cy="826208"/>
              <a:chOff x="1992273" y="3572306"/>
              <a:chExt cx="749095" cy="955570"/>
            </a:xfrm>
          </p:grpSpPr>
          <p:pic>
            <p:nvPicPr>
              <p:cNvPr id="63" name="圖片 62" descr="一張含有 符號, 圓形, 樣式, 圖形 的圖片&#10;&#10;自動產生的描述">
                <a:extLst>
                  <a:ext uri="{FF2B5EF4-FFF2-40B4-BE49-F238E27FC236}">
                    <a16:creationId xmlns:a16="http://schemas.microsoft.com/office/drawing/2014/main" id="{72AE8CEB-F3D2-60B9-A817-351991AEA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2273" y="3572306"/>
                <a:ext cx="749095" cy="749095"/>
              </a:xfrm>
              <a:prstGeom prst="rect">
                <a:avLst/>
              </a:prstGeom>
            </p:spPr>
          </p:pic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D55E0F6D-8988-2322-E526-9F1A0881D525}"/>
                  </a:ext>
                </a:extLst>
              </p:cNvPr>
              <p:cNvSpPr txBox="1"/>
              <p:nvPr/>
            </p:nvSpPr>
            <p:spPr>
              <a:xfrm>
                <a:off x="2007710" y="4278699"/>
                <a:ext cx="706742" cy="249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HK" sz="8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Portfolio</a:t>
                </a:r>
                <a:endParaRPr kumimoji="1" lang="zh-HK" altLang="en-US" sz="8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2E4D7C48-4D4F-F9AA-1FE5-3D862E95B705}"/>
                </a:ext>
              </a:extLst>
            </p:cNvPr>
            <p:cNvSpPr txBox="1"/>
            <p:nvPr/>
          </p:nvSpPr>
          <p:spPr>
            <a:xfrm>
              <a:off x="139857" y="3743519"/>
              <a:ext cx="1933543" cy="521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HK" sz="1000" b="1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TEL : 0</a:t>
              </a:r>
              <a:r>
                <a:rPr kumimoji="1" lang="en-US" altLang="zh-TW" sz="1000" b="1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80-9417-6170</a:t>
              </a:r>
              <a:endParaRPr kumimoji="1" lang="en-US" altLang="zh-HK" sz="1000" b="1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zh-HK" sz="1000" b="1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Cyrusmanosa@gmail.com</a:t>
              </a:r>
              <a:endParaRPr kumimoji="1" lang="en-US" altLang="zh-HK" sz="1000" b="1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pic>
        <p:nvPicPr>
          <p:cNvPr id="68" name="圖片 67">
            <a:extLst>
              <a:ext uri="{FF2B5EF4-FFF2-40B4-BE49-F238E27FC236}">
                <a16:creationId xmlns:a16="http://schemas.microsoft.com/office/drawing/2014/main" id="{B2B7E1EF-EF70-B46E-B559-CDE2829E821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863002" y="3450756"/>
            <a:ext cx="600848" cy="1015226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3A355DDE-D226-5498-632A-0E9681FE74F8}"/>
              </a:ext>
            </a:extLst>
          </p:cNvPr>
          <p:cNvSpPr/>
          <p:nvPr/>
        </p:nvSpPr>
        <p:spPr>
          <a:xfrm>
            <a:off x="3933838" y="2927915"/>
            <a:ext cx="1277258" cy="2273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K" altLang="en-US" sz="1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この作品の担当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B35BBFD2-B925-123B-684A-87E42D57EA03}"/>
              </a:ext>
            </a:extLst>
          </p:cNvPr>
          <p:cNvSpPr txBox="1"/>
          <p:nvPr/>
        </p:nvSpPr>
        <p:spPr>
          <a:xfrm>
            <a:off x="3850384" y="3155306"/>
            <a:ext cx="34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K" sz="12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React.js</a:t>
            </a:r>
            <a:r>
              <a:rPr kumimoji="1" lang="zh-HK" altLang="en-US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、画面デザイン、</a:t>
            </a:r>
            <a:r>
              <a:rPr kumimoji="1" lang="en-US" altLang="zh-HK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AWS</a:t>
            </a:r>
            <a:r>
              <a:rPr kumimoji="1" lang="zh-HK" altLang="en-US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構築</a:t>
            </a:r>
            <a:endParaRPr kumimoji="1" lang="en-US" altLang="zh-HK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7" name="圖片 46" descr="一張含有 黑色, 黑暗 的圖片&#10;&#10;自動產生的描述">
            <a:extLst>
              <a:ext uri="{FF2B5EF4-FFF2-40B4-BE49-F238E27FC236}">
                <a16:creationId xmlns:a16="http://schemas.microsoft.com/office/drawing/2014/main" id="{7D61F019-EB33-0A59-834D-34CC641698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9652" y="3476220"/>
            <a:ext cx="359598" cy="368369"/>
          </a:xfrm>
          <a:prstGeom prst="rect">
            <a:avLst/>
          </a:prstGeom>
        </p:spPr>
      </p:pic>
      <p:pic>
        <p:nvPicPr>
          <p:cNvPr id="71" name="圖片 70" descr="一張含有 文字, 螢幕擷取畫面, 軟體, 設計 的圖片&#10;&#10;自動產生的描述">
            <a:extLst>
              <a:ext uri="{FF2B5EF4-FFF2-40B4-BE49-F238E27FC236}">
                <a16:creationId xmlns:a16="http://schemas.microsoft.com/office/drawing/2014/main" id="{FD6CBB54-475C-0799-AA7A-D2196B8D18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759" y="3705417"/>
            <a:ext cx="1431985" cy="7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9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3841</TotalTime>
  <Words>124</Words>
  <Application>Microsoft Macintosh PowerPoint</Application>
  <PresentationFormat>自訂</PresentationFormat>
  <Paragraphs>32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0" baseType="lpstr">
      <vt:lpstr>Meiryo UI</vt:lpstr>
      <vt:lpstr>Microsoft YaHei</vt:lpstr>
      <vt:lpstr>Yu Gothic</vt:lpstr>
      <vt:lpstr>Yu Gothic</vt:lpstr>
      <vt:lpstr>Yu Gothic UI</vt:lpstr>
      <vt:lpstr>Yu Mincho Demibold</vt:lpstr>
      <vt:lpstr>Arial</vt:lpstr>
      <vt:lpstr>Calibri</vt:lpstr>
      <vt:lpstr>Office テーマ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文 家俊</cp:lastModifiedBy>
  <cp:revision>30</cp:revision>
  <cp:lastPrinted>2023-06-08T06:58:27Z</cp:lastPrinted>
  <dcterms:created xsi:type="dcterms:W3CDTF">2023-05-23T14:44:56Z</dcterms:created>
  <dcterms:modified xsi:type="dcterms:W3CDTF">2024-07-25T03:21:38Z</dcterms:modified>
</cp:coreProperties>
</file>