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/>
    <p:restoredTop sz="94709"/>
  </p:normalViewPr>
  <p:slideViewPr>
    <p:cSldViewPr snapToGrid="0">
      <p:cViewPr varScale="1">
        <p:scale>
          <a:sx n="117" d="100"/>
          <a:sy n="117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スマートコントラクトの</a:t>
          </a:r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脆弱性に集中</a:t>
          </a:r>
          <a:endParaRPr lang="zh-TW" altLang="en-US" sz="22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論文は資料</a:t>
          </a:r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確保</a:t>
          </a:r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できるために</a:t>
          </a:r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言語（</a:t>
          </a:r>
          <a:r>
            <a:rPr 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DSL）</a:t>
          </a:r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という</a:t>
          </a:r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意見＠４</a:t>
          </a:r>
          <a:endParaRPr lang="zh-TW" altLang="en-US" sz="22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C4DBACA1-0E5A-F045-A947-3597E43CFED1}">
      <dgm:prSet custT="1"/>
      <dgm:spPr/>
      <dgm:t>
        <a:bodyPr/>
        <a:lstStyle/>
        <a:p>
          <a:pPr algn="ctr"/>
          <a:r>
            <a:rPr kumimoji="1"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rPr>
            <a:t>Golang</a:t>
          </a:r>
          <a:r>
            <a:rPr kumimoji="1"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でブロックチェーンの基本コードを学習</a:t>
          </a:r>
          <a:endParaRPr lang="zh-TW" altLang="en-US" sz="2200" dirty="0"/>
        </a:p>
      </dgm:t>
    </dgm:pt>
    <dgm:pt modelId="{0AE8A8E4-482E-B94B-8793-E5A925430FC9}" type="parTrans" cxnId="{085E7C99-D045-7E4B-8A08-9E906BBEE084}">
      <dgm:prSet/>
      <dgm:spPr/>
      <dgm:t>
        <a:bodyPr/>
        <a:lstStyle/>
        <a:p>
          <a:endParaRPr lang="zh-TW" altLang="en-US"/>
        </a:p>
      </dgm:t>
    </dgm:pt>
    <dgm:pt modelId="{65B0AF98-7F0E-D64C-928E-57BBBDEE7C6F}" type="sibTrans" cxnId="{085E7C99-D045-7E4B-8A08-9E906BBEE084}">
      <dgm:prSet/>
      <dgm:spPr/>
      <dgm:t>
        <a:bodyPr/>
        <a:lstStyle/>
        <a:p>
          <a:endParaRPr lang="zh-TW" altLang="en-US"/>
        </a:p>
      </dgm:t>
    </dgm:pt>
    <dgm:pt modelId="{D434EFC2-9AC4-754D-9955-14C93A4D1246}">
      <dgm:prSet phldrT="[文字]" custT="1"/>
      <dgm:spPr/>
      <dgm:t>
        <a:bodyPr/>
        <a:lstStyle/>
        <a:p>
          <a:pPr algn="ctr"/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現在</a:t>
          </a:r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である</a:t>
          </a:r>
          <a:r>
            <a:rPr 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NFT</a:t>
          </a:r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のコードがあるサイトに</a:t>
          </a:r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参考＠５</a:t>
          </a:r>
          <a:endParaRPr lang="zh-TW" altLang="en-US" sz="2200" dirty="0"/>
        </a:p>
      </dgm:t>
    </dgm:pt>
    <dgm:pt modelId="{37FF4BEF-2175-5645-92EA-9DA5099E05E6}" type="sibTrans" cxnId="{93CF6D0A-6C68-E646-930A-B75CC3BD36E3}">
      <dgm:prSet/>
      <dgm:spPr/>
      <dgm:t>
        <a:bodyPr/>
        <a:lstStyle/>
        <a:p>
          <a:endParaRPr lang="zh-TW" altLang="en-US"/>
        </a:p>
      </dgm:t>
    </dgm:pt>
    <dgm:pt modelId="{D396F268-EC93-EA49-9EA2-C974DFE5E200}" type="parTrans" cxnId="{93CF6D0A-6C68-E646-930A-B75CC3BD36E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rPr>
            <a:t>ChatGPT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で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ブロックチェーン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学習し、分析して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絞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り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込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んで＠</a:t>
          </a:r>
          <a:r>
            <a:rPr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rPr>
            <a:t>1−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３</a:t>
          </a:r>
          <a:endParaRPr lang="zh-TW" altLang="en-US" sz="2200" dirty="0"/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C4563D0E-4158-8F43-A060-BFDF6D85E8E3}" type="pres">
      <dgm:prSet presAssocID="{A9229A3D-E090-AA4C-A6BA-89D66306354F}" presName="FiveNodes_1" presStyleLbl="node1" presStyleIdx="0" presStyleCnt="5">
        <dgm:presLayoutVars>
          <dgm:bulletEnabled val="1"/>
        </dgm:presLayoutVars>
      </dgm:prSet>
      <dgm:spPr/>
    </dgm:pt>
    <dgm:pt modelId="{374E5E08-6AF1-2340-A7B2-A1ED59DEA5B1}" type="pres">
      <dgm:prSet presAssocID="{A9229A3D-E090-AA4C-A6BA-89D66306354F}" presName="FiveNodes_2" presStyleLbl="node1" presStyleIdx="1" presStyleCnt="5">
        <dgm:presLayoutVars>
          <dgm:bulletEnabled val="1"/>
        </dgm:presLayoutVars>
      </dgm:prSet>
      <dgm:spPr/>
    </dgm:pt>
    <dgm:pt modelId="{D1E0279E-0B7D-4A46-915D-58A666877C65}" type="pres">
      <dgm:prSet presAssocID="{A9229A3D-E090-AA4C-A6BA-89D66306354F}" presName="FiveNodes_3" presStyleLbl="node1" presStyleIdx="2" presStyleCnt="5">
        <dgm:presLayoutVars>
          <dgm:bulletEnabled val="1"/>
        </dgm:presLayoutVars>
      </dgm:prSet>
      <dgm:spPr/>
    </dgm:pt>
    <dgm:pt modelId="{BBBCF3DB-D71D-344A-984D-4735EDA8F9D5}" type="pres">
      <dgm:prSet presAssocID="{A9229A3D-E090-AA4C-A6BA-89D66306354F}" presName="FiveNodes_4" presStyleLbl="node1" presStyleIdx="3" presStyleCnt="5">
        <dgm:presLayoutVars>
          <dgm:bulletEnabled val="1"/>
        </dgm:presLayoutVars>
      </dgm:prSet>
      <dgm:spPr/>
    </dgm:pt>
    <dgm:pt modelId="{D276763F-24E8-9546-9981-DD4471FB9684}" type="pres">
      <dgm:prSet presAssocID="{A9229A3D-E090-AA4C-A6BA-89D66306354F}" presName="FiveNodes_5" presStyleLbl="node1" presStyleIdx="4" presStyleCnt="5">
        <dgm:presLayoutVars>
          <dgm:bulletEnabled val="1"/>
        </dgm:presLayoutVars>
      </dgm:prSet>
      <dgm:spPr/>
    </dgm:pt>
    <dgm:pt modelId="{B0388D05-54B5-FE44-9375-47C1B3E127BA}" type="pres">
      <dgm:prSet presAssocID="{A9229A3D-E090-AA4C-A6BA-89D66306354F}" presName="FiveConn_1-2" presStyleLbl="fgAccFollowNode1" presStyleIdx="0" presStyleCnt="4">
        <dgm:presLayoutVars>
          <dgm:bulletEnabled val="1"/>
        </dgm:presLayoutVars>
      </dgm:prSet>
      <dgm:spPr/>
    </dgm:pt>
    <dgm:pt modelId="{89E79A14-C6F5-2B4B-B03B-720B6429821B}" type="pres">
      <dgm:prSet presAssocID="{A9229A3D-E090-AA4C-A6BA-89D66306354F}" presName="FiveConn_2-3" presStyleLbl="fgAccFollowNode1" presStyleIdx="1" presStyleCnt="4">
        <dgm:presLayoutVars>
          <dgm:bulletEnabled val="1"/>
        </dgm:presLayoutVars>
      </dgm:prSet>
      <dgm:spPr/>
    </dgm:pt>
    <dgm:pt modelId="{6CB7D3DF-ED30-C744-8EF9-574F4A7A0C95}" type="pres">
      <dgm:prSet presAssocID="{A9229A3D-E090-AA4C-A6BA-89D66306354F}" presName="FiveConn_3-4" presStyleLbl="fgAccFollowNode1" presStyleIdx="2" presStyleCnt="4">
        <dgm:presLayoutVars>
          <dgm:bulletEnabled val="1"/>
        </dgm:presLayoutVars>
      </dgm:prSet>
      <dgm:spPr/>
    </dgm:pt>
    <dgm:pt modelId="{F41A6DE8-C852-9946-B7D5-255DFED1346B}" type="pres">
      <dgm:prSet presAssocID="{A9229A3D-E090-AA4C-A6BA-89D66306354F}" presName="FiveConn_4-5" presStyleLbl="fgAccFollowNode1" presStyleIdx="3" presStyleCnt="4">
        <dgm:presLayoutVars>
          <dgm:bulletEnabled val="1"/>
        </dgm:presLayoutVars>
      </dgm:prSet>
      <dgm:spPr/>
    </dgm:pt>
    <dgm:pt modelId="{4E617FCE-C8A4-3A48-9960-D925CA6D6642}" type="pres">
      <dgm:prSet presAssocID="{A9229A3D-E090-AA4C-A6BA-89D66306354F}" presName="FiveNodes_1_text" presStyleLbl="node1" presStyleIdx="4" presStyleCnt="5">
        <dgm:presLayoutVars>
          <dgm:bulletEnabled val="1"/>
        </dgm:presLayoutVars>
      </dgm:prSet>
      <dgm:spPr/>
    </dgm:pt>
    <dgm:pt modelId="{065CD4BF-3226-6041-8F99-521244E2656D}" type="pres">
      <dgm:prSet presAssocID="{A9229A3D-E090-AA4C-A6BA-89D66306354F}" presName="FiveNodes_2_text" presStyleLbl="node1" presStyleIdx="4" presStyleCnt="5">
        <dgm:presLayoutVars>
          <dgm:bulletEnabled val="1"/>
        </dgm:presLayoutVars>
      </dgm:prSet>
      <dgm:spPr/>
    </dgm:pt>
    <dgm:pt modelId="{AB4DD0E2-E585-E343-A73F-76A42BD07070}" type="pres">
      <dgm:prSet presAssocID="{A9229A3D-E090-AA4C-A6BA-89D66306354F}" presName="FiveNodes_3_text" presStyleLbl="node1" presStyleIdx="4" presStyleCnt="5">
        <dgm:presLayoutVars>
          <dgm:bulletEnabled val="1"/>
        </dgm:presLayoutVars>
      </dgm:prSet>
      <dgm:spPr/>
    </dgm:pt>
    <dgm:pt modelId="{57F33C53-F4CB-4141-9955-E84DF368F4BE}" type="pres">
      <dgm:prSet presAssocID="{A9229A3D-E090-AA4C-A6BA-89D66306354F}" presName="FiveNodes_4_text" presStyleLbl="node1" presStyleIdx="4" presStyleCnt="5">
        <dgm:presLayoutVars>
          <dgm:bulletEnabled val="1"/>
        </dgm:presLayoutVars>
      </dgm:prSet>
      <dgm:spPr/>
    </dgm:pt>
    <dgm:pt modelId="{A4D1B772-93AE-AD45-AF53-DB550F36D8AA}" type="pres">
      <dgm:prSet presAssocID="{A9229A3D-E090-AA4C-A6BA-89D66306354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3CF6D0A-6C68-E646-930A-B75CC3BD36E3}" srcId="{A9229A3D-E090-AA4C-A6BA-89D66306354F}" destId="{D434EFC2-9AC4-754D-9955-14C93A4D1246}" srcOrd="3" destOrd="0" parTransId="{D396F268-EC93-EA49-9EA2-C974DFE5E200}" sibTransId="{37FF4BEF-2175-5645-92EA-9DA5099E05E6}"/>
    <dgm:cxn modelId="{A2F7E618-1A5D-974E-A0A7-E9E1BA5075F0}" type="presOf" srcId="{C4DBACA1-0E5A-F045-A947-3597E43CFED1}" destId="{A4D1B772-93AE-AD45-AF53-DB550F36D8AA}" srcOrd="1" destOrd="0" presId="urn:microsoft.com/office/officeart/2005/8/layout/vProcess5"/>
    <dgm:cxn modelId="{87009F1E-E148-E847-83D8-A45224EBC2A7}" type="presOf" srcId="{05B7333D-CFB4-4D49-90B8-A098F815E272}" destId="{374E5E08-6AF1-2340-A7B2-A1ED59DEA5B1}" srcOrd="0" destOrd="0" presId="urn:microsoft.com/office/officeart/2005/8/layout/vProcess5"/>
    <dgm:cxn modelId="{9EF5A01F-EDE9-CD4D-A7BA-F58F9B5480AF}" type="presOf" srcId="{ACD1D631-75F5-1643-A89B-C929A90C0830}" destId="{D1E0279E-0B7D-4A46-915D-58A666877C65}" srcOrd="0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9E29D842-44E8-2D4F-A530-AE7CCE552B2A}" type="presOf" srcId="{BE0BA1F6-1DBD-7348-9E61-C2B9827CA8E4}" destId="{4E617FCE-C8A4-3A48-9960-D925CA6D6642}" srcOrd="1" destOrd="0" presId="urn:microsoft.com/office/officeart/2005/8/layout/vProcess5"/>
    <dgm:cxn modelId="{9DEEAA4D-A044-CC47-95D5-2E5D78366162}" type="presOf" srcId="{ACD1D631-75F5-1643-A89B-C929A90C0830}" destId="{AB4DD0E2-E585-E343-A73F-76A42BD07070}" srcOrd="1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77423577-7CFA-824E-95AC-B677B47FA0A9}" type="presOf" srcId="{D434EFC2-9AC4-754D-9955-14C93A4D1246}" destId="{57F33C53-F4CB-4141-9955-E84DF368F4BE}" srcOrd="1" destOrd="0" presId="urn:microsoft.com/office/officeart/2005/8/layout/vProcess5"/>
    <dgm:cxn modelId="{515BDE8C-3011-6140-821A-2838143889DF}" type="presOf" srcId="{05B7333D-CFB4-4D49-90B8-A098F815E272}" destId="{065CD4BF-3226-6041-8F99-521244E2656D}" srcOrd="1" destOrd="0" presId="urn:microsoft.com/office/officeart/2005/8/layout/vProcess5"/>
    <dgm:cxn modelId="{C8F11990-3A1F-9D40-9AB1-06620DDAEA5B}" type="presOf" srcId="{042F6D26-50BD-4744-8985-A06E7E534712}" destId="{89E79A14-C6F5-2B4B-B03B-720B6429821B}" srcOrd="0" destOrd="0" presId="urn:microsoft.com/office/officeart/2005/8/layout/vProcess5"/>
    <dgm:cxn modelId="{400DE594-DCCB-F34F-91EC-3B6BDDE9D9BD}" type="presOf" srcId="{B6CA2A18-39DE-2246-A28D-26793466C417}" destId="{6CB7D3DF-ED30-C744-8EF9-574F4A7A0C95}" srcOrd="0" destOrd="0" presId="urn:microsoft.com/office/officeart/2005/8/layout/vProcess5"/>
    <dgm:cxn modelId="{085E7C99-D045-7E4B-8A08-9E906BBEE084}" srcId="{A9229A3D-E090-AA4C-A6BA-89D66306354F}" destId="{C4DBACA1-0E5A-F045-A947-3597E43CFED1}" srcOrd="4" destOrd="0" parTransId="{0AE8A8E4-482E-B94B-8793-E5A925430FC9}" sibTransId="{65B0AF98-7F0E-D64C-928E-57BBBDEE7C6F}"/>
    <dgm:cxn modelId="{BB94D19A-8168-964D-B443-F40E152042FC}" type="presOf" srcId="{C188B9F0-E883-F447-B26B-0C7CDBB809E1}" destId="{B0388D05-54B5-FE44-9375-47C1B3E127BA}" srcOrd="0" destOrd="0" presId="urn:microsoft.com/office/officeart/2005/8/layout/vProcess5"/>
    <dgm:cxn modelId="{304B34B0-9881-D84A-91D4-8E2BFED4E7A8}" type="presOf" srcId="{C4DBACA1-0E5A-F045-A947-3597E43CFED1}" destId="{D276763F-24E8-9546-9981-DD4471FB9684}" srcOrd="0" destOrd="0" presId="urn:microsoft.com/office/officeart/2005/8/layout/vProcess5"/>
    <dgm:cxn modelId="{F6D17FB4-0CF6-F046-A441-2312442C1440}" type="presOf" srcId="{D434EFC2-9AC4-754D-9955-14C93A4D1246}" destId="{BBBCF3DB-D71D-344A-984D-4735EDA8F9D5}" srcOrd="0" destOrd="0" presId="urn:microsoft.com/office/officeart/2005/8/layout/vProcess5"/>
    <dgm:cxn modelId="{68DEA2C9-A8D7-0649-8D0A-D27EE3BA6475}" type="presOf" srcId="{BE0BA1F6-1DBD-7348-9E61-C2B9827CA8E4}" destId="{C4563D0E-4158-8F43-A060-BFDF6D85E8E3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7D9FBEEA-73B4-D348-B8EC-44472BFD7146}" type="presOf" srcId="{37FF4BEF-2175-5645-92EA-9DA5099E05E6}" destId="{F41A6DE8-C852-9946-B7D5-255DFED1346B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8D8D4A00-1805-454F-8816-EEB0350F310E}" type="presParOf" srcId="{DAE7AB72-7692-E34B-8E71-CFFBD3DE9881}" destId="{C4563D0E-4158-8F43-A060-BFDF6D85E8E3}" srcOrd="1" destOrd="0" presId="urn:microsoft.com/office/officeart/2005/8/layout/vProcess5"/>
    <dgm:cxn modelId="{C24692BF-2383-CE4D-A8B1-A09F6885D5D8}" type="presParOf" srcId="{DAE7AB72-7692-E34B-8E71-CFFBD3DE9881}" destId="{374E5E08-6AF1-2340-A7B2-A1ED59DEA5B1}" srcOrd="2" destOrd="0" presId="urn:microsoft.com/office/officeart/2005/8/layout/vProcess5"/>
    <dgm:cxn modelId="{A7F7A8CF-0255-D04B-B196-EB7804506A90}" type="presParOf" srcId="{DAE7AB72-7692-E34B-8E71-CFFBD3DE9881}" destId="{D1E0279E-0B7D-4A46-915D-58A666877C65}" srcOrd="3" destOrd="0" presId="urn:microsoft.com/office/officeart/2005/8/layout/vProcess5"/>
    <dgm:cxn modelId="{4D68D555-F086-4443-A74F-F502D1AAF06E}" type="presParOf" srcId="{DAE7AB72-7692-E34B-8E71-CFFBD3DE9881}" destId="{BBBCF3DB-D71D-344A-984D-4735EDA8F9D5}" srcOrd="4" destOrd="0" presId="urn:microsoft.com/office/officeart/2005/8/layout/vProcess5"/>
    <dgm:cxn modelId="{FDE1F7A8-206E-6C4D-BFA8-98289F658EEB}" type="presParOf" srcId="{DAE7AB72-7692-E34B-8E71-CFFBD3DE9881}" destId="{D276763F-24E8-9546-9981-DD4471FB9684}" srcOrd="5" destOrd="0" presId="urn:microsoft.com/office/officeart/2005/8/layout/vProcess5"/>
    <dgm:cxn modelId="{664F9E34-5E8C-4C42-BD1B-570FEC3FFCA6}" type="presParOf" srcId="{DAE7AB72-7692-E34B-8E71-CFFBD3DE9881}" destId="{B0388D05-54B5-FE44-9375-47C1B3E127BA}" srcOrd="6" destOrd="0" presId="urn:microsoft.com/office/officeart/2005/8/layout/vProcess5"/>
    <dgm:cxn modelId="{BBA5DCD5-C90A-5147-B560-28F9227F01AC}" type="presParOf" srcId="{DAE7AB72-7692-E34B-8E71-CFFBD3DE9881}" destId="{89E79A14-C6F5-2B4B-B03B-720B6429821B}" srcOrd="7" destOrd="0" presId="urn:microsoft.com/office/officeart/2005/8/layout/vProcess5"/>
    <dgm:cxn modelId="{0ABDA7D0-9F97-9646-B0F0-FA25D8FD785C}" type="presParOf" srcId="{DAE7AB72-7692-E34B-8E71-CFFBD3DE9881}" destId="{6CB7D3DF-ED30-C744-8EF9-574F4A7A0C95}" srcOrd="8" destOrd="0" presId="urn:microsoft.com/office/officeart/2005/8/layout/vProcess5"/>
    <dgm:cxn modelId="{96D0D7D2-0666-3140-8994-5A8E04FFA77C}" type="presParOf" srcId="{DAE7AB72-7692-E34B-8E71-CFFBD3DE9881}" destId="{F41A6DE8-C852-9946-B7D5-255DFED1346B}" srcOrd="9" destOrd="0" presId="urn:microsoft.com/office/officeart/2005/8/layout/vProcess5"/>
    <dgm:cxn modelId="{2B94FEED-FCD8-C242-B568-60B45E7ED56F}" type="presParOf" srcId="{DAE7AB72-7692-E34B-8E71-CFFBD3DE9881}" destId="{4E617FCE-C8A4-3A48-9960-D925CA6D6642}" srcOrd="10" destOrd="0" presId="urn:microsoft.com/office/officeart/2005/8/layout/vProcess5"/>
    <dgm:cxn modelId="{CAD611AE-5129-2A4E-B81C-2F400C28DFDC}" type="presParOf" srcId="{DAE7AB72-7692-E34B-8E71-CFFBD3DE9881}" destId="{065CD4BF-3226-6041-8F99-521244E2656D}" srcOrd="11" destOrd="0" presId="urn:microsoft.com/office/officeart/2005/8/layout/vProcess5"/>
    <dgm:cxn modelId="{7393BA6F-B87E-CC4A-8CEE-A2253E71CB56}" type="presParOf" srcId="{DAE7AB72-7692-E34B-8E71-CFFBD3DE9881}" destId="{AB4DD0E2-E585-E343-A73F-76A42BD07070}" srcOrd="12" destOrd="0" presId="urn:microsoft.com/office/officeart/2005/8/layout/vProcess5"/>
    <dgm:cxn modelId="{875038A5-C466-FE42-B39E-6C07FF472636}" type="presParOf" srcId="{DAE7AB72-7692-E34B-8E71-CFFBD3DE9881}" destId="{57F33C53-F4CB-4141-9955-E84DF368F4BE}" srcOrd="13" destOrd="0" presId="urn:microsoft.com/office/officeart/2005/8/layout/vProcess5"/>
    <dgm:cxn modelId="{CD7A7274-9F2A-1E4F-BCD9-32C180DF632F}" type="presParOf" srcId="{DAE7AB72-7692-E34B-8E71-CFFBD3DE9881}" destId="{A4D1B772-93AE-AD45-AF53-DB550F36D8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63D0E-4158-8F43-A060-BFDF6D85E8E3}">
      <dsp:nvSpPr>
        <dsp:cNvPr id="0" name=""/>
        <dsp:cNvSpPr/>
      </dsp:nvSpPr>
      <dsp:spPr>
        <a:xfrm>
          <a:off x="0" y="0"/>
          <a:ext cx="8884921" cy="7057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ChatGPT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で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ブロックチェーン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学習し、分析して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絞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り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込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んで＠</a:t>
          </a:r>
          <a:r>
            <a:rPr lang="en-US" altLang="zh-HK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1−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３</a:t>
          </a:r>
          <a:endParaRPr lang="zh-TW" altLang="en-US" sz="2200" kern="1200" dirty="0"/>
        </a:p>
      </dsp:txBody>
      <dsp:txXfrm>
        <a:off x="20672" y="20672"/>
        <a:ext cx="8040742" cy="664444"/>
      </dsp:txXfrm>
    </dsp:sp>
    <dsp:sp modelId="{374E5E08-6AF1-2340-A7B2-A1ED59DEA5B1}">
      <dsp:nvSpPr>
        <dsp:cNvPr id="0" name=""/>
        <dsp:cNvSpPr/>
      </dsp:nvSpPr>
      <dsp:spPr>
        <a:xfrm>
          <a:off x="663484" y="803814"/>
          <a:ext cx="8884921" cy="7057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スマートコントラクトの</a:t>
          </a: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脆弱性に集中</a:t>
          </a:r>
          <a:endParaRPr lang="zh-TW" altLang="en-US" sz="22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84156" y="824486"/>
        <a:ext cx="7721330" cy="664444"/>
      </dsp:txXfrm>
    </dsp:sp>
    <dsp:sp modelId="{D1E0279E-0B7D-4A46-915D-58A666877C65}">
      <dsp:nvSpPr>
        <dsp:cNvPr id="0" name=""/>
        <dsp:cNvSpPr/>
      </dsp:nvSpPr>
      <dsp:spPr>
        <a:xfrm>
          <a:off x="1326968" y="1607629"/>
          <a:ext cx="8884921" cy="7057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論文は資料</a:t>
          </a: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確保</a:t>
          </a: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できるために</a:t>
          </a: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言語（</a:t>
          </a:r>
          <a:r>
            <a:rPr 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DSL）</a:t>
          </a: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という</a:t>
          </a: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意見＠４</a:t>
          </a:r>
          <a:endParaRPr lang="zh-TW" altLang="en-US" sz="22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47640" y="1628301"/>
        <a:ext cx="7721330" cy="664444"/>
      </dsp:txXfrm>
    </dsp:sp>
    <dsp:sp modelId="{BBBCF3DB-D71D-344A-984D-4735EDA8F9D5}">
      <dsp:nvSpPr>
        <dsp:cNvPr id="0" name=""/>
        <dsp:cNvSpPr/>
      </dsp:nvSpPr>
      <dsp:spPr>
        <a:xfrm>
          <a:off x="1990453" y="2411444"/>
          <a:ext cx="8884921" cy="7057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現在</a:t>
          </a: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である</a:t>
          </a:r>
          <a:r>
            <a:rPr 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NFT</a:t>
          </a: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のコードがあるサイトに</a:t>
          </a: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参考＠５</a:t>
          </a:r>
          <a:endParaRPr lang="zh-TW" altLang="en-US" sz="2200" kern="1200" dirty="0"/>
        </a:p>
      </dsp:txBody>
      <dsp:txXfrm>
        <a:off x="2011125" y="2432116"/>
        <a:ext cx="7721330" cy="664444"/>
      </dsp:txXfrm>
    </dsp:sp>
    <dsp:sp modelId="{D276763F-24E8-9546-9981-DD4471FB9684}">
      <dsp:nvSpPr>
        <dsp:cNvPr id="0" name=""/>
        <dsp:cNvSpPr/>
      </dsp:nvSpPr>
      <dsp:spPr>
        <a:xfrm>
          <a:off x="2653937" y="3215259"/>
          <a:ext cx="8884921" cy="7057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HK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Golang</a:t>
          </a:r>
          <a:r>
            <a:rPr kumimoji="1"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でブロックチェーンの基本コードを学習</a:t>
          </a:r>
          <a:endParaRPr lang="zh-TW" altLang="en-US" sz="2200" kern="1200" dirty="0"/>
        </a:p>
      </dsp:txBody>
      <dsp:txXfrm>
        <a:off x="2674609" y="3235931"/>
        <a:ext cx="7721330" cy="664444"/>
      </dsp:txXfrm>
    </dsp:sp>
    <dsp:sp modelId="{B0388D05-54B5-FE44-9375-47C1B3E127BA}">
      <dsp:nvSpPr>
        <dsp:cNvPr id="0" name=""/>
        <dsp:cNvSpPr/>
      </dsp:nvSpPr>
      <dsp:spPr>
        <a:xfrm>
          <a:off x="8426158" y="515617"/>
          <a:ext cx="458762" cy="458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8529379" y="515617"/>
        <a:ext cx="252320" cy="345218"/>
      </dsp:txXfrm>
    </dsp:sp>
    <dsp:sp modelId="{89E79A14-C6F5-2B4B-B03B-720B6429821B}">
      <dsp:nvSpPr>
        <dsp:cNvPr id="0" name=""/>
        <dsp:cNvSpPr/>
      </dsp:nvSpPr>
      <dsp:spPr>
        <a:xfrm>
          <a:off x="9089643" y="1319432"/>
          <a:ext cx="458762" cy="458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9192864" y="1319432"/>
        <a:ext cx="252320" cy="345218"/>
      </dsp:txXfrm>
    </dsp:sp>
    <dsp:sp modelId="{6CB7D3DF-ED30-C744-8EF9-574F4A7A0C95}">
      <dsp:nvSpPr>
        <dsp:cNvPr id="0" name=""/>
        <dsp:cNvSpPr/>
      </dsp:nvSpPr>
      <dsp:spPr>
        <a:xfrm>
          <a:off x="9753127" y="2111484"/>
          <a:ext cx="458762" cy="458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9856348" y="2111484"/>
        <a:ext cx="252320" cy="345218"/>
      </dsp:txXfrm>
    </dsp:sp>
    <dsp:sp modelId="{F41A6DE8-C852-9946-B7D5-255DFED1346B}">
      <dsp:nvSpPr>
        <dsp:cNvPr id="0" name=""/>
        <dsp:cNvSpPr/>
      </dsp:nvSpPr>
      <dsp:spPr>
        <a:xfrm>
          <a:off x="10416611" y="2923141"/>
          <a:ext cx="458762" cy="458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10519832" y="2923141"/>
        <a:ext cx="252320" cy="345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23/05/24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23/05/24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c.repo.nii.ac.jp/records/6261" TargetMode="External"/><Relationship Id="rId2" Type="http://schemas.openxmlformats.org/officeDocument/2006/relationships/hyperlink" Target="https://www.coinex.com/ja/blog/2147-what-are-no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therscan" TargetMode="External"/><Relationship Id="rId5" Type="http://schemas.openxmlformats.org/officeDocument/2006/relationships/hyperlink" Target="https://www.sciencedirect.com/science/article/abs/pii/S0167404818310927" TargetMode="External"/><Relationship Id="rId4" Type="http://schemas.openxmlformats.org/officeDocument/2006/relationships/hyperlink" Target="https://www.jstage.jst.go.jp/article/ieejjournal/137/10/137_708/_article/-char/j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ブロックチェーンの応用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3649133"/>
          </a:xfrm>
        </p:spPr>
        <p:txBody>
          <a:bodyPr>
            <a:normAutofit/>
          </a:bodyPr>
          <a:lstStyle/>
          <a:p>
            <a:pPr algn="just"/>
            <a:r>
              <a:rPr lang="ja-JP" altLang="zh-HK" sz="24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現在、セキュリティーの漏れる事件が多くなっています。ブロックチェーンは高いセキュリティの特徴である技術</a:t>
            </a:r>
            <a:endParaRPr lang="en-US" altLang="ja-JP" sz="2400" kern="100" dirty="0">
              <a:effectLst/>
              <a:latin typeface="Yu Mincho" panose="02020400000000000000" pitchFamily="18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  <a:p>
            <a:pPr algn="just"/>
            <a:endParaRPr lang="zh-TW" altLang="zh-HK" sz="2400" kern="100" dirty="0">
              <a:effectLst/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zh-HK" sz="24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一般的な使用している暗号化技術より、分散型台帳で管理する技術が高いセキュリティですから。</a:t>
            </a:r>
            <a:endParaRPr lang="zh-TW" altLang="zh-HK" sz="2400" kern="100" dirty="0">
              <a:effectLst/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zh-HK" altLang="en-US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131425" cy="3649133"/>
          </a:xfrm>
        </p:spPr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882192"/>
              </p:ext>
            </p:extLst>
          </p:nvPr>
        </p:nvGraphicFramePr>
        <p:xfrm>
          <a:off x="326570" y="1468476"/>
          <a:ext cx="11538859" cy="392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0885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4335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実践するアイディア：</a:t>
            </a:r>
            <a:b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ポートフォリオにウォレットみたいのボタンを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設置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押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したら、</a:t>
            </a:r>
          </a:p>
          <a:p>
            <a:pPr marL="0" indent="0">
              <a:buNone/>
            </a:pPr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アクセスをとる</a:t>
            </a:r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QR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コードでスキャンしてから、</a:t>
            </a:r>
            <a:r>
              <a:rPr kumimoji="1" lang="zh-HK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個人過去の書類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をとることです。</a:t>
            </a:r>
            <a:endParaRPr kumimoji="1"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Golang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でブロックチェーンを作成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ポートフォリオに追加し、過去の書類（例：成績書の写真）で実践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5BC4A-9FC1-38A4-DA57-142AAD05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0884"/>
            <a:ext cx="10131425" cy="1456267"/>
          </a:xfrm>
        </p:spPr>
        <p:txBody>
          <a:bodyPr/>
          <a:lstStyle/>
          <a:p>
            <a:r>
              <a:rPr lang="ja-JP" altLang="en-US"/>
              <a:t>まとめ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160D0-D1FB-884E-D9AB-45D60448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16DCF-B33B-DCBE-2F62-B9BC74ED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8230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3859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D2C72-E426-1B4C-B8B1-8BAF677E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221442"/>
            <a:ext cx="10131425" cy="4255558"/>
          </a:xfrm>
        </p:spPr>
        <p:txBody>
          <a:bodyPr/>
          <a:lstStyle/>
          <a:p>
            <a:pPr marL="0" indent="0">
              <a:buNone/>
            </a:pPr>
            <a:r>
              <a:rPr kumimoji="1" lang="zh-HK" altLang="en-US" sz="2200" b="1" dirty="0"/>
              <a:t>参考文献</a:t>
            </a:r>
            <a:endParaRPr kumimoji="1" lang="en-US" altLang="zh-HK" sz="2200" b="1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 err="1"/>
              <a:t>CoinEx</a:t>
            </a:r>
            <a:r>
              <a:rPr kumimoji="1" lang="ja-JP" altLang="en-US" sz="1400"/>
              <a:t>アカデミー ｜ ノードとは</a:t>
            </a:r>
            <a:r>
              <a:rPr kumimoji="1" lang="zh-HK" altLang="en-US" sz="1400" dirty="0"/>
              <a:t>何</a:t>
            </a:r>
            <a:r>
              <a:rPr kumimoji="1" lang="ja-JP" altLang="en-US" sz="1400"/>
              <a:t>か、ブロックチェーン</a:t>
            </a:r>
            <a:r>
              <a:rPr kumimoji="1" lang="zh-HK" altLang="en-US" sz="1400" dirty="0"/>
              <a:t>業界</a:t>
            </a:r>
            <a:r>
              <a:rPr kumimoji="1" lang="ja-JP" altLang="en-US" sz="1400"/>
              <a:t>におけるその</a:t>
            </a:r>
            <a:r>
              <a:rPr kumimoji="1" lang="zh-HK" altLang="en-US" sz="1400" dirty="0"/>
              <a:t>重要性</a:t>
            </a:r>
            <a:r>
              <a:rPr kumimoji="1" lang="ja-JP" altLang="en-US" sz="1400"/>
              <a:t>を</a:t>
            </a:r>
            <a:r>
              <a:rPr kumimoji="1" lang="zh-HK" altLang="en-US" sz="1400" dirty="0"/>
              <a:t>徹底解説</a:t>
            </a:r>
            <a:br>
              <a:rPr kumimoji="1" lang="en-US" altLang="zh-HK" sz="1400" dirty="0"/>
            </a:br>
            <a:r>
              <a:rPr kumimoji="1" lang="en-US" altLang="zh-HK" sz="1400" dirty="0">
                <a:hlinkClick r:id="rId2"/>
              </a:rPr>
              <a:t>https://www.coinex.com/ja/blog/2147-what-are-nodes</a:t>
            </a:r>
            <a:endParaRPr kumimoji="1" lang="en-US" altLang="zh-HK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400"/>
              <a:t>ブロックチェーン</a:t>
            </a:r>
            <a:r>
              <a:rPr kumimoji="1" lang="zh-HK" altLang="en-US" sz="1400" dirty="0"/>
              <a:t>技術</a:t>
            </a:r>
            <a:r>
              <a:rPr kumimoji="1" lang="ja-JP" altLang="en-US" sz="1400"/>
              <a:t>の</a:t>
            </a:r>
            <a:r>
              <a:rPr kumimoji="1" lang="zh-HK" altLang="en-US" sz="1400" dirty="0"/>
              <a:t>歴史</a:t>
            </a:r>
            <a:r>
              <a:rPr kumimoji="1" lang="ja-JP" altLang="en-US" sz="1400"/>
              <a:t>と</a:t>
            </a:r>
            <a:r>
              <a:rPr kumimoji="1" lang="zh-HK" altLang="en-US" sz="1400" dirty="0"/>
              <a:t>展望</a:t>
            </a:r>
            <a:br>
              <a:rPr kumimoji="1" lang="en-US" altLang="zh-HK" sz="1400" dirty="0"/>
            </a:br>
            <a:r>
              <a:rPr kumimoji="1" lang="en-US" altLang="zh-HK" sz="1400" dirty="0">
                <a:hlinkClick r:id="rId3"/>
              </a:rPr>
              <a:t>https://cuc.repo.nii.ac.jp/records/6261</a:t>
            </a:r>
            <a:endParaRPr kumimoji="1" lang="en-US" altLang="zh-HK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400"/>
              <a:t>ブロックチェーン</a:t>
            </a:r>
            <a:r>
              <a:rPr kumimoji="1" lang="zh-HK" altLang="en-US" sz="1400" dirty="0"/>
              <a:t>技術 </a:t>
            </a:r>
            <a:r>
              <a:rPr kumimoji="1" lang="ja-JP" altLang="en-US" sz="1400"/>
              <a:t>　</a:t>
            </a:r>
            <a:r>
              <a:rPr kumimoji="1" lang="en-US" altLang="zh-HK" sz="1400" dirty="0"/>
              <a:t>—</a:t>
            </a:r>
            <a:r>
              <a:rPr kumimoji="1" lang="zh-HK" altLang="en-US" sz="1400" dirty="0"/>
              <a:t>学生</a:t>
            </a:r>
            <a:r>
              <a:rPr kumimoji="1" lang="ja-JP" altLang="en-US" sz="1400"/>
              <a:t>の</a:t>
            </a:r>
            <a:r>
              <a:rPr kumimoji="1" lang="zh-HK" altLang="en-US" sz="1400" dirty="0"/>
              <a:t>視点</a:t>
            </a:r>
            <a:r>
              <a:rPr kumimoji="1" lang="ja-JP" altLang="en-US" sz="1400"/>
              <a:t>から</a:t>
            </a:r>
            <a:r>
              <a:rPr kumimoji="1" lang="zh-HK" altLang="en-US" sz="1400" dirty="0"/>
              <a:t>現状</a:t>
            </a:r>
            <a:r>
              <a:rPr kumimoji="1" lang="ja-JP" altLang="en-US" sz="1400"/>
              <a:t>と</a:t>
            </a:r>
            <a:r>
              <a:rPr kumimoji="1" lang="zh-HK" altLang="en-US" sz="1400" dirty="0"/>
              <a:t>期待</a:t>
            </a:r>
            <a:r>
              <a:rPr kumimoji="1" lang="en-US" altLang="zh-HK" sz="1400" dirty="0"/>
              <a:t>—</a:t>
            </a:r>
            <a:br>
              <a:rPr kumimoji="1" lang="en-US" altLang="zh-HK" sz="1400" dirty="0"/>
            </a:br>
            <a:r>
              <a:rPr kumimoji="1" lang="en-US" altLang="zh-HK" sz="1400" dirty="0">
                <a:hlinkClick r:id="rId4"/>
              </a:rPr>
              <a:t>https://www.jstage.jst.go.jp/article/ieejjournal/137/10/137_708/_article/-char/ja/</a:t>
            </a:r>
            <a:endParaRPr kumimoji="1" lang="en-US" altLang="zh-HK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/>
              <a:t>Blockchain smart contracts formalization: Approaches and challenges to address vulnerabilities</a:t>
            </a:r>
            <a:br>
              <a:rPr kumimoji="1" lang="en-US" altLang="zh-HK" sz="1400" dirty="0"/>
            </a:br>
            <a:r>
              <a:rPr kumimoji="1" lang="en-US" altLang="zh-HK" sz="1400" dirty="0">
                <a:hlinkClick r:id="rId5"/>
              </a:rPr>
              <a:t>https://www.sciencedirect.com/science/article/abs/pii/S0167404818310927</a:t>
            </a:r>
            <a:endParaRPr kumimoji="1" lang="en-US" altLang="zh-HK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 err="1"/>
              <a:t>Etherscan</a:t>
            </a:r>
            <a:r>
              <a:rPr kumimoji="1" lang="en-US" altLang="zh-HK" sz="1400" dirty="0"/>
              <a:t> -NFT</a:t>
            </a:r>
            <a:br>
              <a:rPr kumimoji="1" lang="en-US" altLang="zh-HK" sz="1400" dirty="0"/>
            </a:br>
            <a:r>
              <a:rPr kumimoji="1" lang="en-US" altLang="zh-HK" sz="1400" dirty="0">
                <a:hlinkClick r:id="rId6"/>
              </a:rPr>
              <a:t>https://</a:t>
            </a:r>
            <a:r>
              <a:rPr kumimoji="1" lang="en-US" altLang="zh-HK" sz="1400" dirty="0" err="1">
                <a:hlinkClick r:id="rId6"/>
              </a:rPr>
              <a:t>etherscan.io</a:t>
            </a:r>
            <a:r>
              <a:rPr kumimoji="1" lang="en-US" altLang="zh-HK" sz="1400" dirty="0">
                <a:hlinkClick r:id="rId6"/>
              </a:rPr>
              <a:t>/</a:t>
            </a:r>
            <a:r>
              <a:rPr kumimoji="1" lang="en-US" altLang="zh-HK" sz="1400" dirty="0" err="1">
                <a:hlinkClick r:id="rId6"/>
              </a:rPr>
              <a:t>nft</a:t>
            </a:r>
            <a:r>
              <a:rPr kumimoji="1" lang="en-US" altLang="zh-HK" sz="1400" dirty="0">
                <a:hlinkClick r:id="rId6"/>
              </a:rPr>
              <a:t>-top-contracts</a:t>
            </a:r>
            <a:endParaRPr kumimoji="1" lang="en-US" altLang="zh-HK" sz="1400" dirty="0"/>
          </a:p>
          <a:p>
            <a:pPr marL="342900" indent="-342900">
              <a:buFont typeface="+mj-lt"/>
              <a:buAutoNum type="arabicPeriod"/>
            </a:pPr>
            <a:endParaRPr kumimoji="1" lang="en-US" altLang="zh-HK" sz="1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339</TotalTime>
  <Words>331</Words>
  <Application>Microsoft Macintosh PowerPoint</Application>
  <PresentationFormat>寬螢幕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Meiryo UI</vt:lpstr>
      <vt:lpstr>Yu Mincho</vt:lpstr>
      <vt:lpstr>Aptos</vt:lpstr>
      <vt:lpstr>Arial</vt:lpstr>
      <vt:lpstr>Calibri</vt:lpstr>
      <vt:lpstr>Calibri Light</vt:lpstr>
      <vt:lpstr>天體</vt:lpstr>
      <vt:lpstr>ブロックチェーンの応用</vt:lpstr>
      <vt:lpstr>研究背景</vt:lpstr>
      <vt:lpstr>目的</vt:lpstr>
      <vt:lpstr>研究内容</vt:lpstr>
      <vt:lpstr>今後の予定と課題</vt:lpstr>
      <vt:lpstr>まとめ</vt:lpstr>
      <vt:lpstr>ご清聴ありがとうございます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8</cp:revision>
  <dcterms:created xsi:type="dcterms:W3CDTF">2024-05-17T02:05:33Z</dcterms:created>
  <dcterms:modified xsi:type="dcterms:W3CDTF">2024-05-22T15:41:32Z</dcterms:modified>
</cp:coreProperties>
</file>