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1"/>
  </p:notesMasterIdLst>
  <p:sldIdLst>
    <p:sldId id="25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8B1"/>
    <a:srgbClr val="D909C0"/>
    <a:srgbClr val="E109C7"/>
    <a:srgbClr val="3F137F"/>
    <a:srgbClr val="481692"/>
    <a:srgbClr val="960E8C"/>
    <a:srgbClr val="A1A068"/>
    <a:srgbClr val="9A0404"/>
    <a:srgbClr val="B70505"/>
    <a:srgbClr val="77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4628" autoAdjust="0"/>
  </p:normalViewPr>
  <p:slideViewPr>
    <p:cSldViewPr snapToGrid="0">
      <p:cViewPr varScale="1">
        <p:scale>
          <a:sx n="108" d="100"/>
          <a:sy n="108" d="100"/>
        </p:scale>
        <p:origin x="1238" y="86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EAFC7-B639-4F72-802A-56AE810D9843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8170-D3BB-4279-9023-BB81B02921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60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Commodities as macro-indicators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37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Standard indicators are lagging indicators: Reported monthly/quarterly, often with subsequent revisions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CGR: Reflects real-time prices, hence a forward-looking signal – reflects how market participants perceive future economic conditions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[Econ Lit]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(Parnes) Static due to entropy metric == Averaged over broad time periods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(Parnes) Indirect: Entropy method quantifies informational predictability (no forecasting, performance eval metrics usable)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19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Whether CGR – being an unconventional macro-financial indicator – can be systematically used..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DCC-GARCH: Generates time-varying conditional volatility &amp; conditional correlations for CGR &amp; 10Y yields</a:t>
            </a:r>
          </a:p>
          <a:p>
            <a:pPr>
              <a:buNone/>
            </a:pPr>
            <a:r>
              <a:rPr lang="en-GB" b="1" dirty="0">
                <a:sym typeface="Wingdings" panose="05000000000000000000" pitchFamily="2" charset="2"/>
              </a:rPr>
              <a:t> </a:t>
            </a:r>
            <a:r>
              <a:rPr lang="en-GB" b="1" dirty="0"/>
              <a:t>Rising correlation</a:t>
            </a:r>
            <a:r>
              <a:rPr lang="en-GB" dirty="0"/>
              <a:t> during monetary tightening → CGR may become a better yield signal.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b="1" dirty="0"/>
              <a:t>Falling correlation</a:t>
            </a:r>
            <a:r>
              <a:rPr lang="en-GB" dirty="0"/>
              <a:t> during QE → Bond market decouples from macro signals (CGR).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S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Rolling window regression: Examines how predictive coefficients evolve over time &amp; across regimes (conditioning on FFR &amp; VIX)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baseline="0" dirty="0"/>
              <a:t>Regressing on interaction term variable</a:t>
            </a:r>
            <a:r>
              <a:rPr lang="en-GB" b="1" dirty="0"/>
              <a:t>: Allows us to model how the predictive strength of CGR evolves </a:t>
            </a:r>
            <a:r>
              <a:rPr lang="en-GB" b="1" i="1" dirty="0"/>
              <a:t>continuously</a:t>
            </a:r>
            <a:r>
              <a:rPr lang="en-GB" b="1" dirty="0"/>
              <a:t> with changes in market co-movement</a:t>
            </a:r>
            <a:endParaRPr lang="en-SG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93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By employing DCC-GARCH and rolling regression techniques, this project: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dirty="0"/>
              <a:t>Introduces a regime-aware &amp; volatility-adjusted framework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dirty="0"/>
              <a:t>1. Not only reveals how CGR co-moves with 10Y over time, but also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dirty="0"/>
              <a:t>2. Directly tests its evolving predictive power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dirty="0"/>
              <a:t>Offers insights that are more interpretable, forecastable, and practically relevant for both policymakers and market participants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9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9F5C-6982-6E70-358E-06BBDC46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CF53-231A-0B65-AA41-E995115C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773C-0E08-C3F6-7670-381CBAAC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AEE1-D76F-3195-DFDF-332412B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32F5-395C-A902-7521-43794F9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4729-B58E-34D4-D632-DE35E43B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3B64-D9E3-7F94-67E1-BA3D68A7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81D0-7177-62B2-C573-07C421A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96B7-C8D0-1806-6068-34039567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A881-29BF-C176-999B-D871E1F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926F1-D80F-535C-D1F7-32AB30B9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79E2A-E889-77E0-46A1-49924534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214B-2EB8-32CA-53C0-12000A70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FDC1-2AAE-24C6-6A54-A324BF5B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10B7-BBFE-F73F-9732-5BCB7108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6B65-C7E7-318C-7455-81A8BE6D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BD69-5553-5A33-7F6A-51893452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9849-F0BF-EB93-BCD3-FC2E3C29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5466-F45F-2226-DFDF-4991B92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427-2D3D-991F-B0DA-DD4C064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F561-3838-F94D-4999-4978549E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8FB5-6A2D-7ED8-B317-80E0C947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7D6B-4EBF-83C9-CC36-37ED3F4D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371C-0A47-A7D0-759B-BE9C92E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8808-8060-F9C6-BB89-A8A2B92F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5569-6AE0-6ABA-D3CE-85F49F61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25A-ACF8-9376-ECB9-69BBFBFFF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EAE3-2DB9-5234-C442-3152A213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C7D6-379D-457E-B735-39699AC3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BED4-07E3-77AC-3A51-B3D722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D5EA-65E8-A8BD-D4B3-6705DDC8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D6C-9E5D-2BD4-098D-BEBFCD7F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D2FE-F94A-1D7C-06CF-E76192A9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4031-2EB7-94A7-D788-9F8786B7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59C2E-BB45-9B72-73F3-1A9FF8A61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B0BC-3FD4-72B6-BA79-C693CB63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D47BF-ACB1-74FC-E0D9-C6FD5B0F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9F729-A7D1-DC5F-22A7-284A426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B151F-1869-8045-A1FE-75617A9A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582-750B-C3F4-A08A-13CF69B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711F8-5ABB-472A-9A68-AE541AF0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E035D-626B-974D-ACC7-4A20150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B8901-AF29-8E7B-9694-E6F95A25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5234B-317E-6950-F38A-139E35DD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EFEC-FD1B-0EC0-013A-968FFF8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6FD0-0489-B3B0-7038-9050630F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4302-FD27-05ED-C20E-992B71F2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7309-7670-7F49-3FC6-DFF684E8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2ECF-5DF3-5C83-136E-0EF84E36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D2D3-3085-0DCD-A241-947BCF47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5634-DCD7-A61A-AD5C-F85DBDF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351E-E2A8-AD48-5097-00DFF62B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250-B057-3601-683B-D96BBB4F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F9658-DB31-5EDA-41C6-315A350D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0254-75E3-5188-F286-1AE12EDE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1B6F-209E-B728-9E77-1C694039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29A3-C3DB-ABC1-D7A6-D1D0CEE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D667D-E771-42BB-4795-953DE493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ED7EF-4A92-F404-C369-01FA8ABE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4256-73C1-FA54-23D9-E8CD323E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1393-1ED1-9D25-ADF8-3FDA1822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2F6E-2907-75CA-F9C2-C80783C2F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01C6-9330-2EE7-A3D7-B8C399456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891" y="1233055"/>
            <a:ext cx="6474330" cy="2438400"/>
          </a:xfrm>
        </p:spPr>
        <p:txBody>
          <a:bodyPr>
            <a:noAutofit/>
          </a:bodyPr>
          <a:lstStyle/>
          <a:p>
            <a:r>
              <a:rPr lang="en-GB" sz="2800" b="1" dirty="0"/>
              <a:t>Macro Indicators in Motion:</a:t>
            </a:r>
            <a:br>
              <a:rPr lang="en-GB" sz="2800" dirty="0"/>
            </a:br>
            <a:r>
              <a:rPr lang="en-GB" sz="2800" i="1" dirty="0"/>
              <a:t>Evaluating the Copper-Gold Ratio as a Predictor of Long-Term Interest Rates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729" y="5084618"/>
            <a:ext cx="7019365" cy="892008"/>
          </a:xfrm>
        </p:spPr>
        <p:txBody>
          <a:bodyPr>
            <a:normAutofit/>
          </a:bodyPr>
          <a:lstStyle/>
          <a:p>
            <a:r>
              <a:rPr lang="en-SG" sz="2000" dirty="0"/>
              <a:t>Cyrus Tan Jia Jun | Imperial College London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2862B-38D3-4254-39DD-9B9CF973B75F}"/>
              </a:ext>
            </a:extLst>
          </p:cNvPr>
          <p:cNvSpPr txBox="1"/>
          <p:nvPr/>
        </p:nvSpPr>
        <p:spPr>
          <a:xfrm>
            <a:off x="6839347" y="3969327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Project Category: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B37ED5-2FEF-475F-7523-D0E38AA3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62" y="241223"/>
            <a:ext cx="5933181" cy="679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Introduction &amp; Motivation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71F053-FFC9-F4E8-2ACF-90381F6AA752}"/>
              </a:ext>
            </a:extLst>
          </p:cNvPr>
          <p:cNvGrpSpPr/>
          <p:nvPr/>
        </p:nvGrpSpPr>
        <p:grpSpPr>
          <a:xfrm>
            <a:off x="751995" y="1118259"/>
            <a:ext cx="2182091" cy="928532"/>
            <a:chOff x="5004954" y="3409513"/>
            <a:chExt cx="2182091" cy="928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207B40-C1D7-4896-CBEF-F9B1E859A8AF}"/>
                </a:ext>
              </a:extLst>
            </p:cNvPr>
            <p:cNvSpPr/>
            <p:nvPr/>
          </p:nvSpPr>
          <p:spPr>
            <a:xfrm>
              <a:off x="5004954" y="4104279"/>
              <a:ext cx="2182091" cy="2337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b="1" dirty="0"/>
                <a:t>Copper-Gold Ratio (CGR)</a:t>
              </a:r>
            </a:p>
          </p:txBody>
        </p:sp>
        <p:pic>
          <p:nvPicPr>
            <p:cNvPr id="7" name="Graphic 6" descr="Nails outline">
              <a:extLst>
                <a:ext uri="{FF2B5EF4-FFF2-40B4-BE49-F238E27FC236}">
                  <a16:creationId xmlns:a16="http://schemas.microsoft.com/office/drawing/2014/main" id="{2FD8E43F-34AB-A957-00E4-BCCA3180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3172" y="3409513"/>
              <a:ext cx="644512" cy="644512"/>
            </a:xfrm>
            <a:prstGeom prst="rect">
              <a:avLst/>
            </a:prstGeom>
          </p:spPr>
        </p:pic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5D75954A-5E21-5FBD-387E-4D6AA997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62697" y="3409513"/>
              <a:ext cx="693193" cy="69319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5CD17F-93D6-DA92-8BEB-56543E9B192A}"/>
              </a:ext>
            </a:extLst>
          </p:cNvPr>
          <p:cNvGrpSpPr/>
          <p:nvPr/>
        </p:nvGrpSpPr>
        <p:grpSpPr>
          <a:xfrm>
            <a:off x="4651581" y="1118259"/>
            <a:ext cx="2392474" cy="928434"/>
            <a:chOff x="4899762" y="5156274"/>
            <a:chExt cx="2392474" cy="92843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3484AD-B807-C0C1-93C5-503CDDFCCC4A}"/>
                </a:ext>
              </a:extLst>
            </p:cNvPr>
            <p:cNvSpPr/>
            <p:nvPr/>
          </p:nvSpPr>
          <p:spPr>
            <a:xfrm>
              <a:off x="4899762" y="5850942"/>
              <a:ext cx="2392474" cy="23376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b="1" dirty="0"/>
                <a:t>10-Year Treasury Rates</a:t>
              </a:r>
            </a:p>
          </p:txBody>
        </p:sp>
        <p:pic>
          <p:nvPicPr>
            <p:cNvPr id="11" name="Graphic 10" descr="Mortgage outline">
              <a:extLst>
                <a:ext uri="{FF2B5EF4-FFF2-40B4-BE49-F238E27FC236}">
                  <a16:creationId xmlns:a16="http://schemas.microsoft.com/office/drawing/2014/main" id="{ECD43043-01C4-5336-7B97-C63331E4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68465" y="5156274"/>
              <a:ext cx="665974" cy="66597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C3F66F-6CEE-26F0-B90A-E6B4183997F3}"/>
              </a:ext>
            </a:extLst>
          </p:cNvPr>
          <p:cNvSpPr txBox="1"/>
          <p:nvPr/>
        </p:nvSpPr>
        <p:spPr>
          <a:xfrm>
            <a:off x="249382" y="2152703"/>
            <a:ext cx="3581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Not a standard economic indicator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Standard indicators are lagging, not leading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Financial market participants acknowledge the CGR as informative of global economic health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CGR increases: </a:t>
            </a:r>
            <a:r>
              <a:rPr lang="en-SG" sz="1200" dirty="0">
                <a:solidFill>
                  <a:schemeClr val="accent6"/>
                </a:solidFill>
              </a:rPr>
              <a:t>Economic expansion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CGR decreases: </a:t>
            </a:r>
            <a:r>
              <a:rPr lang="en-SG" sz="1200" dirty="0">
                <a:solidFill>
                  <a:srgbClr val="C00000"/>
                </a:solidFill>
              </a:rPr>
              <a:t>Economic overheating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Copper: Key industrial metal whose price is sensitive to economic growth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Machines, Electronics, Solar panels, Buildings, Cars, Cables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Gold: A safe-haven asset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Scarce, Storage of wealth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Hedge against economic uncertainty, USD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D3B5E-EABA-666F-4459-6D0FCD8D3625}"/>
              </a:ext>
            </a:extLst>
          </p:cNvPr>
          <p:cNvSpPr txBox="1"/>
          <p:nvPr/>
        </p:nvSpPr>
        <p:spPr>
          <a:xfrm>
            <a:off x="4020862" y="2152703"/>
            <a:ext cx="3653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Treasury Rates reflect long-term investor sentiment 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Inflation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Economic growth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Interest rate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10-Y Treasury Yield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Widely accepted benchmark for long-term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Reference for mortgage rates (e.g. 30-Year fixed-rate mortgage)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Reference for corporate bonds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AF4512-51CA-CA97-15C9-7B5599B8B9AC}"/>
              </a:ext>
            </a:extLst>
          </p:cNvPr>
          <p:cNvSpPr/>
          <p:nvPr/>
        </p:nvSpPr>
        <p:spPr>
          <a:xfrm>
            <a:off x="3031064" y="5124788"/>
            <a:ext cx="6257424" cy="311919"/>
          </a:xfrm>
          <a:prstGeom prst="roundRect">
            <a:avLst/>
          </a:prstGeom>
          <a:solidFill>
            <a:srgbClr val="A5B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Value of predicting the 10-Year Treasury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C379E-C2FA-94B4-28CA-1F53C4D740ED}"/>
              </a:ext>
            </a:extLst>
          </p:cNvPr>
          <p:cNvSpPr txBox="1"/>
          <p:nvPr/>
        </p:nvSpPr>
        <p:spPr>
          <a:xfrm>
            <a:off x="2973868" y="5452558"/>
            <a:ext cx="642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 Policymakers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More accurate &amp; informed monetary policy decision-making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Planning/Managing budget deficits &amp; public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 Investors &amp; Consumers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Optimise portfolio &amp; risk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More informed decision-making on mortgage loans &amp; investing in corporate bonds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79F1E-200E-5696-B602-FCE965F6210E}"/>
              </a:ext>
            </a:extLst>
          </p:cNvPr>
          <p:cNvSpPr txBox="1"/>
          <p:nvPr/>
        </p:nvSpPr>
        <p:spPr>
          <a:xfrm>
            <a:off x="7927199" y="2145776"/>
            <a:ext cx="413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Lack of academic knowledge on the CGR as an indicator for US Treasury Yields (or for the macroeconomic outlook)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Parnes (2024):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Studies static predictive strength of CGR on 10-Y Treasury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No analysis of time evolution of relationship across different market regimes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Indirect interpretation of relative entropy metric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Baumeister et al. (2022):</a:t>
            </a:r>
            <a:endParaRPr lang="en-SG" sz="12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Studies indicators of global energy demand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Only mentions CGR as measure of market sentiment on global economic growth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40EE1E-1A85-818B-E432-9361B74FA1C3}"/>
              </a:ext>
            </a:extLst>
          </p:cNvPr>
          <p:cNvSpPr/>
          <p:nvPr/>
        </p:nvSpPr>
        <p:spPr>
          <a:xfrm>
            <a:off x="8692280" y="1812189"/>
            <a:ext cx="2951017" cy="2352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Current lack of economic literature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B8EEC6-C342-CE83-D876-8104A47697B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42" t="5278" r="430" b="3708"/>
          <a:stretch/>
        </p:blipFill>
        <p:spPr>
          <a:xfrm>
            <a:off x="7964101" y="4439270"/>
            <a:ext cx="4059382" cy="448252"/>
          </a:xfrm>
          <a:prstGeom prst="rect">
            <a:avLst/>
          </a:prstGeom>
        </p:spPr>
      </p:pic>
      <p:pic>
        <p:nvPicPr>
          <p:cNvPr id="33" name="Graphic 32" descr="Books on shelf outline">
            <a:extLst>
              <a:ext uri="{FF2B5EF4-FFF2-40B4-BE49-F238E27FC236}">
                <a16:creationId xmlns:a16="http://schemas.microsoft.com/office/drawing/2014/main" id="{508ACFD3-3989-97EF-4A8E-0980D9006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6057" y="1103047"/>
            <a:ext cx="72449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1ED61B-4206-BAC3-3013-8EEA7F00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61" y="304941"/>
            <a:ext cx="5933181" cy="573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Research 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75D4A9-D4B1-6981-6F23-029F4B3A47A8}"/>
              </a:ext>
            </a:extLst>
          </p:cNvPr>
          <p:cNvSpPr/>
          <p:nvPr/>
        </p:nvSpPr>
        <p:spPr>
          <a:xfrm>
            <a:off x="1205896" y="1007676"/>
            <a:ext cx="10072254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Investigate whether the CGR can be systematically used to predict US 10Y Treasury Rates, given different periods of correlation regimes</a:t>
            </a:r>
            <a:endParaRPr lang="en-SG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941B74-F5F2-97BE-7638-1549639A5E7C}"/>
              </a:ext>
            </a:extLst>
          </p:cNvPr>
          <p:cNvGrpSpPr/>
          <p:nvPr/>
        </p:nvGrpSpPr>
        <p:grpSpPr>
          <a:xfrm>
            <a:off x="5424070" y="1500472"/>
            <a:ext cx="6580910" cy="2390673"/>
            <a:chOff x="5049981" y="2006707"/>
            <a:chExt cx="6580910" cy="24350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6981A6-25A7-87DE-F40D-E6FD9D57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764" y="2006707"/>
              <a:ext cx="6560127" cy="243500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C4105C95-8377-E6A0-77D8-238D301F3A4A}"/>
                </a:ext>
              </a:extLst>
            </p:cNvPr>
            <p:cNvSpPr/>
            <p:nvPr/>
          </p:nvSpPr>
          <p:spPr>
            <a:xfrm>
              <a:off x="10584873" y="2403764"/>
              <a:ext cx="1046018" cy="1780309"/>
            </a:xfrm>
            <a:prstGeom prst="frame">
              <a:avLst>
                <a:gd name="adj1" fmla="val 1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012789BD-4FCD-FF71-727E-ADB1ACD12505}"/>
                </a:ext>
              </a:extLst>
            </p:cNvPr>
            <p:cNvSpPr/>
            <p:nvPr/>
          </p:nvSpPr>
          <p:spPr>
            <a:xfrm>
              <a:off x="9137073" y="2403764"/>
              <a:ext cx="263236" cy="1780309"/>
            </a:xfrm>
            <a:prstGeom prst="frame">
              <a:avLst>
                <a:gd name="adj1" fmla="val 5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FE9B1332-A1A2-671D-30CE-DA47010273DF}"/>
                </a:ext>
              </a:extLst>
            </p:cNvPr>
            <p:cNvSpPr/>
            <p:nvPr/>
          </p:nvSpPr>
          <p:spPr>
            <a:xfrm>
              <a:off x="5049981" y="2403764"/>
              <a:ext cx="2022763" cy="1780309"/>
            </a:xfrm>
            <a:prstGeom prst="frame">
              <a:avLst>
                <a:gd name="adj1" fmla="val 89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C20803-0568-FEA1-8447-53A4A88400FD}"/>
              </a:ext>
            </a:extLst>
          </p:cNvPr>
          <p:cNvSpPr/>
          <p:nvPr/>
        </p:nvSpPr>
        <p:spPr>
          <a:xfrm>
            <a:off x="252131" y="4438538"/>
            <a:ext cx="2477195" cy="457548"/>
          </a:xfrm>
          <a:prstGeom prst="roundRect">
            <a:avLst/>
          </a:prstGeom>
          <a:solidFill>
            <a:srgbClr val="A1A0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Dynamic Conditional Correlation (DCC) GARCH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066ED-7216-DC78-25B3-2AD0417F2E54}"/>
              </a:ext>
            </a:extLst>
          </p:cNvPr>
          <p:cNvSpPr txBox="1"/>
          <p:nvPr/>
        </p:nvSpPr>
        <p:spPr>
          <a:xfrm>
            <a:off x="181249" y="4890394"/>
            <a:ext cx="2876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Identifies periods within rate &amp; volatility fluctuations which the CGR is most correlated with 10Y Treasury Yields</a:t>
            </a:r>
          </a:p>
          <a:p>
            <a:endParaRPr lang="en-SG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Formulates </a:t>
            </a:r>
            <a:r>
              <a:rPr lang="en-SG" sz="1200" b="1" dirty="0"/>
              <a:t>correlation regimes </a:t>
            </a:r>
            <a:r>
              <a:rPr lang="en-SG" sz="1200" dirty="0"/>
              <a:t>for predictive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Adaptable to different market conditions (Volatility Clustering, Monetary Policy Regimes)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DE877B-7F15-757B-6F8A-BB87EEA19730}"/>
              </a:ext>
            </a:extLst>
          </p:cNvPr>
          <p:cNvSpPr/>
          <p:nvPr/>
        </p:nvSpPr>
        <p:spPr>
          <a:xfrm>
            <a:off x="3085406" y="4438538"/>
            <a:ext cx="2477195" cy="457548"/>
          </a:xfrm>
          <a:prstGeom prst="roundRect">
            <a:avLst/>
          </a:prstGeom>
          <a:solidFill>
            <a:srgbClr val="A1A0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Rolling Window Regression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1C05D8-2463-4F0A-CD19-BEFD056E2BB1}"/>
              </a:ext>
            </a:extLst>
          </p:cNvPr>
          <p:cNvSpPr/>
          <p:nvPr/>
        </p:nvSpPr>
        <p:spPr>
          <a:xfrm>
            <a:off x="6148865" y="4438538"/>
            <a:ext cx="2477195" cy="377677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Rate and Volatility-Conditional Correlations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66F75-DA51-D2D3-A28A-8115EB9A6A52}"/>
              </a:ext>
            </a:extLst>
          </p:cNvPr>
          <p:cNvSpPr txBox="1"/>
          <p:nvPr/>
        </p:nvSpPr>
        <p:spPr>
          <a:xfrm>
            <a:off x="5918681" y="4806773"/>
            <a:ext cx="314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Time-series plots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Conditional Volatility for Univariate GARCH of CGR &amp; 10Y returns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Conditional Correlation between CGR &amp; 10Y returns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9C835-31E1-C9AC-A48D-D91B9D4A7450}"/>
              </a:ext>
            </a:extLst>
          </p:cNvPr>
          <p:cNvSpPr txBox="1"/>
          <p:nvPr/>
        </p:nvSpPr>
        <p:spPr>
          <a:xfrm>
            <a:off x="362119" y="403333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28BCA-772F-3E78-E404-F166C93847B2}"/>
              </a:ext>
            </a:extLst>
          </p:cNvPr>
          <p:cNvSpPr txBox="1"/>
          <p:nvPr/>
        </p:nvSpPr>
        <p:spPr>
          <a:xfrm>
            <a:off x="5984140" y="403333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Outputs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B23CB5-1B1B-A0DF-BA9C-806B690E1ACE}"/>
              </a:ext>
            </a:extLst>
          </p:cNvPr>
          <p:cNvSpPr/>
          <p:nvPr/>
        </p:nvSpPr>
        <p:spPr>
          <a:xfrm>
            <a:off x="9509208" y="4432936"/>
            <a:ext cx="2399153" cy="377677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3. Predictive Evaluation Metrics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53C977-6F36-7B36-F135-7911A46A894C}"/>
              </a:ext>
            </a:extLst>
          </p:cNvPr>
          <p:cNvSpPr/>
          <p:nvPr/>
        </p:nvSpPr>
        <p:spPr>
          <a:xfrm>
            <a:off x="6161140" y="5763490"/>
            <a:ext cx="5601392" cy="302430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Conditional Correlation (DCC) as an input for multivariate model prediction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4ACBC-FFB7-B20E-34C5-AE235A4F1591}"/>
              </a:ext>
            </a:extLst>
          </p:cNvPr>
          <p:cNvSpPr txBox="1"/>
          <p:nvPr/>
        </p:nvSpPr>
        <p:spPr>
          <a:xfrm>
            <a:off x="9254293" y="4813335"/>
            <a:ext cx="299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Quantify CGR’s predictive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Metrics: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Root Mean Squared Error (RMSE)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% correct direction 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AABA4-B7A4-3B57-86BD-AEE76DAC3E72}"/>
              </a:ext>
            </a:extLst>
          </p:cNvPr>
          <p:cNvSpPr txBox="1"/>
          <p:nvPr/>
        </p:nvSpPr>
        <p:spPr>
          <a:xfrm>
            <a:off x="3069797" y="4886758"/>
            <a:ext cx="2821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Evaluates if CGR and its conditional correlation can be systematically used to predict future changes in 10Y Treasury Rates</a:t>
            </a:r>
          </a:p>
          <a:p>
            <a:endParaRPr lang="en-SG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Simple, visual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Demonstrate whether (&amp; when) correlation is persistent or episodic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9C853C-39D2-33D7-CA43-615A3E7ED9C6}"/>
                  </a:ext>
                </a:extLst>
              </p:cNvPr>
              <p:cNvSpPr txBox="1"/>
              <p:nvPr/>
            </p:nvSpPr>
            <p:spPr>
              <a:xfrm>
                <a:off x="6017922" y="6093118"/>
                <a:ext cx="594374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𝐶𝐺𝑅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𝐶𝐺𝑅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SG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𝐹𝐹𝑅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9C853C-39D2-33D7-CA43-615A3E7E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922" y="6093118"/>
                <a:ext cx="5943743" cy="224870"/>
              </a:xfrm>
              <a:prstGeom prst="rect">
                <a:avLst/>
              </a:prstGeom>
              <a:blipFill>
                <a:blip r:embed="rId4"/>
                <a:stretch>
                  <a:fillRect l="-205" b="-30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0BA4B3-07CA-A878-4FB0-E6434952527D}"/>
                  </a:ext>
                </a:extLst>
              </p:cNvPr>
              <p:cNvSpPr txBox="1"/>
              <p:nvPr/>
            </p:nvSpPr>
            <p:spPr>
              <a:xfrm>
                <a:off x="6251190" y="6312137"/>
                <a:ext cx="5408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SG" sz="1200" dirty="0"/>
                  <a:t> is the lagged DCC correlation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Also regress on FFR/VIX as controls for confounding effects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0BA4B3-07CA-A878-4FB0-E6434952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90" y="6312137"/>
                <a:ext cx="540899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70A9C9-E558-504F-5887-22FE373270A4}"/>
              </a:ext>
            </a:extLst>
          </p:cNvPr>
          <p:cNvSpPr/>
          <p:nvPr/>
        </p:nvSpPr>
        <p:spPr>
          <a:xfrm>
            <a:off x="444487" y="1978400"/>
            <a:ext cx="2229422" cy="71741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Time-varying co-movement between CGR &amp; 10Y Treasury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10981-92CA-9507-E2B4-5BCF93488E9E}"/>
              </a:ext>
            </a:extLst>
          </p:cNvPr>
          <p:cNvSpPr txBox="1"/>
          <p:nvPr/>
        </p:nvSpPr>
        <p:spPr>
          <a:xfrm>
            <a:off x="394844" y="1454538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Considerations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EAEBE8-5F96-4667-3D64-29E89A65E420}"/>
              </a:ext>
            </a:extLst>
          </p:cNvPr>
          <p:cNvSpPr/>
          <p:nvPr/>
        </p:nvSpPr>
        <p:spPr>
          <a:xfrm>
            <a:off x="2848249" y="1978400"/>
            <a:ext cx="2229423" cy="717409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Varying central bank rate regimes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B9DF55-F717-6B6D-71E6-4E81ACD197D4}"/>
              </a:ext>
            </a:extLst>
          </p:cNvPr>
          <p:cNvSpPr/>
          <p:nvPr/>
        </p:nvSpPr>
        <p:spPr>
          <a:xfrm>
            <a:off x="444487" y="2850134"/>
            <a:ext cx="2229422" cy="71741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3. Volatility clustering at different periods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1B021E-EA03-A10D-CD40-26D7509694EF}"/>
              </a:ext>
            </a:extLst>
          </p:cNvPr>
          <p:cNvSpPr/>
          <p:nvPr/>
        </p:nvSpPr>
        <p:spPr>
          <a:xfrm>
            <a:off x="2848248" y="2850553"/>
            <a:ext cx="2229423" cy="71693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4. Intuitive and visual model outputs</a:t>
            </a:r>
          </a:p>
        </p:txBody>
      </p:sp>
    </p:spTree>
    <p:extLst>
      <p:ext uri="{BB962C8B-B14F-4D97-AF65-F5344CB8AC3E}">
        <p14:creationId xmlns:p14="http://schemas.microsoft.com/office/powerpoint/2010/main" val="144996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9C023-3C65-2C02-513A-18B4E44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86" y="193681"/>
            <a:ext cx="5657161" cy="658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Limitations &amp; Scope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22089-A549-F61C-DB62-80568FFD2B22}"/>
              </a:ext>
            </a:extLst>
          </p:cNvPr>
          <p:cNvSpPr/>
          <p:nvPr/>
        </p:nvSpPr>
        <p:spPr>
          <a:xfrm>
            <a:off x="477534" y="2085504"/>
            <a:ext cx="3076160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Copper &amp; Gold Spot Market Prices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31E07-5381-A636-CAFB-E91653E037C0}"/>
              </a:ext>
            </a:extLst>
          </p:cNvPr>
          <p:cNvSpPr/>
          <p:nvPr/>
        </p:nvSpPr>
        <p:spPr>
          <a:xfrm>
            <a:off x="3865417" y="2085503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10Y Treasury Yields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D793-0F3F-9AF0-FB7E-8AB168C69CB4}"/>
              </a:ext>
            </a:extLst>
          </p:cNvPr>
          <p:cNvSpPr txBox="1"/>
          <p:nvPr/>
        </p:nvSpPr>
        <p:spPr>
          <a:xfrm>
            <a:off x="477533" y="2474812"/>
            <a:ext cx="307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Spot prices reflect real-time sentiment of economy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Futures are influenced by: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Contango/Backwardation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Trading flows (instead of macro-drivers)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6C5A38-3BCF-BEB8-1F7F-1AD1149798D9}"/>
              </a:ext>
            </a:extLst>
          </p:cNvPr>
          <p:cNvSpPr/>
          <p:nvPr/>
        </p:nvSpPr>
        <p:spPr>
          <a:xfrm>
            <a:off x="1011387" y="4505722"/>
            <a:ext cx="4946071" cy="917337"/>
          </a:xfrm>
          <a:prstGeom prst="roundRect">
            <a:avLst/>
          </a:prstGeom>
          <a:solidFill>
            <a:srgbClr val="3F1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Not seeking to build a full predictive model;</a:t>
            </a:r>
          </a:p>
          <a:p>
            <a:pPr algn="ctr"/>
            <a:r>
              <a:rPr lang="en-SG" sz="1200" dirty="0"/>
              <a:t>Focus on analysing CGR’s predictive merit across time &amp; market regimes (through “correlation regimes”)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C09976-A018-000D-E95D-461E20491FAF}"/>
              </a:ext>
            </a:extLst>
          </p:cNvPr>
          <p:cNvSpPr/>
          <p:nvPr/>
        </p:nvSpPr>
        <p:spPr>
          <a:xfrm>
            <a:off x="3865417" y="2601822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VIX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8DC0B-2306-01A9-5C5F-F6F89FF43AFF}"/>
              </a:ext>
            </a:extLst>
          </p:cNvPr>
          <p:cNvSpPr/>
          <p:nvPr/>
        </p:nvSpPr>
        <p:spPr>
          <a:xfrm>
            <a:off x="1011387" y="5567295"/>
            <a:ext cx="4946071" cy="915826"/>
          </a:xfrm>
          <a:prstGeom prst="roundRect">
            <a:avLst/>
          </a:prstGeom>
          <a:solidFill>
            <a:srgbClr val="3F1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Clear econometric intuition; </a:t>
            </a:r>
          </a:p>
          <a:p>
            <a:pPr algn="ctr"/>
            <a:r>
              <a:rPr lang="en-SG" sz="1200" dirty="0"/>
              <a:t>Obtain interpretable dynamic coefficients, aligning with policymaker &amp; investor interests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E0504-03F8-7C5A-7618-857977754BAB}"/>
              </a:ext>
            </a:extLst>
          </p:cNvPr>
          <p:cNvSpPr txBox="1"/>
          <p:nvPr/>
        </p:nvSpPr>
        <p:spPr>
          <a:xfrm>
            <a:off x="525411" y="110106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2541E-DE20-127F-7612-15765CF73B2B}"/>
              </a:ext>
            </a:extLst>
          </p:cNvPr>
          <p:cNvSpPr txBox="1"/>
          <p:nvPr/>
        </p:nvSpPr>
        <p:spPr>
          <a:xfrm>
            <a:off x="525411" y="3980078"/>
            <a:ext cx="21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Scope of Analysis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1B0316-1260-B239-26E3-CF87DAF3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4892"/>
              </p:ext>
            </p:extLst>
          </p:nvPr>
        </p:nvGraphicFramePr>
        <p:xfrm>
          <a:off x="6816436" y="1572884"/>
          <a:ext cx="494607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33">
                  <a:extLst>
                    <a:ext uri="{9D8B030D-6E8A-4147-A177-3AD203B41FA5}">
                      <a16:colId xmlns:a16="http://schemas.microsoft.com/office/drawing/2014/main" val="374818628"/>
                    </a:ext>
                  </a:extLst>
                </a:gridCol>
                <a:gridCol w="3121239">
                  <a:extLst>
                    <a:ext uri="{9D8B030D-6E8A-4147-A177-3AD203B41FA5}">
                      <a16:colId xmlns:a16="http://schemas.microsoft.com/office/drawing/2014/main" val="405422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Week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26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May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Literature Review &amp; Research Framework Finalisation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5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  <a:r>
                        <a:rPr lang="en-SG" sz="1200" baseline="30000" dirty="0"/>
                        <a:t>nd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Data Collection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2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9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Visualise Time Series &amp; Stationarity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16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DCC-GARCH Modelling &amp; 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23</a:t>
                      </a:r>
                      <a:r>
                        <a:rPr lang="en-SG" sz="1200" baseline="30000" dirty="0"/>
                        <a:t>rd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Regime Identification &amp;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Predictive Modelling &amp; Output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7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Robustness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14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Practical Relevance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21</a:t>
                      </a:r>
                      <a:r>
                        <a:rPr lang="en-SG" sz="1200" baseline="30000" dirty="0"/>
                        <a:t>st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Generation of Figures, Charts,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6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28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Report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11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Submission Week (Deadline: 13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5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09233-566A-11C8-3004-F4A15119A289}"/>
              </a:ext>
            </a:extLst>
          </p:cNvPr>
          <p:cNvSpPr txBox="1"/>
          <p:nvPr/>
        </p:nvSpPr>
        <p:spPr>
          <a:xfrm>
            <a:off x="6898503" y="1101067"/>
            <a:ext cx="21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Project Timeline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3DF18F-473A-8C1F-1C22-7327C985F07E}"/>
              </a:ext>
            </a:extLst>
          </p:cNvPr>
          <p:cNvSpPr/>
          <p:nvPr/>
        </p:nvSpPr>
        <p:spPr>
          <a:xfrm>
            <a:off x="3865417" y="3118141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Fed Funds Rates</a:t>
            </a:r>
            <a:endParaRPr lang="en-SG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A2927E-0070-CB8B-E7CA-515D9B848A3B}"/>
              </a:ext>
            </a:extLst>
          </p:cNvPr>
          <p:cNvSpPr/>
          <p:nvPr/>
        </p:nvSpPr>
        <p:spPr>
          <a:xfrm>
            <a:off x="1082457" y="1586458"/>
            <a:ext cx="4779818" cy="199611"/>
          </a:xfrm>
          <a:prstGeom prst="roundRect">
            <a:avLst/>
          </a:prstGeom>
          <a:solidFill>
            <a:srgbClr val="C808B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Date Range:	 2000-01-01 to 2025-01-01 </a:t>
            </a:r>
          </a:p>
        </p:txBody>
      </p:sp>
    </p:spTree>
    <p:extLst>
      <p:ext uri="{BB962C8B-B14F-4D97-AF65-F5344CB8AC3E}">
        <p14:creationId xmlns:p14="http://schemas.microsoft.com/office/powerpoint/2010/main" val="22029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9F2-CA48-DD83-C307-E7F08E15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Entropy Model VS DCC-GARCH + Rolling Reg (Academic Distinction)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FDE5-8292-3E1F-8D27-B7F4EC67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1. Statistical Dependence VS Predictive Mechanism</a:t>
            </a:r>
          </a:p>
          <a:p>
            <a:pPr lvl="1"/>
            <a:r>
              <a:rPr lang="en-SG" sz="1600" dirty="0"/>
              <a:t>Entropy Model:</a:t>
            </a:r>
          </a:p>
          <a:p>
            <a:pPr lvl="2"/>
            <a:r>
              <a:rPr lang="en-SG" sz="1400" dirty="0"/>
              <a:t>Measures information divergence (i.e. How diff are the distributions of CGR &amp; 10Y yields)</a:t>
            </a:r>
          </a:p>
          <a:p>
            <a:pPr lvl="1"/>
            <a:r>
              <a:rPr lang="en-SG" sz="1600" dirty="0"/>
              <a:t>DCC-GARCH + Rolling Reg</a:t>
            </a:r>
          </a:p>
          <a:p>
            <a:pPr lvl="2"/>
            <a:r>
              <a:rPr lang="en-SG" sz="1200" dirty="0"/>
              <a:t>Models time-varying dependence, then tests predictive r/s (i.e. When &amp; How does CGR predict changes in 10Y yields?)</a:t>
            </a:r>
            <a:endParaRPr lang="en-SG" sz="1800" dirty="0"/>
          </a:p>
          <a:p>
            <a:r>
              <a:rPr lang="en-SG" sz="1800" dirty="0"/>
              <a:t>2. Static VS Dynamic r/s Modelling</a:t>
            </a:r>
          </a:p>
          <a:p>
            <a:pPr lvl="1"/>
            <a:r>
              <a:rPr lang="en-SG" sz="1400" dirty="0"/>
              <a:t>Entropy Model: Aggregate (static) measures of divergence, averaged across time</a:t>
            </a:r>
          </a:p>
          <a:p>
            <a:pPr lvl="1"/>
            <a:r>
              <a:rPr lang="en-SG" sz="1400" dirty="0"/>
              <a:t>DCC-GARCH: Model changing volatility &amp; correlation patterns</a:t>
            </a:r>
          </a:p>
          <a:p>
            <a:pPr lvl="1"/>
            <a:r>
              <a:rPr lang="en-SG" sz="1400" dirty="0"/>
              <a:t>Rolling reg: Quantify time-varying predictive power</a:t>
            </a:r>
          </a:p>
          <a:p>
            <a:r>
              <a:rPr lang="en-SG" sz="1800" dirty="0"/>
              <a:t>3. Econometric Transparency &amp; Interpretability</a:t>
            </a:r>
          </a:p>
          <a:p>
            <a:pPr lvl="1"/>
            <a:r>
              <a:rPr lang="en-SG" sz="1400" dirty="0"/>
              <a:t>Relative entropy, KL Divergence theoretically rich but hard to interpret in terms of magnitude, directionality, market regimes</a:t>
            </a:r>
          </a:p>
          <a:p>
            <a:pPr lvl="1"/>
            <a:r>
              <a:rPr lang="en-SG" sz="1400" dirty="0"/>
              <a:t>DCC-GARCH + Rolling reg: Interpretable, econometrically sound outputs</a:t>
            </a:r>
          </a:p>
          <a:p>
            <a:pPr lvl="2"/>
            <a:r>
              <a:rPr lang="en-SG" sz="1000" dirty="0"/>
              <a:t>Dynamic correlations (&amp; correlation regimes), Volatility estimates, Predictive coefficients over time</a:t>
            </a:r>
          </a:p>
          <a:p>
            <a:pPr lvl="2"/>
            <a:r>
              <a:rPr lang="en-SG" sz="1000" dirty="0"/>
              <a:t>Easy to evaluate predictive performance with standard metrics: RMSE, MAE</a:t>
            </a:r>
          </a:p>
          <a:p>
            <a:pPr lvl="2"/>
            <a:r>
              <a:rPr lang="en-SG" sz="1000" dirty="0">
                <a:sym typeface="Wingdings" panose="05000000000000000000" pitchFamily="2" charset="2"/>
              </a:rPr>
              <a:t> Work is more aligned with empirical econometrics and easier to validate, extend or apply</a:t>
            </a:r>
            <a:endParaRPr lang="en-SG" sz="1800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294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90818F-A867-5E2A-64B7-47610BF5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24DB-A042-D592-BE2B-07A66B8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Entropy Model VS DCC-GARCH + Rolling Reg </a:t>
            </a:r>
            <a:br>
              <a:rPr lang="en-SG" sz="3600" dirty="0"/>
            </a:br>
            <a:r>
              <a:rPr lang="en-SG" sz="3600" dirty="0"/>
              <a:t>(Practical Distinction)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13C9-65B9-EDA4-706A-90818B5E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sz="1800" dirty="0"/>
              <a:t>1. Market Regime Sensitivity</a:t>
            </a:r>
          </a:p>
          <a:p>
            <a:pPr lvl="1"/>
            <a:r>
              <a:rPr lang="en-SG" sz="1600" dirty="0"/>
              <a:t>Entropy Model:</a:t>
            </a:r>
          </a:p>
          <a:p>
            <a:pPr lvl="2"/>
            <a:r>
              <a:rPr lang="en-GB" sz="1400" dirty="0"/>
              <a:t>Does not distinguish between economic conditions (e.g., tightening cycles, QE, crisis)</a:t>
            </a:r>
            <a:endParaRPr lang="en-SG" sz="1400" dirty="0"/>
          </a:p>
          <a:p>
            <a:pPr lvl="1"/>
            <a:r>
              <a:rPr lang="en-SG" sz="1600" dirty="0"/>
              <a:t>DCC-GARCH + Rolling Reg</a:t>
            </a:r>
          </a:p>
          <a:p>
            <a:pPr lvl="2"/>
            <a:r>
              <a:rPr lang="en-GB" sz="1400" dirty="0"/>
              <a:t>Shows when CGR becomes more (or less) relevant — a critical feature for policymakers and investors</a:t>
            </a:r>
            <a:endParaRPr lang="en-SG" sz="1400" dirty="0"/>
          </a:p>
          <a:p>
            <a:r>
              <a:rPr lang="en-SG" sz="1800" dirty="0"/>
              <a:t>2. Forecasting VS Interpretation</a:t>
            </a:r>
          </a:p>
          <a:p>
            <a:pPr lvl="1"/>
            <a:r>
              <a:rPr lang="en-SG" sz="1400" dirty="0"/>
              <a:t>Entropy Model: </a:t>
            </a:r>
            <a:r>
              <a:rPr lang="en-GB" sz="1400" dirty="0"/>
              <a:t>Quantifies informational similarity but does not forecast the 10Y yield</a:t>
            </a:r>
            <a:endParaRPr lang="en-SG" sz="1400" dirty="0"/>
          </a:p>
          <a:p>
            <a:pPr lvl="1"/>
            <a:r>
              <a:rPr lang="en-SG" sz="1400" dirty="0"/>
              <a:t>Rolling reg: </a:t>
            </a:r>
            <a:r>
              <a:rPr lang="en-GB" sz="1400" dirty="0"/>
              <a:t>Produces forecastable relationships — allowing performance evaluation (e.g., R², RMSE) and forward-looking application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 For asset managers or central banks, this has real decision-making utility</a:t>
            </a:r>
            <a:endParaRPr lang="en-SG" sz="1400" dirty="0"/>
          </a:p>
          <a:p>
            <a:r>
              <a:rPr lang="en-SG" sz="1800" dirty="0"/>
              <a:t>3. Econometric Transparency &amp; Interpretability</a:t>
            </a:r>
          </a:p>
          <a:p>
            <a:pPr lvl="1"/>
            <a:r>
              <a:rPr lang="en-SG" sz="1400" dirty="0"/>
              <a:t>Relative entropy: Treat CGR-Yield r/s in isolation</a:t>
            </a:r>
          </a:p>
          <a:p>
            <a:pPr lvl="1"/>
            <a:r>
              <a:rPr lang="en-SG" sz="1400" dirty="0"/>
              <a:t>DCC-GARCH + Rolling reg: </a:t>
            </a:r>
            <a:r>
              <a:rPr lang="en-GB" sz="1400" dirty="0"/>
              <a:t>Can incorporate other variables (e.g., VIX, Fed Funds Rate) and test their interactions with CGR in predicting yields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 Gives project flexibility and realism in handling macro complexity.</a:t>
            </a:r>
            <a:endParaRPr lang="en-SG" sz="1800" dirty="0"/>
          </a:p>
          <a:p>
            <a:r>
              <a:rPr lang="en-GB" sz="1200" dirty="0"/>
              <a:t>While the entropy-based approach in the original paper offers a distributional perspective on the informational alignment between the copper-gold ratio and 10-year Treasury yields, it does not capture the dynamic, time-sensitive nature of financial relationships. By employing DCC-GARCH and rolling regression techniques, this project introduces a regime-aware and volatility-adjusted framework that not only reveals how the copper-gold ratio co-moves with yields over time, but also directly tests its evolving predictive power — offering insights that are more interpretable, forecastable, and practically relevant for both policymakers and market participants.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34223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8108</TotalTime>
  <Words>1425</Words>
  <Application>Microsoft Office PowerPoint</Application>
  <PresentationFormat>Widescreen</PresentationFormat>
  <Paragraphs>168</Paragraphs>
  <Slides>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Tahoma</vt:lpstr>
      <vt:lpstr>Wingdings</vt:lpstr>
      <vt:lpstr>Office Theme</vt:lpstr>
      <vt:lpstr>Macro Indicators in Motion: Evaluating the Copper-Gold Ratio as a Predictor of Long-Term Interest Rates</vt:lpstr>
      <vt:lpstr>Introduction &amp; Motivation</vt:lpstr>
      <vt:lpstr>Research Objective</vt:lpstr>
      <vt:lpstr>Limitations &amp; Scope Management</vt:lpstr>
      <vt:lpstr>Entropy Model VS DCC-GARCH + Rolling Reg (Academic Distinction)</vt:lpstr>
      <vt:lpstr>Entropy Model VS DCC-GARCH + Rolling Reg  (Practical Distinction)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Tan, Cyrus</dc:creator>
  <cp:lastModifiedBy>Tan, Cyrus</cp:lastModifiedBy>
  <cp:revision>85</cp:revision>
  <dcterms:created xsi:type="dcterms:W3CDTF">2024-11-09T23:40:29Z</dcterms:created>
  <dcterms:modified xsi:type="dcterms:W3CDTF">2025-05-20T22:49:42Z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