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용석" initials="최용" lastIdx="2" clrIdx="0">
    <p:extLst>
      <p:ext uri="{19B8F6BF-5375-455C-9EA6-DF929625EA0E}">
        <p15:presenceInfo xmlns:p15="http://schemas.microsoft.com/office/powerpoint/2012/main" userId="c3a010cd1f2ea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00:21:59.2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4-05-28T00:22:01.213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C05A-A8FA-4082-80EC-C99C405B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C134B-E335-439B-9331-E86FCF21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3DDFC-C653-46F1-AE6A-389906C9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8F7E0-2DAF-433C-93B4-1A854509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8FD07-C064-4B1F-888E-3F5A1841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2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6BFCA-E413-4D11-A627-4F4B522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41BF1-E2C1-404B-9E75-F26503F7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0903-DA05-475C-B2A4-1FF90A55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9E77-FE71-4557-8D79-E7746CAC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CD427-9CFB-4B8D-B238-C8AF4A58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108E7-5BAC-4976-AB19-1E099AE6A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EB177-B897-4CA0-B2D0-83F7D32C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6847B-0F37-4CBA-AC90-B12EFF0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10B81-F49C-421D-995B-D3638EE2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327D9-737A-49C0-AA3B-8D4197E7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78167-6D7E-45C0-B8FB-A46DA7E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4EA1D-94BA-4964-947A-DE11575E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4237D-5AA0-42F1-970D-AB0175DA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34FA-705C-4625-8151-52EB56AD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0DE5D-55B0-4277-9C62-1E899F1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5022-C2D8-438E-9A6D-6EFDCF73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0820A-6CB4-44CB-B3F1-070FED73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49EC5-AE93-45A8-8AA2-9D37C36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3FCCE-BCAF-4818-BBC7-C7DD8838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09B0C-9595-4009-B458-3BFC611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BD40-958E-40B6-9AF4-EAF6BE31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7D88-806C-47BB-A36B-D9B87EC0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CD57A-1B13-4608-AA8B-1A289082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FA8F4-C9D3-482E-9E74-AB4C4FEA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4679-23DD-43F4-907C-B260BAB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73CC6-2B4B-48FD-AB89-E292063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5413-7A36-40B4-9518-BE24E817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2863F-B596-457B-9CCD-E57036D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FBB1E-1488-4D59-B5B3-AB7F20DF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8C2163-0B82-4F31-BA79-3AD135FA4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443D4-8DEF-45E6-934E-F55F71CE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A4B-F137-487B-9780-A014073B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D10399-900B-4634-9D12-A09147CC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73920-C277-4AD8-BF23-4322C96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0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1A5AE-3050-445E-A8BA-14A151A5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9B4F4E-5D91-435C-8191-7F5D465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9FE7E2-BEE6-45C5-B34D-04257D23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02CBE-2543-450F-B689-551550A7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3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CCCBE4-6D79-4420-8530-C8C8AC25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992BA-A92D-4A9F-8F5C-879B4E08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5CF47-83DD-48C3-919C-F1A04EEF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6403E-B7D2-4953-ADE5-53E3E0F0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566DC-58D1-478A-92FD-514B00DA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115EB-4609-4880-8281-8B00B198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4474-686D-4EB5-BC76-03DF3936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BFB6D-7E8B-4E8B-8CAF-0B4F5EB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FC750-248B-41EF-BDE5-4303EED8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9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906B6-BCAF-4D9B-B277-F14C5242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1496E-FF92-4CF2-8E01-88DC2C621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610CA-A25D-4891-8BF0-108422DE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3CE1D-BEE5-461F-9361-EBE91CA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6A57C-7D35-4B27-93F7-1AD4308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9EC-E2A0-446E-907F-8132D19D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8EFAD0-E25A-4C7E-9ABA-9FBE67B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17524-511D-4525-9CBE-630D1F0E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1E99C-AB0B-4B05-982B-D2CCDFD03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10E7-8CD4-40DF-9169-9C33604570B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5A491-098D-44AE-86A8-8812A34EB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E0CC6-A953-499E-9548-736F95DEB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69D3-FDD2-4051-A279-D874279CA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3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654DA-436C-48DD-B0C9-762E71AA65C4}"/>
              </a:ext>
            </a:extLst>
          </p:cNvPr>
          <p:cNvSpPr txBox="1"/>
          <p:nvPr/>
        </p:nvSpPr>
        <p:spPr>
          <a:xfrm>
            <a:off x="2281800" y="2280494"/>
            <a:ext cx="76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이미지 상에서의</a:t>
            </a:r>
            <a:r>
              <a:rPr lang="en-US" altLang="ko-KR" sz="3200" dirty="0"/>
              <a:t> K means </a:t>
            </a:r>
            <a:r>
              <a:rPr lang="ko-KR" altLang="en-US" sz="3200" dirty="0"/>
              <a:t>구현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A1B85-C90F-410F-B5D3-19B1197D449B}"/>
              </a:ext>
            </a:extLst>
          </p:cNvPr>
          <p:cNvSpPr txBox="1"/>
          <p:nvPr/>
        </p:nvSpPr>
        <p:spPr>
          <a:xfrm>
            <a:off x="5059956" y="4016015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20201374 </a:t>
            </a:r>
            <a:r>
              <a:rPr lang="ko-KR" altLang="en-US" dirty="0"/>
              <a:t>최용석</a:t>
            </a:r>
          </a:p>
        </p:txBody>
      </p:sp>
    </p:spTree>
    <p:extLst>
      <p:ext uri="{BB962C8B-B14F-4D97-AF65-F5344CB8AC3E}">
        <p14:creationId xmlns:p14="http://schemas.microsoft.com/office/powerpoint/2010/main" val="243740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2DB505-C86B-48B6-9348-BAF3ECE4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95" y="1926455"/>
            <a:ext cx="8624810" cy="25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2674CD-C77C-4598-91D9-B971B3B7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176" y="1448178"/>
            <a:ext cx="4941116" cy="3705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EDE31A-ABE0-4552-8EF6-7125C24EF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39" y="1310387"/>
            <a:ext cx="5200049" cy="39000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71317-FD6B-47ED-BBB4-AB320BAE5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88" y="1448178"/>
            <a:ext cx="3366405" cy="3624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87AA2-8629-4FB9-9AAE-5EE9D8A7076C}"/>
              </a:ext>
            </a:extLst>
          </p:cNvPr>
          <p:cNvSpPr txBox="1"/>
          <p:nvPr/>
        </p:nvSpPr>
        <p:spPr>
          <a:xfrm>
            <a:off x="369116" y="5536734"/>
            <a:ext cx="318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5FAE3-4BD3-479D-8A28-3843679223A3}"/>
              </a:ext>
            </a:extLst>
          </p:cNvPr>
          <p:cNvSpPr txBox="1"/>
          <p:nvPr/>
        </p:nvSpPr>
        <p:spPr>
          <a:xfrm>
            <a:off x="4031046" y="5536734"/>
            <a:ext cx="363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.1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45CB-05B7-4B23-A5DD-543686FD2E19}"/>
              </a:ext>
            </a:extLst>
          </p:cNvPr>
          <p:cNvSpPr txBox="1"/>
          <p:nvPr/>
        </p:nvSpPr>
        <p:spPr>
          <a:xfrm>
            <a:off x="7752210" y="5675233"/>
            <a:ext cx="4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8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77C8A-B1B3-47E9-A014-A81E80981228}"/>
              </a:ext>
            </a:extLst>
          </p:cNvPr>
          <p:cNvSpPr txBox="1"/>
          <p:nvPr/>
        </p:nvSpPr>
        <p:spPr>
          <a:xfrm>
            <a:off x="-36354" y="1274564"/>
            <a:ext cx="61323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1.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임의의 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k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개 중심을 선정합니다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. (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초기치 중심을 설정해줘야 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)</a:t>
            </a:r>
            <a:endParaRPr lang="ko-KR" altLang="en-US" sz="1600" b="0" i="0" dirty="0">
              <a:solidFill>
                <a:srgbClr val="555555"/>
              </a:solidFill>
              <a:effectLst/>
              <a:ea typeface="Noto Sans KR" panose="020B0200000000000000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랜덤하게 각 샘플의 중심이라고 간주할 위치를 임의로 선택합니다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초기 중심점을 어떻게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선정하냐에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 따라 결과값이 달라지게 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</a:p>
          <a:p>
            <a:pPr algn="l"/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2.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모든 데이터에 대하여 가장 가까운 중심을 선택하여 이동합니다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ea typeface="Noto Sans KR" panose="020B0200000000000000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중심점 간의 거리의 중간으로 영역을 분할합니다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초평면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 안에 있는 데이터들의 평균위치를 계산하게 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</a:p>
          <a:p>
            <a:pPr algn="l"/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3.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각 군집에 대해 중심을 다시 계산합니다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ea typeface="Noto Sans KR" panose="020B0200000000000000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중심을 이동하고 클래스에 해당하는 영역을 다시 선정합니다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</a:p>
          <a:p>
            <a:pPr algn="l"/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4.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중심이 변경되면 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2~3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과정을 반복합니다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ea typeface="Noto Sans KR" panose="020B0200000000000000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중심이 바뀌지 않을 때 까지 반복합니다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OpenCV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함수에서는 종료 기준을 선정할 수 있습니다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ea typeface="Noto Sans KR" panose="020B0200000000000000" pitchFamily="50" charset="-127"/>
              </a:rPr>
              <a:t> </a:t>
            </a:r>
          </a:p>
          <a:p>
            <a:pPr algn="l"/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5. </a:t>
            </a:r>
            <a:r>
              <a:rPr lang="ko-KR" altLang="en-US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중심이 변경되지 않으면 종료합니다</a:t>
            </a:r>
            <a:r>
              <a:rPr lang="en-US" altLang="ko-KR" sz="1600" b="1" i="0" dirty="0">
                <a:solidFill>
                  <a:srgbClr val="006DD7"/>
                </a:solidFill>
                <a:effectLst/>
                <a:ea typeface="Noto Sans KR" panose="020B0200000000000000" pitchFamily="50" charset="-127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A3763-53FD-416F-A461-FB13B8F40B5C}"/>
              </a:ext>
            </a:extLst>
          </p:cNvPr>
          <p:cNvSpPr txBox="1"/>
          <p:nvPr/>
        </p:nvSpPr>
        <p:spPr>
          <a:xfrm>
            <a:off x="6342077" y="1249960"/>
            <a:ext cx="567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임의의 </a:t>
            </a:r>
            <a:r>
              <a:rPr lang="en-US" altLang="ko-KR" sz="1400" dirty="0"/>
              <a:t>k</a:t>
            </a:r>
            <a:r>
              <a:rPr lang="ko-KR" altLang="en-US" sz="1400" dirty="0"/>
              <a:t>개 중심을 선정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3EC30-1AF6-4C72-861D-FCC5A0DE421B}"/>
              </a:ext>
            </a:extLst>
          </p:cNvPr>
          <p:cNvSpPr txBox="1"/>
          <p:nvPr/>
        </p:nvSpPr>
        <p:spPr>
          <a:xfrm>
            <a:off x="6342073" y="2284822"/>
            <a:ext cx="5679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모든 데이터는 가장 가까운 </a:t>
            </a:r>
            <a:r>
              <a:rPr lang="en-US" altLang="ko-KR" sz="1400" dirty="0"/>
              <a:t>“</a:t>
            </a:r>
            <a:r>
              <a:rPr lang="ko-KR" altLang="en-US" sz="1400" dirty="0"/>
              <a:t>중심</a:t>
            </a:r>
            <a:r>
              <a:rPr lang="en-US" altLang="ko-KR" sz="1400" dirty="0"/>
              <a:t>”</a:t>
            </a:r>
            <a:r>
              <a:rPr lang="ko-KR" altLang="en-US" sz="1400" dirty="0"/>
              <a:t>을 선택</a:t>
            </a:r>
            <a:br>
              <a:rPr lang="en-US" altLang="ko-KR" sz="1400" dirty="0"/>
            </a:br>
            <a:r>
              <a:rPr lang="ko-KR" altLang="en-US" sz="1400" dirty="0"/>
              <a:t>이 때 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 </a:t>
            </a:r>
            <a:r>
              <a:rPr lang="ko-KR" altLang="en-US" sz="1400" dirty="0"/>
              <a:t>값을 사용하여 가까운 중심을 선택함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픽셀은</a:t>
            </a:r>
            <a:r>
              <a:rPr lang="en-US" altLang="ko-KR" sz="1400" dirty="0"/>
              <a:t> </a:t>
            </a:r>
            <a:r>
              <a:rPr lang="ko-KR" altLang="en-US" sz="1400" dirty="0"/>
              <a:t>유사한 색상의 중심</a:t>
            </a:r>
            <a:r>
              <a:rPr lang="en-US" altLang="ko-KR" sz="1400" dirty="0"/>
              <a:t> </a:t>
            </a:r>
            <a:r>
              <a:rPr lang="ko-KR" altLang="en-US" sz="1400" dirty="0"/>
              <a:t>을 자신의 중심으로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3E429-C975-4E54-A539-67161D15895D}"/>
              </a:ext>
            </a:extLst>
          </p:cNvPr>
          <p:cNvSpPr txBox="1"/>
          <p:nvPr/>
        </p:nvSpPr>
        <p:spPr>
          <a:xfrm>
            <a:off x="6342074" y="3242675"/>
            <a:ext cx="504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중심</a:t>
            </a:r>
            <a:r>
              <a:rPr lang="en-US" altLang="ko-KR" sz="1400" dirty="0"/>
              <a:t> </a:t>
            </a:r>
            <a:r>
              <a:rPr lang="ko-KR" altLang="en-US" sz="1400" dirty="0"/>
              <a:t>에 연결된 모든 이미지 픽셀의 평균 </a:t>
            </a:r>
            <a:r>
              <a:rPr lang="en-US" altLang="ko-KR" sz="1400" dirty="0" err="1"/>
              <a:t>rgb</a:t>
            </a:r>
            <a:r>
              <a:rPr lang="ko-KR" altLang="en-US" sz="1400" dirty="0"/>
              <a:t>값을 도출해 그 값이 새로운 중심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rgb</a:t>
            </a:r>
            <a:r>
              <a:rPr lang="ko-KR" altLang="en-US" sz="1400" dirty="0"/>
              <a:t>값이 됨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EA650-C27B-4493-AC0C-0C82271B1A08}"/>
              </a:ext>
            </a:extLst>
          </p:cNvPr>
          <p:cNvSpPr txBox="1"/>
          <p:nvPr/>
        </p:nvSpPr>
        <p:spPr>
          <a:xfrm>
            <a:off x="6342072" y="4006636"/>
            <a:ext cx="567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을 반복</a:t>
            </a:r>
            <a:r>
              <a:rPr lang="en-US" altLang="ko-KR" sz="1400" dirty="0"/>
              <a:t>. </a:t>
            </a:r>
            <a:r>
              <a:rPr lang="ko-KR" altLang="en-US" sz="1400" dirty="0"/>
              <a:t>반복하면 반복할 수록 픽셀 영역이 응집된다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6DD6-3381-4E16-9015-2039F3CC1B14}"/>
              </a:ext>
            </a:extLst>
          </p:cNvPr>
          <p:cNvSpPr txBox="1"/>
          <p:nvPr/>
        </p:nvSpPr>
        <p:spPr>
          <a:xfrm>
            <a:off x="6342072" y="4949164"/>
            <a:ext cx="5679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만약 중심이 반복되지 않는다면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또는 오차가 의도한 범위 내로 모인다면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모든 픽셀이 </a:t>
            </a:r>
            <a:r>
              <a:rPr lang="ko-KR" altLang="en-US" sz="1400" dirty="0" err="1"/>
              <a:t>가지고있는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중심</a:t>
            </a:r>
            <a:r>
              <a:rPr lang="en-US" altLang="ko-KR" sz="1400" dirty="0"/>
              <a:t>“ </a:t>
            </a:r>
            <a:r>
              <a:rPr lang="ko-KR" altLang="en-US" sz="1400" dirty="0"/>
              <a:t>값이 저장된 배열과 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중심</a:t>
            </a:r>
            <a:r>
              <a:rPr lang="en-US" altLang="ko-KR" sz="1400" dirty="0"/>
              <a:t>” 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 </a:t>
            </a:r>
            <a:r>
              <a:rPr lang="ko-KR" altLang="en-US" sz="1400" dirty="0"/>
              <a:t>값을 이용하여 새 이미지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D482A-C36B-4C1E-8E12-620FC5C049C6}"/>
              </a:ext>
            </a:extLst>
          </p:cNvPr>
          <p:cNvSpPr txBox="1"/>
          <p:nvPr/>
        </p:nvSpPr>
        <p:spPr>
          <a:xfrm>
            <a:off x="1716946" y="587229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범용적인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779CD-D5EA-493D-90F6-2628703FD1B9}"/>
              </a:ext>
            </a:extLst>
          </p:cNvPr>
          <p:cNvSpPr txBox="1"/>
          <p:nvPr/>
        </p:nvSpPr>
        <p:spPr>
          <a:xfrm>
            <a:off x="6870582" y="587229"/>
            <a:ext cx="398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상에서의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구현 로직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C799BE-EEF0-4076-B883-FBBF9AAA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89078" cy="1776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00A313-FF35-427A-BA7D-6D4CB810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6647"/>
            <a:ext cx="5789077" cy="4583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6F930-998A-4C50-AA85-67F4D95770B5}"/>
              </a:ext>
            </a:extLst>
          </p:cNvPr>
          <p:cNvSpPr txBox="1"/>
          <p:nvPr/>
        </p:nvSpPr>
        <p:spPr>
          <a:xfrm>
            <a:off x="6727971" y="3049460"/>
            <a:ext cx="41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ImageData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배열임</a:t>
            </a:r>
          </a:p>
        </p:txBody>
      </p:sp>
    </p:spTree>
    <p:extLst>
      <p:ext uri="{BB962C8B-B14F-4D97-AF65-F5344CB8AC3E}">
        <p14:creationId xmlns:p14="http://schemas.microsoft.com/office/powerpoint/2010/main" val="39757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573939E-7C40-4F07-BDF8-397988389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" y="486631"/>
            <a:ext cx="12184013" cy="27472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CF132A-0D54-4619-A383-65CF807F344F}"/>
              </a:ext>
            </a:extLst>
          </p:cNvPr>
          <p:cNvSpPr/>
          <p:nvPr/>
        </p:nvSpPr>
        <p:spPr>
          <a:xfrm>
            <a:off x="584433" y="3678503"/>
            <a:ext cx="2709644" cy="269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6FDFD-5D6E-4732-A39A-00F3CA5EB2FB}"/>
              </a:ext>
            </a:extLst>
          </p:cNvPr>
          <p:cNvSpPr/>
          <p:nvPr/>
        </p:nvSpPr>
        <p:spPr>
          <a:xfrm>
            <a:off x="4488109" y="3691156"/>
            <a:ext cx="7331978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DDE70C-6F4B-40F8-9DD9-473735492991}"/>
              </a:ext>
            </a:extLst>
          </p:cNvPr>
          <p:cNvSpPr/>
          <p:nvPr/>
        </p:nvSpPr>
        <p:spPr>
          <a:xfrm>
            <a:off x="5159229" y="3691156"/>
            <a:ext cx="268448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85B2C5-B8DB-4B85-B812-868008D8DBE1}"/>
              </a:ext>
            </a:extLst>
          </p:cNvPr>
          <p:cNvSpPr/>
          <p:nvPr/>
        </p:nvSpPr>
        <p:spPr>
          <a:xfrm>
            <a:off x="9559254" y="3691156"/>
            <a:ext cx="268448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2F69D-C340-4B3F-951F-C47D3615913C}"/>
              </a:ext>
            </a:extLst>
          </p:cNvPr>
          <p:cNvSpPr/>
          <p:nvPr/>
        </p:nvSpPr>
        <p:spPr>
          <a:xfrm>
            <a:off x="915798" y="4026716"/>
            <a:ext cx="268448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7C14E0-FFB6-40D8-88DF-D7190BE1CC20}"/>
              </a:ext>
            </a:extLst>
          </p:cNvPr>
          <p:cNvSpPr/>
          <p:nvPr/>
        </p:nvSpPr>
        <p:spPr>
          <a:xfrm>
            <a:off x="2333537" y="5024936"/>
            <a:ext cx="268448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DBA71-A67F-4EF8-A8A9-406EE3745180}"/>
              </a:ext>
            </a:extLst>
          </p:cNvPr>
          <p:cNvSpPr txBox="1"/>
          <p:nvPr/>
        </p:nvSpPr>
        <p:spPr>
          <a:xfrm>
            <a:off x="5620624" y="4655604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개일 경우를 가정한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5A0A2-2403-437C-9171-D492BD4A440A}"/>
              </a:ext>
            </a:extLst>
          </p:cNvPr>
          <p:cNvSpPr txBox="1"/>
          <p:nvPr/>
        </p:nvSpPr>
        <p:spPr>
          <a:xfrm>
            <a:off x="4110606" y="5545123"/>
            <a:ext cx="661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centroids</a:t>
            </a:r>
            <a:r>
              <a:rPr lang="ko-KR" altLang="en-US" dirty="0"/>
              <a:t>에는 임의의 클러스터가 들어있는 것으로 설정된 </a:t>
            </a:r>
            <a:r>
              <a:rPr lang="en-US" altLang="ko-KR" dirty="0"/>
              <a:t>2</a:t>
            </a:r>
            <a:r>
              <a:rPr lang="ko-KR" altLang="en-US" dirty="0"/>
              <a:t>개의 픽셀의 위치가 저장된다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93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16A42E-640E-4829-9D2F-AE81A1D6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56313"/>
            <a:ext cx="7106642" cy="376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2BBB4-6818-48EB-8C0B-3539E58A5558}"/>
              </a:ext>
            </a:extLst>
          </p:cNvPr>
          <p:cNvSpPr txBox="1"/>
          <p:nvPr/>
        </p:nvSpPr>
        <p:spPr>
          <a:xfrm>
            <a:off x="1323363" y="4825284"/>
            <a:ext cx="9545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effectLst/>
                <a:latin typeface="+mj-lt"/>
              </a:rPr>
              <a:t>이 과정은 각 픽셀이 현재까지 선택된 </a:t>
            </a:r>
            <a:r>
              <a:rPr lang="ko-KR" altLang="en-US" i="0" dirty="0" err="1">
                <a:effectLst/>
                <a:latin typeface="+mj-lt"/>
              </a:rPr>
              <a:t>중심값들</a:t>
            </a:r>
            <a:r>
              <a:rPr lang="ko-KR" altLang="en-US" i="0" dirty="0">
                <a:effectLst/>
                <a:latin typeface="+mj-lt"/>
              </a:rPr>
              <a:t> 중 가장 가까운 </a:t>
            </a:r>
            <a:r>
              <a:rPr lang="ko-KR" altLang="en-US" i="0" dirty="0" err="1">
                <a:effectLst/>
                <a:latin typeface="+mj-lt"/>
              </a:rPr>
              <a:t>중심값까지의</a:t>
            </a:r>
            <a:r>
              <a:rPr lang="ko-KR" altLang="en-US" i="0" dirty="0">
                <a:effectLst/>
                <a:latin typeface="+mj-lt"/>
              </a:rPr>
              <a:t> 거리를 계산</a:t>
            </a:r>
            <a:r>
              <a:rPr lang="en-US" altLang="ko-KR" i="0" dirty="0">
                <a:effectLst/>
                <a:latin typeface="+mj-lt"/>
              </a:rPr>
              <a:t>.</a:t>
            </a:r>
            <a:br>
              <a:rPr lang="en-US" altLang="ko-KR" i="0" dirty="0">
                <a:effectLst/>
                <a:latin typeface="+mj-lt"/>
              </a:rPr>
            </a:br>
            <a:r>
              <a:rPr lang="ko-KR" altLang="en-US" i="0" dirty="0">
                <a:effectLst/>
                <a:latin typeface="+mj-lt"/>
              </a:rPr>
              <a:t>이후 그것들을 모든 </a:t>
            </a:r>
            <a:r>
              <a:rPr lang="ko-KR" altLang="en-US" dirty="0">
                <a:latin typeface="+mj-lt"/>
              </a:rPr>
              <a:t>거리의 총 합만큼 나눠서 선택될 확률을 계산함</a:t>
            </a:r>
            <a:r>
              <a:rPr lang="en-US" altLang="ko-KR" dirty="0"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아이디어의 시작은 </a:t>
            </a:r>
            <a:r>
              <a:rPr lang="ko-KR" altLang="en-US" dirty="0" err="1">
                <a:latin typeface="+mj-lt"/>
              </a:rPr>
              <a:t>중심점끼리의</a:t>
            </a:r>
            <a:r>
              <a:rPr lang="ko-KR" altLang="en-US" dirty="0">
                <a:latin typeface="+mj-lt"/>
              </a:rPr>
              <a:t> 거리가 멀어야 성능이 향상되는 것에 둠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거리가 멀수록 선택될 확률이 높다</a:t>
            </a:r>
            <a:r>
              <a:rPr lang="en-US" altLang="ko-KR" dirty="0"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그러므로 반복될 경우 최적의 경우로 나아가게 될 것이다</a:t>
            </a:r>
            <a:r>
              <a:rPr lang="en-US" altLang="ko-KR" dirty="0"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일반적인 </a:t>
            </a:r>
            <a:r>
              <a:rPr lang="en-US" altLang="ko-KR" dirty="0">
                <a:latin typeface="+mj-lt"/>
              </a:rPr>
              <a:t>k++</a:t>
            </a:r>
            <a:r>
              <a:rPr lang="ko-KR" altLang="en-US" dirty="0">
                <a:latin typeface="+mj-lt"/>
              </a:rPr>
              <a:t>는 멀리 있는 데이터 포인트로 확정하여 다음 클러스터로 정하지만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이미지 상에서는 데이터가 존재하는 개념이 아니기 때문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8A306-545E-4F75-8496-C68714C98BB7}"/>
              </a:ext>
            </a:extLst>
          </p:cNvPr>
          <p:cNvSpPr txBox="1"/>
          <p:nvPr/>
        </p:nvSpPr>
        <p:spPr>
          <a:xfrm>
            <a:off x="2904688" y="4287582"/>
            <a:ext cx="63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원한다면 무작위 중심이 아닌 의도한 중심을 결정할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9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5A3CA0-A870-4C63-9973-ABDB43F6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32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D93CA-CE05-42FA-8B6B-1E431F6C9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5" y="3152570"/>
            <a:ext cx="5905500" cy="1762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3FD348-02D4-4C30-9B4B-C44DE93F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7724"/>
            <a:ext cx="5839640" cy="2762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CEC2EE-7281-4641-B7B0-6C7F28A350DF}"/>
              </a:ext>
            </a:extLst>
          </p:cNvPr>
          <p:cNvSpPr txBox="1"/>
          <p:nvPr/>
        </p:nvSpPr>
        <p:spPr>
          <a:xfrm>
            <a:off x="7776595" y="491469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Distances</a:t>
            </a:r>
            <a:r>
              <a:rPr lang="ko-KR" altLang="en-US" dirty="0"/>
              <a:t>는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15C2-2AB5-4F4A-B6CC-3E1E3BC03154}"/>
              </a:ext>
            </a:extLst>
          </p:cNvPr>
          <p:cNvSpPr txBox="1"/>
          <p:nvPr/>
        </p:nvSpPr>
        <p:spPr>
          <a:xfrm>
            <a:off x="5986855" y="5529042"/>
            <a:ext cx="601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결과적으로 이미지 데이터상에서 모든 픽셀이 어떤 </a:t>
            </a:r>
            <a:r>
              <a:rPr lang="ko-KR" altLang="en-US" dirty="0" err="1"/>
              <a:t>센트로이스와</a:t>
            </a:r>
            <a:r>
              <a:rPr lang="ko-KR" altLang="en-US" dirty="0"/>
              <a:t> 상관이 있는지 기록된 </a:t>
            </a:r>
            <a:r>
              <a:rPr lang="en-US" altLang="ko-KR" dirty="0"/>
              <a:t>1</a:t>
            </a:r>
            <a:r>
              <a:rPr lang="ko-KR" altLang="en-US" dirty="0"/>
              <a:t>차원 배열을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C7907-7815-447B-828A-C0006E6FF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31967" cy="26005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8AD9850-576C-4529-8BA2-2D28E5462A1F}"/>
              </a:ext>
            </a:extLst>
          </p:cNvPr>
          <p:cNvSpPr/>
          <p:nvPr/>
        </p:nvSpPr>
        <p:spPr>
          <a:xfrm>
            <a:off x="5553512" y="4370664"/>
            <a:ext cx="251670" cy="26005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C771B0-F7A3-45BA-917A-B71A041FCAB5}"/>
              </a:ext>
            </a:extLst>
          </p:cNvPr>
          <p:cNvSpPr/>
          <p:nvPr/>
        </p:nvSpPr>
        <p:spPr>
          <a:xfrm>
            <a:off x="3994558" y="3298971"/>
            <a:ext cx="251670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A6F22D7-62BE-4772-B72F-D292D8C4C014}"/>
              </a:ext>
            </a:extLst>
          </p:cNvPr>
          <p:cNvSpPr/>
          <p:nvPr/>
        </p:nvSpPr>
        <p:spPr>
          <a:xfrm>
            <a:off x="7014594" y="3633831"/>
            <a:ext cx="251670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7C27E4-3672-4E64-BBB8-F4251B7E3649}"/>
              </a:ext>
            </a:extLst>
          </p:cNvPr>
          <p:cNvSpPr/>
          <p:nvPr/>
        </p:nvSpPr>
        <p:spPr>
          <a:xfrm>
            <a:off x="4506286" y="5329107"/>
            <a:ext cx="251670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1B706E-526A-4E9C-ACAA-69B754A594AE}"/>
              </a:ext>
            </a:extLst>
          </p:cNvPr>
          <p:cNvSpPr/>
          <p:nvPr/>
        </p:nvSpPr>
        <p:spPr>
          <a:xfrm>
            <a:off x="6301530" y="4858624"/>
            <a:ext cx="251670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D3B4F3-A619-463D-B73E-34157B7075F7}"/>
              </a:ext>
            </a:extLst>
          </p:cNvPr>
          <p:cNvCxnSpPr/>
          <p:nvPr/>
        </p:nvCxnSpPr>
        <p:spPr>
          <a:xfrm>
            <a:off x="4120393" y="3429000"/>
            <a:ext cx="1558954" cy="107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432273-957C-42D3-B7F2-5319F3BAFDE7}"/>
              </a:ext>
            </a:extLst>
          </p:cNvPr>
          <p:cNvCxnSpPr>
            <a:stCxn id="9" idx="4"/>
          </p:cNvCxnSpPr>
          <p:nvPr/>
        </p:nvCxnSpPr>
        <p:spPr>
          <a:xfrm flipV="1">
            <a:off x="4632121" y="4500693"/>
            <a:ext cx="1047226" cy="108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8A3CD2-2BC4-44A7-A909-647DF70ADB98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5768326" y="4592637"/>
            <a:ext cx="659039" cy="39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12CAC3-5F9C-42F0-AF54-91F8E1CABD93}"/>
              </a:ext>
            </a:extLst>
          </p:cNvPr>
          <p:cNvCxnSpPr>
            <a:stCxn id="8" idx="7"/>
          </p:cNvCxnSpPr>
          <p:nvPr/>
        </p:nvCxnSpPr>
        <p:spPr>
          <a:xfrm flipH="1">
            <a:off x="5679347" y="3671916"/>
            <a:ext cx="1550061" cy="82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9D06CF-6482-4E7A-84C4-FB857DB75F07}"/>
              </a:ext>
            </a:extLst>
          </p:cNvPr>
          <p:cNvSpPr txBox="1"/>
          <p:nvPr/>
        </p:nvSpPr>
        <p:spPr>
          <a:xfrm>
            <a:off x="3766657" y="3763860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4CAAB-7C1C-4E96-A3B2-CB97EC7FA7D8}"/>
              </a:ext>
            </a:extLst>
          </p:cNvPr>
          <p:cNvSpPr txBox="1"/>
          <p:nvPr/>
        </p:nvSpPr>
        <p:spPr>
          <a:xfrm>
            <a:off x="4355284" y="5590562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FDE35-0A36-4A4C-8F0E-E653DB3600F3}"/>
              </a:ext>
            </a:extLst>
          </p:cNvPr>
          <p:cNvSpPr txBox="1"/>
          <p:nvPr/>
        </p:nvSpPr>
        <p:spPr>
          <a:xfrm>
            <a:off x="6863592" y="3889586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39EB0-FA79-478E-8B6E-1B7BE10AA6DB}"/>
              </a:ext>
            </a:extLst>
          </p:cNvPr>
          <p:cNvSpPr txBox="1"/>
          <p:nvPr/>
        </p:nvSpPr>
        <p:spPr>
          <a:xfrm>
            <a:off x="6150528" y="5124165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7ADEAF-5594-4970-A800-AB1D244FBB5F}"/>
              </a:ext>
            </a:extLst>
          </p:cNvPr>
          <p:cNvSpPr txBox="1"/>
          <p:nvPr/>
        </p:nvSpPr>
        <p:spPr>
          <a:xfrm>
            <a:off x="4996539" y="3989520"/>
            <a:ext cx="15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Sum(</a:t>
            </a:r>
            <a:r>
              <a:rPr lang="en-US" altLang="ko-KR" dirty="0" err="1"/>
              <a:t>Rgb</a:t>
            </a:r>
            <a:r>
              <a:rPr lang="en-US" altLang="ko-KR" dirty="0"/>
              <a:t>)/4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6A488-C0E3-448A-8553-21FDC0B6FAAF}"/>
              </a:ext>
            </a:extLst>
          </p:cNvPr>
          <p:cNvSpPr txBox="1"/>
          <p:nvPr/>
        </p:nvSpPr>
        <p:spPr>
          <a:xfrm>
            <a:off x="8788362" y="4086304"/>
            <a:ext cx="16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centroids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BA5EBD-732E-4B85-B0F6-AD3D93950E93}"/>
              </a:ext>
            </a:extLst>
          </p:cNvPr>
          <p:cNvSpPr/>
          <p:nvPr/>
        </p:nvSpPr>
        <p:spPr>
          <a:xfrm>
            <a:off x="9510766" y="4592637"/>
            <a:ext cx="251670" cy="26005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9F0444-F9D9-40C7-ABE1-A23564C0895C}"/>
              </a:ext>
            </a:extLst>
          </p:cNvPr>
          <p:cNvCxnSpPr/>
          <p:nvPr/>
        </p:nvCxnSpPr>
        <p:spPr>
          <a:xfrm flipH="1" flipV="1">
            <a:off x="5679347" y="4790645"/>
            <a:ext cx="88978" cy="137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0D934-2BBF-49DC-8740-A45A7221E096}"/>
              </a:ext>
            </a:extLst>
          </p:cNvPr>
          <p:cNvSpPr txBox="1"/>
          <p:nvPr/>
        </p:nvSpPr>
        <p:spPr>
          <a:xfrm>
            <a:off x="3994558" y="6247229"/>
            <a:ext cx="41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이미지상에 </a:t>
            </a:r>
            <a:r>
              <a:rPr lang="ko-KR" altLang="en-US" dirty="0" err="1"/>
              <a:t>구현된거는</a:t>
            </a:r>
            <a:r>
              <a:rPr lang="ko-KR" altLang="en-US" dirty="0"/>
              <a:t> 아님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4D94-5908-436A-9C43-1100E6DD484F}"/>
              </a:ext>
            </a:extLst>
          </p:cNvPr>
          <p:cNvSpPr txBox="1"/>
          <p:nvPr/>
        </p:nvSpPr>
        <p:spPr>
          <a:xfrm>
            <a:off x="8270148" y="5005941"/>
            <a:ext cx="3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Rgb</a:t>
            </a:r>
            <a:r>
              <a:rPr lang="ko-KR" altLang="en-US" dirty="0" err="1"/>
              <a:t>값만을</a:t>
            </a:r>
            <a:r>
              <a:rPr lang="ko-KR" altLang="en-US" dirty="0"/>
              <a:t> 가지고 있음 </a:t>
            </a:r>
            <a:r>
              <a:rPr lang="en-US" altLang="ko-KR" dirty="0"/>
              <a:t>=&gt; </a:t>
            </a:r>
            <a:r>
              <a:rPr lang="en-US" altLang="ko-KR" dirty="0" err="1"/>
              <a:t>rgb</a:t>
            </a:r>
            <a:r>
              <a:rPr lang="ko-KR" altLang="en-US" dirty="0"/>
              <a:t>값 추출을 위한 함수</a:t>
            </a:r>
          </a:p>
        </p:txBody>
      </p:sp>
    </p:spTree>
    <p:extLst>
      <p:ext uri="{BB962C8B-B14F-4D97-AF65-F5344CB8AC3E}">
        <p14:creationId xmlns:p14="http://schemas.microsoft.com/office/powerpoint/2010/main" val="422107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27FAF-8356-4642-9A25-91E2EDF655A2}"/>
              </a:ext>
            </a:extLst>
          </p:cNvPr>
          <p:cNvSpPr txBox="1"/>
          <p:nvPr/>
        </p:nvSpPr>
        <p:spPr>
          <a:xfrm>
            <a:off x="2426515" y="5184396"/>
            <a:ext cx="733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Max_iterations</a:t>
            </a:r>
            <a:r>
              <a:rPr lang="ko-KR" altLang="en-US" dirty="0"/>
              <a:t>는 사용자 설정 맘대로 횟수만큼 반복시킨다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toleranc</a:t>
            </a:r>
            <a:r>
              <a:rPr lang="ko-KR" altLang="en-US" dirty="0"/>
              <a:t>는 유사도이다</a:t>
            </a:r>
            <a:r>
              <a:rPr lang="en-US" altLang="ko-KR" dirty="0"/>
              <a:t>. 0</a:t>
            </a:r>
            <a:r>
              <a:rPr lang="ko-KR" altLang="en-US" dirty="0"/>
              <a:t>에 가까우면 가까울수록 강한 유사도를 추구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BBBDE-ABB6-431B-8578-2225BFA2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4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9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1967BA8-085C-4E3A-B705-5A1CD0F2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7" y="494950"/>
            <a:ext cx="8514826" cy="36388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95E2D2-C0C7-4A4B-8997-8D6C3EF8602E}"/>
              </a:ext>
            </a:extLst>
          </p:cNvPr>
          <p:cNvSpPr txBox="1"/>
          <p:nvPr/>
        </p:nvSpPr>
        <p:spPr>
          <a:xfrm>
            <a:off x="3328681" y="4848837"/>
            <a:ext cx="553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Clusters</a:t>
            </a:r>
            <a:r>
              <a:rPr lang="ko-KR" altLang="en-US" dirty="0"/>
              <a:t>는 밑그림 </a:t>
            </a:r>
            <a:r>
              <a:rPr lang="en-US" altLang="ko-KR" dirty="0"/>
              <a:t>centroids</a:t>
            </a:r>
            <a:r>
              <a:rPr lang="ko-KR" altLang="en-US" dirty="0"/>
              <a:t>는 물감</a:t>
            </a:r>
            <a:br>
              <a:rPr lang="en-US" altLang="ko-KR" dirty="0"/>
            </a:br>
            <a:r>
              <a:rPr lang="ko-KR" altLang="en-US" dirty="0"/>
              <a:t>물감으로 밑그림에 그려진 그림을 그리는 것과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완전히 새로운 배열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0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480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용석</dc:creator>
  <cp:lastModifiedBy>최 용석</cp:lastModifiedBy>
  <cp:revision>19</cp:revision>
  <dcterms:created xsi:type="dcterms:W3CDTF">2024-05-27T15:11:02Z</dcterms:created>
  <dcterms:modified xsi:type="dcterms:W3CDTF">2024-05-28T15:09:31Z</dcterms:modified>
</cp:coreProperties>
</file>