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5" r:id="rId2"/>
    <p:sldId id="274" r:id="rId3"/>
    <p:sldId id="449" r:id="rId4"/>
    <p:sldId id="452" r:id="rId5"/>
    <p:sldId id="453" r:id="rId6"/>
    <p:sldId id="451" r:id="rId7"/>
    <p:sldId id="416" r:id="rId8"/>
    <p:sldId id="419" r:id="rId9"/>
    <p:sldId id="418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46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85F02-3A6F-41DA-9CE0-6D6D3B5CB305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06D2E-9756-4317-8709-0A72EF4DD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36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A6C41-6494-4005-A8E4-CD20897D0D7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57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A6C41-6494-4005-A8E4-CD20897D0D7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A6C41-6494-4005-A8E4-CD20897D0D7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04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A6C41-6494-4005-A8E4-CD20897D0D7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7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排除內部與無關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A6C41-6494-4005-A8E4-CD20897D0D7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6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latin typeface="Cambria Math" panose="02040503050406030204" pitchFamily="18" charset="0"/>
                <a:ea typeface="Cambria Math" panose="02040503050406030204" pitchFamily="18" charset="0"/>
              </a:rPr>
              <a:t>Shrink: </a:t>
            </a:r>
            <a:r>
              <a:rPr lang="zh-TW" alt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收縮</a:t>
            </a:r>
            <a:endParaRPr lang="en-US" altLang="zh-TW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TW" altLang="en-US" b="0" dirty="0">
                <a:latin typeface="Cambria Math" panose="02040503050406030204" pitchFamily="18" charset="0"/>
              </a:rPr>
              <a:t>刪除</a:t>
            </a:r>
            <a:r>
              <a:rPr lang="en-US" altLang="zh-TW" b="0" dirty="0">
                <a:latin typeface="Cambria Math" panose="02040503050406030204" pitchFamily="18" charset="0"/>
              </a:rPr>
              <a:t>pixel</a:t>
            </a:r>
            <a:r>
              <a:rPr lang="zh-TW" altLang="en-US" b="0" dirty="0">
                <a:latin typeface="Cambria Math" panose="02040503050406030204" pitchFamily="18" charset="0"/>
              </a:rPr>
              <a:t>後還是不會斷開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A6C41-6494-4005-A8E4-CD20897D0D7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A6C41-6494-4005-A8E4-CD20897D0D7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59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A6C41-6494-4005-A8E4-CD20897D0D7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82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A6C41-6494-4005-A8E4-CD20897D0D7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71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7B83A-7E2B-4673-9B2F-EF6FA797D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17A0BF-8CA0-4880-93B9-DE6E34BDD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33CF17-CF5F-404F-8CD1-C6FDF356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C8D306-5ABA-4C13-A5E7-58678D7E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65E175-1D63-4287-889D-5106A508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40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765E4-53F2-4797-8ABB-3C32C800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DB67E2-6B89-4E30-9BC5-8EF49D14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19DCB-1CF7-4735-9825-934A78B6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C41B5F-9D93-4073-9083-556DA38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F5EE28-EA1F-4547-AB52-23EB901B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1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1C8F9D-39C8-4FDE-BAFC-0EE5CE952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E38965-51BA-423F-A9D0-B6B7D3C3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A43EDF-D5DE-4162-ACAC-3670F101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E81B6D-14F5-44E8-8CA3-C53E8AEF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26241F-08D1-4AB3-A7E7-D707000F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2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DFFA4-8ED5-4652-B7F3-21B25082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FC1B0-66A4-4AEB-8C0C-319C7228C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4EAEEF-A53C-4291-A8A8-419B3F6D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63E834-5968-49A3-9B05-0199DC43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E7ECCD-310B-4570-9663-8F23B343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16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8F9EB-B592-4F37-8FAC-6E27628B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BACDAD-2D41-40DB-847C-D1E8626A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CBC67-92F6-4571-8F06-E475E262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FD430-294A-4CC7-848A-B4743811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3B35DA-8025-42AC-B5ED-5BCCED59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87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CAA25-A4E6-4467-9E69-79E37DDC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214AF-E3D9-4C39-830E-01791F2C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10F8D-68EA-47F5-96D8-30B38A09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AAE597-6ABA-47C7-B496-AFB343F0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8B0E2D-4FA4-4F4A-93C2-2EAD8EF5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CF71A-9BE6-4E98-9E78-1774F32D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10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5417B-5CD6-4AEF-84E4-3555790F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00D645-53B9-4609-9439-F3B99540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99630C-A656-41B1-AA94-2EC1DC0D4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E61F2E-B209-47DB-B3BF-8B7FB8E61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3D72C0-2523-4FF8-9E94-808074CE8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360A56-D8B2-4C5B-B3DD-8C091A95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33C22B-CE7E-4770-AF07-035E379A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147AFC-BFF3-4869-B77E-DB378557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89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F324B-0D38-4A1D-B706-AD2711D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25ED4D-C116-4707-8F5C-42C568E1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660C71-6244-4D01-A49F-363D788B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DC1439-7D39-4600-8861-D5A8B9E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27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00A89B-D421-40CC-8235-7387AD7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35D77D-E09D-4A13-96AA-F441F4E3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A92E7E-F087-49E2-85ED-6F61D607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13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55ABB-313F-454D-97BB-69E2051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4B3BB1-F46B-45DB-B449-B01BE61F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57270B-3466-4B3C-93DE-00B512244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15E751-D4E5-4D05-BBBE-F06ECCFF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CD1B91-5479-4729-88EF-BFC9684B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5C67FD-24FB-4861-B5A6-622A37C6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34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BCCC-5E06-4AEC-80B8-160F89D9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E459EF-6C65-441E-956F-C6255ED7B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AC31C7-795E-4C9B-A934-F44CFCF69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EBEE9D-532E-4361-A406-A31303B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B57A61-B758-4459-B1C6-DBD5655A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B67378-EDD7-4598-B186-DD2C0D16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85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0D17EF-9BE2-4366-AD37-FC69B782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45FA4-8783-40E4-839F-5BB42B45E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26AEA-4061-4EE8-9910-C95CCAE47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83B8-74B6-450B-B6BA-2F7AF6996A4F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1CA02-8D5B-48B1-8D63-4F7B3DBC6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226E2D-C4D8-4935-8F76-B82971729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3A63-39DB-4921-8BA0-D1D935D40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88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4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7" Type="http://schemas.openxmlformats.org/officeDocument/2006/relationships/image" Target="../media/image5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1.png"/><Relationship Id="rId5" Type="http://schemas.openxmlformats.org/officeDocument/2006/relationships/image" Target="../media/image580.png"/><Relationship Id="rId4" Type="http://schemas.openxmlformats.org/officeDocument/2006/relationships/image" Target="../media/image4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3" Type="http://schemas.openxmlformats.org/officeDocument/2006/relationships/image" Target="../media/image511.png"/><Relationship Id="rId7" Type="http://schemas.openxmlformats.org/officeDocument/2006/relationships/image" Target="../media/image57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6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5" Type="http://schemas.openxmlformats.org/officeDocument/2006/relationships/image" Target="../media/image611.png"/><Relationship Id="rId4" Type="http://schemas.openxmlformats.org/officeDocument/2006/relationships/image" Target="../media/image6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7" Type="http://schemas.openxmlformats.org/officeDocument/2006/relationships/image" Target="../media/image621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7" Type="http://schemas.openxmlformats.org/officeDocument/2006/relationships/image" Target="../media/image621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5" Type="http://schemas.openxmlformats.org/officeDocument/2006/relationships/image" Target="../media/image710.png"/><Relationship Id="rId4" Type="http://schemas.openxmlformats.org/officeDocument/2006/relationships/image" Target="../media/image6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7" Type="http://schemas.openxmlformats.org/officeDocument/2006/relationships/image" Target="../media/image621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51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50.png"/><Relationship Id="rId4" Type="http://schemas.openxmlformats.org/officeDocument/2006/relationships/image" Target="../media/image78.png"/><Relationship Id="rId9" Type="http://schemas.openxmlformats.org/officeDocument/2006/relationships/image" Target="../media/image6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1.png"/><Relationship Id="rId4" Type="http://schemas.openxmlformats.org/officeDocument/2006/relationships/image" Target="../media/image4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6.2.4 Mark-Interior/Border-Pixel Operator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lvl="1"/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It marks 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all interior pixels with the label </a:t>
            </a:r>
            <a:r>
              <a:rPr lang="en-US" altLang="zh-TW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, and 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all border pixels with the label </a:t>
            </a:r>
            <a:r>
              <a:rPr lang="en-US" altLang="zh-TW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Classification</a:t>
            </a:r>
          </a:p>
          <a:p>
            <a:pPr lvl="1"/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Non-Rec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1"/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symbolic data domain(input 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: binary-label/output : number-label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07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6.2.6 Connected Shrink Operator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</a:p>
          <a:p>
            <a:pPr lvl="1" algn="just"/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connected shrink operator labels only those border pixels that can be deleted from a connected region </a:t>
            </a:r>
            <a:r>
              <a:rPr lang="en-US" altLang="zh-TW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without disconnected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region</a:t>
            </a:r>
          </a:p>
          <a:p>
            <a:pPr algn="just"/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Classification</a:t>
            </a:r>
          </a:p>
          <a:p>
            <a:pPr lvl="1" algn="just"/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Rec.</a:t>
            </a:r>
          </a:p>
          <a:p>
            <a:pPr lvl="1" algn="just"/>
            <a:r>
              <a:rPr lang="en-US" altLang="zh-TW" dirty="0">
                <a:latin typeface="Cambria Math" panose="02040503050406030204" pitchFamily="18" charset="0"/>
              </a:rPr>
              <a:t>symbolic data domain(input/output : binary image)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3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6.2.6 Connected Shrink Operator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sz="2300" dirty="0">
                    <a:latin typeface="Cambria Math" panose="02040503050406030204" pitchFamily="18" charset="0"/>
                  </a:rPr>
                  <a:t>f</a:t>
                </a:r>
                <a:r>
                  <a:rPr lang="en-US" altLang="zh-TW" sz="2300" b="0" dirty="0">
                    <a:latin typeface="Cambria Math" panose="02040503050406030204" pitchFamily="18" charset="0"/>
                  </a:rPr>
                  <a:t>or 4-connectivity</a:t>
                </a:r>
              </a:p>
              <a:p>
                <a:pPr marL="0" indent="0">
                  <a:buNone/>
                </a:pPr>
                <a:r>
                  <a:rPr lang="en-US" altLang="zh-TW" sz="2300" b="0" dirty="0"/>
                  <a:t>   </a:t>
                </a:r>
                <a14:m>
                  <m:oMath xmlns:m="http://schemas.openxmlformats.org/officeDocument/2006/math">
                    <m:r>
                      <a:rPr lang="en-US" altLang="zh-TW" sz="23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sz="2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∨ 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zh-TW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solidFill>
                    <a:srgbClr val="FF0000"/>
                  </a:solidFill>
                </a:endParaRPr>
              </a:p>
              <a:p>
                <a:r>
                  <a:rPr lang="en-US" altLang="zh-TW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8-connectivity</a:t>
                </a:r>
              </a:p>
              <a:p>
                <a:pPr marL="0" indent="0">
                  <a:buNone/>
                </a:pPr>
                <a:r>
                  <a:rPr lang="en-US" altLang="zh-TW" sz="2300" dirty="0">
                    <a:solidFill>
                      <a:srgbClr val="FF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3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3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altLang="zh-TW" sz="23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3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∨ </m:t>
                            </m:r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3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zh-TW" sz="2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/>
              </a:p>
              <a:p>
                <a:endParaRPr lang="zh-TW" alt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3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3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3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3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3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3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3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3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3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300" dirty="0"/>
              </a:p>
              <a:p>
                <a14:m>
                  <m:oMath xmlns:m="http://schemas.openxmlformats.org/officeDocument/2006/math">
                    <m:r>
                      <a:rPr lang="en-US" altLang="zh-TW" sz="2300" i="1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TW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3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3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𝑒𝑥𝑎𝑐𝑡𝑙𝑦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𝑜𝑛𝑒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300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06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015606" y="2466774"/>
              <a:ext cx="1112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183037"/>
                  </p:ext>
                </p:extLst>
              </p:nvPr>
            </p:nvGraphicFramePr>
            <p:xfrm>
              <a:off x="9015606" y="2466774"/>
              <a:ext cx="1112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39" t="-1639" r="-204918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1639" r="-10161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39" t="-100000" r="-20491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78078" y="3980233"/>
              <a:ext cx="1112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899335"/>
                  </p:ext>
                </p:extLst>
              </p:nvPr>
            </p:nvGraphicFramePr>
            <p:xfrm>
              <a:off x="7478078" y="3980233"/>
              <a:ext cx="1112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39" t="-100000" r="-20491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39" t="-203279" r="-20491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000" t="-203279" r="-10161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78078" y="2461792"/>
              <a:ext cx="1112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0732191"/>
                  </p:ext>
                </p:extLst>
              </p:nvPr>
            </p:nvGraphicFramePr>
            <p:xfrm>
              <a:off x="7478078" y="2461792"/>
              <a:ext cx="1112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000" t="-1639" r="-10161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3279" t="-1639" r="-3279" b="-2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3279" t="-100000" r="-3279" b="-10161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015606" y="3980233"/>
              <a:ext cx="1112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8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236538"/>
                  </p:ext>
                </p:extLst>
              </p:nvPr>
            </p:nvGraphicFramePr>
            <p:xfrm>
              <a:off x="9015606" y="3980233"/>
              <a:ext cx="1112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3279" t="-100000" r="-3279" b="-10161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203279" r="-10161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3279" t="-203279" r="-327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868330" y="1619973"/>
                <a:ext cx="3854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Corner Neighborhood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TW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8A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8A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8A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zh-TW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330" y="1619973"/>
                <a:ext cx="3854844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6604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137651" y="5988734"/>
            <a:ext cx="28791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Yokoi</a:t>
            </a:r>
            <a:r>
              <a:rPr lang="zh-TW" altLang="en-US">
                <a:latin typeface="Cambria Math" panose="020405030504060302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Connectivity</a:t>
            </a:r>
            <a:r>
              <a:rPr lang="zh-TW" altLang="en-US">
                <a:latin typeface="Cambria Math" panose="020405030504060302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Number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label</a:t>
            </a:r>
            <a:r>
              <a:rPr lang="zh-TW" altLang="en-US">
                <a:solidFill>
                  <a:srgbClr val="FF0000"/>
                </a:solidFill>
                <a:latin typeface="Cambria Math" panose="020405030504060302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1(edge)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80213" y="5988734"/>
            <a:ext cx="47559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Scan: 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top-down</a:t>
            </a:r>
            <a:r>
              <a:rPr lang="zh-TW" altLang="en-US">
                <a:latin typeface="Cambria Math" panose="020405030504060302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left-right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: last-step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output (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not the original image)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45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27909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632961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038013" y="188776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57796" y="1218482"/>
                <a:ext cx="3775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Padded 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</a:t>
                </a:r>
                <a:r>
                  <a:rPr lang="zh-TW" altLang="en-US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𝑏𝑎𝑐𝑘𝑔𝑟𝑜𝑢𝑛𝑑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6" y="1218482"/>
                <a:ext cx="3775165" cy="646331"/>
              </a:xfrm>
              <a:prstGeom prst="rect">
                <a:avLst/>
              </a:prstGeom>
              <a:blipFill>
                <a:blip r:embed="rId2"/>
                <a:stretch>
                  <a:fillRect t="-6604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𝑑𝑒𝑙𝑒𝑡𝑒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𝑤h𝑒𝑛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𝑟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𝑦𝑒𝑙𝑙𝑜𝑤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6.2.5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𝑌𝑜𝑘𝑜𝑖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𝑐𝑜𝑛𝑛𝑒𝑐𝑡𝑖𝑣𝑖𝑡𝑦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blipFill>
                <a:blip r:embed="rId3"/>
                <a:stretch>
                  <a:fillRect l="-2746" r="-969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86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27909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632961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038013" y="188776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𝑑𝑒𝑙𝑒𝑡𝑒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𝑤h𝑒𝑛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𝑟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𝑦𝑒𝑙𝑙𝑜𝑤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6.2.5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𝑌𝑜𝑘𝑜𝑖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𝑐𝑜𝑛𝑛𝑒𝑐𝑡𝑖𝑣𝑖𝑡𝑦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blipFill>
                <a:blip r:embed="rId2"/>
                <a:stretch>
                  <a:fillRect l="-2746" r="-969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85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27909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632961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038013" y="188776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𝑑𝑒𝑙𝑒𝑡𝑒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𝑤h𝑒𝑛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𝑟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𝑦𝑒𝑙𝑙𝑜𝑤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6.2.5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𝑌𝑜𝑘𝑜𝑖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𝑐𝑜𝑛𝑛𝑒𝑐𝑡𝑖𝑣𝑖𝑡𝑦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blipFill>
                <a:blip r:embed="rId2"/>
                <a:stretch>
                  <a:fillRect l="-2746" r="-969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4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27909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632961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038013" y="188776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𝑑𝑒𝑙𝑒𝑡𝑒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𝑤h𝑒𝑛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𝑟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𝑦𝑒𝑙𝑙𝑜𝑤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6.2.5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𝑌𝑜𝑘𝑜𝑖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𝑐𝑜𝑛𝑛𝑒𝑐𝑡𝑖𝑣𝑖𝑡𝑦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blipFill>
                <a:blip r:embed="rId2"/>
                <a:stretch>
                  <a:fillRect l="-2746" r="-969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72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27909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632961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038013" y="188776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𝑑𝑒𝑙𝑒𝑡𝑒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𝑤h𝑒𝑛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𝑟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𝑦𝑒𝑙𝑙𝑜𝑤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6.2.5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𝑌𝑜𝑘𝑜𝑖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𝑐𝑜𝑛𝑛𝑒𝑐𝑡𝑖𝑣𝑖𝑡𝑦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blipFill>
                <a:blip r:embed="rId2"/>
                <a:stretch>
                  <a:fillRect l="-2746" r="-969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89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27909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632961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038013" y="188776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𝑑𝑒𝑙𝑒𝑡𝑒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𝑤h𝑒𝑛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𝑟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𝑦𝑒𝑙𝑙𝑜𝑤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6.2.5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𝑌𝑜𝑘𝑜𝑖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𝑐𝑜𝑛𝑛𝑒𝑐𝑡𝑖𝑣𝑖𝑡𝑦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blipFill>
                <a:blip r:embed="rId2"/>
                <a:stretch>
                  <a:fillRect l="-2746" r="-969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0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27909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632961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038013" y="188776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𝑑𝑒𝑙𝑒𝑡𝑒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𝑤h𝑒𝑛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𝑟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𝑦𝑒𝑙𝑙𝑜𝑤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6.2.5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𝑌𝑜𝑘𝑜𝑖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𝑐𝑜𝑛𝑛𝑒𝑐𝑡𝑖𝑣𝑖𝑡𝑦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blipFill>
                <a:blip r:embed="rId2"/>
                <a:stretch>
                  <a:fillRect l="-2746" r="-969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70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27909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632961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038013" y="188776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𝑑𝑒𝑙𝑒𝑡𝑒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𝑤h𝑒𝑛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𝑟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𝑦𝑒𝑙𝑙𝑜𝑤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6.2.5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𝑌𝑜𝑘𝑜𝑖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𝑐𝑜𝑛𝑛𝑒𝑐𝑡𝑖𝑣𝑖𝑡𝑦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blipFill>
                <a:blip r:embed="rId2"/>
                <a:stretch>
                  <a:fillRect l="-2746" r="-969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94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6.2.4 Mark-Interior/Border-Pixel Operator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𝑖𝑛𝑡𝑒𝑟𝑖𝑜𝑟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𝑙𝑎𝑏𝑒𝑙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𝑏𝑜𝑟𝑑𝑒𝑟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𝑙𝑎𝑏𝑒𝑙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b>
                    </m:sSub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−1  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:endParaRPr lang="en-US" altLang="zh-TW" b="0" dirty="0"/>
              </a:p>
              <a:p>
                <a:pPr marL="0" indent="0">
                  <a:buNone/>
                </a:pPr>
                <a:endParaRPr lang="en-US" altLang="zh-TW" b="0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en-US" altLang="zh-TW" dirty="0"/>
                  <a:t>-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𝑐𝑜𝑛𝑛𝑒𝑐𝑡𝑒𝑑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b="0" dirty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−1  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/>
                  <a:t>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=1,... ,4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8</m:t>
                    </m:r>
                  </m:oMath>
                </a14:m>
                <a:r>
                  <a:rPr lang="en-US" altLang="zh-TW" b="0" dirty="0"/>
                  <a:t>-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𝑐𝑜𝑛𝑛𝑒𝑐𝑡𝑒𝑑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−1  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/>
                  <a:t>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=1,... ,8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01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27909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632961" y="186481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038013" y="1887763"/>
          <a:ext cx="2966400" cy="33372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812154" y="1056766"/>
                <a:ext cx="33919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𝑠h𝑟𝑖𝑛𝑘𝑖𝑛𝑔</m:t>
                      </m:r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𝑜𝑝𝑒𝑟𝑎𝑡𝑜𝑟</m:t>
                      </m:r>
                    </m:oMath>
                  </m:oMathPara>
                </a14:m>
                <a:endParaRPr lang="en-US" altLang="zh-TW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dirty="0" smtClean="0">
                          <a:latin typeface="Cambria Math" panose="02040503050406030204" pitchFamily="18" charset="0"/>
                        </a:rPr>
                        <m:t>𝑐𝑜𝑚𝑝𝑎𝑟𝑖𝑠𝑖𝑜𝑛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154" y="1056766"/>
                <a:ext cx="3391987" cy="830997"/>
              </a:xfrm>
              <a:prstGeom prst="rect">
                <a:avLst/>
              </a:prstGeom>
              <a:blipFill>
                <a:blip r:embed="rId2"/>
                <a:stretch>
                  <a:fillRect b="-2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20167" y="1403148"/>
                <a:ext cx="3391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𝑓𝑖𝑛𝑎𝑙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67" y="1403148"/>
                <a:ext cx="3391987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8038013" y="5342708"/>
            <a:ext cx="37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FF00"/>
                </a:solidFill>
                <a:ea typeface="標楷體" panose="03000509000000000000" pitchFamily="65" charset="-120"/>
              </a:rPr>
              <a:t>green region </a:t>
            </a:r>
            <a:r>
              <a:rPr lang="en-US" altLang="zh-TW">
                <a:ea typeface="標楷體" panose="03000509000000000000" pitchFamily="65" charset="-120"/>
              </a:rPr>
              <a:t>are those pixels deleted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𝑑𝑒𝑙𝑒𝑡𝑒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𝑤h𝑒𝑛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𝑟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𝑦𝑒𝑙𝑙𝑜𝑤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6.2.5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𝑌𝑜𝑘𝑜𝑖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𝑐𝑜𝑛𝑛𝑒𝑐𝑡𝑖𝑣𝑖𝑡𝑦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6" y="5224963"/>
                <a:ext cx="3775165" cy="646331"/>
              </a:xfrm>
              <a:prstGeom prst="rect">
                <a:avLst/>
              </a:prstGeom>
              <a:blipFill>
                <a:blip r:embed="rId4"/>
                <a:stretch>
                  <a:fillRect l="-2746" r="-969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29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6.2.8 Thinning Operator(</a:t>
            </a:r>
            <a:r>
              <a:rPr lang="en-US" altLang="zh-TW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HW</a:t>
            </a:r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b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</a:t>
            </a:r>
            <a:r>
              <a:rPr lang="en-US" altLang="zh-TW" sz="3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due Nov. 20</a:t>
            </a:r>
            <a:endParaRPr lang="zh-TW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Composition of three operator</a:t>
            </a:r>
          </a:p>
          <a:p>
            <a:pPr lvl="1"/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6.2.4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mark-interior/border-pixel operator</a:t>
            </a:r>
          </a:p>
          <a:p>
            <a:pPr lvl="1"/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6.2.7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pair relationship operator</a:t>
            </a:r>
          </a:p>
          <a:p>
            <a:pPr lvl="1"/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6.2.6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marked-pixel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connected shrink operator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9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6.2.8 </a:t>
            </a:r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Thinning Operator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Step1</a:t>
            </a:r>
          </a:p>
          <a:p>
            <a:pPr lvl="1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input : </a:t>
            </a:r>
            <a:r>
              <a:rPr lang="en-US" altLang="zh-TW" sz="16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original symbolic image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marked-interior/border-pixel operator</a:t>
            </a:r>
          </a:p>
          <a:p>
            <a:pPr lvl="1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output : </a:t>
            </a:r>
            <a:r>
              <a:rPr lang="en-US" altLang="zh-TW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interior/border image</a:t>
            </a:r>
          </a:p>
          <a:p>
            <a:endParaRPr lang="en-US" altLang="zh-TW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Step2</a:t>
            </a:r>
          </a:p>
          <a:p>
            <a:pPr lvl="1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input : </a:t>
            </a:r>
            <a:r>
              <a:rPr lang="en-US" altLang="zh-TW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interior/border image</a:t>
            </a:r>
          </a:p>
          <a:p>
            <a:pPr lvl="1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pair relationship operator</a:t>
            </a:r>
          </a:p>
          <a:p>
            <a:pPr lvl="1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output : </a:t>
            </a:r>
            <a:r>
              <a:rPr lang="en-US" altLang="zh-TW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marked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image</a:t>
            </a:r>
            <a:endParaRPr lang="zh-TW" altLang="en-US" sz="16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1" cy="435133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Step3</a:t>
            </a:r>
          </a:p>
          <a:p>
            <a:pPr lvl="1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input : </a:t>
            </a:r>
            <a:r>
              <a:rPr lang="en-US" altLang="zh-TW" sz="1600" dirty="0">
                <a:solidFill>
                  <a:srgbClr val="008A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original symbolic image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altLang="zh-TW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marked image</a:t>
            </a:r>
          </a:p>
          <a:p>
            <a:pPr lvl="1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marked-pixel connected shrink operator</a:t>
            </a:r>
          </a:p>
          <a:p>
            <a:pPr lvl="2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removable(by connected shrink operator on</a:t>
            </a:r>
            <a:r>
              <a:rPr lang="en-US" altLang="zh-TW" sz="1600" dirty="0">
                <a:solidFill>
                  <a:srgbClr val="008A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original symbolic image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2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marked(by </a:t>
            </a:r>
            <a:r>
              <a:rPr lang="en-US" altLang="zh-TW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marked image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2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delete those pixels satisfied the two conditions mentioned above</a:t>
            </a:r>
          </a:p>
          <a:p>
            <a:pPr lvl="2"/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output : thinned output image</a:t>
            </a:r>
            <a:endParaRPr lang="zh-TW" altLang="en-US" sz="1600" dirty="0">
              <a:latin typeface="Cambria Math" panose="02040503050406030204" pitchFamily="18" charset="0"/>
            </a:endParaRPr>
          </a:p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use thinned output image as next original symbolic image</a:t>
            </a:r>
          </a:p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 step1, step2, step3 until the last output never changed</a:t>
            </a:r>
            <a:endParaRPr lang="zh-TW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46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13805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427400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8340995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427400" y="5090942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𝑐𝑜𝑛𝑛𝑒𝑐𝑡𝑒𝑑</m:t>
                      </m:r>
                    </m:oMath>
                  </m:oMathPara>
                </a14:m>
                <a:endParaRPr lang="zh-TW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00" y="5090942"/>
                <a:ext cx="333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</m:t>
                      </m:r>
                      <m:r>
                        <a:rPr lang="en-US" altLang="zh-TW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𝑡𝑒𝑟𝑖𝑜𝑟</m:t>
                      </m:r>
                      <m:r>
                        <a:rPr lang="en-US" altLang="zh-TW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𝑏𝑜𝑟𝑑𝑒𝑟</m:t>
                      </m:r>
                      <m:r>
                        <a:rPr lang="zh-TW" alt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𝑚𝑎𝑟𝑘𝑒𝑑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𝑠𝑦𝑚𝑏𝑜𝑙𝑖𝑐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zh-TW" altLang="en-US" dirty="0">
                  <a:solidFill>
                    <a:srgbClr val="008A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340995" y="5090942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𝑐𝑜𝑛𝑛𝑒𝑐𝑡𝑒𝑑</m:t>
                      </m:r>
                    </m:oMath>
                  </m:oMathPara>
                </a14:m>
                <a:endParaRPr lang="zh-TW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95" y="5090942"/>
                <a:ext cx="33372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340292" y="366660"/>
            <a:ext cx="11511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>
                <a:latin typeface="Cambria Math" panose="02040503050406030204" pitchFamily="18" charset="0"/>
                <a:ea typeface="Cambria Math" panose="02040503050406030204" pitchFamily="18" charset="0"/>
              </a:rPr>
              <a:t>Step1 &amp; Step2 : produce </a:t>
            </a:r>
            <a:r>
              <a:rPr lang="en-US" altLang="zh-TW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two </a:t>
            </a:r>
            <a:r>
              <a:rPr lang="en-US" altLang="zh-TW" sz="4000" b="1">
                <a:latin typeface="Cambria Math" panose="02040503050406030204" pitchFamily="18" charset="0"/>
                <a:ea typeface="Cambria Math" panose="02040503050406030204" pitchFamily="18" charset="0"/>
              </a:rPr>
              <a:t>input images for Step3</a:t>
            </a:r>
            <a:endParaRPr lang="zh-TW" altLang="en-US" sz="40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46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026830"/>
                  </p:ext>
                </p:extLst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427400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𝑠𝑦𝑚𝑏𝑜𝑙𝑖𝑐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zh-TW" altLang="en-US" dirty="0">
                  <a:solidFill>
                    <a:srgbClr val="008A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𝑚𝑎𝑟𝑘𝑒𝑑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𝑚𝑎𝑔𝑒</m:t>
                      </m:r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706880" y="5290456"/>
                <a:ext cx="8778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為求版面潔淨，若干步驟省略不顯示，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不可整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𝑟𝑜𝑤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作完才與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𝑚𝑎𝑟𝑘𝑒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𝑑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比對，每作完一個點就要決定是否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𝑑𝑒𝑙𝑒𝑡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𝑒</m:t>
                    </m:r>
                  </m:oMath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正式操作仍需要由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𝑙𝑒𝑓𝑡</m:t>
                    </m:r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𝑟𝑖𝑔h𝑡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𝑡𝑜𝑝</m:t>
                    </m:r>
                    <m:r>
                      <m:rPr>
                        <m:nor/>
                      </m:rPr>
                      <a:rPr lang="en-US" altLang="zh-TW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𝑑𝑜𝑤𝑛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𝑠𝑐𝑎𝑛</m:t>
                    </m:r>
                  </m:oMath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𝑟𝑒𝑓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6.2.6 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𝑐𝑜𝑛𝑛𝑒𝑐𝑡𝑒𝑑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𝑠h𝑟𝑖𝑛𝑘𝑖𝑛𝑔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𝑜𝑝𝑒𝑟𝑎𝑡𝑜𝑟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0" y="5290456"/>
                <a:ext cx="8778240" cy="1200329"/>
              </a:xfrm>
              <a:prstGeom prst="rect">
                <a:avLst/>
              </a:prstGeom>
              <a:blipFill rotWithShape="0">
                <a:blip r:embed="rId5"/>
                <a:stretch>
                  <a:fillRect t="-2538" b="-3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782123"/>
                  </p:ext>
                </p:extLst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𝑢𝑡𝑝𝑢𝑡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𝑎𝑓𝑡𝑒𝑟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𝑟𝑒𝑚𝑜𝑣𝑎𝑏𝑙𝑒</m:t>
                      </m:r>
                    </m:oMath>
                  </m:oMathPara>
                </a14:m>
                <a:endParaRPr lang="zh-TW" altLang="en-US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924424" y="270229"/>
            <a:ext cx="1034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>
                <a:latin typeface="Cambria Math" panose="02040503050406030204" pitchFamily="18" charset="0"/>
                <a:ea typeface="Cambria Math" panose="02040503050406030204" pitchFamily="18" charset="0"/>
              </a:rPr>
              <a:t>Step3 : marked-pixel connected shrink operator</a:t>
            </a:r>
            <a:endParaRPr lang="zh-TW" altLang="en-US" sz="40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04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6263948"/>
                  </p:ext>
                </p:extLst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427400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𝑠𝑦𝑚𝑏𝑜𝑙𝑖𝑐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zh-TW" altLang="en-US" dirty="0">
                  <a:solidFill>
                    <a:srgbClr val="008A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𝑚𝑎𝑟𝑘𝑒𝑑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𝑚𝑎𝑔𝑒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340065"/>
                  </p:ext>
                </p:extLst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𝑢𝑡𝑝𝑢𝑡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𝑎𝑓𝑡𝑒𝑟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𝑟𝑒𝑚𝑜𝑣𝑎𝑏𝑙𝑒</m:t>
                      </m:r>
                    </m:oMath>
                  </m:oMathPara>
                </a14:m>
                <a:endParaRPr lang="zh-TW" altLang="en-US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6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395645"/>
                  </p:ext>
                </p:extLst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427400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𝑠𝑦𝑚𝑏𝑜𝑙𝑖𝑐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zh-TW" altLang="en-US" dirty="0">
                  <a:solidFill>
                    <a:srgbClr val="008A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𝑚𝑎𝑟𝑘𝑒𝑑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𝑚𝑎𝑔𝑒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65127"/>
                  </p:ext>
                </p:extLst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𝑢𝑡𝑝𝑢𝑡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𝑎𝑓𝑡𝑒𝑟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𝑟𝑒𝑚𝑜𝑣𝑎𝑏𝑙𝑒</m:t>
                      </m:r>
                    </m:oMath>
                  </m:oMathPara>
                </a14:m>
                <a:endParaRPr lang="zh-TW" altLang="en-US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0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56978"/>
                  </p:ext>
                </p:extLst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427400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𝑠𝑦𝑚𝑏𝑜𝑙𝑖𝑐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zh-TW" altLang="en-US" dirty="0">
                  <a:solidFill>
                    <a:srgbClr val="008A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𝑚𝑎𝑟𝑘𝑒𝑑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𝑚𝑎𝑔𝑒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9144292"/>
                  </p:ext>
                </p:extLst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𝑢𝑡𝑝𝑢𝑡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𝑎𝑓𝑡𝑒𝑟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𝑟𝑒𝑚𝑜𝑣𝑎𝑏𝑙𝑒</m:t>
                      </m:r>
                    </m:oMath>
                  </m:oMathPara>
                </a14:m>
                <a:endParaRPr lang="zh-TW" altLang="en-US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88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1813168"/>
                  </p:ext>
                </p:extLst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427400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𝑠𝑦𝑚𝑏𝑜𝑙𝑖𝑐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zh-TW" altLang="en-US" dirty="0">
                  <a:solidFill>
                    <a:srgbClr val="008A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𝑚𝑎𝑟𝑘𝑒𝑑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𝑚𝑎𝑔𝑒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276403"/>
                  </p:ext>
                </p:extLst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𝑢𝑡𝑝𝑢𝑡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𝑎𝑓𝑡𝑒𝑟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𝑟𝑒𝑚𝑜𝑣𝑎𝑏𝑙𝑒</m:t>
                      </m:r>
                    </m:oMath>
                  </m:oMathPara>
                </a14:m>
                <a:endParaRPr lang="zh-TW" altLang="en-US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03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607680"/>
                  </p:ext>
                </p:extLst>
              </p:nvPr>
            </p:nvGraphicFramePr>
            <p:xfrm>
              <a:off x="51380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427400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𝑠𝑦𝑚𝑏𝑜𝑙𝑖𝑐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zh-TW" altLang="en-US" dirty="0">
                  <a:solidFill>
                    <a:srgbClr val="008A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𝑚𝑎𝑟𝑘𝑒𝑑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𝑚𝑎𝑔𝑒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zh-TW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*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276403"/>
                  </p:ext>
                </p:extLst>
              </p:nvPr>
            </p:nvGraphicFramePr>
            <p:xfrm>
              <a:off x="8340995" y="2037240"/>
              <a:ext cx="3337200" cy="2966400"/>
            </p:xfrm>
            <a:graphic>
              <a:graphicData uri="http://schemas.openxmlformats.org/drawingml/2006/table">
                <a:tbl>
                  <a:tblPr/>
                  <a:tblGrid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  <a:gridCol w="370800"/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101639" r="-80163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201639" r="-80163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301639" r="-801639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408333" r="-801639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500000" r="-8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9" t="-600000" r="-8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*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dash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dash"/>
                        </a:lnL>
                        <a:lnR w="12700" cmpd="sng">
                          <a:solidFill>
                            <a:schemeClr val="tx1"/>
                          </a:solidFill>
                          <a:prstDash val="dash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dash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𝑢𝑡𝑝𝑢𝑡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𝑎𝑓𝑡𝑒𝑟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980828" y="5786846"/>
                <a:ext cx="403986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𝑐h𝑒𝑐𝑘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𝑠𝑡𝑜𝑝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𝑐𝑟𝑖𝑡𝑒𝑟𝑖𝑜𝑛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28" y="5786846"/>
                <a:ext cx="403986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𝑟𝑒𝑚𝑜𝑣𝑎𝑏𝑙𝑒</m:t>
                      </m:r>
                    </m:oMath>
                  </m:oMathPara>
                </a14:m>
                <a:endParaRPr lang="zh-TW" altLang="en-US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5090942"/>
                <a:ext cx="3337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20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959472" y="545984"/>
          <a:ext cx="2595600" cy="25956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7260433" y="545984"/>
          <a:ext cx="2595600" cy="25956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59472" y="3758687"/>
              <a:ext cx="2595600" cy="25956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331474"/>
                  </p:ext>
                </p:extLst>
              </p:nvPr>
            </p:nvGraphicFramePr>
            <p:xfrm>
              <a:off x="1959472" y="3758687"/>
              <a:ext cx="2595600" cy="25956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79" t="-209836" r="-40491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79" t="-309836" r="-50491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79" t="-309836" r="-40491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279" t="-309836" r="-30491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79" t="-409836" r="-40491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文字方塊 21"/>
          <p:cNvSpPr txBox="1"/>
          <p:nvPr/>
        </p:nvSpPr>
        <p:spPr>
          <a:xfrm>
            <a:off x="1959472" y="3141584"/>
            <a:ext cx="25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959472" y="6354287"/>
            <a:ext cx="25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Index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60433" y="3141584"/>
            <a:ext cx="25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4940886" y="1364105"/>
            <a:ext cx="1933731" cy="1648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797304" y="358329"/>
            <a:ext cx="231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Mark interior/border-Pixel Operator</a:t>
            </a:r>
            <a:endParaRPr lang="en-US" altLang="zh-TW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at one </a:t>
            </a:r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point)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797305" y="1528997"/>
                <a:ext cx="2077314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05" y="1528997"/>
                <a:ext cx="2077314" cy="2831544"/>
              </a:xfrm>
              <a:prstGeom prst="rect">
                <a:avLst/>
              </a:prstGeom>
              <a:blipFill>
                <a:blip r:embed="rId4"/>
                <a:stretch>
                  <a:fillRect b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8016572" y="3913097"/>
                <a:ext cx="2694561" cy="1328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72" y="3913097"/>
                <a:ext cx="2694561" cy="13280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8016572" y="5367852"/>
            <a:ext cx="305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for 4-connectivity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i: interior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b: border label</a:t>
            </a:r>
          </a:p>
        </p:txBody>
      </p:sp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6131226" y="1795643"/>
            <a:ext cx="623206" cy="27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754432" y="1610977"/>
            <a:ext cx="26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907750" y="2286000"/>
            <a:ext cx="651312" cy="33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0" y="0"/>
            <a:ext cx="1600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Case </a:t>
            </a:r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224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13805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𝑠𝑦𝑚𝑏𝑜𝑙𝑖𝑐</m:t>
                      </m:r>
                      <m:r>
                        <a:rPr lang="zh-TW" altLang="en-US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008A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zh-TW" altLang="en-US" dirty="0">
                  <a:solidFill>
                    <a:srgbClr val="008A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" y="1580606"/>
                <a:ext cx="333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𝑢𝑡𝑝𝑢𝑡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00" y="1580606"/>
                <a:ext cx="33372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427400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𝑐𝑜𝑚𝑝𝑎𝑟𝑖𝑠𝑜𝑛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95" y="1580606"/>
                <a:ext cx="33372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340995" y="2037240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0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4726" y="250031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6.2.8 Thinning Operator</a:t>
            </a:r>
            <a:b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</a:t>
            </a:r>
            <a:r>
              <a:rPr lang="en-US" altLang="zh-TW" sz="3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HW due: Nov. 20</a:t>
            </a:r>
            <a:endParaRPr lang="en-US" altLang="zh-TW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lena.thin</a:t>
            </a:r>
            <a:endParaRPr lang="en-US" altLang="zh-TW" dirty="0"/>
          </a:p>
          <a:p>
            <a:pPr eaLnBrk="1" hangingPunct="1"/>
            <a:endParaRPr lang="en-US" altLang="zh-TW" dirty="0"/>
          </a:p>
        </p:txBody>
      </p:sp>
      <p:pic>
        <p:nvPicPr>
          <p:cNvPr id="71685" name="Picture 5" descr="thi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33" y="0"/>
            <a:ext cx="58981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5" descr="le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" y="2502693"/>
            <a:ext cx="313055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lena_thin_testoverflow1">
            <a:extLst>
              <a:ext uri="{FF2B5EF4-FFF2-40B4-BE49-F238E27FC236}">
                <a16:creationId xmlns:a16="http://schemas.microsoft.com/office/drawing/2014/main" id="{DB36F46F-D982-4CF9-9D60-60C09312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82" y="2502692"/>
            <a:ext cx="3130551" cy="313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9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959472" y="545984"/>
          <a:ext cx="2595600" cy="25956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7260433" y="545984"/>
          <a:ext cx="2595600" cy="25956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59472" y="3758687"/>
              <a:ext cx="2595600" cy="25956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550727"/>
                  </p:ext>
                </p:extLst>
              </p:nvPr>
            </p:nvGraphicFramePr>
            <p:xfrm>
              <a:off x="1959472" y="3758687"/>
              <a:ext cx="2595600" cy="25956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a</a:t>
                          </a:r>
                          <a:endParaRPr lang="zh-TW" alt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a</a:t>
                          </a:r>
                          <a:endParaRPr lang="zh-TW" altLang="en-US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79" t="-309836" r="-20491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279" t="-409836" r="-30491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79" t="-409836" r="-20491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279" t="-409836" r="-10491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79" t="-509836" r="-20491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文字方塊 21"/>
          <p:cNvSpPr txBox="1"/>
          <p:nvPr/>
        </p:nvSpPr>
        <p:spPr>
          <a:xfrm>
            <a:off x="1959472" y="3141584"/>
            <a:ext cx="25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959472" y="6354287"/>
            <a:ext cx="25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Index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60433" y="3141584"/>
            <a:ext cx="25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4940886" y="1364105"/>
            <a:ext cx="1933731" cy="1648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797305" y="1528997"/>
                <a:ext cx="2077314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600" b="0" dirty="0"/>
                  <a:t>A</a:t>
                </a:r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05" y="1528997"/>
                <a:ext cx="2077314" cy="2831544"/>
              </a:xfrm>
              <a:prstGeom prst="rect">
                <a:avLst/>
              </a:prstGeom>
              <a:blipFill>
                <a:blip r:embed="rId4"/>
                <a:stretch>
                  <a:fillRect b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8016572" y="3913097"/>
                <a:ext cx="2694561" cy="1328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72" y="3913097"/>
                <a:ext cx="2694561" cy="13280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8016572" y="5367852"/>
            <a:ext cx="305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for 4-connectivity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: interior label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: border label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6150743" y="2334194"/>
            <a:ext cx="676971" cy="24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803755" y="2110126"/>
            <a:ext cx="26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864469" y="2294792"/>
            <a:ext cx="597877" cy="29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0" y="0"/>
            <a:ext cx="1600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Case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97304" y="358329"/>
            <a:ext cx="231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Mark interior/border-Pixel Operator</a:t>
            </a:r>
            <a:endParaRPr lang="en-US" altLang="zh-TW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at one </a:t>
            </a:r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point)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0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959472" y="545984"/>
          <a:ext cx="2595600" cy="25956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7260433" y="545984"/>
          <a:ext cx="2595600" cy="25956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59472" y="3758687"/>
              <a:ext cx="2595600" cy="25956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038140"/>
                  </p:ext>
                </p:extLst>
              </p:nvPr>
            </p:nvGraphicFramePr>
            <p:xfrm>
              <a:off x="1959472" y="3758687"/>
              <a:ext cx="2595600" cy="2595600"/>
            </p:xfrm>
            <a:graphic>
              <a:graphicData uri="http://schemas.openxmlformats.org/drawingml/2006/table">
                <a:tbl>
                  <a:tblPr/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mpd="sng">
                          <a:solidFill>
                            <a:schemeClr val="tx1"/>
                          </a:solidFill>
                          <a:prstDash val="dot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79" t="-109836" r="-20491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279" t="-209836" r="-30491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79" t="-209836" r="-20491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279" t="-209836" r="-10491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79" t="-309836" r="-20491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mpd="sng">
                          <a:solidFill>
                            <a:schemeClr val="tx1"/>
                          </a:solidFill>
                          <a:prstDash val="dot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E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9050" cmpd="sng">
                          <a:solidFill>
                            <a:schemeClr val="tx1"/>
                          </a:solidFill>
                          <a:prstDash val="dot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9050" cmpd="sng">
                          <a:solidFill>
                            <a:schemeClr val="tx1"/>
                          </a:solidFill>
                          <a:prstDash val="dot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文字方塊 21"/>
          <p:cNvSpPr txBox="1"/>
          <p:nvPr/>
        </p:nvSpPr>
        <p:spPr>
          <a:xfrm>
            <a:off x="1959472" y="3141584"/>
            <a:ext cx="25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959472" y="6354287"/>
            <a:ext cx="25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Index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60433" y="3141584"/>
            <a:ext cx="25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4940886" y="1364105"/>
            <a:ext cx="1933731" cy="1648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797305" y="1528997"/>
                <a:ext cx="2077314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TW" sz="1600" b="0" dirty="0"/>
              </a:p>
              <a:p>
                <a:pPr algn="ctr"/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05" y="1528997"/>
                <a:ext cx="2077314" cy="2831544"/>
              </a:xfrm>
              <a:prstGeom prst="rect">
                <a:avLst/>
              </a:prstGeom>
              <a:blipFill>
                <a:blip r:embed="rId4"/>
                <a:stretch>
                  <a:fillRect b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8016572" y="3913097"/>
                <a:ext cx="2694561" cy="1328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72" y="3913097"/>
                <a:ext cx="2694561" cy="13280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8016572" y="5367852"/>
            <a:ext cx="305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for 4-connectivity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: interior label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TW">
                <a:latin typeface="Cambria Math" panose="02040503050406030204" pitchFamily="18" charset="0"/>
                <a:ea typeface="Cambria Math" panose="02040503050406030204" pitchFamily="18" charset="0"/>
              </a:rPr>
              <a:t>: border label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6131226" y="1795643"/>
            <a:ext cx="623206" cy="27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754432" y="1610977"/>
            <a:ext cx="26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907750" y="2286000"/>
            <a:ext cx="651312" cy="33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0" y="0"/>
            <a:ext cx="16002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Case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97304" y="358329"/>
            <a:ext cx="231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Mark interior/border-Pixel Operator</a:t>
            </a:r>
            <a:endParaRPr lang="en-US" altLang="zh-TW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at one </a:t>
            </a:r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point)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5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433886" y="2131200"/>
          <a:ext cx="2595600" cy="25956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7235122" y="2131200"/>
          <a:ext cx="2595600" cy="25956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mpd="sng">
                      <a:solidFill>
                        <a:schemeClr val="tx1"/>
                      </a:solidFill>
                      <a:prstDash val="dot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dot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TW" altLang="en-US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dot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5140082" y="3618689"/>
            <a:ext cx="1984443" cy="1945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33886" y="4726800"/>
            <a:ext cx="25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  <a:endParaRPr lang="zh-TW" alt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35122" y="4726800"/>
            <a:ext cx="25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  <a:endParaRPr lang="zh-TW" alt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72530" y="2612913"/>
            <a:ext cx="231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Mark interior/border-Pixel Operator</a:t>
            </a:r>
            <a:endParaRPr lang="en-US" altLang="zh-TW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(for all points)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830722" y="1330981"/>
            <a:ext cx="2095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&lt;Legend&gt;</a:t>
            </a:r>
          </a:p>
          <a:p>
            <a:pPr lvl="1"/>
            <a:r>
              <a:rPr lang="en-US" altLang="zh-TW" sz="16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i: interior label</a:t>
            </a:r>
          </a:p>
          <a:p>
            <a:pPr lvl="1"/>
            <a:r>
              <a:rPr lang="en-US" altLang="zh-TW" sz="16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b: border label</a:t>
            </a:r>
          </a:p>
        </p:txBody>
      </p:sp>
    </p:spTree>
    <p:extLst>
      <p:ext uri="{BB962C8B-B14F-4D97-AF65-F5344CB8AC3E}">
        <p14:creationId xmlns:p14="http://schemas.microsoft.com/office/powerpoint/2010/main" val="228270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6.2.7 Pair Relationship Operator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</a:p>
          <a:p>
            <a:pPr lvl="1"/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Relabels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specified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label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all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border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pixels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are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next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an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interior</a:t>
            </a:r>
            <a:r>
              <a:rPr lang="zh-TW" altLang="en-US" dirty="0">
                <a:latin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pixel</a:t>
            </a:r>
          </a:p>
          <a:p>
            <a:r>
              <a:rPr lang="en-US" altLang="zh-TW" dirty="0">
                <a:latin typeface="Cambria Math" panose="02040503050406030204" pitchFamily="18" charset="0"/>
              </a:rPr>
              <a:t>Classification</a:t>
            </a:r>
          </a:p>
          <a:p>
            <a:pPr lvl="1"/>
            <a:r>
              <a:rPr lang="en-US" altLang="zh-TW" dirty="0">
                <a:latin typeface="Cambria Math" panose="02040503050406030204" pitchFamily="18" charset="0"/>
              </a:rPr>
              <a:t>Non-Rec.</a:t>
            </a:r>
          </a:p>
          <a:p>
            <a:pPr lvl="1"/>
            <a:r>
              <a:rPr lang="en-US" altLang="zh-TW" dirty="0">
                <a:latin typeface="Cambria Math" panose="02040503050406030204" pitchFamily="18" charset="0"/>
              </a:rPr>
              <a:t>symbolic data domain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0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15193" y="3876122"/>
                <a:ext cx="48712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93" y="3876122"/>
                <a:ext cx="4871259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/>
              <p:cNvSpPr txBox="1">
                <a:spLocks/>
              </p:cNvSpPr>
              <p:nvPr/>
            </p:nvSpPr>
            <p:spPr>
              <a:xfrm>
                <a:off x="5180658" y="1690688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29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altLang="zh-TW" sz="29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altLang="zh-TW" sz="2900" i="1" dirty="0">
                    <a:latin typeface="Cambria Math" panose="02040503050406030204" pitchFamily="18" charset="0"/>
                  </a:rPr>
                  <a:t>for 4-connectivity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900" i="1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TW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9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TW" sz="2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∨ </m:t>
                                  </m:r>
                                  <m:sSub>
                                    <m:sSubPr>
                                      <m:ctrlP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TW" sz="2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nary>
                            </m:e>
                            <m:e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TW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9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TW" sz="2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∧ </m:t>
                                  </m:r>
                                  <m:sSub>
                                    <m:sSubPr>
                                      <m:ctrlP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sz="2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900" dirty="0"/>
              </a:p>
            </p:txBody>
          </p:sp>
        </mc:Choice>
        <mc:Fallback>
          <p:sp>
            <p:nvSpPr>
              <p:cNvPr id="7" name="內容版面配置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658" y="1690688"/>
                <a:ext cx="51816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15193" y="4411169"/>
                <a:ext cx="2924134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93" y="4411169"/>
                <a:ext cx="2924134" cy="7788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482222" y="518774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395817" y="518774"/>
          <a:ext cx="3337200" cy="2966400"/>
        </p:xfrm>
        <a:graphic>
          <a:graphicData uri="http://schemas.openxmlformats.org/drawingml/2006/table">
            <a:tbl>
              <a:tblPr/>
              <a:tblGrid>
                <a:gridCol w="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7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6.2.7 </a:t>
            </a:r>
            <a:r>
              <a:rPr lang="en-US" altLang="zh-TW" b="1">
                <a:latin typeface="Cambria Math" panose="02040503050406030204" pitchFamily="18" charset="0"/>
                <a:ea typeface="Cambria Math" panose="02040503050406030204" pitchFamily="18" charset="0"/>
              </a:rPr>
              <a:t>Pair Relationship Operator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368425"/>
                <a:ext cx="5181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9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900" dirty="0"/>
              </a:p>
              <a:p>
                <a:pPr marL="0" indent="0" algn="ctr">
                  <a:buNone/>
                </a:pPr>
                <a:r>
                  <a:rPr lang="en-US" altLang="zh-TW" sz="2900" i="1" dirty="0">
                    <a:latin typeface="Cambria Math" panose="02040503050406030204" pitchFamily="18" charset="0"/>
                  </a:rPr>
                  <a:t>for 4-connected</a:t>
                </a:r>
              </a:p>
              <a:p>
                <a:pPr marL="0" indent="0">
                  <a:buNone/>
                </a:pPr>
                <a:endParaRPr lang="en-US" altLang="zh-TW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900" i="1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TW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zh-TW" alt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∨ </m:t>
                                  </m:r>
                                  <m:sSub>
                                    <m:sSubPr>
                                      <m:ctrlP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TW" sz="2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nary>
                            </m:e>
                            <m:e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29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r>
                                    <a:rPr lang="en-US" altLang="zh-TW" sz="29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TW" sz="29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9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9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9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29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9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TW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zh-TW" altLang="en-US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TW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9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altLang="zh-TW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sz="2900" i="1" smtClean="0">
                                          <a:solidFill>
                                            <a:srgbClr val="008A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900" i="1">
                                          <a:solidFill>
                                            <a:srgbClr val="008A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900" i="1">
                                          <a:solidFill>
                                            <a:srgbClr val="008A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900" i="1">
                                      <a:solidFill>
                                        <a:srgbClr val="008A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sz="2900" b="0" i="1" smtClean="0">
                                      <a:solidFill>
                                        <a:srgbClr val="008A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900" dirty="0"/>
              </a:p>
            </p:txBody>
          </p:sp>
        </mc:Choice>
        <mc:Fallback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368425"/>
                <a:ext cx="5181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內容版面配置區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68425"/>
                <a:ext cx="5181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900" dirty="0"/>
              </a:p>
              <a:p>
                <a:pPr marL="0" indent="0" algn="ctr">
                  <a:buNone/>
                </a:pPr>
                <a:r>
                  <a:rPr lang="en-US" altLang="zh-TW" sz="2900" i="1" dirty="0">
                    <a:latin typeface="Cambria Math" panose="02040503050406030204" pitchFamily="18" charset="0"/>
                  </a:rPr>
                  <a:t>for 8-connected</a:t>
                </a:r>
              </a:p>
              <a:p>
                <a:pPr marL="0" indent="0">
                  <a:buNone/>
                </a:pPr>
                <a:endParaRPr lang="en-US" altLang="zh-TW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9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TW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9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TW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9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zh-TW" alt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∨ </m:t>
                                  </m:r>
                                  <m:sSub>
                                    <m:sSubPr>
                                      <m:ctrlP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TW" sz="2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nary>
                            </m:e>
                            <m:e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9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29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9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TW" sz="29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TW" sz="29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9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9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9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29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9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TW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zh-TW" altLang="en-US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TW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9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altLang="zh-TW" sz="2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sz="2900" i="1" smtClean="0">
                                          <a:solidFill>
                                            <a:srgbClr val="008A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900" i="1">
                                          <a:solidFill>
                                            <a:srgbClr val="008A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900" i="1">
                                          <a:solidFill>
                                            <a:srgbClr val="008A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900" i="1">
                                      <a:solidFill>
                                        <a:srgbClr val="008A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sz="2900" b="0" i="1" smtClean="0">
                                      <a:solidFill>
                                        <a:srgbClr val="008A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900" dirty="0"/>
              </a:p>
            </p:txBody>
          </p:sp>
        </mc:Choice>
        <mc:Fallback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68425"/>
                <a:ext cx="5181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69300" y="2253343"/>
                <a:ext cx="3053400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300" y="2253343"/>
                <a:ext cx="3053400" cy="778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593669" y="6073412"/>
                <a:ext cx="9004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Assign </a:t>
                </a:r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those pixels satisfy</a:t>
                </a:r>
                <a:r>
                  <a:rPr lang="zh-TW" alt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>
                    <a:solidFill>
                      <a:srgbClr val="008A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pixel</a:t>
                </a:r>
                <a:r>
                  <a:rPr lang="zh-TW" altLang="en-US">
                    <a:solidFill>
                      <a:srgbClr val="008A00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>
                    <a:solidFill>
                      <a:srgbClr val="008A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</a:t>
                </a:r>
                <a:r>
                  <a:rPr lang="zh-TW" altLang="en-US">
                    <a:solidFill>
                      <a:srgbClr val="008A00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dirty="0">
                    <a:solidFill>
                      <a:srgbClr val="008A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zh-TW" altLang="en-US" dirty="0">
                    <a:solidFill>
                      <a:srgbClr val="008A00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dirty="0">
                    <a:solidFill>
                      <a:srgbClr val="008A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zh-TW" altLang="en-US" dirty="0">
                    <a:solidFill>
                      <a:srgbClr val="008A00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endParaRPr lang="en-US" altLang="zh-TW" dirty="0">
                  <a:solidFill>
                    <a:srgbClr val="008A00"/>
                  </a:solidFill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have more 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than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𝜃</m:t>
                    </m:r>
                  </m:oMath>
                </a14:m>
                <a:r>
                  <a:rPr lang="zh-TW" altLang="en-US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n</a:t>
                </a:r>
                <a:r>
                  <a:rPr lang="en-US" altLang="zh-TW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e</a:t>
                </a:r>
                <a:r>
                  <a:rPr lang="en-US" altLang="zh-TW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ighbors</a:t>
                </a:r>
                <a:r>
                  <a:rPr lang="zh-TW" altLang="en-US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>
                    <a:latin typeface="Cambria Math" panose="02040503050406030204" pitchFamily="18" charset="0"/>
                    <a:ea typeface="標楷體" panose="03000509000000000000" pitchFamily="65" charset="-120"/>
                  </a:rPr>
                  <a:t>whose</a:t>
                </a:r>
                <a:r>
                  <a:rPr lang="zh-TW" altLang="en-US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>
                    <a:solidFill>
                      <a:srgbClr val="FF0000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pixel value </a:t>
                </a:r>
                <a:r>
                  <a:rPr lang="en-US" altLang="zh-TW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= m</a:t>
                </a:r>
                <a:endParaRPr lang="zh-TW" altLang="en-US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669" y="6073412"/>
                <a:ext cx="9004662" cy="646331"/>
              </a:xfrm>
              <a:prstGeom prst="rect">
                <a:avLst/>
              </a:prstGeom>
              <a:blipFill>
                <a:blip r:embed="rId5"/>
                <a:stretch>
                  <a:fillRect t="-5660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47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2744</Words>
  <Application>Microsoft Office PowerPoint</Application>
  <PresentationFormat>寬螢幕</PresentationFormat>
  <Paragraphs>1979</Paragraphs>
  <Slides>31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6.2.4 Mark-Interior/Border-Pixel Operator</vt:lpstr>
      <vt:lpstr>6.2.4 Mark-Interior/Border-Pixel Operator</vt:lpstr>
      <vt:lpstr>PowerPoint 簡報</vt:lpstr>
      <vt:lpstr>PowerPoint 簡報</vt:lpstr>
      <vt:lpstr>PowerPoint 簡報</vt:lpstr>
      <vt:lpstr>PowerPoint 簡報</vt:lpstr>
      <vt:lpstr>6.2.7 Pair Relationship Operator</vt:lpstr>
      <vt:lpstr>PowerPoint 簡報</vt:lpstr>
      <vt:lpstr>6.2.7 Pair Relationship Operator</vt:lpstr>
      <vt:lpstr>6.2.6 Connected Shrink Operator</vt:lpstr>
      <vt:lpstr>6.2.6 Connected Shrink Operator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6.2.8 Thinning Operator(HW)                                                                 due Nov. 20</vt:lpstr>
      <vt:lpstr>6.2.8 Thinning Operator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6.2.8 Thinning Operator                         HW due: Nov.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6.2.4 Mark-Interior/Border-Pixel Operator</dc:title>
  <dc:creator>Charlie Shih</dc:creator>
  <cp:lastModifiedBy>Charlie Shih</cp:lastModifiedBy>
  <cp:revision>3</cp:revision>
  <dcterms:created xsi:type="dcterms:W3CDTF">2018-11-17T14:51:30Z</dcterms:created>
  <dcterms:modified xsi:type="dcterms:W3CDTF">2018-11-17T17:23:00Z</dcterms:modified>
</cp:coreProperties>
</file>