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936447-81C8-4262-93B2-E52D6CD8D141}">
  <a:tblStyle styleId="{04936447-81C8-4262-93B2-E52D6CD8D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f0c3dc9d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f0c3dc9d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f0c3dc9d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f0c3dc9d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f0c3dc9d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f0c3dc9d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f0c3dc9d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df0c3dc9d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f0c3dc9d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f0c3dc9d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f0c3dc9d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f0c3dc9d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f0c3dc9d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f0c3dc9d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f0c3dc9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f0c3dc9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f0c3dc9d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f0c3dc9d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f0c3dc9d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f0c3dc9d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f0c3dc9d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f0c3dc9d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f0c3dc9d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f0c3dc9d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f0c3dc9d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f0c3dc9d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de um agente autônomo em um ambiente fechado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Prf. MsC. Rodrigo Monteiro de Aquino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4254875" y="617750"/>
            <a:ext cx="2500200" cy="4525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exploração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6754975" y="617700"/>
            <a:ext cx="2247000" cy="452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batalha</a:t>
            </a:r>
            <a:endParaRPr/>
          </a:p>
        </p:txBody>
      </p:sp>
      <p:sp>
        <p:nvSpPr>
          <p:cNvPr id="191" name="Google Shape;19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729450" y="2078875"/>
            <a:ext cx="3477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Na ocorrência de um ataque simultâneo, ambos os jogadores são derrotados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14" y="2923475"/>
            <a:ext cx="869874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/>
          <p:nvPr/>
        </p:nvSpPr>
        <p:spPr>
          <a:xfrm rot="5400000">
            <a:off x="6480888" y="3676513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rot="-5400000">
            <a:off x="6480888" y="23288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7289088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10800000">
            <a:off x="5829813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6966425" y="2494963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move_cima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7047450" y="3754425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move_baixo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7834800" y="3084275"/>
            <a:ext cx="1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move_direita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4352400" y="30842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move_esquerda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5582200" y="20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{04936447-81C8-4262-93B2-E52D6CD8D141}</a:tableStyleId>
              </a:tblPr>
              <a:tblGrid>
                <a:gridCol w="833400"/>
                <a:gridCol w="833400"/>
                <a:gridCol w="833400"/>
              </a:tblGrid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22"/>
          <p:cNvSpPr txBox="1"/>
          <p:nvPr/>
        </p:nvSpPr>
        <p:spPr>
          <a:xfrm>
            <a:off x="6419338" y="4263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ataca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6419338" y="4710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defende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6062700" y="1318650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busca_premio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6062700" y="1816375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busca_inimigo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/>
          <p:nvPr/>
        </p:nvSpPr>
        <p:spPr>
          <a:xfrm>
            <a:off x="4254875" y="617750"/>
            <a:ext cx="2500200" cy="4525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exploração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754975" y="617700"/>
            <a:ext cx="2247000" cy="452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batalha</a:t>
            </a:r>
            <a:endParaRPr/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9450" y="2078875"/>
            <a:ext cx="3477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Ao executar a ação </a:t>
            </a:r>
            <a:r>
              <a:rPr b="1" lang="pt-BR"/>
              <a:t>busca_premio</a:t>
            </a:r>
            <a:r>
              <a:rPr lang="pt-BR"/>
              <a:t> o jogador altera suas probabilidades de movimento de modo a aumentar a chance de movimento na direção em que ele está mais </a:t>
            </a:r>
            <a:r>
              <a:rPr lang="pt-BR" u="sng"/>
              <a:t>distante</a:t>
            </a:r>
            <a:r>
              <a:rPr lang="pt-BR"/>
              <a:t> do prêmio, de forma a se aproximar ainda mais da vitória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14" y="2923475"/>
            <a:ext cx="869874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 rot="5400000">
            <a:off x="6480888" y="3676513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 rot="-5400000">
            <a:off x="6480888" y="23288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7289088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 rot="10800000">
            <a:off x="5829813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6966425" y="2494963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move_cima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7047450" y="3754425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move_baixo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7834800" y="3084275"/>
            <a:ext cx="1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move_direita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352400" y="30842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move_esquerda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4" name="Google Shape;224;p23"/>
          <p:cNvGraphicFramePr/>
          <p:nvPr/>
        </p:nvGraphicFramePr>
        <p:xfrm>
          <a:off x="5582200" y="20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{04936447-81C8-4262-93B2-E52D6CD8D141}</a:tableStyleId>
              </a:tblPr>
              <a:tblGrid>
                <a:gridCol w="833400"/>
                <a:gridCol w="833400"/>
                <a:gridCol w="833400"/>
              </a:tblGrid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23"/>
          <p:cNvSpPr txBox="1"/>
          <p:nvPr/>
        </p:nvSpPr>
        <p:spPr>
          <a:xfrm>
            <a:off x="6419338" y="4263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ataca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6419338" y="4710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defende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6062700" y="1318650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busca_premio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6062700" y="1816375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busca_inimigo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4254875" y="617750"/>
            <a:ext cx="2500200" cy="4525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exploração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6754975" y="617700"/>
            <a:ext cx="2247000" cy="452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batalha</a:t>
            </a:r>
            <a:endParaRPr/>
          </a:p>
        </p:txBody>
      </p:sp>
      <p:sp>
        <p:nvSpPr>
          <p:cNvPr id="235" name="Google Shape;23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729450" y="2078875"/>
            <a:ext cx="3477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professor deverá liderar a atividade e controlar o jogo e transição de turnos por meio dos botões na tela de atividade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botões da tela possuem atalho no teclado para facilitar o controle</a:t>
            </a: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14" y="2923475"/>
            <a:ext cx="869874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/>
          <p:nvPr/>
        </p:nvSpPr>
        <p:spPr>
          <a:xfrm rot="5400000">
            <a:off x="6480888" y="3676513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 rot="-5400000">
            <a:off x="6480888" y="23288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289088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 rot="10800000">
            <a:off x="5829813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6966425" y="2494963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move_cima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7047450" y="3754425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move_baixo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7834800" y="3084275"/>
            <a:ext cx="1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move_direita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4352400" y="30842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move_esquerda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6" name="Google Shape;246;p24"/>
          <p:cNvGraphicFramePr/>
          <p:nvPr/>
        </p:nvGraphicFramePr>
        <p:xfrm>
          <a:off x="5582200" y="20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{04936447-81C8-4262-93B2-E52D6CD8D141}</a:tableStyleId>
              </a:tblPr>
              <a:tblGrid>
                <a:gridCol w="833400"/>
                <a:gridCol w="833400"/>
                <a:gridCol w="833400"/>
              </a:tblGrid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24"/>
          <p:cNvSpPr txBox="1"/>
          <p:nvPr/>
        </p:nvSpPr>
        <p:spPr>
          <a:xfrm>
            <a:off x="6419338" y="4263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ataca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6419338" y="4710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defende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6062700" y="1318650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busca_premio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6062700" y="1816375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busca_inimigo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4">
            <a:alphaModFix/>
          </a:blip>
          <a:srcRect b="0" l="0" r="63810" t="81741"/>
          <a:stretch/>
        </p:blipFill>
        <p:spPr>
          <a:xfrm>
            <a:off x="1317888" y="4033226"/>
            <a:ext cx="2300723" cy="6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/>
          <p:nvPr/>
        </p:nvSpPr>
        <p:spPr>
          <a:xfrm>
            <a:off x="4254875" y="617750"/>
            <a:ext cx="2500200" cy="4525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exploração</a:t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6754975" y="617700"/>
            <a:ext cx="2247000" cy="452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batalha</a:t>
            </a:r>
            <a:endParaRPr/>
          </a:p>
        </p:txBody>
      </p:sp>
      <p:sp>
        <p:nvSpPr>
          <p:cNvPr id="258" name="Google Shape;2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259" name="Google Shape;259;p25"/>
          <p:cNvSpPr txBox="1"/>
          <p:nvPr>
            <p:ph idx="1" type="body"/>
          </p:nvPr>
        </p:nvSpPr>
        <p:spPr>
          <a:xfrm>
            <a:off x="729450" y="2078875"/>
            <a:ext cx="3477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aluno poderá acompanhar no painel o avatar, ao lado do seu nome juntamente com o estado e a próxima ação calculada</a:t>
            </a:r>
            <a:endParaRPr/>
          </a:p>
        </p:txBody>
      </p:sp>
      <p:pic>
        <p:nvPicPr>
          <p:cNvPr id="260" name="Google Shape;2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14" y="2923475"/>
            <a:ext cx="869874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/>
          <p:nvPr/>
        </p:nvSpPr>
        <p:spPr>
          <a:xfrm rot="5400000">
            <a:off x="6480888" y="3676513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 rot="-5400000">
            <a:off x="6480888" y="23288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7289088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 rot="10800000">
            <a:off x="5829813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6966425" y="2494963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move_cima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7047450" y="3754425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move_baixo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7834800" y="3084275"/>
            <a:ext cx="1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move_direita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4352400" y="30842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move_esquerda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9" name="Google Shape;269;p25"/>
          <p:cNvGraphicFramePr/>
          <p:nvPr/>
        </p:nvGraphicFramePr>
        <p:xfrm>
          <a:off x="5582200" y="20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{04936447-81C8-4262-93B2-E52D6CD8D141}</a:tableStyleId>
              </a:tblPr>
              <a:tblGrid>
                <a:gridCol w="833400"/>
                <a:gridCol w="833400"/>
                <a:gridCol w="833400"/>
              </a:tblGrid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25"/>
          <p:cNvSpPr txBox="1"/>
          <p:nvPr/>
        </p:nvSpPr>
        <p:spPr>
          <a:xfrm>
            <a:off x="6419338" y="4263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ataca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6419338" y="4710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defende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6062700" y="1318650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busca_premio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6062700" y="1816375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busca_inimigo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4" name="Google Shape;274;p25"/>
          <p:cNvPicPr preferRelativeResize="0"/>
          <p:nvPr/>
        </p:nvPicPr>
        <p:blipFill rotWithShape="1">
          <a:blip r:embed="rId4">
            <a:alphaModFix/>
          </a:blip>
          <a:srcRect b="60095" l="78821" r="954" t="7927"/>
          <a:stretch/>
        </p:blipFill>
        <p:spPr>
          <a:xfrm>
            <a:off x="1456600" y="3289400"/>
            <a:ext cx="1803100" cy="154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/>
          <p:nvPr/>
        </p:nvSpPr>
        <p:spPr>
          <a:xfrm>
            <a:off x="4254875" y="617750"/>
            <a:ext cx="2500200" cy="4525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exploração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6754975" y="617700"/>
            <a:ext cx="2247000" cy="452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batalha</a:t>
            </a:r>
            <a:endParaRPr/>
          </a:p>
        </p:txBody>
      </p:sp>
      <p:sp>
        <p:nvSpPr>
          <p:cNvPr id="281" name="Google Shape;2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282" name="Google Shape;282;p26"/>
          <p:cNvSpPr txBox="1"/>
          <p:nvPr>
            <p:ph idx="1" type="body"/>
          </p:nvPr>
        </p:nvSpPr>
        <p:spPr>
          <a:xfrm>
            <a:off x="729450" y="2078875"/>
            <a:ext cx="3477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jogo deverá chegar ao final quando restar apenas um jogador ou um dos jogadores alcançar a posição do prêmio</a:t>
            </a:r>
            <a:endParaRPr/>
          </a:p>
        </p:txBody>
      </p:sp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14" y="2923475"/>
            <a:ext cx="869874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/>
          <p:nvPr/>
        </p:nvSpPr>
        <p:spPr>
          <a:xfrm rot="5400000">
            <a:off x="6480888" y="3676513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 rot="-5400000">
            <a:off x="6480888" y="23288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7289088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 rot="10800000">
            <a:off x="5829813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6966425" y="2494963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move_cima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7047450" y="3754425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move_baixo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7834800" y="3084275"/>
            <a:ext cx="1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move_direita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4352400" y="30842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move_esquerda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5582200" y="20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{04936447-81C8-4262-93B2-E52D6CD8D141}</a:tableStyleId>
              </a:tblPr>
              <a:tblGrid>
                <a:gridCol w="833400"/>
                <a:gridCol w="833400"/>
                <a:gridCol w="833400"/>
              </a:tblGrid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3" name="Google Shape;293;p26"/>
          <p:cNvSpPr txBox="1"/>
          <p:nvPr/>
        </p:nvSpPr>
        <p:spPr>
          <a:xfrm>
            <a:off x="6419338" y="4263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ataca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6419338" y="4710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defende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6062700" y="1318650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busca_premio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6062700" y="1816375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busca_inimigo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7" name="Google Shape;2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526" y="3310575"/>
            <a:ext cx="1177595" cy="15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Apresentar uma aplicação de “inteligência artificial” baseando-se em uma implementação de autômatos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Introdução de conceitos como máquina de estados e probabilidade de eventos em uma atividade lúdica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Envolvimento dos alunos por meio de uma atividade em conjunto, com altas chances de engajamento com a instituição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Composto de 2 telas de interação, desenvolvidas no framework Flask, nas linguagens python, javascript, html e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primeira é direcionada ao aluno, onde ele poderá acessar o jogo para cadastrar as informações do seu personagem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segunda será controlada pelo professor, onde será apresentada a interação dos avatares “programados” pelos alunos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Durante a atividade, o professor realizará a transição de turnos do jogo e explicará os eventos transcorridos interagindo com os alunos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cadastro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400" y="1781700"/>
            <a:ext cx="6775201" cy="336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atividade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375" y="1689000"/>
            <a:ext cx="6357251" cy="34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aluno preencherá a ficha do jogador referente aos 2 estados possíveis dele: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Estado de Exploração 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Estado de Batalha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Dependendo do estado em que o jogador estiver, as probabilidades das ações deverão variar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Nesta ficha, o significado dos valores é de “pesos”. Quando eles forem introduzidos no sistema os valores serão convertidos em “probabilidades”, dependendo do total das pontuações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As ações realizadas pelo jogador serão sorteadas turno a turno, baseando-se nas probabilidades das ações primeiramente determinadas pelos alunos e alteradas no decorrer do jogo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As ações e a transição de estados está apresentada no próximo slide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4254875" y="617750"/>
            <a:ext cx="2500200" cy="4525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exploração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754975" y="617700"/>
            <a:ext cx="2247000" cy="452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batalha</a:t>
            </a:r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3477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Jogo possui dois modos: </a:t>
            </a:r>
            <a:r>
              <a:rPr b="1" lang="pt-BR"/>
              <a:t>e</a:t>
            </a:r>
            <a:r>
              <a:rPr b="1" lang="pt-BR"/>
              <a:t>xploração</a:t>
            </a:r>
            <a:r>
              <a:rPr lang="pt-BR"/>
              <a:t> e </a:t>
            </a:r>
            <a:r>
              <a:rPr b="1" lang="pt-BR"/>
              <a:t>batalha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 ambos ele pode executar qualquer uma das ações expostas ao lado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diferença vai depender da </a:t>
            </a:r>
            <a:r>
              <a:rPr lang="pt-BR" u="sng"/>
              <a:t>estratégia</a:t>
            </a:r>
            <a:r>
              <a:rPr lang="pt-BR"/>
              <a:t> do aluno ao programar os pesos das ações dentro de cada estado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14" y="2923475"/>
            <a:ext cx="869874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 rot="5400000">
            <a:off x="6480888" y="3676513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 rot="-5400000">
            <a:off x="6480888" y="23288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289088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rot="10800000">
            <a:off x="5829813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6419338" y="4263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ataca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419338" y="4710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defende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062700" y="1318650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busca_premio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062700" y="1816375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busca_inimigo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966425" y="2494963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move_cima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047450" y="3754425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move_baixo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7834800" y="3084275"/>
            <a:ext cx="1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move_direita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352400" y="30842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move_esquerda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4254875" y="617750"/>
            <a:ext cx="2500200" cy="4525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exploração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754975" y="617700"/>
            <a:ext cx="2247000" cy="452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batalha</a:t>
            </a:r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29450" y="2078875"/>
            <a:ext cx="3477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ação </a:t>
            </a:r>
            <a:r>
              <a:rPr b="1" lang="pt-BR"/>
              <a:t>busca_inimigo</a:t>
            </a:r>
            <a:r>
              <a:rPr lang="pt-BR"/>
              <a:t> permite a mudança de estados do modo exploração para o modo batalha quando um inimigo é encontrado dentro da área adjacente à posição do jogador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ação </a:t>
            </a:r>
            <a:r>
              <a:rPr b="1" lang="pt-BR"/>
              <a:t>ataca</a:t>
            </a:r>
            <a:r>
              <a:rPr lang="pt-BR"/>
              <a:t> realiza um ataque em um inimigo, caso exista, que esteja presente dentro desta região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Caso exista mais de um inimigo dentro desta região, apenas o primeiro encontrado será atacado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14" y="2923475"/>
            <a:ext cx="869874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 rot="5400000">
            <a:off x="6480888" y="3676513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-5400000">
            <a:off x="6480888" y="23288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7289088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10800000">
            <a:off x="5829813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966425" y="2494963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move_cima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7047450" y="3754425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move_baixo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7834800" y="3084275"/>
            <a:ext cx="1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move_direita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352400" y="30842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move_esquerda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8" name="Google Shape;158;p20"/>
          <p:cNvGraphicFramePr/>
          <p:nvPr/>
        </p:nvGraphicFramePr>
        <p:xfrm>
          <a:off x="5582200" y="20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{04936447-81C8-4262-93B2-E52D6CD8D141}</a:tableStyleId>
              </a:tblPr>
              <a:tblGrid>
                <a:gridCol w="833400"/>
                <a:gridCol w="833400"/>
                <a:gridCol w="833400"/>
              </a:tblGrid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0"/>
          <p:cNvSpPr txBox="1"/>
          <p:nvPr/>
        </p:nvSpPr>
        <p:spPr>
          <a:xfrm>
            <a:off x="6419338" y="4263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ataca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6419338" y="4710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defende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6062700" y="1318650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busca_premio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062700" y="1816375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busca_inimigo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4254875" y="617750"/>
            <a:ext cx="2500200" cy="4525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exploração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754975" y="617700"/>
            <a:ext cx="2247000" cy="452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batalha</a:t>
            </a:r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do jogo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729450" y="2078875"/>
            <a:ext cx="3477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Ao final do ataque, é feita uma verificação de existência de inimigo dentro da região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Em caso negativo, o jogador retorna para o estado de exploração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No caso positivo, ele se mantém em modo batalha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ordem de cálculo de ações é: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defesa -&gt; ataque -&gt; movimento -&gt; buscas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Desta forma, é possível ocorrer o bloqueio de um ataque, sendo esta a única maneira de sobreviver a uma investida inimiga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14" y="2923475"/>
            <a:ext cx="869874" cy="7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 rot="5400000">
            <a:off x="6480888" y="3676513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rot="-5400000">
            <a:off x="6480888" y="23288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7289088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 rot="10800000">
            <a:off x="5829813" y="3016775"/>
            <a:ext cx="5457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6966425" y="2494963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move_cima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7047450" y="3754425"/>
            <a:ext cx="1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move_baixo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7834800" y="3084275"/>
            <a:ext cx="1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move_direita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352400" y="30842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move_esquerda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0" name="Google Shape;180;p21"/>
          <p:cNvGraphicFramePr/>
          <p:nvPr/>
        </p:nvGraphicFramePr>
        <p:xfrm>
          <a:off x="5582200" y="20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{04936447-81C8-4262-93B2-E52D6CD8D141}</a:tableStyleId>
              </a:tblPr>
              <a:tblGrid>
                <a:gridCol w="833400"/>
                <a:gridCol w="833400"/>
                <a:gridCol w="833400"/>
              </a:tblGrid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1"/>
          <p:cNvSpPr txBox="1"/>
          <p:nvPr/>
        </p:nvSpPr>
        <p:spPr>
          <a:xfrm>
            <a:off x="6419338" y="4263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ataca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6419338" y="4710775"/>
            <a:ext cx="8259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defende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6062700" y="1318650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busca_premio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6062700" y="1816375"/>
            <a:ext cx="13821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busca_inimigo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