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8" r:id="rId4"/>
    <p:sldId id="286" r:id="rId5"/>
    <p:sldId id="285" r:id="rId6"/>
    <p:sldId id="284" r:id="rId7"/>
    <p:sldId id="288" r:id="rId8"/>
    <p:sldId id="292" r:id="rId9"/>
    <p:sldId id="295" r:id="rId10"/>
    <p:sldId id="297" r:id="rId11"/>
    <p:sldId id="298" r:id="rId12"/>
    <p:sldId id="29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8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CD5F"/>
    <a:srgbClr val="55C1E7"/>
    <a:srgbClr val="93B784"/>
    <a:srgbClr val="1B90A2"/>
    <a:srgbClr val="A6A6A6"/>
    <a:srgbClr val="595E64"/>
    <a:srgbClr val="4FCCAC"/>
    <a:srgbClr val="A1D46F"/>
    <a:srgbClr val="D2D4D7"/>
    <a:srgbClr val="FD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3" autoAdjust="0"/>
    <p:restoredTop sz="92692" autoAdjust="0"/>
  </p:normalViewPr>
  <p:slideViewPr>
    <p:cSldViewPr snapToGrid="0">
      <p:cViewPr>
        <p:scale>
          <a:sx n="80" d="100"/>
          <a:sy n="80" d="100"/>
        </p:scale>
        <p:origin x="-883" y="-82"/>
      </p:cViewPr>
      <p:guideLst>
        <p:guide orient="horz" pos="186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E0BC6-38A4-47D2-A16E-1969BFB3BA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11FDB-DAD7-4D52-9BAA-09527333435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0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7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7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7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111FDB-DAD7-4D52-9BAA-09527333435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86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29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5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483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116"/>
          <a:stretch/>
        </p:blipFill>
        <p:spPr>
          <a:xfrm>
            <a:off x="0" y="0"/>
            <a:ext cx="12192000" cy="73896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880"/>
          <a:stretch/>
        </p:blipFill>
        <p:spPr>
          <a:xfrm>
            <a:off x="0" y="6313714"/>
            <a:ext cx="12192000" cy="544286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0" y="134543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10" name="等腰三角形 9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01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8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65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9990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6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0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46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199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C0710-1941-4207-AFC4-70422DBD405E}" type="datetimeFigureOut">
              <a:rPr lang="zh-CN" altLang="en-US" smtClean="0"/>
              <a:pPr/>
              <a:t>2023-03-04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F7A2-AB4B-46DB-92F9-EC6C90760E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4" y="-7490705"/>
            <a:ext cx="13994747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8264080" y="2786034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9813541" flipH="1">
            <a:off x="4935523" y="1487368"/>
            <a:ext cx="443524" cy="386081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4" y="6243560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3" y="5171429"/>
            <a:ext cx="443524" cy="386082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50" y="2497461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008217" y="3321572"/>
            <a:ext cx="63460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r>
              <a:rPr lang="zh-CN" altLang="en-US" sz="54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小镇</a:t>
            </a:r>
          </a:p>
          <a:p>
            <a:pPr algn="ctr"/>
            <a:endParaRPr lang="en-US" altLang="zh-CN" sz="36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6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服务手册</a:t>
            </a:r>
            <a:endParaRPr lang="en-US" altLang="zh-CN" sz="36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758570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334139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60" y="5144934"/>
            <a:ext cx="443524" cy="386082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8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8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3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3611563" cy="6858000"/>
            <a:chOff x="-3028949" y="0"/>
            <a:chExt cx="3611563" cy="6858000"/>
          </a:xfrm>
        </p:grpSpPr>
        <p:sp>
          <p:nvSpPr>
            <p:cNvPr id="5" name="矩形 4"/>
            <p:cNvSpPr/>
            <p:nvPr/>
          </p:nvSpPr>
          <p:spPr>
            <a:xfrm>
              <a:off x="-3028949" y="0"/>
              <a:ext cx="3611563" cy="68580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2020908" y="2236818"/>
              <a:ext cx="15954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杂志好评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521921" y="2762259"/>
              <a:ext cx="465354" cy="469881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338" y="389329"/>
            <a:ext cx="7877175" cy="590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22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0"/>
            <a:ext cx="3611563" cy="6858000"/>
            <a:chOff x="-3028949" y="0"/>
            <a:chExt cx="3611563" cy="6858000"/>
          </a:xfrm>
        </p:grpSpPr>
        <p:sp>
          <p:nvSpPr>
            <p:cNvPr id="5" name="矩形 4"/>
            <p:cNvSpPr/>
            <p:nvPr/>
          </p:nvSpPr>
          <p:spPr>
            <a:xfrm>
              <a:off x="-3028949" y="0"/>
              <a:ext cx="3611563" cy="68580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2020908" y="2236818"/>
              <a:ext cx="15954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杂志好评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521921" y="2762259"/>
              <a:ext cx="465354" cy="469881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9" b="5323"/>
          <a:stretch/>
        </p:blipFill>
        <p:spPr bwMode="auto">
          <a:xfrm>
            <a:off x="3767138" y="866208"/>
            <a:ext cx="808146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60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901374" y="-7490705"/>
            <a:ext cx="13994747" cy="14398984"/>
            <a:chOff x="-901373" y="-7490705"/>
            <a:chExt cx="13994746" cy="14398984"/>
          </a:xfrm>
        </p:grpSpPr>
        <p:sp>
          <p:nvSpPr>
            <p:cNvPr id="13" name="矩形 12"/>
            <p:cNvSpPr/>
            <p:nvPr/>
          </p:nvSpPr>
          <p:spPr>
            <a:xfrm>
              <a:off x="0" y="50279"/>
              <a:ext cx="12192000" cy="6858000"/>
            </a:xfrm>
            <a:prstGeom prst="rect">
              <a:avLst/>
            </a:prstGeom>
            <a:solidFill>
              <a:srgbClr val="1B90A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弦形 18"/>
            <p:cNvSpPr/>
            <p:nvPr/>
          </p:nvSpPr>
          <p:spPr>
            <a:xfrm rot="13350635">
              <a:off x="-901373" y="-7490705"/>
              <a:ext cx="13994746" cy="14310154"/>
            </a:xfrm>
            <a:prstGeom prst="chord">
              <a:avLst>
                <a:gd name="adj1" fmla="val 4600706"/>
                <a:gd name="adj2" fmla="val 1887938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2" name="等腰三角形 11"/>
          <p:cNvSpPr/>
          <p:nvPr/>
        </p:nvSpPr>
        <p:spPr>
          <a:xfrm rot="18000000" flipH="1">
            <a:off x="10948158" y="2241630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 rot="18000000" flipH="1">
            <a:off x="3034034" y="6243560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9813541" flipH="1">
            <a:off x="2248357" y="1045924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8000000" flipH="1">
            <a:off x="3590153" y="5552429"/>
            <a:ext cx="443524" cy="386082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8000000" flipH="1">
            <a:off x="1358650" y="2497461"/>
            <a:ext cx="443524" cy="386082"/>
          </a:xfrm>
          <a:prstGeom prst="triangl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758570" y="3341396"/>
            <a:ext cx="1202722" cy="831130"/>
            <a:chOff x="1720243" y="1975504"/>
            <a:chExt cx="1202722" cy="831130"/>
          </a:xfrm>
        </p:grpSpPr>
        <p:sp>
          <p:nvSpPr>
            <p:cNvPr id="7" name="等腰三角形 6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等腰三角形 36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 flipH="1">
            <a:off x="9230710" y="4301516"/>
            <a:ext cx="1202722" cy="831130"/>
            <a:chOff x="1720243" y="1975504"/>
            <a:chExt cx="1202722" cy="831130"/>
          </a:xfrm>
        </p:grpSpPr>
        <p:sp>
          <p:nvSpPr>
            <p:cNvPr id="28" name="等腰三角形 27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等腰三角形 28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等腰三角形 29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solidFill>
              <a:srgbClr val="55C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等腰三角形 37"/>
            <p:cNvSpPr/>
            <p:nvPr/>
          </p:nvSpPr>
          <p:spPr>
            <a:xfrm rot="19813541" flipH="1">
              <a:off x="1720243" y="2198028"/>
              <a:ext cx="443524" cy="386081"/>
            </a:xfrm>
            <a:prstGeom prst="triangle">
              <a:avLst/>
            </a:prstGeom>
            <a:solidFill>
              <a:srgbClr val="FDCD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等腰三角形 30"/>
          <p:cNvSpPr/>
          <p:nvPr/>
        </p:nvSpPr>
        <p:spPr>
          <a:xfrm rot="6300000" flipH="1">
            <a:off x="10683360" y="5144934"/>
            <a:ext cx="443524" cy="386082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等腰三角形 31"/>
          <p:cNvSpPr/>
          <p:nvPr/>
        </p:nvSpPr>
        <p:spPr>
          <a:xfrm rot="21257021" flipH="1">
            <a:off x="603906" y="5433506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 rot="1539679" flipH="1">
            <a:off x="1080103" y="5563024"/>
            <a:ext cx="443524" cy="386081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等腰三角形 33"/>
          <p:cNvSpPr/>
          <p:nvPr/>
        </p:nvSpPr>
        <p:spPr>
          <a:xfrm rot="20540864" flipH="1">
            <a:off x="1849818" y="6281081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等腰三角形 34"/>
          <p:cNvSpPr/>
          <p:nvPr/>
        </p:nvSpPr>
        <p:spPr>
          <a:xfrm rot="20540864" flipH="1">
            <a:off x="9662455" y="6281081"/>
            <a:ext cx="443524" cy="386081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 flipH="1">
            <a:off x="11331155" y="6167738"/>
            <a:ext cx="443524" cy="386081"/>
          </a:xfrm>
          <a:prstGeom prst="triangle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5"/>
          <p:cNvSpPr txBox="1"/>
          <p:nvPr/>
        </p:nvSpPr>
        <p:spPr>
          <a:xfrm>
            <a:off x="4423345" y="1177221"/>
            <a:ext cx="36167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Contact us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247001" y="2008218"/>
            <a:ext cx="78098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论文</a:t>
            </a:r>
            <a:r>
              <a:rPr lang="zh-CN" altLang="en-US" sz="36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小镇</a:t>
            </a:r>
          </a:p>
          <a:p>
            <a:endParaRPr lang="en-US" altLang="zh-CN" sz="28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客服微信：</a:t>
            </a:r>
            <a:r>
              <a:rPr lang="en-US" altLang="zh-CN" sz="28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250196245</a:t>
            </a:r>
            <a:endParaRPr lang="en-US" altLang="zh-CN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邮箱：</a:t>
            </a:r>
            <a:r>
              <a:rPr lang="en-US" altLang="zh-CN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SCIpapertown@163.com</a:t>
            </a:r>
            <a:endParaRPr lang="zh-CN" altLang="en-US" sz="28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97123" y="2351553"/>
            <a:ext cx="1844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811829" y="2762260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等腰三角形 7"/>
          <p:cNvSpPr/>
          <p:nvPr/>
        </p:nvSpPr>
        <p:spPr>
          <a:xfrm rot="5400000" flipH="1">
            <a:off x="4551879" y="1121192"/>
            <a:ext cx="519388" cy="452119"/>
          </a:xfrm>
          <a:prstGeom prst="triangle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285429" y="1054864"/>
            <a:ext cx="1932494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论文润色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217923" y="1085641"/>
            <a:ext cx="45625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母语编辑润色</a:t>
            </a:r>
            <a:endParaRPr lang="en-US" altLang="zh-CN" sz="24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高端润色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精深润色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双语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润色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5285429" y="2442697"/>
            <a:ext cx="1932494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论文翻译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17925" y="2473473"/>
            <a:ext cx="2821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留学研究生翻译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英文母语润色</a:t>
            </a:r>
          </a:p>
        </p:txBody>
      </p:sp>
      <p:sp>
        <p:nvSpPr>
          <p:cNvPr id="27" name="等腰三角形 26"/>
          <p:cNvSpPr/>
          <p:nvPr/>
        </p:nvSpPr>
        <p:spPr>
          <a:xfrm rot="5400000" flipH="1">
            <a:off x="4551879" y="2509025"/>
            <a:ext cx="519388" cy="452119"/>
          </a:xfrm>
          <a:prstGeom prst="triangle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285429" y="3830529"/>
            <a:ext cx="1932494" cy="605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论文投稿</a:t>
            </a:r>
            <a:endParaRPr lang="zh-CN" altLang="en-US" sz="3200" b="1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217924" y="3861306"/>
            <a:ext cx="3511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 letter</a:t>
            </a:r>
          </a:p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格式编辑</a:t>
            </a:r>
          </a:p>
          <a:p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文献管理</a:t>
            </a:r>
          </a:p>
        </p:txBody>
      </p:sp>
      <p:sp>
        <p:nvSpPr>
          <p:cNvPr id="29" name="等腰三角形 28"/>
          <p:cNvSpPr/>
          <p:nvPr/>
        </p:nvSpPr>
        <p:spPr>
          <a:xfrm rot="5400000" flipH="1">
            <a:off x="4551879" y="3896858"/>
            <a:ext cx="519388" cy="452119"/>
          </a:xfrm>
          <a:prstGeom prst="triangle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ee the source imag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920"/>
          <a:stretch/>
        </p:blipFill>
        <p:spPr bwMode="auto">
          <a:xfrm rot="21048340">
            <a:off x="8477291" y="4638021"/>
            <a:ext cx="3546265" cy="182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2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53276" y="2271415"/>
            <a:ext cx="15050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润色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74668" y="2762260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689095" y="236670"/>
            <a:ext cx="2632409" cy="605935"/>
            <a:chOff x="4585514" y="1054863"/>
            <a:chExt cx="2632409" cy="60593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605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润色内容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4798926" y="898225"/>
            <a:ext cx="6859673" cy="526518"/>
            <a:chOff x="1207139" y="1981715"/>
            <a:chExt cx="7818209" cy="1353355"/>
          </a:xfrm>
        </p:grpSpPr>
        <p:grpSp>
          <p:nvGrpSpPr>
            <p:cNvPr id="41" name="组合 40"/>
            <p:cNvGrpSpPr/>
            <p:nvPr/>
          </p:nvGrpSpPr>
          <p:grpSpPr>
            <a:xfrm>
              <a:off x="1207139" y="2384377"/>
              <a:ext cx="7818209" cy="632966"/>
              <a:chOff x="1070940" y="2429043"/>
              <a:chExt cx="7818209" cy="632966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070940" y="2429043"/>
                <a:ext cx="2613488" cy="626214"/>
              </a:xfrm>
              <a:prstGeom prst="rect">
                <a:avLst/>
              </a:prstGeom>
              <a:solidFill>
                <a:srgbClr val="1B90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3680406" y="2429043"/>
                <a:ext cx="2613488" cy="626214"/>
              </a:xfrm>
              <a:prstGeom prst="rect">
                <a:avLst/>
              </a:prstGeom>
              <a:solidFill>
                <a:srgbClr val="A1D4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6275661" y="2435795"/>
                <a:ext cx="2613488" cy="626214"/>
              </a:xfrm>
              <a:prstGeom prst="rect">
                <a:avLst/>
              </a:prstGeom>
              <a:solidFill>
                <a:srgbClr val="55C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椭圆 41"/>
            <p:cNvSpPr/>
            <p:nvPr/>
          </p:nvSpPr>
          <p:spPr>
            <a:xfrm>
              <a:off x="2126726" y="1985637"/>
              <a:ext cx="674522" cy="1296272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1B90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2205136" y="2380446"/>
              <a:ext cx="529223" cy="614449"/>
              <a:chOff x="1871808" y="1038680"/>
              <a:chExt cx="794755" cy="891641"/>
            </a:xfrm>
          </p:grpSpPr>
          <p:sp>
            <p:nvSpPr>
              <p:cNvPr id="53" name="任意多边形 52"/>
              <p:cNvSpPr/>
              <p:nvPr/>
            </p:nvSpPr>
            <p:spPr>
              <a:xfrm>
                <a:off x="1871808" y="1038680"/>
                <a:ext cx="794755" cy="613204"/>
              </a:xfrm>
              <a:custGeom>
                <a:avLst/>
                <a:gdLst>
                  <a:gd name="connsiteX0" fmla="*/ 107577 w 1089213"/>
                  <a:gd name="connsiteY0" fmla="*/ 79281 h 689163"/>
                  <a:gd name="connsiteX1" fmla="*/ 107577 w 1089213"/>
                  <a:gd name="connsiteY1" fmla="*/ 609880 h 689163"/>
                  <a:gd name="connsiteX2" fmla="*/ 981635 w 1089213"/>
                  <a:gd name="connsiteY2" fmla="*/ 609880 h 689163"/>
                  <a:gd name="connsiteX3" fmla="*/ 981635 w 1089213"/>
                  <a:gd name="connsiteY3" fmla="*/ 79281 h 689163"/>
                  <a:gd name="connsiteX4" fmla="*/ 87972 w 1089213"/>
                  <a:gd name="connsiteY4" fmla="*/ 0 h 689163"/>
                  <a:gd name="connsiteX5" fmla="*/ 1001241 w 1089213"/>
                  <a:gd name="connsiteY5" fmla="*/ 0 h 689163"/>
                  <a:gd name="connsiteX6" fmla="*/ 1089213 w 1089213"/>
                  <a:gd name="connsiteY6" fmla="*/ 87972 h 689163"/>
                  <a:gd name="connsiteX7" fmla="*/ 1089213 w 1089213"/>
                  <a:gd name="connsiteY7" fmla="*/ 601191 h 689163"/>
                  <a:gd name="connsiteX8" fmla="*/ 1001241 w 1089213"/>
                  <a:gd name="connsiteY8" fmla="*/ 689163 h 689163"/>
                  <a:gd name="connsiteX9" fmla="*/ 87972 w 1089213"/>
                  <a:gd name="connsiteY9" fmla="*/ 689163 h 689163"/>
                  <a:gd name="connsiteX10" fmla="*/ 0 w 1089213"/>
                  <a:gd name="connsiteY10" fmla="*/ 601191 h 689163"/>
                  <a:gd name="connsiteX11" fmla="*/ 0 w 1089213"/>
                  <a:gd name="connsiteY11" fmla="*/ 87972 h 689163"/>
                  <a:gd name="connsiteX12" fmla="*/ 87972 w 1089213"/>
                  <a:gd name="connsiteY12" fmla="*/ 0 h 68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9213" h="689163">
                    <a:moveTo>
                      <a:pt x="107577" y="79281"/>
                    </a:moveTo>
                    <a:lnTo>
                      <a:pt x="107577" y="609880"/>
                    </a:lnTo>
                    <a:lnTo>
                      <a:pt x="981635" y="609880"/>
                    </a:lnTo>
                    <a:lnTo>
                      <a:pt x="981635" y="79281"/>
                    </a:lnTo>
                    <a:close/>
                    <a:moveTo>
                      <a:pt x="87972" y="0"/>
                    </a:moveTo>
                    <a:lnTo>
                      <a:pt x="1001241" y="0"/>
                    </a:lnTo>
                    <a:cubicBezTo>
                      <a:pt x="1049827" y="0"/>
                      <a:pt x="1089213" y="39386"/>
                      <a:pt x="1089213" y="87972"/>
                    </a:cubicBezTo>
                    <a:lnTo>
                      <a:pt x="1089213" y="601191"/>
                    </a:lnTo>
                    <a:cubicBezTo>
                      <a:pt x="1089213" y="649777"/>
                      <a:pt x="1049827" y="689163"/>
                      <a:pt x="1001241" y="689163"/>
                    </a:cubicBezTo>
                    <a:lnTo>
                      <a:pt x="87972" y="689163"/>
                    </a:lnTo>
                    <a:cubicBezTo>
                      <a:pt x="39386" y="689163"/>
                      <a:pt x="0" y="649777"/>
                      <a:pt x="0" y="601191"/>
                    </a:cubicBezTo>
                    <a:lnTo>
                      <a:pt x="0" y="87972"/>
                    </a:lnTo>
                    <a:cubicBezTo>
                      <a:pt x="0" y="39386"/>
                      <a:pt x="39386" y="0"/>
                      <a:pt x="87972" y="0"/>
                    </a:cubicBezTo>
                    <a:close/>
                  </a:path>
                </a:pathLst>
              </a:custGeom>
              <a:solidFill>
                <a:srgbClr val="1B90A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4" name="组合 53"/>
              <p:cNvGrpSpPr/>
              <p:nvPr/>
            </p:nvGrpSpPr>
            <p:grpSpPr>
              <a:xfrm>
                <a:off x="1938714" y="1759793"/>
                <a:ext cx="633727" cy="170528"/>
                <a:chOff x="1938714" y="1759793"/>
                <a:chExt cx="633727" cy="170528"/>
              </a:xfrm>
            </p:grpSpPr>
            <p:sp>
              <p:nvSpPr>
                <p:cNvPr id="55" name="同侧圆角矩形 54"/>
                <p:cNvSpPr/>
                <p:nvPr/>
              </p:nvSpPr>
              <p:spPr>
                <a:xfrm rot="10800000">
                  <a:off x="1938714" y="1759793"/>
                  <a:ext cx="633727" cy="170528"/>
                </a:xfrm>
                <a:prstGeom prst="round2SameRect">
                  <a:avLst>
                    <a:gd name="adj1" fmla="val 50000"/>
                    <a:gd name="adj2" fmla="val 0"/>
                  </a:avLst>
                </a:prstGeom>
                <a:solidFill>
                  <a:srgbClr val="1B90A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6" name="直接连接符 55"/>
                <p:cNvCxnSpPr/>
                <p:nvPr/>
              </p:nvCxnSpPr>
              <p:spPr>
                <a:xfrm flipV="1">
                  <a:off x="2259424" y="1823520"/>
                  <a:ext cx="246743" cy="1"/>
                </a:xfrm>
                <a:prstGeom prst="line">
                  <a:avLst/>
                </a:prstGeom>
                <a:ln w="127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4" name="椭圆 43"/>
            <p:cNvSpPr/>
            <p:nvPr/>
          </p:nvSpPr>
          <p:spPr>
            <a:xfrm>
              <a:off x="7489053" y="2034876"/>
              <a:ext cx="759098" cy="130019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55C1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4846384" y="1981715"/>
              <a:ext cx="711417" cy="1300194"/>
            </a:xfrm>
            <a:prstGeom prst="ellipse">
              <a:avLst/>
            </a:prstGeom>
            <a:solidFill>
              <a:schemeClr val="bg1"/>
            </a:solidFill>
            <a:ln w="34925">
              <a:solidFill>
                <a:srgbClr val="A1D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6" name="组合 45"/>
            <p:cNvGrpSpPr/>
            <p:nvPr/>
          </p:nvGrpSpPr>
          <p:grpSpPr>
            <a:xfrm rot="19104625">
              <a:off x="7606447" y="2557137"/>
              <a:ext cx="482110" cy="252711"/>
              <a:chOff x="7073457" y="2939577"/>
              <a:chExt cx="1128434" cy="690968"/>
            </a:xfrm>
          </p:grpSpPr>
          <p:sp>
            <p:nvSpPr>
              <p:cNvPr id="51" name="任意多边形 50"/>
              <p:cNvSpPr/>
              <p:nvPr/>
            </p:nvSpPr>
            <p:spPr>
              <a:xfrm rot="5400000">
                <a:off x="7308707" y="2737360"/>
                <a:ext cx="690968" cy="1095401"/>
              </a:xfrm>
              <a:custGeom>
                <a:avLst/>
                <a:gdLst>
                  <a:gd name="connsiteX0" fmla="*/ 1220 w 541005"/>
                  <a:gd name="connsiteY0" fmla="*/ 1445557 h 1907514"/>
                  <a:gd name="connsiteX1" fmla="*/ 1220 w 541005"/>
                  <a:gd name="connsiteY1" fmla="*/ 349342 h 1907514"/>
                  <a:gd name="connsiteX2" fmla="*/ 541005 w 541005"/>
                  <a:gd name="connsiteY2" fmla="*/ 349342 h 1907514"/>
                  <a:gd name="connsiteX3" fmla="*/ 541005 w 541005"/>
                  <a:gd name="connsiteY3" fmla="*/ 1445560 h 1907514"/>
                  <a:gd name="connsiteX4" fmla="*/ 541003 w 541005"/>
                  <a:gd name="connsiteY4" fmla="*/ 1445560 h 1907514"/>
                  <a:gd name="connsiteX5" fmla="*/ 541004 w 541005"/>
                  <a:gd name="connsiteY5" fmla="*/ 1445557 h 1907514"/>
                  <a:gd name="connsiteX6" fmla="*/ 2 w 541005"/>
                  <a:gd name="connsiteY6" fmla="*/ 317962 h 1907514"/>
                  <a:gd name="connsiteX7" fmla="*/ 2 w 541005"/>
                  <a:gd name="connsiteY7" fmla="*/ 52995 h 1907514"/>
                  <a:gd name="connsiteX8" fmla="*/ 52997 w 541005"/>
                  <a:gd name="connsiteY8" fmla="*/ 0 h 1907514"/>
                  <a:gd name="connsiteX9" fmla="*/ 478428 w 541005"/>
                  <a:gd name="connsiteY9" fmla="*/ 0 h 1907514"/>
                  <a:gd name="connsiteX10" fmla="*/ 531423 w 541005"/>
                  <a:gd name="connsiteY10" fmla="*/ 52995 h 1907514"/>
                  <a:gd name="connsiteX11" fmla="*/ 531423 w 541005"/>
                  <a:gd name="connsiteY11" fmla="*/ 317962 h 1907514"/>
                  <a:gd name="connsiteX12" fmla="*/ 0 w 541005"/>
                  <a:gd name="connsiteY12" fmla="*/ 1445557 h 1907514"/>
                  <a:gd name="connsiteX13" fmla="*/ 1220 w 541005"/>
                  <a:gd name="connsiteY13" fmla="*/ 1445557 h 1907514"/>
                  <a:gd name="connsiteX14" fmla="*/ 1220 w 541005"/>
                  <a:gd name="connsiteY14" fmla="*/ 1445560 h 1907514"/>
                  <a:gd name="connsiteX15" fmla="*/ 541003 w 541005"/>
                  <a:gd name="connsiteY15" fmla="*/ 1445560 h 1907514"/>
                  <a:gd name="connsiteX16" fmla="*/ 268306 w 541005"/>
                  <a:gd name="connsiteY16" fmla="*/ 1907514 h 1907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41005" h="1907514">
                    <a:moveTo>
                      <a:pt x="1220" y="1445557"/>
                    </a:moveTo>
                    <a:lnTo>
                      <a:pt x="1220" y="349342"/>
                    </a:lnTo>
                    <a:lnTo>
                      <a:pt x="541005" y="349342"/>
                    </a:lnTo>
                    <a:lnTo>
                      <a:pt x="541005" y="1445560"/>
                    </a:lnTo>
                    <a:lnTo>
                      <a:pt x="541003" y="1445560"/>
                    </a:lnTo>
                    <a:lnTo>
                      <a:pt x="541004" y="1445557"/>
                    </a:lnTo>
                    <a:close/>
                    <a:moveTo>
                      <a:pt x="2" y="317962"/>
                    </a:moveTo>
                    <a:lnTo>
                      <a:pt x="2" y="52995"/>
                    </a:lnTo>
                    <a:cubicBezTo>
                      <a:pt x="2" y="23727"/>
                      <a:pt x="23729" y="0"/>
                      <a:pt x="52997" y="0"/>
                    </a:cubicBezTo>
                    <a:lnTo>
                      <a:pt x="478428" y="0"/>
                    </a:lnTo>
                    <a:cubicBezTo>
                      <a:pt x="507696" y="0"/>
                      <a:pt x="531423" y="23727"/>
                      <a:pt x="531423" y="52995"/>
                    </a:cubicBezTo>
                    <a:lnTo>
                      <a:pt x="531423" y="317962"/>
                    </a:lnTo>
                    <a:close/>
                    <a:moveTo>
                      <a:pt x="0" y="1445557"/>
                    </a:moveTo>
                    <a:lnTo>
                      <a:pt x="1220" y="1445557"/>
                    </a:lnTo>
                    <a:lnTo>
                      <a:pt x="1220" y="1445560"/>
                    </a:lnTo>
                    <a:lnTo>
                      <a:pt x="541003" y="1445560"/>
                    </a:lnTo>
                    <a:lnTo>
                      <a:pt x="268306" y="1907514"/>
                    </a:lnTo>
                    <a:close/>
                  </a:path>
                </a:pathLst>
              </a:custGeom>
              <a:solidFill>
                <a:srgbClr val="55C1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2" name="直接连接符 51"/>
              <p:cNvCxnSpPr/>
              <p:nvPr/>
            </p:nvCxnSpPr>
            <p:spPr>
              <a:xfrm>
                <a:off x="7073457" y="3037659"/>
                <a:ext cx="691558" cy="0"/>
              </a:xfrm>
              <a:prstGeom prst="line">
                <a:avLst/>
              </a:prstGeom>
              <a:ln w="222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4959537" y="2387494"/>
              <a:ext cx="527195" cy="491384"/>
              <a:chOff x="4140517" y="2411350"/>
              <a:chExt cx="527195" cy="491384"/>
            </a:xfrm>
            <a:noFill/>
          </p:grpSpPr>
          <p:sp>
            <p:nvSpPr>
              <p:cNvPr id="48" name="任意多边形 47"/>
              <p:cNvSpPr/>
              <p:nvPr/>
            </p:nvSpPr>
            <p:spPr>
              <a:xfrm>
                <a:off x="4140517" y="2411350"/>
                <a:ext cx="463015" cy="491384"/>
              </a:xfrm>
              <a:custGeom>
                <a:avLst/>
                <a:gdLst>
                  <a:gd name="connsiteX0" fmla="*/ 43920 w 814094"/>
                  <a:gd name="connsiteY0" fmla="*/ 331448 h 594960"/>
                  <a:gd name="connsiteX1" fmla="*/ 770174 w 814094"/>
                  <a:gd name="connsiteY1" fmla="*/ 331448 h 594960"/>
                  <a:gd name="connsiteX2" fmla="*/ 814094 w 814094"/>
                  <a:gd name="connsiteY2" fmla="*/ 375368 h 594960"/>
                  <a:gd name="connsiteX3" fmla="*/ 814094 w 814094"/>
                  <a:gd name="connsiteY3" fmla="*/ 551040 h 594960"/>
                  <a:gd name="connsiteX4" fmla="*/ 770174 w 814094"/>
                  <a:gd name="connsiteY4" fmla="*/ 594960 h 594960"/>
                  <a:gd name="connsiteX5" fmla="*/ 43920 w 814094"/>
                  <a:gd name="connsiteY5" fmla="*/ 594960 h 594960"/>
                  <a:gd name="connsiteX6" fmla="*/ 0 w 814094"/>
                  <a:gd name="connsiteY6" fmla="*/ 551040 h 594960"/>
                  <a:gd name="connsiteX7" fmla="*/ 0 w 814094"/>
                  <a:gd name="connsiteY7" fmla="*/ 375368 h 594960"/>
                  <a:gd name="connsiteX8" fmla="*/ 43920 w 814094"/>
                  <a:gd name="connsiteY8" fmla="*/ 331448 h 594960"/>
                  <a:gd name="connsiteX9" fmla="*/ 82862 w 814094"/>
                  <a:gd name="connsiteY9" fmla="*/ 0 h 594960"/>
                  <a:gd name="connsiteX10" fmla="*/ 731232 w 814094"/>
                  <a:gd name="connsiteY10" fmla="*/ 0 h 594960"/>
                  <a:gd name="connsiteX11" fmla="*/ 814094 w 814094"/>
                  <a:gd name="connsiteY11" fmla="*/ 331447 h 594960"/>
                  <a:gd name="connsiteX12" fmla="*/ 0 w 814094"/>
                  <a:gd name="connsiteY12" fmla="*/ 331447 h 594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14094" h="594960">
                    <a:moveTo>
                      <a:pt x="43920" y="331448"/>
                    </a:moveTo>
                    <a:lnTo>
                      <a:pt x="770174" y="331448"/>
                    </a:lnTo>
                    <a:cubicBezTo>
                      <a:pt x="794430" y="331448"/>
                      <a:pt x="814094" y="351112"/>
                      <a:pt x="814094" y="375368"/>
                    </a:cubicBezTo>
                    <a:lnTo>
                      <a:pt x="814094" y="551040"/>
                    </a:lnTo>
                    <a:cubicBezTo>
                      <a:pt x="814094" y="575296"/>
                      <a:pt x="794430" y="594960"/>
                      <a:pt x="770174" y="594960"/>
                    </a:cubicBezTo>
                    <a:lnTo>
                      <a:pt x="43920" y="594960"/>
                    </a:lnTo>
                    <a:cubicBezTo>
                      <a:pt x="19664" y="594960"/>
                      <a:pt x="0" y="575296"/>
                      <a:pt x="0" y="551040"/>
                    </a:cubicBezTo>
                    <a:lnTo>
                      <a:pt x="0" y="375368"/>
                    </a:lnTo>
                    <a:cubicBezTo>
                      <a:pt x="0" y="351112"/>
                      <a:pt x="19664" y="331448"/>
                      <a:pt x="43920" y="331448"/>
                    </a:cubicBezTo>
                    <a:close/>
                    <a:moveTo>
                      <a:pt x="82862" y="0"/>
                    </a:moveTo>
                    <a:lnTo>
                      <a:pt x="731232" y="0"/>
                    </a:lnTo>
                    <a:lnTo>
                      <a:pt x="814094" y="331447"/>
                    </a:lnTo>
                    <a:lnTo>
                      <a:pt x="0" y="331447"/>
                    </a:lnTo>
                    <a:close/>
                  </a:path>
                </a:pathLst>
              </a:custGeom>
              <a:grpFill/>
              <a:ln w="38100">
                <a:solidFill>
                  <a:srgbClr val="A1D4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4482734" y="2796340"/>
                <a:ext cx="60800" cy="101600"/>
              </a:xfrm>
              <a:prstGeom prst="ellipse">
                <a:avLst/>
              </a:prstGeom>
              <a:grpFill/>
              <a:ln>
                <a:solidFill>
                  <a:srgbClr val="A1D4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 flipH="1">
                <a:off x="4621993" y="2796340"/>
                <a:ext cx="45719" cy="101600"/>
              </a:xfrm>
              <a:prstGeom prst="ellipse">
                <a:avLst/>
              </a:prstGeom>
              <a:grpFill/>
              <a:ln>
                <a:solidFill>
                  <a:srgbClr val="A1D46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7" name="文本框 36"/>
          <p:cNvSpPr txBox="1"/>
          <p:nvPr/>
        </p:nvSpPr>
        <p:spPr>
          <a:xfrm>
            <a:off x="5235981" y="1470330"/>
            <a:ext cx="18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E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语法 拼写</a:t>
            </a:r>
            <a:endParaRPr lang="zh-CN" altLang="en-US" sz="2400" dirty="0">
              <a:solidFill>
                <a:srgbClr val="595E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37"/>
          <p:cNvSpPr txBox="1"/>
          <p:nvPr/>
        </p:nvSpPr>
        <p:spPr>
          <a:xfrm>
            <a:off x="5377536" y="1906965"/>
            <a:ext cx="1424825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语法修改</a:t>
            </a: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拼写错误</a:t>
            </a: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用词准确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38"/>
          <p:cNvSpPr txBox="1"/>
          <p:nvPr/>
        </p:nvSpPr>
        <p:spPr>
          <a:xfrm>
            <a:off x="7458319" y="1460993"/>
            <a:ext cx="18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E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句子 句式</a:t>
            </a:r>
            <a:endParaRPr lang="zh-CN" altLang="en-US" sz="2400" dirty="0">
              <a:solidFill>
                <a:srgbClr val="595E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39"/>
          <p:cNvSpPr txBox="1"/>
          <p:nvPr/>
        </p:nvSpPr>
        <p:spPr>
          <a:xfrm>
            <a:off x="7720892" y="1900446"/>
            <a:ext cx="1424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词汇高级</a:t>
            </a: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句型丰富</a:t>
            </a: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流畅</a:t>
            </a: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地道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42"/>
          <p:cNvSpPr txBox="1"/>
          <p:nvPr/>
        </p:nvSpPr>
        <p:spPr>
          <a:xfrm>
            <a:off x="9649458" y="1470330"/>
            <a:ext cx="1895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595E6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逻辑 优化</a:t>
            </a:r>
            <a:endParaRPr lang="zh-CN" altLang="en-US" sz="2400" dirty="0">
              <a:solidFill>
                <a:srgbClr val="595E6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43"/>
          <p:cNvSpPr txBox="1"/>
          <p:nvPr/>
        </p:nvSpPr>
        <p:spPr>
          <a:xfrm>
            <a:off x="9896398" y="1902944"/>
            <a:ext cx="16092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逻辑建议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结构优化</a:t>
            </a:r>
            <a:endParaRPr lang="en-US" altLang="zh-CN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</a:pPr>
            <a:r>
              <a:rPr lang="zh-CN" altLang="en-US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表达提升</a:t>
            </a:r>
            <a:endParaRPr lang="en-US" altLang="zh-CN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3719463" y="3326394"/>
            <a:ext cx="4283659" cy="605935"/>
            <a:chOff x="4585514" y="1054863"/>
            <a:chExt cx="2433298" cy="1182296"/>
          </a:xfrm>
        </p:grpSpPr>
        <p:sp>
          <p:nvSpPr>
            <p:cNvPr id="61" name="等腰三角形 60"/>
            <p:cNvSpPr/>
            <p:nvPr/>
          </p:nvSpPr>
          <p:spPr>
            <a:xfrm rot="5400000" flipH="1">
              <a:off x="4176282" y="1496789"/>
              <a:ext cx="1044524" cy="22605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14"/>
            <p:cNvSpPr txBox="1"/>
            <p:nvPr/>
          </p:nvSpPr>
          <p:spPr>
            <a:xfrm>
              <a:off x="5086318" y="1054863"/>
              <a:ext cx="1932494" cy="11822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服务流程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矩形 63"/>
          <p:cNvSpPr/>
          <p:nvPr/>
        </p:nvSpPr>
        <p:spPr>
          <a:xfrm>
            <a:off x="6326491" y="5033935"/>
            <a:ext cx="3192199" cy="576000"/>
          </a:xfrm>
          <a:prstGeom prst="rect">
            <a:avLst/>
          </a:prstGeom>
          <a:solidFill>
            <a:srgbClr val="55C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付款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947856" y="4427455"/>
            <a:ext cx="3565987" cy="576000"/>
          </a:xfrm>
          <a:prstGeom prst="rect">
            <a:avLst/>
          </a:prstGeom>
          <a:solidFill>
            <a:srgbClr val="FDC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母语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双语编辑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润色修改</a:t>
            </a:r>
          </a:p>
        </p:txBody>
      </p:sp>
      <p:sp>
        <p:nvSpPr>
          <p:cNvPr id="63" name="矩形 62"/>
          <p:cNvSpPr/>
          <p:nvPr/>
        </p:nvSpPr>
        <p:spPr>
          <a:xfrm>
            <a:off x="4798536" y="6245280"/>
            <a:ext cx="3567600" cy="576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</a:t>
            </a:r>
            <a:r>
              <a:rPr lang="en-US" altLang="zh-CN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邮件咨询</a:t>
            </a:r>
          </a:p>
        </p:txBody>
      </p:sp>
      <p:sp>
        <p:nvSpPr>
          <p:cNvPr id="69" name="矩形 68"/>
          <p:cNvSpPr/>
          <p:nvPr/>
        </p:nvSpPr>
        <p:spPr>
          <a:xfrm>
            <a:off x="5459810" y="5640251"/>
            <a:ext cx="3567600" cy="574549"/>
          </a:xfrm>
          <a:prstGeom prst="rect">
            <a:avLst/>
          </a:prstGeom>
          <a:solidFill>
            <a:srgbClr val="93B7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发送文档，审阅报价</a:t>
            </a:r>
          </a:p>
        </p:txBody>
      </p:sp>
      <p:sp>
        <p:nvSpPr>
          <p:cNvPr id="71" name="矩形 70"/>
          <p:cNvSpPr/>
          <p:nvPr/>
        </p:nvSpPr>
        <p:spPr>
          <a:xfrm>
            <a:off x="7759545" y="3817855"/>
            <a:ext cx="3266673" cy="576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主编审核返稿</a:t>
            </a:r>
            <a:endParaRPr lang="zh-CN" altLang="en-US" sz="2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45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983640" y="2293158"/>
            <a:ext cx="1775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润色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74668" y="2762260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19464" y="537474"/>
            <a:ext cx="5165457" cy="584775"/>
            <a:chOff x="4585514" y="1054863"/>
            <a:chExt cx="2934196" cy="1141009"/>
          </a:xfrm>
        </p:grpSpPr>
        <p:sp>
          <p:nvSpPr>
            <p:cNvPr id="61" name="等腰三角形 60"/>
            <p:cNvSpPr/>
            <p:nvPr/>
          </p:nvSpPr>
          <p:spPr>
            <a:xfrm rot="5400000" flipH="1">
              <a:off x="4176282" y="1496789"/>
              <a:ext cx="1044524" cy="22605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14"/>
            <p:cNvSpPr txBox="1"/>
            <p:nvPr/>
          </p:nvSpPr>
          <p:spPr>
            <a:xfrm>
              <a:off x="5086318" y="1054863"/>
              <a:ext cx="2433392" cy="114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服务费用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43164"/>
              </p:ext>
            </p:extLst>
          </p:nvPr>
        </p:nvGraphicFramePr>
        <p:xfrm>
          <a:off x="3762755" y="1744877"/>
          <a:ext cx="8154925" cy="416173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21216"/>
                <a:gridCol w="1836869"/>
                <a:gridCol w="2727960"/>
                <a:gridCol w="1249680"/>
                <a:gridCol w="1219200"/>
              </a:tblGrid>
              <a:tr h="98308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服务类型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服务特色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适用稿件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25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非会员价（元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千词）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会员价（元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千词）</a:t>
                      </a:r>
                    </a:p>
                  </a:txBody>
                  <a:tcPr anchor="ctr"/>
                </a:tc>
              </a:tr>
              <a:tr h="90859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高端润色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个月内免费多次润色</a:t>
                      </a:r>
                      <a:r>
                        <a:rPr lang="zh-CN" altLang="en-US" i="1" dirty="0" smtClean="0"/>
                        <a:t>*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需要进行多次修改的稿件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480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450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950685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精深润色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纯正母语编辑</a:t>
                      </a:r>
                      <a:endParaRPr lang="en-US" altLang="zh-CN" sz="1800" kern="1200" dirty="0" smtClean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投稿后返修要求提升语言的稿件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300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270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131936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双语润色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中英文双语编辑两轮润色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原稿件语言欠佳影响母语编辑理解或翻译而成的稿件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420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380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719465" y="5977264"/>
            <a:ext cx="79595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i="1" dirty="0" smtClean="0"/>
              <a:t>*免费</a:t>
            </a:r>
            <a:r>
              <a:rPr lang="zh-CN" altLang="en-US" i="1" dirty="0"/>
              <a:t>多轮润色服务期限为客户首次收到稿件后的</a:t>
            </a:r>
            <a:r>
              <a:rPr lang="en-US" altLang="zh-CN" i="1" dirty="0"/>
              <a:t>12</a:t>
            </a:r>
            <a:r>
              <a:rPr lang="zh-CN" altLang="en-US" i="1" dirty="0"/>
              <a:t>个月之内，且仅限作者</a:t>
            </a:r>
            <a:r>
              <a:rPr lang="zh-CN" altLang="en-US" i="1" dirty="0" smtClean="0"/>
              <a:t>后续自行</a:t>
            </a:r>
            <a:r>
              <a:rPr lang="zh-CN" altLang="en-US" i="1" dirty="0" smtClean="0"/>
              <a:t>改动</a:t>
            </a:r>
            <a:r>
              <a:rPr lang="zh-CN" altLang="en-US" i="1" dirty="0"/>
              <a:t>的总</a:t>
            </a:r>
            <a:r>
              <a:rPr lang="zh-CN" altLang="en-US" i="1" dirty="0"/>
              <a:t>词数累积小于</a:t>
            </a:r>
            <a:r>
              <a:rPr lang="zh-CN" altLang="en-US" i="1" dirty="0" smtClean="0"/>
              <a:t>原稿件</a:t>
            </a:r>
            <a:r>
              <a:rPr lang="en-US" altLang="zh-CN" i="1" dirty="0" smtClean="0"/>
              <a:t>10%</a:t>
            </a:r>
            <a:r>
              <a:rPr lang="zh-CN" altLang="en-US" i="1" dirty="0" smtClean="0"/>
              <a:t>的</a:t>
            </a:r>
            <a:r>
              <a:rPr lang="zh-CN" altLang="en-US" i="1" dirty="0"/>
              <a:t>稿件，</a:t>
            </a:r>
            <a:r>
              <a:rPr lang="zh-CN" altLang="en-US" i="1" dirty="0" smtClean="0"/>
              <a:t>超出部分</a:t>
            </a:r>
            <a:r>
              <a:rPr lang="zh-CN" altLang="en-US" i="1" dirty="0"/>
              <a:t>单独计价。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3109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28253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论文翻译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32074" y="1065236"/>
            <a:ext cx="2632409" cy="584775"/>
            <a:chOff x="4585514" y="1054863"/>
            <a:chExt cx="26324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服务内容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4477709" y="1824019"/>
            <a:ext cx="4006851" cy="523220"/>
            <a:chOff x="6868672" y="4489777"/>
            <a:chExt cx="4006851" cy="523220"/>
          </a:xfrm>
        </p:grpSpPr>
        <p:sp>
          <p:nvSpPr>
            <p:cNvPr id="31" name="等腰三角形 30"/>
            <p:cNvSpPr/>
            <p:nvPr/>
          </p:nvSpPr>
          <p:spPr>
            <a:xfrm rot="5400000" flipH="1">
              <a:off x="6851857" y="4599950"/>
              <a:ext cx="259692" cy="22606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首轮翻译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4477709" y="2663817"/>
            <a:ext cx="4006851" cy="523220"/>
            <a:chOff x="6868672" y="4489777"/>
            <a:chExt cx="4006851" cy="523220"/>
          </a:xfrm>
        </p:grpSpPr>
        <p:sp>
          <p:nvSpPr>
            <p:cNvPr id="42" name="等腰三角形 41"/>
            <p:cNvSpPr/>
            <p:nvPr/>
          </p:nvSpPr>
          <p:spPr>
            <a:xfrm rot="5400000" flipH="1">
              <a:off x="6851857" y="4599950"/>
              <a:ext cx="259692" cy="22606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双语审核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477709" y="3422093"/>
            <a:ext cx="4006851" cy="523220"/>
            <a:chOff x="6868672" y="4489777"/>
            <a:chExt cx="4006851" cy="523220"/>
          </a:xfrm>
        </p:grpSpPr>
        <p:sp>
          <p:nvSpPr>
            <p:cNvPr id="45" name="等腰三角形 44"/>
            <p:cNvSpPr/>
            <p:nvPr/>
          </p:nvSpPr>
          <p:spPr>
            <a:xfrm rot="5400000" flipH="1">
              <a:off x="6851857" y="4599950"/>
              <a:ext cx="259692" cy="22606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母语润色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477709" y="4191000"/>
            <a:ext cx="4006851" cy="523220"/>
            <a:chOff x="6868672" y="4489777"/>
            <a:chExt cx="4006851" cy="523220"/>
          </a:xfrm>
        </p:grpSpPr>
        <p:sp>
          <p:nvSpPr>
            <p:cNvPr id="48" name="等腰三角形 47"/>
            <p:cNvSpPr/>
            <p:nvPr/>
          </p:nvSpPr>
          <p:spPr>
            <a:xfrm rot="5400000" flipH="1">
              <a:off x="6851857" y="4599950"/>
              <a:ext cx="259692" cy="226061"/>
            </a:xfrm>
            <a:prstGeom prst="triangl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32"/>
            <p:cNvSpPr txBox="1"/>
            <p:nvPr/>
          </p:nvSpPr>
          <p:spPr>
            <a:xfrm>
              <a:off x="7217923" y="4489777"/>
              <a:ext cx="3657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二次审核</a:t>
              </a:r>
              <a:endParaRPr lang="zh-CN" altLang="en-US" sz="28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8183880" y="1792217"/>
            <a:ext cx="396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医学、食品、生物、机械</a:t>
            </a:r>
          </a:p>
          <a:p>
            <a:pPr fontAlgn="base"/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化工、能源、石油、电子</a:t>
            </a:r>
          </a:p>
          <a:p>
            <a:pPr fontAlgn="base"/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通信、航空、建筑、法律</a:t>
            </a:r>
          </a:p>
          <a:p>
            <a:pPr fontAlgn="base"/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金融、体育、文学、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电影等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7745603" y="1065236"/>
            <a:ext cx="2632409" cy="584775"/>
            <a:chOff x="4585514" y="1054863"/>
            <a:chExt cx="2632409" cy="584775"/>
          </a:xfrm>
        </p:grpSpPr>
        <p:sp>
          <p:nvSpPr>
            <p:cNvPr id="54" name="等腰三角形 53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翻译领域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矩形 11"/>
          <p:cNvSpPr/>
          <p:nvPr/>
        </p:nvSpPr>
        <p:spPr>
          <a:xfrm>
            <a:off x="8183880" y="4414203"/>
            <a:ext cx="3749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论文、文献、摘要、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图书</a:t>
            </a:r>
            <a:endParaRPr lang="en-US" altLang="zh-CN" sz="2400" dirty="0" smtClean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/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标准、专利、合同、标书课题申请书、产品手册等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6" name="组合 55"/>
          <p:cNvGrpSpPr/>
          <p:nvPr/>
        </p:nvGrpSpPr>
        <p:grpSpPr>
          <a:xfrm>
            <a:off x="7745603" y="3502937"/>
            <a:ext cx="2632409" cy="584775"/>
            <a:chOff x="4585514" y="1054863"/>
            <a:chExt cx="2632409" cy="584775"/>
          </a:xfrm>
        </p:grpSpPr>
        <p:sp>
          <p:nvSpPr>
            <p:cNvPr id="57" name="等腰三角形 56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翻译类型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053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4811" y="2293158"/>
            <a:ext cx="17753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74668" y="2762260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749944" y="583194"/>
            <a:ext cx="5165457" cy="584775"/>
            <a:chOff x="4585514" y="1054863"/>
            <a:chExt cx="2934196" cy="1141009"/>
          </a:xfrm>
        </p:grpSpPr>
        <p:sp>
          <p:nvSpPr>
            <p:cNvPr id="61" name="等腰三角形 60"/>
            <p:cNvSpPr/>
            <p:nvPr/>
          </p:nvSpPr>
          <p:spPr>
            <a:xfrm rot="5400000" flipH="1">
              <a:off x="4176282" y="1496789"/>
              <a:ext cx="1044524" cy="226059"/>
            </a:xfrm>
            <a:prstGeom prst="triangle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文本框 14"/>
            <p:cNvSpPr txBox="1"/>
            <p:nvPr/>
          </p:nvSpPr>
          <p:spPr>
            <a:xfrm>
              <a:off x="5086318" y="1054863"/>
              <a:ext cx="2433392" cy="1141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服务费用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896476"/>
              </p:ext>
            </p:extLst>
          </p:nvPr>
        </p:nvGraphicFramePr>
        <p:xfrm>
          <a:off x="4189474" y="1790597"/>
          <a:ext cx="6950965" cy="1714603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70843"/>
                <a:gridCol w="2419568"/>
                <a:gridCol w="2360554"/>
              </a:tblGrid>
              <a:tr h="51490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服务类型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非会员价</a:t>
                      </a:r>
                      <a:endParaRPr lang="en-US" altLang="zh-CN" sz="1800" kern="1200" dirty="0" smtClean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32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会员价</a:t>
                      </a:r>
                      <a:endParaRPr lang="en-US" altLang="zh-CN" sz="1800" kern="1200" dirty="0" smtClean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62200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中译英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980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千字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900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千字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  <a:tr h="57769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英译中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380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千词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ts val="3200"/>
                        </a:lnSpc>
                      </a:pP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350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元</a:t>
                      </a:r>
                      <a:r>
                        <a:rPr lang="en-US" altLang="zh-CN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/</a:t>
                      </a:r>
                      <a:r>
                        <a:rPr lang="zh-CN" altLang="en-US" sz="1800" kern="1200" dirty="0" smtClean="0">
                          <a:solidFill>
                            <a:srgbClr val="595E64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千词</a:t>
                      </a:r>
                      <a:endParaRPr lang="zh-CN" altLang="en-US" sz="1800" kern="1200" dirty="0">
                        <a:solidFill>
                          <a:srgbClr val="595E64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6526" y="4522832"/>
            <a:ext cx="8064896" cy="2065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11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08042" y="2236818"/>
            <a:ext cx="15954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论文投稿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507029" y="2762259"/>
            <a:ext cx="465354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732074" y="504220"/>
            <a:ext cx="2632409" cy="584775"/>
            <a:chOff x="4585514" y="1054863"/>
            <a:chExt cx="2632409" cy="584775"/>
          </a:xfrm>
        </p:grpSpPr>
        <p:sp>
          <p:nvSpPr>
            <p:cNvPr id="8" name="等腰三角形 7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服务内容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4431988" y="1058341"/>
            <a:ext cx="638841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按照杂志要求排版稿件，调整参考文献格式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管理参考文献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撰写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cover letter</a:t>
            </a:r>
            <a:endParaRPr lang="zh-CN" altLang="en-US" sz="2400" dirty="0">
              <a:solidFill>
                <a:srgbClr val="595E6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期刊投稿系统投稿，保证投稿成功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修改稿件进行必要的修改标识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代客户支付版面费等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3732074" y="4146580"/>
            <a:ext cx="2632409" cy="584775"/>
            <a:chOff x="4585514" y="1054863"/>
            <a:chExt cx="2632409" cy="584775"/>
          </a:xfrm>
        </p:grpSpPr>
        <p:sp>
          <p:nvSpPr>
            <p:cNvPr id="37" name="等腰三角形 36"/>
            <p:cNvSpPr/>
            <p:nvPr/>
          </p:nvSpPr>
          <p:spPr>
            <a:xfrm rot="5400000" flipH="1">
              <a:off x="4551880" y="1121191"/>
              <a:ext cx="519388" cy="452119"/>
            </a:xfrm>
            <a:prstGeom prst="triangle">
              <a:avLst/>
            </a:prstGeom>
            <a:solidFill>
              <a:srgbClr val="93B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14"/>
            <p:cNvSpPr txBox="1"/>
            <p:nvPr/>
          </p:nvSpPr>
          <p:spPr>
            <a:xfrm>
              <a:off x="5285429" y="1054863"/>
              <a:ext cx="193249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200" b="1" dirty="0" smtClean="0">
                  <a:solidFill>
                    <a:srgbClr val="595E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服务费用</a:t>
              </a:r>
              <a:endParaRPr lang="zh-CN" altLang="en-US" sz="3200" b="1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4431989" y="4739917"/>
            <a:ext cx="6388410" cy="14388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SCI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 ：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篇（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篇）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投稿 ：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篇（会员 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篇） </a:t>
            </a:r>
          </a:p>
          <a:p>
            <a:pPr marL="342900" indent="-342900" fontAlgn="base">
              <a:lnSpc>
                <a:spcPts val="35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期刊改投 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次（</a:t>
            </a:r>
            <a:r>
              <a:rPr lang="zh-CN" altLang="en-US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会员</a:t>
            </a:r>
            <a:r>
              <a:rPr lang="en-US" altLang="zh-CN" sz="2400" dirty="0" smtClean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680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r>
              <a:rPr lang="en-US" altLang="zh-CN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595E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840" y="3751868"/>
            <a:ext cx="1725613" cy="158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1628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" y="0"/>
            <a:ext cx="3611563" cy="6858000"/>
          </a:xfrm>
          <a:prstGeom prst="rect">
            <a:avLst/>
          </a:prstGeom>
          <a:solidFill>
            <a:srgbClr val="1B90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24811" y="2312283"/>
            <a:ext cx="17448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收费</a:t>
            </a:r>
            <a:endParaRPr lang="en-US" altLang="zh-CN" sz="4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4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2674668" y="2762260"/>
            <a:ext cx="465355" cy="469881"/>
            <a:chOff x="2099842" y="1975504"/>
            <a:chExt cx="823123" cy="831130"/>
          </a:xfrm>
          <a:solidFill>
            <a:schemeClr val="bg1"/>
          </a:solidFill>
        </p:grpSpPr>
        <p:sp>
          <p:nvSpPr>
            <p:cNvPr id="24" name="等腰三角形 23"/>
            <p:cNvSpPr/>
            <p:nvPr/>
          </p:nvSpPr>
          <p:spPr>
            <a:xfrm rot="19813541" flipH="1">
              <a:off x="2099842" y="1975504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等腰三角形 24"/>
            <p:cNvSpPr/>
            <p:nvPr/>
          </p:nvSpPr>
          <p:spPr>
            <a:xfrm rot="19813541" flipH="1">
              <a:off x="2099844" y="2420553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等腰三角形 25"/>
            <p:cNvSpPr/>
            <p:nvPr/>
          </p:nvSpPr>
          <p:spPr>
            <a:xfrm rot="19813541" flipH="1">
              <a:off x="2479441" y="2198028"/>
              <a:ext cx="443524" cy="38608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482006"/>
              </p:ext>
            </p:extLst>
          </p:nvPr>
        </p:nvGraphicFramePr>
        <p:xfrm>
          <a:off x="4476749" y="899157"/>
          <a:ext cx="6591301" cy="3887846"/>
        </p:xfrm>
        <a:graphic>
          <a:graphicData uri="http://schemas.openxmlformats.org/drawingml/2006/table">
            <a:tbl>
              <a:tblPr/>
              <a:tblGrid>
                <a:gridCol w="869937"/>
                <a:gridCol w="1617273"/>
                <a:gridCol w="1205458"/>
                <a:gridCol w="1220716"/>
                <a:gridCol w="1677917"/>
              </a:tblGrid>
              <a:tr h="550138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服务类型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服务项目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非会员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价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千词字）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会员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价</a:t>
                      </a:r>
                      <a:endParaRPr lang="en-US" altLang="zh-CN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千词字）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适用稿件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论文润色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高端润色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需要反复多次调整才能定稿的稿件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精深润色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270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直接用英文撰写的稿件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（推荐*）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双语润色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420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先用中文撰写，已自行翻译成英文的稿件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论文翻译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中译英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900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原稿为中文，需要我们协助转换成英文进行发表的稿件</a:t>
                      </a:r>
                      <a:r>
                        <a:rPr lang="zh-CN" altLang="en-US" sz="14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（推荐*）</a:t>
                      </a:r>
                      <a:endParaRPr lang="en-US" altLang="zh-CN" sz="1400" b="0" i="0" u="none" strike="noStrike" dirty="0" smtClean="0">
                        <a:solidFill>
                          <a:srgbClr val="FF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英译中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380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350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英文参考资料</a:t>
                      </a:r>
                      <a:endParaRPr lang="en-US" altLang="zh-CN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论文投稿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SCI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论文期刊投稿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980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880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EI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论文期刊投稿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1180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1080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篇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34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期刊论文改投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680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680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元</a:t>
                      </a:r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/</a:t>
                      </a:r>
                      <a:r>
                        <a:rPr lang="zh-CN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14850" y="4848225"/>
            <a:ext cx="6457950" cy="1590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Note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/>
              <a:t>按作者原稿进行字数统计和计费，参考文献不计字数。</a:t>
            </a:r>
            <a:endParaRPr lang="en-US" altLang="zh-CN" sz="1400" dirty="0"/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/>
              <a:t>我方润色完成，若投稿后杂志指出有语言问题，我方审核后可免费对原稿件再润色，新增内容按字数单独计费。</a:t>
            </a:r>
            <a:endParaRPr lang="en-US" altLang="zh-CN" sz="1400" dirty="0" smtClean="0"/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/>
              <a:t>单次预存</a:t>
            </a:r>
            <a:r>
              <a:rPr lang="en-US" altLang="zh-CN" sz="1400" dirty="0" smtClean="0"/>
              <a:t>5000</a:t>
            </a:r>
            <a:r>
              <a:rPr lang="zh-CN" altLang="en-US" sz="1400" dirty="0" smtClean="0"/>
              <a:t>元以上可享受会员价。</a:t>
            </a:r>
            <a:endParaRPr lang="en-US" altLang="zh-CN" sz="1400" dirty="0" smtClean="0"/>
          </a:p>
          <a:p>
            <a:pPr marL="342900" indent="-342900">
              <a:lnSpc>
                <a:spcPts val="2000"/>
              </a:lnSpc>
              <a:buFont typeface="+mj-lt"/>
              <a:buAutoNum type="arabicPeriod"/>
            </a:pPr>
            <a:r>
              <a:rPr lang="zh-CN" altLang="en-US" sz="1400" dirty="0" smtClean="0"/>
              <a:t>本公司可开具增值税普通发票，外加税点</a:t>
            </a:r>
            <a:r>
              <a:rPr lang="en-US" altLang="zh-CN" sz="1400" dirty="0" smtClean="0"/>
              <a:t>6%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2449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876866"/>
            <a:ext cx="8401050" cy="417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组合 3"/>
          <p:cNvGrpSpPr/>
          <p:nvPr/>
        </p:nvGrpSpPr>
        <p:grpSpPr>
          <a:xfrm>
            <a:off x="0" y="0"/>
            <a:ext cx="3611563" cy="6858000"/>
            <a:chOff x="-3028949" y="0"/>
            <a:chExt cx="3611563" cy="6858000"/>
          </a:xfrm>
        </p:grpSpPr>
        <p:sp>
          <p:nvSpPr>
            <p:cNvPr id="5" name="矩形 4"/>
            <p:cNvSpPr/>
            <p:nvPr/>
          </p:nvSpPr>
          <p:spPr>
            <a:xfrm>
              <a:off x="-3028949" y="0"/>
              <a:ext cx="3611563" cy="6858000"/>
            </a:xfrm>
            <a:prstGeom prst="rect">
              <a:avLst/>
            </a:prstGeom>
            <a:solidFill>
              <a:srgbClr val="1B90A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-2020908" y="2236818"/>
              <a:ext cx="159547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杂志好评</a:t>
              </a:r>
              <a:endPara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-521921" y="2762259"/>
              <a:ext cx="465354" cy="469881"/>
              <a:chOff x="2099842" y="1975504"/>
              <a:chExt cx="823123" cy="831130"/>
            </a:xfrm>
            <a:solidFill>
              <a:schemeClr val="bg1"/>
            </a:solidFill>
          </p:grpSpPr>
          <p:sp>
            <p:nvSpPr>
              <p:cNvPr id="8" name="等腰三角形 7"/>
              <p:cNvSpPr/>
              <p:nvPr/>
            </p:nvSpPr>
            <p:spPr>
              <a:xfrm rot="19813541" flipH="1">
                <a:off x="2099842" y="1975504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9813541" flipH="1">
                <a:off x="2099844" y="2420553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等腰三角形 9"/>
              <p:cNvSpPr/>
              <p:nvPr/>
            </p:nvSpPr>
            <p:spPr>
              <a:xfrm rot="19813541" flipH="1">
                <a:off x="2479441" y="2198028"/>
                <a:ext cx="443524" cy="386081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4837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7334</TotalTime>
  <Words>628</Words>
  <Application>Microsoft Office PowerPoint</Application>
  <PresentationFormat>自定义</PresentationFormat>
  <Paragraphs>157</Paragraphs>
  <Slides>12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PT</cp:lastModifiedBy>
  <cp:revision>224</cp:revision>
  <dcterms:created xsi:type="dcterms:W3CDTF">2014-10-16T08:35:01Z</dcterms:created>
  <dcterms:modified xsi:type="dcterms:W3CDTF">2023-03-04T07:59:08Z</dcterms:modified>
</cp:coreProperties>
</file>