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0" r:id="rId8"/>
  </p:sldIdLst>
  <p:sldSz cx="12192000" cy="6858000"/>
  <p:notesSz cx="6858000" cy="9144000"/>
  <p:custDataLst>
    <p:tags r:id="rId1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197B9B"/>
    <a:srgbClr val="1B8B99"/>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gs" Target="tags/tag7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67.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68.xml"/><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6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nvSpPr>
        <p:spPr>
          <a:xfrm>
            <a:off x="-635" y="0"/>
            <a:ext cx="5309221" cy="6857365"/>
          </a:xfrm>
          <a:custGeom>
            <a:avLst/>
            <a:gdLst/>
            <a:ahLst/>
            <a:cxnLst>
              <a:cxn ang="3cd4">
                <a:pos x="hc" y="t"/>
              </a:cxn>
              <a:cxn ang="cd2">
                <a:pos x="l" y="vc"/>
              </a:cxn>
              <a:cxn ang="cd4">
                <a:pos x="hc" y="b"/>
              </a:cxn>
              <a:cxn ang="0">
                <a:pos x="r" y="vc"/>
              </a:cxn>
            </a:cxnLst>
            <a:rect l="l" t="t" r="r" b="b"/>
            <a:pathLst>
              <a:path w="8361" h="10799">
                <a:moveTo>
                  <a:pt x="0" y="0"/>
                </a:moveTo>
                <a:lnTo>
                  <a:pt x="8361" y="0"/>
                </a:lnTo>
                <a:lnTo>
                  <a:pt x="8346" y="32"/>
                </a:lnTo>
                <a:cubicBezTo>
                  <a:pt x="7527" y="1818"/>
                  <a:pt x="7051" y="3956"/>
                  <a:pt x="7051" y="6254"/>
                </a:cubicBezTo>
                <a:cubicBezTo>
                  <a:pt x="7051" y="7867"/>
                  <a:pt x="7286" y="9401"/>
                  <a:pt x="7709" y="10791"/>
                </a:cubicBezTo>
                <a:lnTo>
                  <a:pt x="7712" y="10799"/>
                </a:lnTo>
                <a:lnTo>
                  <a:pt x="0" y="10799"/>
                </a:lnTo>
                <a:lnTo>
                  <a:pt x="0" y="0"/>
                </a:lnTo>
                <a:close/>
              </a:path>
            </a:pathLst>
          </a:custGeom>
          <a:solidFill>
            <a:srgbClr val="197B9B"/>
          </a:solidFill>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p>
            <a:pPr algn="ctr"/>
            <a:endParaRPr lang="zh-CN" altLang="en-US"/>
          </a:p>
        </p:txBody>
      </p:sp>
      <p:sp>
        <p:nvSpPr>
          <p:cNvPr id="3" name="副标题 2"/>
          <p:cNvSpPr>
            <a:spLocks noGrp="1"/>
          </p:cNvSpPr>
          <p:nvPr>
            <p:ph type="subTitle" idx="1"/>
            <p:custDataLst>
              <p:tags r:id="rId1"/>
            </p:custDataLst>
          </p:nvPr>
        </p:nvSpPr>
        <p:spPr>
          <a:xfrm>
            <a:off x="3164205" y="4333875"/>
            <a:ext cx="8618220" cy="1472565"/>
          </a:xfrm>
        </p:spPr>
        <p:txBody>
          <a:bodyPr/>
          <a:p>
            <a:r>
              <a:rPr lang="zh-CN" altLang="en-US"/>
              <a:t>陈亦嵩</a:t>
            </a:r>
            <a:endParaRPr lang="zh-CN" altLang="en-US"/>
          </a:p>
        </p:txBody>
      </p:sp>
      <p:sp>
        <p:nvSpPr>
          <p:cNvPr id="10" name="标题 1"/>
          <p:cNvSpPr>
            <a:spLocks noGrp="1"/>
          </p:cNvSpPr>
          <p:nvPr>
            <p:custDataLst>
              <p:tags r:id="rId2"/>
            </p:custDataLst>
          </p:nvPr>
        </p:nvSpPr>
        <p:spPr>
          <a:xfrm>
            <a:off x="1351200" y="748030"/>
            <a:ext cx="9799200" cy="2570400"/>
          </a:xfrm>
          <a:prstGeom prst="rect">
            <a:avLst/>
          </a:prstGeom>
        </p:spPr>
        <p:txBody>
          <a:bodyPr vert="horz" lIns="90000" tIns="46800" rIns="90000" bIns="46800" rtlCol="0" anchor="b" anchorCtr="0">
            <a:normAutofit/>
          </a:bodyPr>
          <a:lstStyle>
            <a:lvl1pPr algn="ctr" defTabSz="914400" rtl="0" eaLnBrk="1" fontAlgn="auto" latinLnBrk="0" hangingPunct="1">
              <a:lnSpc>
                <a:spcPct val="100000"/>
              </a:lnSpc>
              <a:spcBef>
                <a:spcPct val="0"/>
              </a:spcBef>
              <a:buNone/>
              <a:defRPr sz="6000" b="0" u="none" strike="noStrike" kern="1200" cap="none" spc="300" normalizeH="0" baseline="0">
                <a:solidFill>
                  <a:schemeClr val="tx1">
                    <a:lumMod val="85000"/>
                    <a:lumOff val="15000"/>
                  </a:schemeClr>
                </a:solidFill>
                <a:uFillTx/>
                <a:latin typeface="+mj-lt"/>
                <a:ea typeface="+mj-ea"/>
                <a:cs typeface="+mj-cs"/>
              </a:defRPr>
            </a:lvl1pPr>
          </a:lstStyle>
          <a:p>
            <a:r>
              <a:rPr lang="en-US" altLang="zh-CN" b="1">
                <a:solidFill>
                  <a:schemeClr val="bg1"/>
                </a:solidFill>
              </a:rPr>
              <a:t>Digital</a:t>
            </a:r>
            <a:r>
              <a:rPr lang="en-US" altLang="zh-CN" b="1"/>
              <a:t> </a:t>
            </a:r>
            <a:r>
              <a:rPr lang="en-US" altLang="zh-CN" b="1">
                <a:solidFill>
                  <a:schemeClr val="tx1"/>
                </a:solidFill>
              </a:rPr>
              <a:t>Transformation</a:t>
            </a:r>
            <a:endParaRPr lang="en-US" altLang="zh-CN" b="1">
              <a:solidFill>
                <a:schemeClr val="tx1"/>
              </a:solidFill>
            </a:endParaRPr>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右箭头 3"/>
          <p:cNvSpPr/>
          <p:nvPr/>
        </p:nvSpPr>
        <p:spPr>
          <a:xfrm>
            <a:off x="3291840" y="1474470"/>
            <a:ext cx="5601335" cy="4361180"/>
          </a:xfrm>
          <a:prstGeom prst="rightArrow">
            <a:avLst/>
          </a:prstGeom>
          <a:solidFill>
            <a:schemeClr val="accent4">
              <a:lumMod val="20000"/>
              <a:lumOff val="80000"/>
            </a:schemeClr>
          </a:solidFill>
          <a:ln>
            <a:noFill/>
          </a:ln>
          <a:effectLst>
            <a:softEdge rad="317500"/>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chemeClr val="tx1"/>
              </a:solidFill>
            </a:endParaRPr>
          </a:p>
        </p:txBody>
      </p:sp>
      <p:sp>
        <p:nvSpPr>
          <p:cNvPr id="2" name="标题 1"/>
          <p:cNvSpPr>
            <a:spLocks noGrp="1"/>
          </p:cNvSpPr>
          <p:nvPr>
            <p:ph type="title"/>
          </p:nvPr>
        </p:nvSpPr>
        <p:spPr>
          <a:xfrm>
            <a:off x="611575" y="608400"/>
            <a:ext cx="10969200" cy="705600"/>
          </a:xfrm>
        </p:spPr>
        <p:txBody>
          <a:bodyPr/>
          <a:p>
            <a:pPr algn="ctr"/>
            <a:r>
              <a:rPr lang="zh-CN" altLang="en-US" b="1"/>
              <a:t>Introduction to Digital Transformation</a:t>
            </a:r>
            <a:endParaRPr lang="zh-CN" altLang="en-US" b="1"/>
          </a:p>
        </p:txBody>
      </p:sp>
      <p:sp>
        <p:nvSpPr>
          <p:cNvPr id="6" name="文本框 5"/>
          <p:cNvSpPr txBox="1"/>
          <p:nvPr/>
        </p:nvSpPr>
        <p:spPr>
          <a:xfrm>
            <a:off x="756285" y="1656715"/>
            <a:ext cx="7917180" cy="4030980"/>
          </a:xfrm>
          <a:prstGeom prst="rect">
            <a:avLst/>
          </a:prstGeom>
          <a:noFill/>
        </p:spPr>
        <p:txBody>
          <a:bodyPr wrap="square" rtlCol="0">
            <a:spAutoFit/>
          </a:bodyPr>
          <a:p>
            <a:r>
              <a:rPr lang="en-US" altLang="zh-CN" sz="3200"/>
              <a:t>Broadly speaking, digital transformation refers to the profound changes that organizations undergo by integrating digital technologies into all aspects of their operations, and it is also the fundamental rewiring of how an organization operates. Digital transformation is a trend that no enterprise could suspend or resist.</a:t>
            </a:r>
            <a:endParaRPr lang="en-US" altLang="zh-CN" sz="3200"/>
          </a:p>
        </p:txBody>
      </p:sp>
      <p:pic>
        <p:nvPicPr>
          <p:cNvPr id="8" name="图片 7"/>
          <p:cNvPicPr>
            <a:picLocks noChangeAspect="1"/>
          </p:cNvPicPr>
          <p:nvPr/>
        </p:nvPicPr>
        <p:blipFill>
          <a:blip r:embed="rId1"/>
          <a:stretch>
            <a:fillRect/>
          </a:stretch>
        </p:blipFill>
        <p:spPr>
          <a:xfrm>
            <a:off x="8465185" y="1907540"/>
            <a:ext cx="3043555" cy="3043555"/>
          </a:xfrm>
          <a:prstGeom prst="rect">
            <a:avLst/>
          </a:prstGeom>
        </p:spPr>
      </p:pic>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平行四边形 5"/>
          <p:cNvSpPr/>
          <p:nvPr/>
        </p:nvSpPr>
        <p:spPr>
          <a:xfrm>
            <a:off x="3711575" y="-635"/>
            <a:ext cx="3913505" cy="6858635"/>
          </a:xfrm>
          <a:prstGeom prst="parallelogram">
            <a:avLst>
              <a:gd name="adj" fmla="val 50258"/>
            </a:avLst>
          </a:prstGeom>
          <a:solidFill>
            <a:srgbClr val="197B9B">
              <a:alpha val="34000"/>
            </a:srgb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7360" y="504190"/>
            <a:ext cx="11257280" cy="705485"/>
          </a:xfrm>
        </p:spPr>
        <p:txBody>
          <a:bodyPr>
            <a:normAutofit fontScale="90000"/>
          </a:bodyPr>
          <a:p>
            <a:r>
              <a:rPr lang="en-US" altLang="zh-CN" b="1"/>
              <a:t>Important components of Digital Transformation</a:t>
            </a:r>
            <a:endParaRPr lang="en-US" altLang="zh-CN" b="1"/>
          </a:p>
        </p:txBody>
      </p:sp>
      <p:sp>
        <p:nvSpPr>
          <p:cNvPr id="4" name="内容占位符 3"/>
          <p:cNvSpPr>
            <a:spLocks noGrp="1"/>
          </p:cNvSpPr>
          <p:nvPr>
            <p:ph sz="half" idx="1"/>
          </p:nvPr>
        </p:nvSpPr>
        <p:spPr/>
        <p:txBody>
          <a:bodyPr/>
          <a:p>
            <a:pPr marL="0" indent="0">
              <a:buNone/>
            </a:pPr>
            <a:r>
              <a:rPr lang="en-US" altLang="zh-CN" sz="2400" b="1">
                <a:solidFill>
                  <a:schemeClr val="tx1"/>
                </a:solidFill>
              </a:rPr>
              <a:t>Technology</a:t>
            </a:r>
            <a:endParaRPr lang="en-US" altLang="zh-CN" sz="2400" b="1">
              <a:solidFill>
                <a:schemeClr val="tx1"/>
              </a:solidFill>
            </a:endParaRPr>
          </a:p>
          <a:p>
            <a:pPr marL="0" indent="0">
              <a:buNone/>
            </a:pPr>
            <a:r>
              <a:rPr lang="en-US" altLang="zh-CN" sz="2400">
                <a:solidFill>
                  <a:schemeClr val="tx1"/>
                </a:solidFill>
              </a:rPr>
              <a:t>To make a success digital transformation, organizations have to adopt and integrate advanced technologies. For example, cloud computing, artifitial intelligence, and some tools to improve productivity and efficiency.</a:t>
            </a:r>
            <a:endParaRPr lang="en-US" altLang="zh-CN" sz="2400">
              <a:solidFill>
                <a:schemeClr val="tx1"/>
              </a:solidFill>
            </a:endParaRPr>
          </a:p>
        </p:txBody>
      </p:sp>
      <p:sp>
        <p:nvSpPr>
          <p:cNvPr id="5" name="内容占位符 4"/>
          <p:cNvSpPr>
            <a:spLocks noGrp="1"/>
          </p:cNvSpPr>
          <p:nvPr>
            <p:ph sz="half" idx="2"/>
          </p:nvPr>
        </p:nvSpPr>
        <p:spPr>
          <a:xfrm>
            <a:off x="6411595" y="1501140"/>
            <a:ext cx="5176520" cy="4747895"/>
          </a:xfrm>
        </p:spPr>
        <p:txBody>
          <a:bodyPr>
            <a:normAutofit lnSpcReduction="10000"/>
          </a:bodyPr>
          <a:p>
            <a:pPr marL="0" indent="0">
              <a:buNone/>
            </a:pPr>
            <a:r>
              <a:rPr lang="en-US" altLang="zh-CN" sz="2400" b="1">
                <a:solidFill>
                  <a:schemeClr val="tx1"/>
                </a:solidFill>
              </a:rPr>
              <a:t>Flexibility</a:t>
            </a:r>
            <a:endParaRPr lang="en-US" altLang="zh-CN" sz="2400" b="1">
              <a:solidFill>
                <a:schemeClr val="tx1"/>
              </a:solidFill>
            </a:endParaRPr>
          </a:p>
          <a:p>
            <a:pPr marL="0" indent="0">
              <a:buNone/>
            </a:pPr>
            <a:r>
              <a:rPr lang="en-US" altLang="zh-CN" sz="2400">
                <a:solidFill>
                  <a:schemeClr val="tx1"/>
                </a:solidFill>
              </a:rPr>
              <a:t>Businesses must develop agile processes that allow them to pivot quickly in response to changing market conditions or consumer preferences.</a:t>
            </a:r>
            <a:endParaRPr lang="en-US" altLang="zh-CN" sz="2400">
              <a:solidFill>
                <a:schemeClr val="tx1"/>
              </a:solidFill>
            </a:endParaRPr>
          </a:p>
          <a:p>
            <a:pPr marL="0" indent="0">
              <a:buNone/>
            </a:pPr>
            <a:endParaRPr lang="en-US" altLang="zh-CN" sz="2400">
              <a:solidFill>
                <a:schemeClr val="tx1"/>
              </a:solidFill>
            </a:endParaRPr>
          </a:p>
          <a:p>
            <a:pPr marL="0" indent="0">
              <a:buNone/>
            </a:pPr>
            <a:r>
              <a:rPr lang="en-US" altLang="zh-CN" sz="2400">
                <a:solidFill>
                  <a:schemeClr val="tx1"/>
                </a:solidFill>
              </a:rPr>
              <a:t>agile: </a:t>
            </a:r>
            <a:r>
              <a:rPr lang="zh-CN" altLang="en-US" sz="2400">
                <a:solidFill>
                  <a:schemeClr val="tx1"/>
                </a:solidFill>
              </a:rPr>
              <a:t>敏捷</a:t>
            </a:r>
            <a:r>
              <a:rPr lang="zh-CN" altLang="en-US" sz="2400">
                <a:solidFill>
                  <a:schemeClr val="tx1"/>
                </a:solidFill>
              </a:rPr>
              <a:t>地</a:t>
            </a:r>
            <a:endParaRPr lang="zh-CN" altLang="en-US" sz="2400">
              <a:solidFill>
                <a:schemeClr val="tx1"/>
              </a:solidFill>
            </a:endParaRPr>
          </a:p>
          <a:p>
            <a:pPr marL="0" indent="0">
              <a:buNone/>
            </a:pPr>
            <a:r>
              <a:rPr lang="en-US" altLang="zh-CN" sz="2400">
                <a:solidFill>
                  <a:schemeClr val="tx1"/>
                </a:solidFill>
              </a:rPr>
              <a:t>pivot: </a:t>
            </a:r>
            <a:r>
              <a:rPr lang="zh-CN" altLang="en-US" sz="2400">
                <a:solidFill>
                  <a:schemeClr val="tx1"/>
                </a:solidFill>
              </a:rPr>
              <a:t>转动</a:t>
            </a:r>
            <a:r>
              <a:rPr lang="en-US" altLang="zh-CN" sz="2400">
                <a:solidFill>
                  <a:schemeClr val="tx1"/>
                </a:solidFill>
              </a:rPr>
              <a:t>(</a:t>
            </a:r>
            <a:r>
              <a:rPr lang="zh-CN" altLang="en-US" sz="2400">
                <a:solidFill>
                  <a:schemeClr val="tx1"/>
                </a:solidFill>
              </a:rPr>
              <a:t>即调整</a:t>
            </a:r>
            <a:r>
              <a:rPr lang="en-US" altLang="zh-CN" sz="2400">
                <a:solidFill>
                  <a:schemeClr val="tx1"/>
                </a:solidFill>
              </a:rPr>
              <a:t>)</a:t>
            </a:r>
            <a:endParaRPr lang="en-US" altLang="zh-CN" sz="2400">
              <a:solidFill>
                <a:schemeClr val="tx1"/>
              </a:solidFill>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pPr algn="ctr"/>
            <a:r>
              <a:rPr lang="en-US" altLang="zh-CN" b="1"/>
              <a:t>“Digital Transformation” in our life</a:t>
            </a:r>
            <a:br>
              <a:rPr lang="en-US" altLang="zh-CN" b="1"/>
            </a:br>
            <a:r>
              <a:rPr lang="en-US" altLang="zh-CN" sz="3100" b="1">
                <a:solidFill>
                  <a:schemeClr val="tx1">
                    <a:lumMod val="50000"/>
                    <a:lumOff val="50000"/>
                  </a:schemeClr>
                </a:solidFill>
              </a:rPr>
              <a:t>Some changes of how we live</a:t>
            </a:r>
            <a:endParaRPr lang="en-US" altLang="zh-CN" sz="3100" b="1">
              <a:solidFill>
                <a:schemeClr val="tx1">
                  <a:lumMod val="50000"/>
                  <a:lumOff val="50000"/>
                </a:schemeClr>
              </a:solidFill>
            </a:endParaRPr>
          </a:p>
        </p:txBody>
      </p:sp>
      <p:sp>
        <p:nvSpPr>
          <p:cNvPr id="6" name="内容占位符 5"/>
          <p:cNvSpPr>
            <a:spLocks noGrp="1"/>
          </p:cNvSpPr>
          <p:nvPr>
            <p:ph idx="1"/>
          </p:nvPr>
        </p:nvSpPr>
        <p:spPr>
          <a:xfrm>
            <a:off x="608330" y="1490345"/>
            <a:ext cx="10968990" cy="3097530"/>
          </a:xfrm>
        </p:spPr>
        <p:txBody>
          <a:bodyPr/>
          <a:p>
            <a:pPr marL="0" indent="0">
              <a:buNone/>
            </a:pPr>
            <a:r>
              <a:rPr lang="en-US" altLang="zh-CN" sz="2400">
                <a:solidFill>
                  <a:schemeClr val="tx1"/>
                </a:solidFill>
              </a:rPr>
              <a:t>Thanks to the large-scale digital transformation throughout the world, the way of how we live has changed greatly. Industry processes are also more efficient, bringing us more convenience to enjoy the products. To focus on the change of communication:</a:t>
            </a:r>
            <a:endParaRPr lang="en-US" altLang="zh-CN"/>
          </a:p>
        </p:txBody>
      </p:sp>
      <p:pic>
        <p:nvPicPr>
          <p:cNvPr id="8" name="图片 7"/>
          <p:cNvPicPr/>
          <p:nvPr/>
        </p:nvPicPr>
        <p:blipFill>
          <a:blip r:embed="rId1"/>
        </p:blipFill>
        <p:spPr>
          <a:xfrm>
            <a:off x="4646930" y="3798570"/>
            <a:ext cx="2891155" cy="2700655"/>
          </a:xfrm>
          <a:prstGeom prst="rect">
            <a:avLst/>
          </a:prstGeom>
        </p:spPr>
      </p:pic>
      <p:pic>
        <p:nvPicPr>
          <p:cNvPr id="10" name="图片 9"/>
          <p:cNvPicPr/>
          <p:nvPr/>
        </p:nvPicPr>
        <p:blipFill>
          <a:blip r:embed="rId2"/>
        </p:blipFill>
        <p:spPr>
          <a:xfrm>
            <a:off x="8939530" y="3798570"/>
            <a:ext cx="2746375" cy="2746375"/>
          </a:xfrm>
          <a:prstGeom prst="rect">
            <a:avLst/>
          </a:prstGeom>
        </p:spPr>
      </p:pic>
      <p:pic>
        <p:nvPicPr>
          <p:cNvPr id="11" name="图片 10"/>
          <p:cNvPicPr/>
          <p:nvPr/>
        </p:nvPicPr>
        <p:blipFill>
          <a:blip r:embed="rId3"/>
        </p:blipFill>
        <p:spPr>
          <a:xfrm>
            <a:off x="688975" y="4124960"/>
            <a:ext cx="2556510" cy="2047240"/>
          </a:xfrm>
          <a:prstGeom prst="rect">
            <a:avLst/>
          </a:prstGeom>
        </p:spPr>
      </p:pic>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平行四边形 5"/>
          <p:cNvSpPr/>
          <p:nvPr/>
        </p:nvSpPr>
        <p:spPr>
          <a:xfrm flipH="1">
            <a:off x="4121150" y="-635"/>
            <a:ext cx="3521075" cy="6858635"/>
          </a:xfrm>
          <a:prstGeom prst="parallelogram">
            <a:avLst>
              <a:gd name="adj" fmla="val 50258"/>
            </a:avLst>
          </a:prstGeom>
          <a:solidFill>
            <a:srgbClr val="197B9B">
              <a:alpha val="34000"/>
            </a:srgb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7360" y="504190"/>
            <a:ext cx="11257280" cy="705485"/>
          </a:xfrm>
        </p:spPr>
        <p:txBody>
          <a:bodyPr>
            <a:normAutofit/>
          </a:bodyPr>
          <a:p>
            <a:r>
              <a:rPr lang="en-US" altLang="zh-CN" b="1"/>
              <a:t>Challenges </a:t>
            </a:r>
            <a:r>
              <a:rPr lang="en-US" altLang="zh-CN"/>
              <a:t>(for an enterprise)</a:t>
            </a:r>
            <a:endParaRPr lang="en-US" altLang="zh-CN"/>
          </a:p>
        </p:txBody>
      </p:sp>
      <p:sp>
        <p:nvSpPr>
          <p:cNvPr id="4" name="内容占位符 3"/>
          <p:cNvSpPr>
            <a:spLocks noGrp="1"/>
          </p:cNvSpPr>
          <p:nvPr>
            <p:ph sz="half" idx="1"/>
          </p:nvPr>
        </p:nvSpPr>
        <p:spPr/>
        <p:txBody>
          <a:bodyPr/>
          <a:p>
            <a:pPr marL="0" indent="0">
              <a:buNone/>
            </a:pPr>
            <a:r>
              <a:rPr lang="en-US" altLang="zh-CN" sz="2400" b="1">
                <a:solidFill>
                  <a:schemeClr val="tx1"/>
                </a:solidFill>
              </a:rPr>
              <a:t>Cost</a:t>
            </a:r>
            <a:endParaRPr lang="en-US" altLang="zh-CN" sz="2400" b="1">
              <a:solidFill>
                <a:schemeClr val="tx1"/>
              </a:solidFill>
            </a:endParaRPr>
          </a:p>
          <a:p>
            <a:pPr marL="0" indent="0">
              <a:buNone/>
            </a:pPr>
            <a:r>
              <a:rPr lang="en-US" altLang="zh-CN" sz="2400">
                <a:solidFill>
                  <a:schemeClr val="tx1"/>
                </a:solidFill>
              </a:rPr>
              <a:t>To integrate a digital and hi-tech system to an existing one is a problem of price for the entrepreneurs. It is necessary that an adjusting phase be introduced to avoid certain integrating problems.</a:t>
            </a:r>
            <a:endParaRPr lang="en-US" altLang="zh-CN" sz="2400">
              <a:solidFill>
                <a:schemeClr val="tx1"/>
              </a:solidFill>
            </a:endParaRPr>
          </a:p>
        </p:txBody>
      </p:sp>
      <p:sp>
        <p:nvSpPr>
          <p:cNvPr id="5" name="内容占位符 4"/>
          <p:cNvSpPr>
            <a:spLocks noGrp="1"/>
          </p:cNvSpPr>
          <p:nvPr>
            <p:ph sz="half" idx="2"/>
          </p:nvPr>
        </p:nvSpPr>
        <p:spPr>
          <a:xfrm>
            <a:off x="6411595" y="1501140"/>
            <a:ext cx="5176520" cy="4747895"/>
          </a:xfrm>
        </p:spPr>
        <p:txBody>
          <a:bodyPr>
            <a:normAutofit lnSpcReduction="10000"/>
          </a:bodyPr>
          <a:p>
            <a:pPr marL="0" indent="0">
              <a:buNone/>
            </a:pPr>
            <a:r>
              <a:rPr lang="en-US" altLang="zh-CN" sz="2400" b="1">
                <a:solidFill>
                  <a:schemeClr val="tx1"/>
                </a:solidFill>
              </a:rPr>
              <a:t>Security</a:t>
            </a:r>
            <a:endParaRPr lang="en-US" altLang="zh-CN" sz="2400" b="1">
              <a:solidFill>
                <a:schemeClr val="tx1"/>
              </a:solidFill>
            </a:endParaRPr>
          </a:p>
          <a:p>
            <a:pPr marL="0" indent="0">
              <a:buNone/>
            </a:pPr>
            <a:r>
              <a:rPr lang="en-US" altLang="zh-CN" sz="2400">
                <a:solidFill>
                  <a:schemeClr val="tx1"/>
                </a:solidFill>
              </a:rPr>
              <a:t>As organizations digitize their operations, they become more vulnerable to cyber threats and data breaches. </a:t>
            </a:r>
            <a:endParaRPr lang="en-US" altLang="zh-CN" sz="2400">
              <a:solidFill>
                <a:schemeClr val="tx1"/>
              </a:solidFill>
            </a:endParaRPr>
          </a:p>
          <a:p>
            <a:pPr marL="0" indent="0">
              <a:buNone/>
            </a:pPr>
            <a:endParaRPr lang="en-US" altLang="zh-CN" sz="2400">
              <a:solidFill>
                <a:schemeClr val="tx1"/>
              </a:solidFill>
            </a:endParaRPr>
          </a:p>
          <a:p>
            <a:pPr marL="0" indent="0">
              <a:buNone/>
            </a:pPr>
            <a:r>
              <a:rPr lang="en-US" altLang="zh-CN" sz="2400">
                <a:solidFill>
                  <a:schemeClr val="tx1"/>
                </a:solidFill>
              </a:rPr>
              <a:t>data breach: </a:t>
            </a:r>
            <a:r>
              <a:rPr lang="zh-CN" altLang="en-US" sz="2400">
                <a:solidFill>
                  <a:schemeClr val="tx1"/>
                </a:solidFill>
              </a:rPr>
              <a:t>数据</a:t>
            </a:r>
            <a:r>
              <a:rPr lang="zh-CN" altLang="en-US" sz="2400">
                <a:solidFill>
                  <a:schemeClr val="tx1"/>
                </a:solidFill>
              </a:rPr>
              <a:t>泄露</a:t>
            </a:r>
            <a:endParaRPr lang="zh-CN" altLang="en-US" sz="2400">
              <a:solidFill>
                <a:schemeClr val="tx1"/>
              </a:solidFill>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任意多边形 5"/>
          <p:cNvSpPr/>
          <p:nvPr/>
        </p:nvSpPr>
        <p:spPr>
          <a:xfrm flipH="1">
            <a:off x="5467350" y="0"/>
            <a:ext cx="6725285" cy="6857365"/>
          </a:xfrm>
          <a:custGeom>
            <a:avLst/>
            <a:gdLst/>
            <a:ahLst/>
            <a:cxnLst>
              <a:cxn ang="3">
                <a:pos x="hc" y="t"/>
              </a:cxn>
              <a:cxn ang="cd2">
                <a:pos x="l" y="vc"/>
              </a:cxn>
              <a:cxn ang="cd4">
                <a:pos x="hc" y="b"/>
              </a:cxn>
              <a:cxn ang="0">
                <a:pos x="r" y="vc"/>
              </a:cxn>
            </a:cxnLst>
            <a:rect l="l" t="t" r="r" b="b"/>
            <a:pathLst>
              <a:path w="8361" h="10799">
                <a:moveTo>
                  <a:pt x="0" y="0"/>
                </a:moveTo>
                <a:lnTo>
                  <a:pt x="8361" y="0"/>
                </a:lnTo>
                <a:lnTo>
                  <a:pt x="8346" y="32"/>
                </a:lnTo>
                <a:cubicBezTo>
                  <a:pt x="7527" y="1818"/>
                  <a:pt x="7051" y="3956"/>
                  <a:pt x="7051" y="6254"/>
                </a:cubicBezTo>
                <a:cubicBezTo>
                  <a:pt x="7051" y="7867"/>
                  <a:pt x="7286" y="9401"/>
                  <a:pt x="7709" y="10791"/>
                </a:cubicBezTo>
                <a:lnTo>
                  <a:pt x="7712" y="10799"/>
                </a:lnTo>
                <a:lnTo>
                  <a:pt x="0" y="10799"/>
                </a:lnTo>
                <a:lnTo>
                  <a:pt x="0" y="0"/>
                </a:lnTo>
                <a:close/>
              </a:path>
            </a:pathLst>
          </a:custGeom>
          <a:solidFill>
            <a:srgbClr val="197B9B"/>
          </a:solidFill>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p>
            <a:pPr algn="ctr"/>
            <a:endParaRPr lang="zh-CN" altLang="en-US"/>
          </a:p>
        </p:txBody>
      </p:sp>
      <p:sp>
        <p:nvSpPr>
          <p:cNvPr id="4" name="标题 3"/>
          <p:cNvSpPr>
            <a:spLocks noGrp="1"/>
          </p:cNvSpPr>
          <p:nvPr>
            <p:ph type="ctrTitle"/>
          </p:nvPr>
        </p:nvSpPr>
        <p:spPr/>
        <p:txBody>
          <a:bodyPr/>
          <a:p>
            <a:r>
              <a:rPr lang="en-US" altLang="zh-CN" b="1"/>
              <a:t>Thank </a:t>
            </a:r>
            <a:r>
              <a:rPr lang="en-US" altLang="zh-CN" b="1">
                <a:solidFill>
                  <a:schemeClr val="bg1"/>
                </a:solidFill>
              </a:rPr>
              <a:t>You.</a:t>
            </a:r>
            <a:endParaRPr lang="en-US" altLang="zh-CN" b="1">
              <a:solidFill>
                <a:schemeClr val="bg1"/>
              </a:solidFill>
            </a:endParaRPr>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commondata" val="eyJoZGlkIjoiMDkyYWM0NWY0NWRhNjMxNDU1YzFlMTg1ZjhhNGFlYjAifQ=="/>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1522</Words>
  <Application>WPS 演示</Application>
  <PresentationFormat>宽屏</PresentationFormat>
  <Paragraphs>35</Paragraphs>
  <Slides>6</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vt:i4>
      </vt:variant>
    </vt:vector>
  </HeadingPairs>
  <TitlesOfParts>
    <vt:vector size="15" baseType="lpstr">
      <vt:lpstr>Arial</vt:lpstr>
      <vt:lpstr>宋体</vt:lpstr>
      <vt:lpstr>Wingdings</vt:lpstr>
      <vt:lpstr>Wingdings</vt:lpstr>
      <vt:lpstr>微软雅黑</vt:lpstr>
      <vt:lpstr>Arial Unicode MS</vt:lpstr>
      <vt:lpstr>Calibri</vt:lpstr>
      <vt:lpstr>Consolas</vt:lpstr>
      <vt:lpstr>WPS</vt:lpstr>
      <vt:lpstr>Digital Transformation</vt:lpstr>
      <vt:lpstr>PowerPoint 演示文稿</vt:lpstr>
      <vt:lpstr>PowerPoint 演示文稿</vt:lpstr>
      <vt:lpstr>PowerPoint 演示文稿</vt:lpstr>
      <vt:lpstr>Important components of Digital Transformation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cysteine</cp:lastModifiedBy>
  <cp:revision>157</cp:revision>
  <dcterms:created xsi:type="dcterms:W3CDTF">2019-06-19T02:08:00Z</dcterms:created>
  <dcterms:modified xsi:type="dcterms:W3CDTF">2024-09-08T08:00:18Z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2052-12.1.0.17827</vt:lpwstr>
  </property>
  <property fmtid="{D5CDD505-2E9C-101B-9397-08002B2CF9AE}" pid="3" name="ICV">
    <vt:lpwstr>2714BC2042754196817988410A36725A</vt:lpwstr>
  </property>
</Properties>
</file>