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1"/>
    <p:sldMasterId id="2147483654" r:id="rId2"/>
    <p:sldMasterId id="2147484437" r:id="rId3"/>
  </p:sldMasterIdLst>
  <p:notesMasterIdLst>
    <p:notesMasterId r:id="rId44"/>
  </p:notesMasterIdLst>
  <p:handoutMasterIdLst>
    <p:handoutMasterId r:id="rId45"/>
  </p:handoutMasterIdLst>
  <p:sldIdLst>
    <p:sldId id="256" r:id="rId4"/>
    <p:sldId id="401" r:id="rId5"/>
    <p:sldId id="399" r:id="rId6"/>
    <p:sldId id="343" r:id="rId7"/>
    <p:sldId id="346" r:id="rId8"/>
    <p:sldId id="347" r:id="rId9"/>
    <p:sldId id="350" r:id="rId10"/>
    <p:sldId id="377" r:id="rId11"/>
    <p:sldId id="389" r:id="rId12"/>
    <p:sldId id="351" r:id="rId13"/>
    <p:sldId id="390" r:id="rId14"/>
    <p:sldId id="352" r:id="rId15"/>
    <p:sldId id="391" r:id="rId16"/>
    <p:sldId id="353" r:id="rId17"/>
    <p:sldId id="392" r:id="rId18"/>
    <p:sldId id="354" r:id="rId19"/>
    <p:sldId id="393" r:id="rId20"/>
    <p:sldId id="355" r:id="rId21"/>
    <p:sldId id="394" r:id="rId22"/>
    <p:sldId id="367" r:id="rId23"/>
    <p:sldId id="395" r:id="rId24"/>
    <p:sldId id="368" r:id="rId25"/>
    <p:sldId id="396" r:id="rId26"/>
    <p:sldId id="369" r:id="rId27"/>
    <p:sldId id="397" r:id="rId28"/>
    <p:sldId id="370" r:id="rId29"/>
    <p:sldId id="398" r:id="rId30"/>
    <p:sldId id="357" r:id="rId31"/>
    <p:sldId id="378" r:id="rId32"/>
    <p:sldId id="358" r:id="rId33"/>
    <p:sldId id="400" r:id="rId34"/>
    <p:sldId id="360" r:id="rId35"/>
    <p:sldId id="372" r:id="rId36"/>
    <p:sldId id="373" r:id="rId37"/>
    <p:sldId id="374" r:id="rId38"/>
    <p:sldId id="361" r:id="rId39"/>
    <p:sldId id="375" r:id="rId40"/>
    <p:sldId id="362" r:id="rId41"/>
    <p:sldId id="376" r:id="rId42"/>
    <p:sldId id="344" r:id="rId4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00D"/>
    <a:srgbClr val="B9DFE9"/>
    <a:srgbClr val="F8D852"/>
    <a:srgbClr val="EDF6FD"/>
    <a:srgbClr val="FDA80F"/>
    <a:srgbClr val="D71313"/>
    <a:srgbClr val="E8F3FC"/>
    <a:srgbClr val="D5E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2708" autoAdjust="0"/>
  </p:normalViewPr>
  <p:slideViewPr>
    <p:cSldViewPr snapToGrid="0" snapToObjects="1">
      <p:cViewPr>
        <p:scale>
          <a:sx n="66" d="100"/>
          <a:sy n="66" d="100"/>
        </p:scale>
        <p:origin x="-2700" y="-912"/>
      </p:cViewPr>
      <p:guideLst>
        <p:guide orient="horz" pos="252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-39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F3AFB70-E0BA-4636-A4A9-6522B7B01D49}" type="datetimeFigureOut">
              <a:rPr lang="ko-KR" altLang="en-US"/>
              <a:pPr>
                <a:defRPr/>
              </a:pPr>
              <a:t>2019-03-17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6A7E030-3751-455F-BBDC-658564D5F0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2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26A545B-60BB-4649-8077-31F38DA8EC24}" type="datetimeFigureOut">
              <a:rPr lang="ko-KR" altLang="en-US"/>
              <a:pPr>
                <a:defRPr/>
              </a:pPr>
              <a:t>2019-03-17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BB9A35A-77D3-42C8-AA1B-766E5742BC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87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7" descr="Z:\공통\의사소통관리\한국통계정보원 CI_PNG\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1450" y="6401257"/>
            <a:ext cx="1990725" cy="45674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3" name="Picture 7" descr="Z:\공통\의사소통관리\한국통계정보원 CI_PNG\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1450" y="6401257"/>
            <a:ext cx="1990725" cy="456743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657975"/>
            <a:ext cx="9906000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932988" cy="2071688"/>
          </a:xfrm>
          <a:prstGeom prst="rect">
            <a:avLst/>
          </a:prstGeom>
          <a:gradFill flip="none" rotWithShape="1">
            <a:gsLst>
              <a:gs pos="0">
                <a:srgbClr val="1476EC"/>
              </a:gs>
              <a:gs pos="50000">
                <a:srgbClr val="1476EC"/>
              </a:gs>
              <a:gs pos="100000">
                <a:srgbClr val="0051C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2" name="그룹 14"/>
          <p:cNvGrpSpPr>
            <a:grpSpLocks/>
          </p:cNvGrpSpPr>
          <p:nvPr userDrawn="1"/>
        </p:nvGrpSpPr>
        <p:grpSpPr bwMode="auto">
          <a:xfrm>
            <a:off x="0" y="1828800"/>
            <a:ext cx="9906000" cy="2386013"/>
            <a:chOff x="0" y="2043118"/>
            <a:chExt cx="9144000" cy="2207700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2071027"/>
              <a:ext cx="9144000" cy="21430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0" y="4214096"/>
              <a:ext cx="9144000" cy="367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0" y="2043118"/>
              <a:ext cx="9144000" cy="367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6500" y="5443564"/>
            <a:ext cx="4953000" cy="4143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657975"/>
            <a:ext cx="9906000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932988" cy="2071688"/>
          </a:xfrm>
          <a:prstGeom prst="rect">
            <a:avLst/>
          </a:prstGeom>
          <a:gradFill flip="none" rotWithShape="1">
            <a:gsLst>
              <a:gs pos="0">
                <a:srgbClr val="1476EC"/>
              </a:gs>
              <a:gs pos="50000">
                <a:srgbClr val="1476EC"/>
              </a:gs>
              <a:gs pos="100000">
                <a:srgbClr val="0051C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0" y="1828800"/>
            <a:ext cx="9906000" cy="2386013"/>
            <a:chOff x="0" y="2043118"/>
            <a:chExt cx="9144000" cy="2207700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2071027"/>
              <a:ext cx="9144000" cy="21430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0" y="4214096"/>
              <a:ext cx="9144000" cy="367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0" y="2043118"/>
              <a:ext cx="9144000" cy="367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6500" y="5443564"/>
            <a:ext cx="4953000" cy="4143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19150" y="3068638"/>
            <a:ext cx="8267700" cy="1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 userDrawn="1"/>
        </p:nvSpPr>
        <p:spPr>
          <a:xfrm>
            <a:off x="0" y="6657975"/>
            <a:ext cx="9906000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906000" cy="142875"/>
          </a:xfrm>
          <a:prstGeom prst="rect">
            <a:avLst/>
          </a:prstGeom>
          <a:solidFill>
            <a:srgbClr val="147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51268" y="2204864"/>
            <a:ext cx="7352161" cy="812816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57975"/>
            <a:ext cx="9906000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9906000" cy="142875"/>
          </a:xfrm>
          <a:prstGeom prst="rect">
            <a:avLst/>
          </a:prstGeom>
          <a:solidFill>
            <a:srgbClr val="147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9269413" y="28575"/>
            <a:ext cx="5667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9E0A284E-6619-4E76-8106-B9EC693235E8}" type="slidenum">
              <a:rPr lang="ko-KR" altLang="en-US" b="1">
                <a:latin typeface="HY헤드라인M" pitchFamily="18" charset="-127"/>
                <a:ea typeface="HY헤드라인M" pitchFamily="18" charset="-127"/>
              </a:rPr>
              <a:pPr algn="r">
                <a:defRPr/>
              </a:pPr>
              <a:t>‹#›</a:t>
            </a:fld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>
            <a:spLocks noGrp="1"/>
          </p:cNvSpPr>
          <p:nvPr>
            <p:ph type="title"/>
          </p:nvPr>
        </p:nvSpPr>
        <p:spPr bwMode="auto">
          <a:xfrm>
            <a:off x="2188022" y="914401"/>
            <a:ext cx="6516478" cy="37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ko-KR" altLang="en-US" sz="1400" kern="120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276920" y="2882663"/>
            <a:ext cx="7352161" cy="433806"/>
          </a:xfrm>
          <a:prstGeom prst="rect">
            <a:avLst/>
          </a:prstGeom>
          <a:noFill/>
        </p:spPr>
        <p:txBody>
          <a:bodyPr/>
          <a:lstStyle>
            <a:lvl1pPr algn="ctr">
              <a:defRPr sz="2000" b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32988" cy="714375"/>
          </a:xfrm>
          <a:prstGeom prst="rect">
            <a:avLst/>
          </a:prstGeom>
          <a:gradFill flip="none" rotWithShape="1">
            <a:gsLst>
              <a:gs pos="0">
                <a:srgbClr val="1476EC"/>
              </a:gs>
              <a:gs pos="50000">
                <a:srgbClr val="1476EC"/>
              </a:gs>
              <a:gs pos="100000">
                <a:srgbClr val="0051C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8813"/>
            <a:ext cx="9932988" cy="55562"/>
          </a:xfrm>
          <a:prstGeom prst="rect">
            <a:avLst/>
          </a:prstGeom>
          <a:gradFill flip="none" rotWithShape="1">
            <a:gsLst>
              <a:gs pos="0">
                <a:srgbClr val="1476EC"/>
              </a:gs>
              <a:gs pos="50000">
                <a:srgbClr val="1476EC"/>
              </a:gs>
              <a:gs pos="100000">
                <a:srgbClr val="0051C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j-ea"/>
              <a:ea typeface="+mj-ea"/>
            </a:endParaRPr>
          </a:p>
        </p:txBody>
      </p:sp>
      <p:sp>
        <p:nvSpPr>
          <p:cNvPr id="1029" name="제목 개체 틀 1"/>
          <p:cNvSpPr>
            <a:spLocks noGrp="1"/>
          </p:cNvSpPr>
          <p:nvPr>
            <p:ph type="title"/>
          </p:nvPr>
        </p:nvSpPr>
        <p:spPr bwMode="auto">
          <a:xfrm>
            <a:off x="171450" y="169863"/>
            <a:ext cx="589597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9269413" y="238125"/>
            <a:ext cx="5667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021E717E-1BAA-4D80-9928-302EC6600DFC}" type="slidenum"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pPr algn="r">
                <a:defRPr/>
              </a:pPr>
              <a:t>‹#›</a:t>
            </a:fld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7" r:id="rId1"/>
    <p:sldLayoutId id="2147484698" r:id="rId2"/>
    <p:sldLayoutId id="2147484704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200" kern="1200">
          <a:solidFill>
            <a:schemeClr val="bg1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99" r:id="rId1"/>
    <p:sldLayoutId id="2147484700" r:id="rId2"/>
    <p:sldLayoutId id="2147484701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095500" y="914400"/>
            <a:ext cx="7810500" cy="371475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51" name="제목 개체 틀 1"/>
          <p:cNvSpPr>
            <a:spLocks noGrp="1"/>
          </p:cNvSpPr>
          <p:nvPr>
            <p:ph type="title"/>
          </p:nvPr>
        </p:nvSpPr>
        <p:spPr bwMode="auto">
          <a:xfrm>
            <a:off x="2187575" y="914400"/>
            <a:ext cx="65166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6897688" y="995363"/>
            <a:ext cx="29257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defTabSz="103981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19113" indent="-61913" algn="l" defTabSz="103981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39813" indent="-125413" algn="l" defTabSz="103981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62100" indent="-190500" algn="l" defTabSz="103981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82800" indent="-254000" algn="l" defTabSz="103981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 defTabSz="10426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 smtClean="0">
                <a:latin typeface="+mn-ea"/>
                <a:ea typeface="+mn-ea"/>
              </a:rPr>
              <a:t>Promote your emotional value!</a:t>
            </a:r>
          </a:p>
          <a:p>
            <a:pPr algn="r" defTabSz="10426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 smtClean="0">
                <a:latin typeface="+mn-ea"/>
                <a:ea typeface="+mn-ea"/>
              </a:rPr>
              <a:t>with ADMI</a:t>
            </a:r>
            <a:endParaRPr kumimoji="0" lang="ko-KR" altLang="en-US" sz="7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9280525" y="6442075"/>
            <a:ext cx="5238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b="1" dirty="0">
                <a:solidFill>
                  <a:srgbClr val="7896BA"/>
                </a:solidFill>
                <a:latin typeface="나눔고딕" pitchFamily="50" charset="-127"/>
                <a:ea typeface="나눔고딕" pitchFamily="50" charset="-127"/>
              </a:rPr>
              <a:t>/40</a:t>
            </a:r>
            <a:endParaRPr lang="ko-KR" altLang="en-US" sz="1100" b="1" dirty="0">
              <a:solidFill>
                <a:srgbClr val="7896BA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8963" y="6181725"/>
            <a:ext cx="1238250" cy="600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00" b="1" i="0">
                <a:solidFill>
                  <a:srgbClr val="7896BA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19DA3631-2192-4354-BB0E-D1DC866AFBB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2" r:id="rId1"/>
    <p:sldLayoutId id="2147484703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00" kern="1200">
          <a:solidFill>
            <a:srgbClr val="00B0F0"/>
          </a:solidFill>
          <a:latin typeface="나눔고딕 ExtraBold" pitchFamily="50" charset="-127"/>
          <a:ea typeface="나눔고딕 ExtraBold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400">
          <a:solidFill>
            <a:srgbClr val="00B0F0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400">
          <a:solidFill>
            <a:srgbClr val="00B0F0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400">
          <a:solidFill>
            <a:srgbClr val="00B0F0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400">
          <a:solidFill>
            <a:srgbClr val="00B0F0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 b="1">
          <a:solidFill>
            <a:srgbClr val="40404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 b="1">
          <a:solidFill>
            <a:srgbClr val="40404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 b="1">
          <a:solidFill>
            <a:srgbClr val="40404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 b="1">
          <a:solidFill>
            <a:srgbClr val="40404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9144" y="0"/>
            <a:ext cx="9932988" cy="2143125"/>
          </a:xfrm>
          <a:prstGeom prst="rect">
            <a:avLst/>
          </a:prstGeom>
          <a:gradFill flip="none" rotWithShape="1">
            <a:gsLst>
              <a:gs pos="0">
                <a:srgbClr val="1476EC"/>
              </a:gs>
              <a:gs pos="50000">
                <a:srgbClr val="1476EC"/>
              </a:gs>
              <a:gs pos="100000">
                <a:srgbClr val="0051C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8195" name="그룹 14"/>
          <p:cNvGrpSpPr>
            <a:grpSpLocks/>
          </p:cNvGrpSpPr>
          <p:nvPr/>
        </p:nvGrpSpPr>
        <p:grpSpPr bwMode="auto">
          <a:xfrm>
            <a:off x="0" y="1952625"/>
            <a:ext cx="9906000" cy="2143125"/>
            <a:chOff x="0" y="2043118"/>
            <a:chExt cx="9144000" cy="2207700"/>
          </a:xfrm>
        </p:grpSpPr>
        <p:sp>
          <p:nvSpPr>
            <p:cNvPr id="19" name="직사각형 18"/>
            <p:cNvSpPr/>
            <p:nvPr/>
          </p:nvSpPr>
          <p:spPr>
            <a:xfrm>
              <a:off x="0" y="2070919"/>
              <a:ext cx="9144000" cy="21422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0" y="4213206"/>
              <a:ext cx="9144000" cy="376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2043118"/>
              <a:ext cx="9144000" cy="376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24" name="제목 9"/>
          <p:cNvSpPr txBox="1">
            <a:spLocks/>
          </p:cNvSpPr>
          <p:nvPr/>
        </p:nvSpPr>
        <p:spPr>
          <a:xfrm>
            <a:off x="238125" y="2266950"/>
            <a:ext cx="9429750" cy="1500188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sz="3200" b="1" spc="-150" dirty="0" smtClean="0">
                <a:solidFill>
                  <a:srgbClr val="0B395B"/>
                </a:solidFill>
                <a:latin typeface="나눔고딕 ExtraBold" pitchFamily="50" charset="-127"/>
                <a:ea typeface="나눔고딕 ExtraBold" pitchFamily="50" charset="-127"/>
              </a:rPr>
              <a:t>통계</a:t>
            </a:r>
            <a:r>
              <a:rPr lang="en-US" altLang="ko-KR" sz="3200" b="1" spc="-150" dirty="0" smtClean="0">
                <a:solidFill>
                  <a:srgbClr val="0B395B"/>
                </a:solidFill>
                <a:latin typeface="나눔고딕 ExtraBold" pitchFamily="50" charset="-127"/>
                <a:ea typeface="나눔고딕 ExtraBold" pitchFamily="50" charset="-127"/>
              </a:rPr>
              <a:t>DB</a:t>
            </a:r>
            <a:r>
              <a:rPr lang="ko-KR" altLang="en-US" sz="3200" b="1" spc="-150" dirty="0" smtClean="0">
                <a:solidFill>
                  <a:srgbClr val="0B395B"/>
                </a:solidFill>
                <a:latin typeface="나눔고딕 ExtraBold" pitchFamily="50" charset="-127"/>
                <a:ea typeface="나눔고딕 ExtraBold" pitchFamily="50" charset="-127"/>
              </a:rPr>
              <a:t>관리시스템 이용자 교육</a:t>
            </a:r>
          </a:p>
          <a:p>
            <a:pPr algn="ctr"/>
            <a:r>
              <a:rPr lang="en-US" altLang="ko-KR" sz="25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25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지방자치단체 통계자료 수록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25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부제목 10"/>
          <p:cNvSpPr txBox="1">
            <a:spLocks/>
          </p:cNvSpPr>
          <p:nvPr/>
        </p:nvSpPr>
        <p:spPr>
          <a:xfrm>
            <a:off x="2476500" y="4362450"/>
            <a:ext cx="4953000" cy="414338"/>
          </a:xfrm>
          <a:prstGeom prst="rect">
            <a:avLst/>
          </a:prstGeom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en-US" altLang="ko-KR" dirty="0" smtClean="0">
                <a:solidFill>
                  <a:schemeClr val="bg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2019. 03. 18</a:t>
            </a:r>
            <a:endParaRPr kumimoji="0" lang="ko-KR" altLang="en-US" dirty="0">
              <a:solidFill>
                <a:schemeClr val="bg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203" name="Picture 11" descr="Z:\공통\의사소통관리\한국통계정보원 CI_PNG\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0" y="5474445"/>
            <a:ext cx="4667250" cy="107083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II. </a:t>
            </a:r>
            <a:r>
              <a:rPr lang="ko-KR" altLang="en-US" dirty="0" smtClean="0">
                <a:solidFill>
                  <a:srgbClr val="FFFFFF"/>
                </a:solidFill>
              </a:rPr>
              <a:t>주요기능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신규통계표 생성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2050" name="Picture 2" descr="C:\jobmanage\KosiiMessenger\Downloads\이정은\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26"/>
          <a:stretch/>
        </p:blipFill>
        <p:spPr bwMode="auto">
          <a:xfrm>
            <a:off x="750974" y="1437062"/>
            <a:ext cx="8623206" cy="48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II. </a:t>
            </a:r>
            <a:r>
              <a:rPr lang="ko-KR" altLang="en-US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06299"/>
              </p:ext>
            </p:extLst>
          </p:nvPr>
        </p:nvGraphicFramePr>
        <p:xfrm>
          <a:off x="171450" y="1092199"/>
          <a:ext cx="955675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8417"/>
                <a:gridCol w="7408333"/>
              </a:tblGrid>
              <a:tr h="30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주요기능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DT_XXXXX(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승인번호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)_XXX(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일련번호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한글명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영문명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통계표의 한글명과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영문명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출처선택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통계표의 승인통계를 선택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한글주석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영문주석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통계표에 대한 주석 입력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9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분석기능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 조회 시 분석기능 선택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기본적으로 증감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증감률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누계 기능 제공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9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분류정의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표준분류 재활용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유사통계표 재활용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신규추가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분류가 불필요한 통계표일 경우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없음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06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항목정의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항목 신규추가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 선택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설정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통계표생성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정보 입력 후 통계표 생성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195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II. </a:t>
            </a:r>
            <a:r>
              <a:rPr lang="ko-KR" altLang="en-US" dirty="0" smtClean="0">
                <a:solidFill>
                  <a:srgbClr val="FFFFFF"/>
                </a:solidFill>
              </a:rPr>
              <a:t>주요기능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수치입력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3074" name="Picture 2" descr="C:\jobmanage\KosiiMessenger\Downloads\이정은\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2"/>
          <a:stretch/>
        </p:blipFill>
        <p:spPr bwMode="auto">
          <a:xfrm>
            <a:off x="750974" y="1562099"/>
            <a:ext cx="8545426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II. </a:t>
            </a:r>
            <a:r>
              <a:rPr lang="ko-KR" altLang="en-US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24848"/>
              </p:ext>
            </p:extLst>
          </p:nvPr>
        </p:nvGraphicFramePr>
        <p:xfrm>
          <a:off x="171450" y="1092199"/>
          <a:ext cx="9556750" cy="2651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8417"/>
                <a:gridCol w="7408333"/>
              </a:tblGrid>
              <a:tr h="30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주요기능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주기 및 시점 선택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수치자료를 입력할 주기와 시점 선택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수치입력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수치를 입력할 통계표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입력폼이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하단 창에 표시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항목 선택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수치를 입력할 항목과 분류를 선택 가능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분류는 기본적으로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레벨만 설정되어 있음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수치입력 방법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 바로 입력하기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엑셀 자료 복사하기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 엑셀업로드 이용하기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029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II. </a:t>
            </a:r>
            <a:r>
              <a:rPr lang="ko-KR" altLang="en-US" dirty="0" smtClean="0">
                <a:solidFill>
                  <a:srgbClr val="FFFFFF"/>
                </a:solidFill>
              </a:rPr>
              <a:t>주요기능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4.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목록연계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70921"/>
            <a:ext cx="8810625" cy="468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7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II. </a:t>
            </a:r>
            <a:r>
              <a:rPr lang="ko-KR" altLang="en-US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00730"/>
              </p:ext>
            </p:extLst>
          </p:nvPr>
        </p:nvGraphicFramePr>
        <p:xfrm>
          <a:off x="171450" y="1092199"/>
          <a:ext cx="9556750" cy="1737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8417"/>
                <a:gridCol w="7408333"/>
              </a:tblGrid>
              <a:tr h="30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주요기능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연계 가능한 통계표가 목록에 나열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연계할 통계표를 검색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잘못 연결된 통계표를 선택하여 삭제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통계표가 추가되거나 삭제된 후에 항상 저장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필요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3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II. </a:t>
            </a:r>
            <a:r>
              <a:rPr lang="ko-KR" altLang="en-US" dirty="0" smtClean="0">
                <a:solidFill>
                  <a:srgbClr val="FFFFFF"/>
                </a:solidFill>
              </a:rPr>
              <a:t>주요기능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5.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통계표 전송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30843"/>
            <a:ext cx="8810625" cy="4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7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II. </a:t>
            </a:r>
            <a:r>
              <a:rPr lang="ko-KR" altLang="en-US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12871"/>
              </p:ext>
            </p:extLst>
          </p:nvPr>
        </p:nvGraphicFramePr>
        <p:xfrm>
          <a:off x="171450" y="1092199"/>
          <a:ext cx="9556750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8417"/>
                <a:gridCol w="7408333"/>
              </a:tblGrid>
              <a:tr h="30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주요기능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통계자료 전송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작성한 통계표를 선택하여 전송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892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II. </a:t>
            </a:r>
            <a:r>
              <a:rPr lang="ko-KR" altLang="en-US" dirty="0" smtClean="0">
                <a:solidFill>
                  <a:srgbClr val="FFFFFF"/>
                </a:solidFill>
              </a:rPr>
              <a:t>주요기능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6.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통계표수정</a:t>
            </a:r>
            <a:r>
              <a:rPr kumimoji="0" lang="en-US" altLang="ko-KR" sz="20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kumimoji="0"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기본정보화면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6146" name="Picture 2" descr="C:\jobmanage\KosiiMessenger\Downloads\이정은\6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4" y="1496169"/>
            <a:ext cx="8545426" cy="487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II. </a:t>
            </a:r>
            <a:r>
              <a:rPr lang="ko-KR" altLang="en-US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39787"/>
              </p:ext>
            </p:extLst>
          </p:nvPr>
        </p:nvGraphicFramePr>
        <p:xfrm>
          <a:off x="171450" y="1092199"/>
          <a:ext cx="9556750" cy="502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8417"/>
                <a:gridCol w="7408333"/>
              </a:tblGrid>
              <a:tr h="30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주요기능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공표여부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공개범위 표시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미지정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②담당자 ③내부 ④국내 ⑤해외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통계표한글명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통계표영문명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수정가능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통계표영문명은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영문 서비스하지 않는 경우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입력되지 않아도 됨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측정단위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단위선택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’: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팝업창에서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단위 검색 후 선택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단위삭제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’: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지정한 단위를 삭제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작성여부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지속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’: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갱신 대상 통계표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시계열단절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’: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최신자료가 업데이트 되지 않는 통계표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통계표의 승인통계를 선택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분석기능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 조회 시 분석기능 선택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기본적으로 증감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증감률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누계 기능 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한글주석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영문주석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통계표에 대한 주석 입력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GIS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연계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통계지리정보서비스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SGIS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시군구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읍면동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추천통계표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대표통계표로 설정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488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7029" y="2206171"/>
            <a:ext cx="8911771" cy="1712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63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jobmanage\KosiiMessenger\Downloads\이정은\6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4" y="1479247"/>
            <a:ext cx="8545426" cy="481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II. </a:t>
            </a:r>
            <a:r>
              <a:rPr lang="ko-KR" altLang="en-US" dirty="0" smtClean="0">
                <a:solidFill>
                  <a:srgbClr val="FFFFFF"/>
                </a:solidFill>
              </a:rPr>
              <a:t>주요기능</a:t>
            </a:r>
            <a:endParaRPr lang="ko-KR" altLang="en-US" dirty="0" smtClean="0"/>
          </a:p>
        </p:txBody>
      </p:sp>
      <p:sp>
        <p:nvSpPr>
          <p:cNvPr id="11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6.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통계표수정</a:t>
            </a:r>
            <a:r>
              <a:rPr kumimoji="0" lang="en-US" altLang="ko-KR" sz="20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kumimoji="0"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분류정보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II. </a:t>
            </a:r>
            <a:r>
              <a:rPr lang="ko-KR" altLang="en-US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40485"/>
              </p:ext>
            </p:extLst>
          </p:nvPr>
        </p:nvGraphicFramePr>
        <p:xfrm>
          <a:off x="171450" y="1092199"/>
          <a:ext cx="9556750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8417"/>
                <a:gridCol w="7408333"/>
              </a:tblGrid>
              <a:tr h="30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주요기능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한글명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분류명칭 변경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811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jobmanage\KosiiMessenger\Downloads\이정은\6-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r="20373"/>
          <a:stretch/>
        </p:blipFill>
        <p:spPr bwMode="auto">
          <a:xfrm>
            <a:off x="750974" y="1500188"/>
            <a:ext cx="8545426" cy="490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II. </a:t>
            </a:r>
            <a:r>
              <a:rPr lang="ko-KR" altLang="en-US" dirty="0" smtClean="0">
                <a:solidFill>
                  <a:srgbClr val="FFFFFF"/>
                </a:solidFill>
              </a:rPr>
              <a:t>주요기능</a:t>
            </a:r>
            <a:endParaRPr lang="ko-KR" altLang="en-US" dirty="0" smtClean="0"/>
          </a:p>
        </p:txBody>
      </p:sp>
      <p:sp>
        <p:nvSpPr>
          <p:cNvPr id="11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6.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통계표수정</a:t>
            </a:r>
            <a:r>
              <a:rPr kumimoji="0" lang="en-US" altLang="ko-KR" sz="20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kumimoji="0" lang="ko-KR" altLang="en-US" sz="2000" dirty="0" err="1" smtClean="0">
                <a:latin typeface="나눔고딕 ExtraBold" pitchFamily="50" charset="-127"/>
                <a:ea typeface="나눔고딕 ExtraBold" pitchFamily="50" charset="-127"/>
              </a:rPr>
              <a:t>분류값관</a:t>
            </a:r>
            <a:r>
              <a:rPr kumimoji="0" lang="ko-KR" altLang="en-US" sz="2000" dirty="0" err="1">
                <a:latin typeface="나눔고딕 ExtraBold" pitchFamily="50" charset="-127"/>
                <a:ea typeface="나눔고딕 ExtraBold" pitchFamily="50" charset="-127"/>
              </a:rPr>
              <a:t>리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II. </a:t>
            </a:r>
            <a:r>
              <a:rPr lang="ko-KR" altLang="en-US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40874"/>
              </p:ext>
            </p:extLst>
          </p:nvPr>
        </p:nvGraphicFramePr>
        <p:xfrm>
          <a:off x="171450" y="1092199"/>
          <a:ext cx="955675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8417"/>
                <a:gridCol w="7408333"/>
              </a:tblGrid>
              <a:tr h="30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주요기능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행추가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분류값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순번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분류값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순서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상위분류값코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분류값의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레벨 설정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분류값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자리수를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기준으로 레벨 설정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분류값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 정보 저장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325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II. </a:t>
            </a:r>
            <a:r>
              <a:rPr lang="ko-KR" altLang="en-US" dirty="0" smtClean="0">
                <a:solidFill>
                  <a:srgbClr val="FFFFFF"/>
                </a:solidFill>
              </a:rPr>
              <a:t>주요기능</a:t>
            </a:r>
            <a:endParaRPr lang="ko-KR" altLang="en-US" dirty="0" smtClean="0"/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6.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통계표수정</a:t>
            </a:r>
            <a:r>
              <a:rPr kumimoji="0" lang="en-US" altLang="ko-KR" sz="20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kumimoji="0"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항목정보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6" name="Picture 2" descr="C:\jobmanage\KosiiMessenger\Downloads\이정은\6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" y="1496106"/>
            <a:ext cx="8519637" cy="479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II. </a:t>
            </a:r>
            <a:r>
              <a:rPr lang="ko-KR" altLang="en-US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92672"/>
              </p:ext>
            </p:extLst>
          </p:nvPr>
        </p:nvGraphicFramePr>
        <p:xfrm>
          <a:off x="171450" y="1092199"/>
          <a:ext cx="9556750" cy="2468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8417"/>
                <a:gridCol w="7408333"/>
              </a:tblGrid>
              <a:tr h="30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주요기능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항목 순서를 변경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항목 공표 설정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자료형태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기타 중 선택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설정은 수치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항목의 소수점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자리수를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설정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항목 별로 단위 설정 가능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8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II. </a:t>
            </a:r>
            <a:r>
              <a:rPr lang="ko-KR" altLang="en-US" dirty="0" smtClean="0">
                <a:solidFill>
                  <a:srgbClr val="FFFFFF"/>
                </a:solidFill>
              </a:rPr>
              <a:t>주요기능</a:t>
            </a:r>
            <a:endParaRPr lang="ko-KR" altLang="en-US" dirty="0" smtClean="0"/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6.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통계표수정</a:t>
            </a:r>
            <a:r>
              <a:rPr kumimoji="0" lang="en-US" altLang="ko-KR" sz="20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kumimoji="0"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분류 </a:t>
            </a:r>
            <a:r>
              <a:rPr kumimoji="0" lang="en-US" altLang="ko-KR" sz="2000" dirty="0" smtClean="0">
                <a:latin typeface="HY동녘B"/>
                <a:ea typeface="HY동녘B"/>
              </a:rPr>
              <a:t>Ⅹ </a:t>
            </a:r>
            <a:r>
              <a:rPr kumimoji="0" lang="ko-KR" altLang="en-US" sz="2000" dirty="0">
                <a:latin typeface="나눔고딕 ExtraBold" pitchFamily="50" charset="-127"/>
                <a:ea typeface="나눔고딕 ExtraBold" pitchFamily="50" charset="-127"/>
              </a:rPr>
              <a:t>항목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6" name="Picture 2" descr="C:\jobmanage\KosiiMessenger\Downloads\이정은\6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4" y="1545166"/>
            <a:ext cx="8545426" cy="489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II. </a:t>
            </a:r>
            <a:r>
              <a:rPr lang="ko-KR" altLang="en-US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34550"/>
              </p:ext>
            </p:extLst>
          </p:nvPr>
        </p:nvGraphicFramePr>
        <p:xfrm>
          <a:off x="171450" y="1092199"/>
          <a:ext cx="9556750" cy="201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8417"/>
                <a:gridCol w="7408333"/>
              </a:tblGrid>
              <a:tr h="30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주요기능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조회조건선택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레벨의 항목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정보 조회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분류값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분류값명을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클릭하여 조회하고자 하는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분류값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항목선택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조회할 항목코드 선택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27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일괄변경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조회된 항목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분류의 설정 일괄변경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공표여부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더미여부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단위선택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461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III. </a:t>
            </a:r>
            <a:r>
              <a:rPr lang="ko-KR" altLang="en-US" dirty="0" smtClean="0">
                <a:solidFill>
                  <a:srgbClr val="FFFFFF"/>
                </a:solidFill>
              </a:rPr>
              <a:t>시스템 입력 유의사항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kumimoji="0" lang="ko-KR" altLang="en-US" sz="2000" b="0" i="0" u="none" strike="noStrike" kern="1200" cap="none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미공표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ko-KR" altLang="en-US" sz="2000" b="0" i="0" u="none" strike="noStrike" kern="1200" cap="none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분류값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473199"/>
            <a:ext cx="8810625" cy="497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III. </a:t>
            </a:r>
            <a:r>
              <a:rPr lang="ko-KR" altLang="en-US" dirty="0" smtClean="0">
                <a:solidFill>
                  <a:srgbClr val="FFFFFF"/>
                </a:solidFill>
              </a:rPr>
              <a:t>시스템 입력 유의사항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kumimoji="0" lang="ko-KR" altLang="en-US" sz="2000" b="0" i="0" u="none" strike="noStrike" kern="1200" cap="none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미공표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ko-KR" altLang="en-US" sz="2000" b="0" i="0" u="none" strike="noStrike" kern="1200" cap="none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분류값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436689"/>
            <a:ext cx="8810625" cy="425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57"/>
          <p:cNvGrpSpPr/>
          <p:nvPr/>
        </p:nvGrpSpPr>
        <p:grpSpPr>
          <a:xfrm>
            <a:off x="614989" y="5457486"/>
            <a:ext cx="8757611" cy="944758"/>
            <a:chOff x="684212" y="7295131"/>
            <a:chExt cx="6264276" cy="1007981"/>
          </a:xfrm>
        </p:grpSpPr>
        <p:sp>
          <p:nvSpPr>
            <p:cNvPr id="10" name="직사각형 9"/>
            <p:cNvSpPr/>
            <p:nvPr/>
          </p:nvSpPr>
          <p:spPr>
            <a:xfrm>
              <a:off x="684212" y="7316509"/>
              <a:ext cx="6264275" cy="986603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84213" y="7295131"/>
              <a:ext cx="62611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84213" y="8296026"/>
              <a:ext cx="6264275" cy="70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911098" y="7551256"/>
              <a:ext cx="5912505" cy="54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1600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분류값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[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동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]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에는 수치자료가 없으므로 비워둬야 됨</a:t>
              </a:r>
              <a:endParaRPr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[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성당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1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동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], [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성당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동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] 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등은 현재 공표 대상이 아니므로 비워둬야 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4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50900" y="2290763"/>
            <a:ext cx="7353300" cy="812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 dirty="0" smtClean="0"/>
              <a:t>Contents</a:t>
            </a:r>
            <a:endParaRPr lang="ko-KR" altLang="en-US" sz="4000" dirty="0"/>
          </a:p>
        </p:txBody>
      </p:sp>
      <p:sp>
        <p:nvSpPr>
          <p:cNvPr id="9219" name="제목 1"/>
          <p:cNvSpPr txBox="1">
            <a:spLocks/>
          </p:cNvSpPr>
          <p:nvPr/>
        </p:nvSpPr>
        <p:spPr bwMode="auto">
          <a:xfrm>
            <a:off x="4318000" y="3090864"/>
            <a:ext cx="4827588" cy="344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lnSpc>
                <a:spcPct val="150000"/>
              </a:lnSpc>
              <a:buFont typeface="맑은 고딕" pitchFamily="50" charset="-127"/>
              <a:buAutoNum type="romanUcPeriod"/>
            </a:pPr>
            <a:r>
              <a:rPr kumimoji="0" lang="ko-KR" altLang="en-US" sz="24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통계</a:t>
            </a:r>
            <a:r>
              <a:rPr kumimoji="0" lang="en-US" altLang="ko-KR" sz="24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DB</a:t>
            </a:r>
            <a:r>
              <a:rPr kumimoji="0" lang="ko-KR" altLang="en-US" sz="24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관리시스템</a:t>
            </a:r>
            <a:endParaRPr kumimoji="0" lang="en-US" altLang="ko-KR" sz="240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pPr marL="400050" indent="-400050">
              <a:lnSpc>
                <a:spcPct val="150000"/>
              </a:lnSpc>
              <a:buFont typeface="맑은 고딕" pitchFamily="50" charset="-127"/>
              <a:buAutoNum type="romanUcPeriod"/>
            </a:pPr>
            <a:r>
              <a:rPr kumimoji="0" lang="ko-KR" altLang="en-US" sz="24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주요기능</a:t>
            </a:r>
            <a:endParaRPr kumimoji="0" lang="en-US" altLang="ko-KR" sz="240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pPr marL="400050" indent="-400050">
              <a:lnSpc>
                <a:spcPct val="150000"/>
              </a:lnSpc>
              <a:buFont typeface="맑은 고딕" pitchFamily="50" charset="-127"/>
              <a:buAutoNum type="romanUcPeriod"/>
            </a:pPr>
            <a:r>
              <a:rPr kumimoji="0" lang="ko-KR" altLang="en-US" sz="24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시스템 입력 유의사항</a:t>
            </a:r>
            <a:endParaRPr kumimoji="0" lang="en-US" altLang="ko-KR" sz="240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pPr marL="400050" indent="-400050">
              <a:lnSpc>
                <a:spcPct val="150000"/>
              </a:lnSpc>
              <a:buFont typeface="맑은 고딕" pitchFamily="50" charset="-127"/>
              <a:buAutoNum type="romanUcPeriod"/>
            </a:pPr>
            <a:r>
              <a:rPr kumimoji="0" lang="ko-KR" altLang="en-US" sz="24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원본 오류 유형</a:t>
            </a:r>
            <a:endParaRPr kumimoji="0" lang="en-US" altLang="ko-KR" sz="240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24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※ </a:t>
            </a:r>
            <a:r>
              <a:rPr kumimoji="0" lang="ko-KR" altLang="en-US" sz="24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통계표 생성 및 수정 </a:t>
            </a:r>
            <a:r>
              <a:rPr kumimoji="0" lang="ko-KR" altLang="en-US" sz="2400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실습</a:t>
            </a:r>
            <a:endParaRPr kumimoji="0" lang="en-US" altLang="ko-KR" sz="240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54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III. </a:t>
            </a:r>
            <a:r>
              <a:rPr lang="ko-KR" altLang="en-US" dirty="0" smtClean="0">
                <a:solidFill>
                  <a:srgbClr val="FFFFFF"/>
                </a:solidFill>
              </a:rPr>
              <a:t>시스템 입력 유의사항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분류</a:t>
            </a: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항목</a:t>
            </a:r>
            <a:r>
              <a:rPr kumimoji="0" lang="ko-KR" altLang="en-US" sz="2000" b="0" i="0" u="none" strike="noStrike" kern="1200" cap="none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 선택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98" r="5528" b="30401"/>
          <a:stretch/>
        </p:blipFill>
        <p:spPr bwMode="auto">
          <a:xfrm>
            <a:off x="171450" y="1567543"/>
            <a:ext cx="9124950" cy="240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0" b="30534"/>
          <a:stretch/>
        </p:blipFill>
        <p:spPr bwMode="auto">
          <a:xfrm>
            <a:off x="180975" y="4118855"/>
            <a:ext cx="9544050" cy="218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57"/>
          <p:cNvGrpSpPr/>
          <p:nvPr/>
        </p:nvGrpSpPr>
        <p:grpSpPr>
          <a:xfrm>
            <a:off x="614989" y="5457486"/>
            <a:ext cx="8757611" cy="944758"/>
            <a:chOff x="684212" y="7295131"/>
            <a:chExt cx="6264276" cy="1007981"/>
          </a:xfrm>
        </p:grpSpPr>
        <p:sp>
          <p:nvSpPr>
            <p:cNvPr id="13" name="직사각형 12"/>
            <p:cNvSpPr/>
            <p:nvPr/>
          </p:nvSpPr>
          <p:spPr>
            <a:xfrm>
              <a:off x="684212" y="7316509"/>
              <a:ext cx="6264275" cy="986603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84213" y="7295131"/>
              <a:ext cx="62611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84213" y="8296026"/>
              <a:ext cx="6264275" cy="70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911098" y="7566853"/>
              <a:ext cx="5912505" cy="516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ko-KR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16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수치입력창은</a:t>
              </a:r>
              <a:r>
                <a:rPr lang="ko-KR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분류레벨이 </a:t>
              </a:r>
              <a:r>
                <a:rPr lang="en-US" altLang="ko-KR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1</a:t>
              </a:r>
              <a:r>
                <a:rPr lang="ko-KR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이 기본적으로 설정되어 있음</a:t>
              </a:r>
              <a:r>
                <a:rPr lang="en-US" altLang="ko-KR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.</a:t>
              </a:r>
            </a:p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en-US" altLang="ko-KR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분류</a:t>
              </a:r>
              <a:r>
                <a:rPr lang="en-US" altLang="ko-KR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/</a:t>
              </a:r>
              <a:r>
                <a:rPr lang="ko-KR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항목 선택을 통해 구성된 </a:t>
              </a:r>
              <a:r>
                <a:rPr lang="ko-KR" altLang="en-US" sz="16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분류값</a:t>
              </a:r>
              <a:r>
                <a:rPr lang="ko-KR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전체가 조회되도록 설정</a:t>
              </a:r>
              <a:endParaRPr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9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III. </a:t>
            </a:r>
            <a:r>
              <a:rPr lang="ko-KR" altLang="en-US" dirty="0" smtClean="0">
                <a:solidFill>
                  <a:srgbClr val="FFFFFF"/>
                </a:solidFill>
              </a:rPr>
              <a:t>시스템 입력 유의사항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kumimoji="0" lang="ko-KR" altLang="en-US" sz="2000" dirty="0" err="1" smtClean="0">
                <a:latin typeface="나눔고딕 ExtraBold" pitchFamily="50" charset="-127"/>
                <a:ea typeface="나눔고딕 ExtraBold" pitchFamily="50" charset="-127"/>
              </a:rPr>
              <a:t>표두</a:t>
            </a:r>
            <a:r>
              <a:rPr kumimoji="0"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kumimoji="0" lang="ko-KR" altLang="en-US" sz="2000" dirty="0" err="1" smtClean="0">
                <a:latin typeface="나눔고딕 ExtraBold" pitchFamily="50" charset="-127"/>
                <a:ea typeface="나눔고딕 ExtraBold" pitchFamily="50" charset="-127"/>
              </a:rPr>
              <a:t>표측</a:t>
            </a:r>
            <a:r>
              <a:rPr kumimoji="0"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 수정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9" b="30405"/>
          <a:stretch/>
        </p:blipFill>
        <p:spPr bwMode="auto">
          <a:xfrm>
            <a:off x="185383" y="1509486"/>
            <a:ext cx="9187217" cy="228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58" b="45307"/>
          <a:stretch/>
        </p:blipFill>
        <p:spPr bwMode="auto">
          <a:xfrm>
            <a:off x="6966" y="4090213"/>
            <a:ext cx="9544050" cy="160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57"/>
          <p:cNvGrpSpPr/>
          <p:nvPr/>
        </p:nvGrpSpPr>
        <p:grpSpPr>
          <a:xfrm>
            <a:off x="614989" y="5713518"/>
            <a:ext cx="8757611" cy="610161"/>
            <a:chOff x="684212" y="7295131"/>
            <a:chExt cx="6264276" cy="1007981"/>
          </a:xfrm>
        </p:grpSpPr>
        <p:sp>
          <p:nvSpPr>
            <p:cNvPr id="18" name="직사각형 17"/>
            <p:cNvSpPr/>
            <p:nvPr/>
          </p:nvSpPr>
          <p:spPr>
            <a:xfrm>
              <a:off x="684212" y="7316509"/>
              <a:ext cx="6264275" cy="986603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84213" y="7295131"/>
              <a:ext cx="62611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84213" y="8296026"/>
              <a:ext cx="6264275" cy="70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911098" y="7637199"/>
              <a:ext cx="5912505" cy="375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통계표 구성이 </a:t>
              </a:r>
              <a:r>
                <a:rPr lang="ko-KR" altLang="en-US" sz="1600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표두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1600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표측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정보다 다를 경우에는 위치를 수정하여 입력</a:t>
              </a:r>
              <a:endParaRPr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8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IV. </a:t>
            </a:r>
            <a:r>
              <a:rPr lang="ko-KR" altLang="en-US" dirty="0" smtClean="0">
                <a:solidFill>
                  <a:srgbClr val="FFFFFF"/>
                </a:solidFill>
              </a:rPr>
              <a:t>원본 오류 유형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합계 수치 불일치</a:t>
            </a: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(1)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428966"/>
            <a:ext cx="894676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57"/>
          <p:cNvGrpSpPr/>
          <p:nvPr/>
        </p:nvGrpSpPr>
        <p:grpSpPr>
          <a:xfrm>
            <a:off x="614989" y="5713518"/>
            <a:ext cx="8757611" cy="610161"/>
            <a:chOff x="684212" y="7295131"/>
            <a:chExt cx="6264276" cy="1007981"/>
          </a:xfrm>
        </p:grpSpPr>
        <p:sp>
          <p:nvSpPr>
            <p:cNvPr id="10" name="직사각형 9"/>
            <p:cNvSpPr/>
            <p:nvPr/>
          </p:nvSpPr>
          <p:spPr>
            <a:xfrm>
              <a:off x="684212" y="7316509"/>
              <a:ext cx="6264275" cy="986603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84213" y="7295131"/>
              <a:ext cx="62611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84213" y="8296026"/>
              <a:ext cx="6264275" cy="70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911098" y="7703675"/>
              <a:ext cx="5912505" cy="24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[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군청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사업소 포함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)]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의 수치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(50,736)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와 처리분야별 합계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(50,716)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가 차이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(-20) 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남</a:t>
              </a:r>
              <a:endParaRPr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9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IV. </a:t>
            </a:r>
            <a:r>
              <a:rPr lang="ko-KR" altLang="en-US" dirty="0" smtClean="0">
                <a:solidFill>
                  <a:srgbClr val="FFFFFF"/>
                </a:solidFill>
              </a:rPr>
              <a:t>원본 오류 유형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합계 수치 불일치</a:t>
            </a: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(1)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454366"/>
            <a:ext cx="8887788" cy="482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0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IV. </a:t>
            </a:r>
            <a:r>
              <a:rPr lang="ko-KR" altLang="en-US" dirty="0" smtClean="0">
                <a:solidFill>
                  <a:srgbClr val="FFFFFF"/>
                </a:solidFill>
              </a:rPr>
              <a:t>원본 오류 유형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합계 수치 불일치</a:t>
            </a: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(2)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428597"/>
            <a:ext cx="8810625" cy="415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57"/>
          <p:cNvGrpSpPr/>
          <p:nvPr/>
        </p:nvGrpSpPr>
        <p:grpSpPr>
          <a:xfrm>
            <a:off x="614989" y="5393478"/>
            <a:ext cx="8757611" cy="944758"/>
            <a:chOff x="684212" y="7295131"/>
            <a:chExt cx="6264276" cy="1007981"/>
          </a:xfrm>
        </p:grpSpPr>
        <p:sp>
          <p:nvSpPr>
            <p:cNvPr id="8" name="직사각형 7"/>
            <p:cNvSpPr/>
            <p:nvPr/>
          </p:nvSpPr>
          <p:spPr>
            <a:xfrm>
              <a:off x="684212" y="7316509"/>
              <a:ext cx="6264275" cy="986603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84213" y="7295131"/>
              <a:ext cx="62611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84213" y="8296026"/>
              <a:ext cx="6264275" cy="70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911098" y="7551256"/>
              <a:ext cx="5912505" cy="54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[</a:t>
              </a:r>
              <a:r>
                <a:rPr lang="ko-KR" altLang="en-US" sz="1600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마서면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]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의 수치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(940)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와 처리분야별 합계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(872)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가 차이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(-68) 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남</a:t>
              </a:r>
              <a:endParaRPr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[</a:t>
              </a:r>
              <a:r>
                <a:rPr lang="ko-KR" altLang="en-US" sz="1600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화양면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]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의 수치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(293)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와 처리분야별 합계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(361)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가 차이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(68) 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6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IV. </a:t>
            </a:r>
            <a:r>
              <a:rPr lang="ko-KR" altLang="en-US" dirty="0" smtClean="0">
                <a:solidFill>
                  <a:srgbClr val="FFFFFF"/>
                </a:solidFill>
              </a:rPr>
              <a:t>원본 오류 유형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합계 수치 불일치</a:t>
            </a: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(2)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34065"/>
            <a:ext cx="8810626" cy="474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IV. </a:t>
            </a:r>
            <a:r>
              <a:rPr lang="ko-KR" altLang="en-US" dirty="0" smtClean="0">
                <a:solidFill>
                  <a:srgbClr val="FFFFFF"/>
                </a:solidFill>
              </a:rPr>
              <a:t>원본 오류 유형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전년 대비 단위 달라지는 경우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437063"/>
            <a:ext cx="8810625" cy="4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57"/>
          <p:cNvGrpSpPr/>
          <p:nvPr/>
        </p:nvGrpSpPr>
        <p:grpSpPr>
          <a:xfrm>
            <a:off x="614989" y="5713518"/>
            <a:ext cx="8757611" cy="610161"/>
            <a:chOff x="684212" y="7295131"/>
            <a:chExt cx="6264276" cy="1007981"/>
          </a:xfrm>
        </p:grpSpPr>
        <p:sp>
          <p:nvSpPr>
            <p:cNvPr id="8" name="직사각형 7"/>
            <p:cNvSpPr/>
            <p:nvPr/>
          </p:nvSpPr>
          <p:spPr>
            <a:xfrm>
              <a:off x="684212" y="7316509"/>
              <a:ext cx="6264275" cy="986603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84213" y="7295131"/>
              <a:ext cx="62611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84213" y="8296026"/>
              <a:ext cx="6264275" cy="70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911098" y="7637199"/>
              <a:ext cx="5912505" cy="375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2016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년 면적은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4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자리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(12,913)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이며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, 2017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년 면적은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7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자리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(9,851,982)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임</a:t>
              </a:r>
              <a:endParaRPr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IV. </a:t>
            </a:r>
            <a:r>
              <a:rPr lang="ko-KR" altLang="en-US" dirty="0" smtClean="0">
                <a:solidFill>
                  <a:srgbClr val="FFFFFF"/>
                </a:solidFill>
              </a:rPr>
              <a:t>원본 오류 유형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전년 대비 단위 달라지는 경우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" t="2154" r="1172"/>
          <a:stretch/>
        </p:blipFill>
        <p:spPr bwMode="auto">
          <a:xfrm>
            <a:off x="485774" y="1498600"/>
            <a:ext cx="8810625" cy="478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16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IV. </a:t>
            </a:r>
            <a:r>
              <a:rPr lang="ko-KR" altLang="en-US" dirty="0" smtClean="0">
                <a:solidFill>
                  <a:srgbClr val="FFFFFF"/>
                </a:solidFill>
              </a:rPr>
              <a:t>원본 오류 유형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수식 오류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1543954"/>
            <a:ext cx="888962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57"/>
          <p:cNvGrpSpPr/>
          <p:nvPr/>
        </p:nvGrpSpPr>
        <p:grpSpPr>
          <a:xfrm>
            <a:off x="614989" y="5713518"/>
            <a:ext cx="8757611" cy="610161"/>
            <a:chOff x="684212" y="7295131"/>
            <a:chExt cx="6264276" cy="1007981"/>
          </a:xfrm>
        </p:grpSpPr>
        <p:sp>
          <p:nvSpPr>
            <p:cNvPr id="14" name="직사각형 13"/>
            <p:cNvSpPr/>
            <p:nvPr/>
          </p:nvSpPr>
          <p:spPr>
            <a:xfrm>
              <a:off x="684212" y="7316509"/>
              <a:ext cx="6264275" cy="986603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684213" y="7295131"/>
              <a:ext cx="62611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84213" y="8296026"/>
              <a:ext cx="6264275" cy="70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911098" y="7637199"/>
              <a:ext cx="5912505" cy="375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[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일반직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]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의 합계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(194)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에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[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별정직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](17)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까지 포함되어 있음</a:t>
              </a:r>
              <a:endParaRPr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0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IV. </a:t>
            </a:r>
            <a:r>
              <a:rPr lang="ko-KR" altLang="en-US" dirty="0" smtClean="0">
                <a:solidFill>
                  <a:srgbClr val="FFFFFF"/>
                </a:solidFill>
              </a:rPr>
              <a:t>원본 오류 유형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수식 오류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1587500"/>
            <a:ext cx="8810625" cy="469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24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I. </a:t>
            </a:r>
            <a:r>
              <a:rPr lang="ko-KR" altLang="en-US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통계</a:t>
            </a:r>
            <a:r>
              <a:rPr lang="en-US" altLang="ko-KR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관리시스템</a:t>
            </a:r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7"/>
          <p:cNvSpPr txBox="1">
            <a:spLocks/>
          </p:cNvSpPr>
          <p:nvPr/>
        </p:nvSpPr>
        <p:spPr>
          <a:xfrm>
            <a:off x="750974" y="992780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통계</a:t>
            </a:r>
            <a:r>
              <a:rPr kumimoji="0"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DB</a:t>
            </a:r>
            <a:r>
              <a:rPr kumimoji="0"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관리시스템이란</a:t>
            </a:r>
            <a:r>
              <a:rPr kumimoji="0"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kumimoji="0" lang="ko-KR" altLang="en-US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1" y="1111989"/>
            <a:ext cx="8810625" cy="313995"/>
          </a:xfrm>
          <a:prstGeom prst="rect">
            <a:avLst/>
          </a:prstGeom>
        </p:spPr>
      </p:pic>
      <p:grpSp>
        <p:nvGrpSpPr>
          <p:cNvPr id="11" name="그룹 57"/>
          <p:cNvGrpSpPr/>
          <p:nvPr/>
        </p:nvGrpSpPr>
        <p:grpSpPr>
          <a:xfrm>
            <a:off x="614989" y="5302038"/>
            <a:ext cx="8757611" cy="944758"/>
            <a:chOff x="684212" y="7295131"/>
            <a:chExt cx="6264276" cy="1007981"/>
          </a:xfrm>
        </p:grpSpPr>
        <p:sp>
          <p:nvSpPr>
            <p:cNvPr id="12" name="직사각형 11"/>
            <p:cNvSpPr/>
            <p:nvPr/>
          </p:nvSpPr>
          <p:spPr>
            <a:xfrm>
              <a:off x="684212" y="7316509"/>
              <a:ext cx="6264275" cy="986603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684213" y="7295131"/>
              <a:ext cx="62611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84213" y="8296026"/>
              <a:ext cx="6264275" cy="70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911098" y="7551256"/>
              <a:ext cx="5912505" cy="54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통계자료를 통계표로 생성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·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관리하고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, 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생성된 통계표를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KOSIS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로 전송하는 시스템</a:t>
              </a:r>
              <a:endParaRPr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접속</a:t>
              </a:r>
              <a:r>
                <a:rPr lang="en-US" altLang="ko-KR" sz="1600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url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: http://stat.kosis.kr/nsistN</a:t>
              </a:r>
              <a:endParaRPr lang="ko-KR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7" b="10643"/>
          <a:stretch/>
        </p:blipFill>
        <p:spPr bwMode="auto">
          <a:xfrm>
            <a:off x="600046" y="1567386"/>
            <a:ext cx="8787497" cy="36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직사각형 15"/>
          <p:cNvSpPr>
            <a:spLocks noChangeArrowheads="1"/>
          </p:cNvSpPr>
          <p:nvPr/>
        </p:nvSpPr>
        <p:spPr bwMode="auto">
          <a:xfrm>
            <a:off x="1381125" y="2676525"/>
            <a:ext cx="7143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4800" i="1" dirty="0">
                <a:latin typeface="HY헤드라인M" pitchFamily="18" charset="-127"/>
                <a:ea typeface="HY헤드라인M" pitchFamily="18" charset="-127"/>
              </a:rPr>
              <a:t>감사합니다</a:t>
            </a:r>
          </a:p>
        </p:txBody>
      </p:sp>
      <p:pic>
        <p:nvPicPr>
          <p:cNvPr id="4" name="Picture 11" descr="Z:\공통\의사소통관리\한국통계정보원 CI_PNG\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0" y="5474445"/>
            <a:ext cx="4667250" cy="107083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I</a:t>
            </a:r>
            <a:r>
              <a:rPr lang="en-US" altLang="ko-KR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통계</a:t>
            </a:r>
            <a:r>
              <a:rPr lang="en-US" altLang="ko-KR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관리시스템</a:t>
            </a:r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7"/>
          <p:cNvSpPr txBox="1">
            <a:spLocks/>
          </p:cNvSpPr>
          <p:nvPr/>
        </p:nvSpPr>
        <p:spPr>
          <a:xfrm>
            <a:off x="750974" y="992780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통계</a:t>
            </a:r>
            <a:r>
              <a:rPr kumimoji="0"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DB</a:t>
            </a:r>
            <a:r>
              <a:rPr kumimoji="0"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관리시스템 프로세스</a:t>
            </a:r>
            <a:endParaRPr kumimoji="0" lang="ko-KR" altLang="en-US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1" y="1111989"/>
            <a:ext cx="8810625" cy="313995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80465"/>
              </p:ext>
            </p:extLst>
          </p:nvPr>
        </p:nvGraphicFramePr>
        <p:xfrm>
          <a:off x="2240336" y="2426028"/>
          <a:ext cx="1584176" cy="792088"/>
        </p:xfrm>
        <a:graphic>
          <a:graphicData uri="http://schemas.openxmlformats.org/drawingml/2006/table">
            <a:tbl>
              <a:tblPr/>
              <a:tblGrid>
                <a:gridCol w="1584176"/>
              </a:tblGrid>
              <a:tr h="305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 통계표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486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통계표명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출처정보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등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07580"/>
              </p:ext>
            </p:extLst>
          </p:nvPr>
        </p:nvGraphicFramePr>
        <p:xfrm>
          <a:off x="832160" y="2426028"/>
          <a:ext cx="1270960" cy="792088"/>
        </p:xfrm>
        <a:graphic>
          <a:graphicData uri="http://schemas.openxmlformats.org/drawingml/2006/table">
            <a:tbl>
              <a:tblPr/>
              <a:tblGrid>
                <a:gridCol w="1270960"/>
              </a:tblGrid>
              <a:tr h="305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통계표 관리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486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KOSIS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 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통계표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06356"/>
              </p:ext>
            </p:extLst>
          </p:nvPr>
        </p:nvGraphicFramePr>
        <p:xfrm>
          <a:off x="3954819" y="2426028"/>
          <a:ext cx="1584176" cy="792088"/>
        </p:xfrm>
        <a:graphic>
          <a:graphicData uri="http://schemas.openxmlformats.org/drawingml/2006/table">
            <a:tbl>
              <a:tblPr/>
              <a:tblGrid>
                <a:gridCol w="1584176"/>
              </a:tblGrid>
              <a:tr h="305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수치입력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486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직접입력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엑셀입력 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24609"/>
              </p:ext>
            </p:extLst>
          </p:nvPr>
        </p:nvGraphicFramePr>
        <p:xfrm>
          <a:off x="5669336" y="2426028"/>
          <a:ext cx="1584176" cy="792088"/>
        </p:xfrm>
        <a:graphic>
          <a:graphicData uri="http://schemas.openxmlformats.org/drawingml/2006/table">
            <a:tbl>
              <a:tblPr/>
              <a:tblGrid>
                <a:gridCol w="1584176"/>
              </a:tblGrid>
              <a:tr h="305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목록연계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486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 목록 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 및 연계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19463"/>
              </p:ext>
            </p:extLst>
          </p:nvPr>
        </p:nvGraphicFramePr>
        <p:xfrm>
          <a:off x="7376088" y="2426028"/>
          <a:ext cx="1914216" cy="792088"/>
        </p:xfrm>
        <a:graphic>
          <a:graphicData uri="http://schemas.openxmlformats.org/drawingml/2006/table">
            <a:tbl>
              <a:tblPr/>
              <a:tblGrid>
                <a:gridCol w="1914216"/>
              </a:tblGrid>
              <a:tr h="305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전송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486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</a:t>
                      </a:r>
                      <a:r>
                        <a:rPr lang="en-US" altLang="ko-KR" sz="1100" spc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1100" spc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en-US" altLang="ko-KR" sz="1100" spc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spc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전송</a:t>
                      </a:r>
                      <a:r>
                        <a:rPr lang="en-US" altLang="ko-KR" sz="1100" spc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lang="ko-KR" altLang="en-US" sz="1100" spc="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수록자료 변경신청서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제출</a:t>
                      </a:r>
                      <a:endParaRPr lang="ko-KR" altLang="en-US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5" name="그룹 57"/>
          <p:cNvGrpSpPr/>
          <p:nvPr/>
        </p:nvGrpSpPr>
        <p:grpSpPr>
          <a:xfrm>
            <a:off x="614989" y="1644438"/>
            <a:ext cx="8757611" cy="543845"/>
            <a:chOff x="684212" y="7295131"/>
            <a:chExt cx="6264276" cy="1007981"/>
          </a:xfrm>
        </p:grpSpPr>
        <p:sp>
          <p:nvSpPr>
            <p:cNvPr id="26" name="직사각형 25"/>
            <p:cNvSpPr/>
            <p:nvPr/>
          </p:nvSpPr>
          <p:spPr>
            <a:xfrm>
              <a:off x="684212" y="7316509"/>
              <a:ext cx="6264275" cy="986603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684213" y="7295131"/>
              <a:ext cx="62611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84213" y="8296026"/>
              <a:ext cx="6264275" cy="70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911098" y="7587216"/>
              <a:ext cx="5912505" cy="475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KOSIS 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신규 통계표 서비스</a:t>
              </a: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40569"/>
              </p:ext>
            </p:extLst>
          </p:nvPr>
        </p:nvGraphicFramePr>
        <p:xfrm>
          <a:off x="827752" y="4218252"/>
          <a:ext cx="1270960" cy="792088"/>
        </p:xfrm>
        <a:graphic>
          <a:graphicData uri="http://schemas.openxmlformats.org/drawingml/2006/table">
            <a:tbl>
              <a:tblPr/>
              <a:tblGrid>
                <a:gridCol w="1270960"/>
              </a:tblGrid>
              <a:tr h="305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통계표 관리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486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KOSIS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 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통계표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25993"/>
              </p:ext>
            </p:extLst>
          </p:nvPr>
        </p:nvGraphicFramePr>
        <p:xfrm>
          <a:off x="3950411" y="4218252"/>
          <a:ext cx="1584176" cy="792088"/>
        </p:xfrm>
        <a:graphic>
          <a:graphicData uri="http://schemas.openxmlformats.org/drawingml/2006/table">
            <a:tbl>
              <a:tblPr/>
              <a:tblGrid>
                <a:gridCol w="1584176"/>
              </a:tblGrid>
              <a:tr h="305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수치입력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486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직접입력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엑셀입력 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86061"/>
              </p:ext>
            </p:extLst>
          </p:nvPr>
        </p:nvGraphicFramePr>
        <p:xfrm>
          <a:off x="7371680" y="4218252"/>
          <a:ext cx="1914216" cy="792088"/>
        </p:xfrm>
        <a:graphic>
          <a:graphicData uri="http://schemas.openxmlformats.org/drawingml/2006/table">
            <a:tbl>
              <a:tblPr/>
              <a:tblGrid>
                <a:gridCol w="1914216"/>
              </a:tblGrid>
              <a:tr h="305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전송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486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</a:t>
                      </a:r>
                      <a:r>
                        <a:rPr lang="en-US" altLang="ko-KR" sz="1100" spc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1100" spc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en-US" altLang="ko-KR" sz="1100" spc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spc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5" name="그룹 57"/>
          <p:cNvGrpSpPr/>
          <p:nvPr/>
        </p:nvGrpSpPr>
        <p:grpSpPr>
          <a:xfrm>
            <a:off x="610581" y="3436662"/>
            <a:ext cx="8757611" cy="543845"/>
            <a:chOff x="684212" y="7295131"/>
            <a:chExt cx="6264276" cy="1007981"/>
          </a:xfrm>
        </p:grpSpPr>
        <p:sp>
          <p:nvSpPr>
            <p:cNvPr id="36" name="직사각형 35"/>
            <p:cNvSpPr/>
            <p:nvPr/>
          </p:nvSpPr>
          <p:spPr>
            <a:xfrm>
              <a:off x="684212" y="7316509"/>
              <a:ext cx="6264275" cy="986603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684213" y="7295131"/>
              <a:ext cx="62611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84213" y="8296026"/>
              <a:ext cx="6264275" cy="70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911098" y="7587216"/>
              <a:ext cx="5912505" cy="475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  <a:buFont typeface="Wingdings" pitchFamily="2" charset="2"/>
                <a:buChar char="Ø"/>
              </a:pP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KOSIS </a:t>
              </a:r>
              <a:r>
                <a:rPr lang="ko-KR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최신자료 입력</a:t>
              </a: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90054"/>
              </p:ext>
            </p:extLst>
          </p:nvPr>
        </p:nvGraphicFramePr>
        <p:xfrm>
          <a:off x="2240336" y="4227396"/>
          <a:ext cx="1584176" cy="792088"/>
        </p:xfrm>
        <a:graphic>
          <a:graphicData uri="http://schemas.openxmlformats.org/drawingml/2006/table">
            <a:tbl>
              <a:tblPr/>
              <a:tblGrid>
                <a:gridCol w="1584176"/>
              </a:tblGrid>
              <a:tr h="305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통계표 수정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486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통계표명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출처정보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등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73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</a:rPr>
              <a:t>II. </a:t>
            </a:r>
            <a:r>
              <a:rPr lang="ko-KR" altLang="en-US" dirty="0" smtClean="0">
                <a:solidFill>
                  <a:srgbClr val="FFFFFF"/>
                </a:solidFill>
              </a:rPr>
              <a:t>주요기능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20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통계표 구성요소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 t="5556"/>
          <a:stretch>
            <a:fillRect/>
          </a:stretch>
        </p:blipFill>
        <p:spPr bwMode="auto">
          <a:xfrm>
            <a:off x="1417365" y="1460510"/>
            <a:ext cx="6553867" cy="509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02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II. </a:t>
            </a:r>
            <a:r>
              <a:rPr lang="ko-KR" altLang="en-US" dirty="0" smtClean="0">
                <a:solidFill>
                  <a:srgbClr val="FFFFFF"/>
                </a:solidFill>
              </a:rPr>
              <a:t>주요기능</a:t>
            </a:r>
            <a:endParaRPr lang="ko-KR" altLang="en-US" dirty="0" smtClean="0"/>
          </a:p>
        </p:txBody>
      </p:sp>
      <p:sp>
        <p:nvSpPr>
          <p:cNvPr id="47" name="내용 개체 틀 7"/>
          <p:cNvSpPr txBox="1">
            <a:spLocks/>
          </p:cNvSpPr>
          <p:nvPr/>
        </p:nvSpPr>
        <p:spPr>
          <a:xfrm>
            <a:off x="750974" y="910118"/>
            <a:ext cx="7126201" cy="422169"/>
          </a:xfrm>
          <a:prstGeom prst="rect">
            <a:avLst/>
          </a:prstGeom>
        </p:spPr>
        <p:txBody>
          <a:bodyPr anchor="ctr"/>
          <a:lstStyle/>
          <a:p>
            <a:pPr marR="0" lvl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kumimoji="0"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통계표 관리</a:t>
            </a:r>
            <a:endParaRPr kumimoji="0" lang="ko-KR" altLang="en-US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46868"/>
            <a:ext cx="8810625" cy="313995"/>
          </a:xfrm>
          <a:prstGeom prst="rect">
            <a:avLst/>
          </a:prstGeom>
        </p:spPr>
      </p:pic>
      <p:pic>
        <p:nvPicPr>
          <p:cNvPr id="1026" name="Picture 2" descr="C:\jobmanage\KosiiMessenger\Downloads\이정은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4" y="1460510"/>
            <a:ext cx="8640000" cy="475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II. </a:t>
            </a:r>
            <a:r>
              <a:rPr lang="ko-KR" altLang="en-US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47771"/>
              </p:ext>
            </p:extLst>
          </p:nvPr>
        </p:nvGraphicFramePr>
        <p:xfrm>
          <a:off x="171450" y="1092199"/>
          <a:ext cx="9556750" cy="2468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8417"/>
                <a:gridCol w="7408333"/>
              </a:tblGrid>
              <a:tr h="180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주요기능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1036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dirty="0" smtClean="0"/>
                        <a:t>검색버튼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통계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 저장되어 있는 담당 통계표 목록 조회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검색조건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 smtClean="0"/>
                        <a:t>- </a:t>
                      </a:r>
                      <a:r>
                        <a:rPr lang="ko-KR" altLang="en-US" dirty="0" smtClean="0"/>
                        <a:t>통계표</a:t>
                      </a:r>
                      <a:r>
                        <a:rPr lang="en-US" altLang="ko-KR" dirty="0" smtClean="0"/>
                        <a:t>ID,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통계표명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통계명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 smtClean="0"/>
                        <a:t>- </a:t>
                      </a:r>
                      <a:r>
                        <a:rPr lang="ko-KR" altLang="en-US" baseline="0" dirty="0" smtClean="0"/>
                        <a:t>작성전체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지속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시계열단절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백업</a:t>
                      </a:r>
                      <a:endParaRPr lang="en-US" altLang="ko-KR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6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통계표조회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선택된 통계표를 조회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57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목록다운로드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검색조건으로 조회된 통계표 목록을 엑셀파일로 다운로드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6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수치입력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수치 직접입력 화면으로 이동하여 수치입력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949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171450" y="169863"/>
            <a:ext cx="5895975" cy="439737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II. </a:t>
            </a:r>
            <a:r>
              <a:rPr lang="ko-KR" altLang="en-US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23383"/>
              </p:ext>
            </p:extLst>
          </p:nvPr>
        </p:nvGraphicFramePr>
        <p:xfrm>
          <a:off x="171450" y="1092199"/>
          <a:ext cx="955675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8417"/>
                <a:gridCol w="7408333"/>
              </a:tblGrid>
              <a:tr h="180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주요기능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1036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dirty="0" smtClean="0"/>
                        <a:t>기본정보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baseline="0" dirty="0" smtClean="0"/>
                        <a:t>통계표명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단위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출처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주석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공표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baseline="0" dirty="0" smtClean="0"/>
                        <a:t>통계표 초기조회 조건 설정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분류정보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분류</a:t>
                      </a:r>
                      <a:r>
                        <a:rPr lang="ko-KR" altLang="en-US" baseline="0" dirty="0" smtClean="0"/>
                        <a:t> 관리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분류 추가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삭제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baseline="0" dirty="0" err="1" smtClean="0"/>
                        <a:t>분류값</a:t>
                      </a:r>
                      <a:r>
                        <a:rPr lang="ko-KR" altLang="en-US" baseline="0" dirty="0" smtClean="0"/>
                        <a:t> 관리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err="1" smtClean="0"/>
                        <a:t>분류값</a:t>
                      </a:r>
                      <a:r>
                        <a:rPr lang="ko-KR" altLang="en-US" baseline="0" dirty="0" smtClean="0"/>
                        <a:t> 추가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순서변경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레벨 설정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변경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항목정보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항목 추가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삭제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순서변경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항목</a:t>
                      </a:r>
                      <a:r>
                        <a:rPr lang="en-US" altLang="ko-KR" baseline="0" dirty="0" smtClean="0"/>
                        <a:t>x</a:t>
                      </a:r>
                      <a:r>
                        <a:rPr lang="ko-KR" altLang="en-US" baseline="0" dirty="0" smtClean="0"/>
                        <a:t>분류 정보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셀 관리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소수점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단위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주석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항목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분류 생성</a:t>
                      </a:r>
                      <a:endParaRPr lang="en-US" altLang="ko-KR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더미 설정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6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err="1" smtClean="0"/>
                        <a:t>셀정보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주기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시점별</a:t>
                      </a:r>
                      <a:r>
                        <a:rPr lang="ko-KR" altLang="en-US" dirty="0" smtClean="0"/>
                        <a:t> 셀 수치에 대한 공표 설정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57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수록정보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주기에</a:t>
                      </a:r>
                      <a:r>
                        <a:rPr lang="ko-KR" altLang="en-US" baseline="0" dirty="0" smtClean="0"/>
                        <a:t> 대한 공표 설정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baseline="0" dirty="0" smtClean="0"/>
                        <a:t>수록시점에 대한 공표 설정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baseline="0" dirty="0" smtClean="0"/>
                        <a:t>수록시점에 대한 소수점 설정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6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관련통계표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연관통계표 연결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조회 및 서비스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551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사용자 지정 3">
      <a:dk1>
        <a:srgbClr val="113F8C"/>
      </a:dk1>
      <a:lt1>
        <a:srgbClr val="FFFFFF"/>
      </a:lt1>
      <a:dk2>
        <a:srgbClr val="113F8C"/>
      </a:dk2>
      <a:lt2>
        <a:srgbClr val="FFFFFF"/>
      </a:lt2>
      <a:accent1>
        <a:srgbClr val="D0D102"/>
      </a:accent1>
      <a:accent2>
        <a:srgbClr val="32742C"/>
      </a:accent2>
      <a:accent3>
        <a:srgbClr val="D70060"/>
      </a:accent3>
      <a:accent4>
        <a:srgbClr val="E54028"/>
      </a:accent4>
      <a:accent5>
        <a:srgbClr val="F18D05"/>
      </a:accent5>
      <a:accent6>
        <a:srgbClr val="F79646"/>
      </a:accent6>
      <a:hlink>
        <a:srgbClr val="616161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11662</TotalTime>
  <Words>1153</Words>
  <Application>Microsoft Office PowerPoint</Application>
  <PresentationFormat>A4 용지(210x297mm)</PresentationFormat>
  <Paragraphs>259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1_디자인 사용자 지정</vt:lpstr>
      <vt:lpstr>디자인 사용자 지정</vt:lpstr>
      <vt:lpstr>1_Office 테마</vt:lpstr>
      <vt:lpstr>PowerPoint 프레젠테이션</vt:lpstr>
      <vt:lpstr>PowerPoint 프레젠테이션</vt:lpstr>
      <vt:lpstr>Contents</vt:lpstr>
      <vt:lpstr>I. 통계DB관리시스템</vt:lpstr>
      <vt:lpstr>I. 통계DB관리시스템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II. 주요기능</vt:lpstr>
      <vt:lpstr>III. 시스템 입력 유의사항</vt:lpstr>
      <vt:lpstr>III. 시스템 입력 유의사항</vt:lpstr>
      <vt:lpstr>III. 시스템 입력 유의사항</vt:lpstr>
      <vt:lpstr>III. 시스템 입력 유의사항</vt:lpstr>
      <vt:lpstr>IV. 원본 오류 유형</vt:lpstr>
      <vt:lpstr>IV. 원본 오류 유형</vt:lpstr>
      <vt:lpstr>IV. 원본 오류 유형</vt:lpstr>
      <vt:lpstr>IV. 원본 오류 유형</vt:lpstr>
      <vt:lpstr>IV. 원본 오류 유형</vt:lpstr>
      <vt:lpstr>IV. 원본 오류 유형</vt:lpstr>
      <vt:lpstr>IV. 원본 오류 유형</vt:lpstr>
      <vt:lpstr>IV. 원본 오류 유형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1812</cp:revision>
  <cp:lastPrinted>2019-03-14T05:30:03Z</cp:lastPrinted>
  <dcterms:created xsi:type="dcterms:W3CDTF">2011-04-05T08:23:54Z</dcterms:created>
  <dcterms:modified xsi:type="dcterms:W3CDTF">2019-03-17T10:05:37Z</dcterms:modified>
</cp:coreProperties>
</file>