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47" autoAdjust="0"/>
    <p:restoredTop sz="94660"/>
  </p:normalViewPr>
  <p:slideViewPr>
    <p:cSldViewPr snapToGrid="0">
      <p:cViewPr varScale="1">
        <p:scale>
          <a:sx n="71" d="100"/>
          <a:sy n="71" d="100"/>
        </p:scale>
        <p:origin x="4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B2E8B-B25E-4464-B473-8B19664A3A44}" type="datetimeFigureOut">
              <a:rPr lang="zh-TW" altLang="en-US" smtClean="0"/>
              <a:t>2025/4/1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75A41-96C4-4F04-AE00-E6B66146B45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7830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B2E8B-B25E-4464-B473-8B19664A3A44}" type="datetimeFigureOut">
              <a:rPr lang="zh-TW" altLang="en-US" smtClean="0"/>
              <a:t>2025/4/1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75A41-96C4-4F04-AE00-E6B66146B45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5057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B2E8B-B25E-4464-B473-8B19664A3A44}" type="datetimeFigureOut">
              <a:rPr lang="zh-TW" altLang="en-US" smtClean="0"/>
              <a:t>2025/4/1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75A41-96C4-4F04-AE00-E6B66146B45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2340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B2E8B-B25E-4464-B473-8B19664A3A44}" type="datetimeFigureOut">
              <a:rPr lang="zh-TW" altLang="en-US" smtClean="0"/>
              <a:t>2025/4/1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75A41-96C4-4F04-AE00-E6B66146B45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9861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B2E8B-B25E-4464-B473-8B19664A3A44}" type="datetimeFigureOut">
              <a:rPr lang="zh-TW" altLang="en-US" smtClean="0"/>
              <a:t>2025/4/1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75A41-96C4-4F04-AE00-E6B66146B45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2086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B2E8B-B25E-4464-B473-8B19664A3A44}" type="datetimeFigureOut">
              <a:rPr lang="zh-TW" altLang="en-US" smtClean="0"/>
              <a:t>2025/4/1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75A41-96C4-4F04-AE00-E6B66146B45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8205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B2E8B-B25E-4464-B473-8B19664A3A44}" type="datetimeFigureOut">
              <a:rPr lang="zh-TW" altLang="en-US" smtClean="0"/>
              <a:t>2025/4/1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75A41-96C4-4F04-AE00-E6B66146B45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1124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B2E8B-B25E-4464-B473-8B19664A3A44}" type="datetimeFigureOut">
              <a:rPr lang="zh-TW" altLang="en-US" smtClean="0"/>
              <a:t>2025/4/1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75A41-96C4-4F04-AE00-E6B66146B45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7053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B2E8B-B25E-4464-B473-8B19664A3A44}" type="datetimeFigureOut">
              <a:rPr lang="zh-TW" altLang="en-US" smtClean="0"/>
              <a:t>2025/4/1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75A41-96C4-4F04-AE00-E6B66146B45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4644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B2E8B-B25E-4464-B473-8B19664A3A44}" type="datetimeFigureOut">
              <a:rPr lang="zh-TW" altLang="en-US" smtClean="0"/>
              <a:t>2025/4/1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75A41-96C4-4F04-AE00-E6B66146B45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1800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B2E8B-B25E-4464-B473-8B19664A3A44}" type="datetimeFigureOut">
              <a:rPr lang="zh-TW" altLang="en-US" smtClean="0"/>
              <a:t>2025/4/1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75A41-96C4-4F04-AE00-E6B66146B45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3642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BB2E8B-B25E-4464-B473-8B19664A3A44}" type="datetimeFigureOut">
              <a:rPr lang="zh-TW" altLang="en-US" smtClean="0"/>
              <a:t>2025/4/1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475A41-96C4-4F04-AE00-E6B66146B45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4374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cyt-0.github.io/about-a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字方塊 14"/>
          <p:cNvSpPr txBox="1"/>
          <p:nvPr/>
        </p:nvSpPr>
        <p:spPr>
          <a:xfrm>
            <a:off x="3751641" y="1380583"/>
            <a:ext cx="48013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/>
              <a:t>&lt;&lt;</a:t>
            </a:r>
            <a:r>
              <a:rPr lang="zh-TW" altLang="en-US" sz="2400" b="1" dirty="0" smtClean="0"/>
              <a:t>與資訊類相關</a:t>
            </a:r>
            <a:r>
              <a:rPr lang="zh-TW" altLang="en-US" sz="2400" b="1" dirty="0" smtClean="0">
                <a:latin typeface="新細明體" panose="02020500000000000000" pitchFamily="18" charset="-120"/>
                <a:ea typeface="新細明體" panose="02020500000000000000" pitchFamily="18" charset="-120"/>
              </a:rPr>
              <a:t>˙</a:t>
            </a:r>
            <a:r>
              <a:rPr lang="zh-TW" altLang="en-US" sz="2400" b="1" dirty="0" smtClean="0"/>
              <a:t>多元表現歷程</a:t>
            </a:r>
            <a:r>
              <a:rPr lang="en-US" altLang="zh-TW" sz="2400" b="1" dirty="0" smtClean="0"/>
              <a:t>&gt;&gt;</a:t>
            </a:r>
            <a:endParaRPr lang="zh-TW" altLang="en-US" sz="2400" b="1" dirty="0"/>
          </a:p>
        </p:txBody>
      </p:sp>
      <p:grpSp>
        <p:nvGrpSpPr>
          <p:cNvPr id="39" name="群組 38"/>
          <p:cNvGrpSpPr/>
          <p:nvPr/>
        </p:nvGrpSpPr>
        <p:grpSpPr>
          <a:xfrm>
            <a:off x="793377" y="1963271"/>
            <a:ext cx="10623176" cy="2649071"/>
            <a:chOff x="793377" y="1963271"/>
            <a:chExt cx="10623176" cy="2649071"/>
          </a:xfrm>
        </p:grpSpPr>
        <p:sp>
          <p:nvSpPr>
            <p:cNvPr id="4" name="矩形 3"/>
            <p:cNvSpPr/>
            <p:nvPr/>
          </p:nvSpPr>
          <p:spPr>
            <a:xfrm>
              <a:off x="793377" y="1963271"/>
              <a:ext cx="1116106" cy="43030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/>
                <a:t>國小</a:t>
              </a:r>
              <a:endParaRPr lang="zh-TW" altLang="en-US" dirty="0"/>
            </a:p>
          </p:txBody>
        </p:sp>
        <p:sp>
          <p:nvSpPr>
            <p:cNvPr id="5" name="矩形 4"/>
            <p:cNvSpPr/>
            <p:nvPr/>
          </p:nvSpPr>
          <p:spPr>
            <a:xfrm>
              <a:off x="1909483" y="1963271"/>
              <a:ext cx="1116106" cy="43030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/>
                <a:t>國</a:t>
              </a:r>
              <a:r>
                <a:rPr lang="zh-TW" altLang="en-US" dirty="0"/>
                <a:t>中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3025588" y="1963271"/>
              <a:ext cx="8390965" cy="43030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/>
                <a:t>高中</a:t>
              </a:r>
              <a:endParaRPr lang="zh-TW" altLang="en-US" dirty="0"/>
            </a:p>
          </p:txBody>
        </p:sp>
        <p:sp>
          <p:nvSpPr>
            <p:cNvPr id="7" name="矩形 6"/>
            <p:cNvSpPr/>
            <p:nvPr/>
          </p:nvSpPr>
          <p:spPr>
            <a:xfrm>
              <a:off x="793377" y="2393577"/>
              <a:ext cx="1116106" cy="221876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>
                  <a:solidFill>
                    <a:schemeClr val="tx1"/>
                  </a:solidFill>
                </a:rPr>
                <a:t>學校教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:</a:t>
              </a:r>
            </a:p>
            <a:p>
              <a:pPr algn="ctr"/>
              <a:r>
                <a:rPr lang="en-US" altLang="zh-TW" dirty="0" smtClean="0">
                  <a:solidFill>
                    <a:schemeClr val="tx1"/>
                  </a:solidFill>
                </a:rPr>
                <a:t>Scratch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1909483" y="2393577"/>
              <a:ext cx="1116106" cy="221876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>
                  <a:solidFill>
                    <a:schemeClr val="tx1"/>
                  </a:solidFill>
                </a:rPr>
                <a:t>學校教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:</a:t>
              </a:r>
            </a:p>
            <a:p>
              <a:pPr algn="ctr"/>
              <a:r>
                <a:rPr lang="en-US" altLang="zh-TW" dirty="0" smtClean="0">
                  <a:solidFill>
                    <a:schemeClr val="tx1"/>
                  </a:solidFill>
                </a:rPr>
                <a:t>Python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3025589" y="2393577"/>
              <a:ext cx="8390964" cy="221876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0" name="橢圓 9"/>
            <p:cNvSpPr/>
            <p:nvPr/>
          </p:nvSpPr>
          <p:spPr>
            <a:xfrm>
              <a:off x="3463899" y="2840473"/>
              <a:ext cx="242047" cy="24204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文字方塊 11"/>
            <p:cNvSpPr txBox="1"/>
            <p:nvPr/>
          </p:nvSpPr>
          <p:spPr>
            <a:xfrm>
              <a:off x="3025400" y="3142597"/>
              <a:ext cx="120097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1200" dirty="0" smtClean="0"/>
                <a:t>寫小論文需要</a:t>
              </a:r>
              <a:endParaRPr lang="en-US" altLang="zh-TW" sz="1200" dirty="0" smtClean="0"/>
            </a:p>
            <a:p>
              <a:pPr algn="ctr"/>
              <a:r>
                <a:rPr lang="zh-TW" altLang="en-US" sz="1200" dirty="0" smtClean="0"/>
                <a:t>大量數據分析</a:t>
              </a:r>
              <a:endParaRPr lang="en-US" altLang="zh-TW" sz="1200" dirty="0" smtClean="0"/>
            </a:p>
            <a:p>
              <a:pPr algn="ctr"/>
              <a:r>
                <a:rPr lang="en-US" altLang="zh-TW" sz="1200" dirty="0" smtClean="0"/>
                <a:t>(</a:t>
              </a:r>
              <a:r>
                <a:rPr lang="zh-TW" altLang="en-US" sz="1200" dirty="0" smtClean="0"/>
                <a:t>不可能用手算</a:t>
              </a:r>
              <a:r>
                <a:rPr lang="en-US" altLang="zh-TW" sz="1200" dirty="0" smtClean="0"/>
                <a:t>)</a:t>
              </a:r>
              <a:endParaRPr lang="zh-TW" altLang="en-US" sz="1200" dirty="0"/>
            </a:p>
          </p:txBody>
        </p:sp>
        <p:sp>
          <p:nvSpPr>
            <p:cNvPr id="13" name="橢圓 12"/>
            <p:cNvSpPr/>
            <p:nvPr/>
          </p:nvSpPr>
          <p:spPr>
            <a:xfrm>
              <a:off x="4629790" y="2830169"/>
              <a:ext cx="242047" cy="24204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文字方塊 13"/>
            <p:cNvSpPr txBox="1"/>
            <p:nvPr/>
          </p:nvSpPr>
          <p:spPr>
            <a:xfrm>
              <a:off x="4280158" y="3145304"/>
              <a:ext cx="96346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1200" dirty="0" smtClean="0"/>
                <a:t>老師建議</a:t>
              </a:r>
              <a:endParaRPr lang="en-US" altLang="zh-TW" sz="1200" dirty="0" smtClean="0"/>
            </a:p>
            <a:p>
              <a:pPr algn="ctr"/>
              <a:r>
                <a:rPr lang="zh-TW" altLang="en-US" sz="1200" dirty="0" smtClean="0"/>
                <a:t>採</a:t>
              </a:r>
              <a:r>
                <a:rPr lang="zh-TW" altLang="en-US" sz="1200" dirty="0"/>
                <a:t>用</a:t>
              </a:r>
              <a:r>
                <a:rPr lang="en-US" altLang="zh-TW" sz="1200" dirty="0" smtClean="0"/>
                <a:t>Excel</a:t>
              </a:r>
              <a:r>
                <a:rPr lang="zh-TW" altLang="en-US" sz="1200" dirty="0" smtClean="0"/>
                <a:t>中</a:t>
              </a:r>
              <a:endParaRPr lang="en-US" altLang="zh-TW" sz="1200" dirty="0" smtClean="0"/>
            </a:p>
            <a:p>
              <a:pPr algn="ctr"/>
              <a:r>
                <a:rPr lang="zh-TW" altLang="en-US" sz="1200" dirty="0" smtClean="0"/>
                <a:t>資料分析</a:t>
              </a:r>
              <a:endParaRPr lang="en-US" altLang="zh-TW" sz="1200" dirty="0"/>
            </a:p>
            <a:p>
              <a:pPr algn="ctr"/>
              <a:r>
                <a:rPr lang="zh-TW" altLang="en-US" sz="1200" dirty="0" smtClean="0"/>
                <a:t>工具箱</a:t>
              </a:r>
              <a:endParaRPr lang="zh-TW" altLang="en-US" sz="1200" dirty="0"/>
            </a:p>
          </p:txBody>
        </p:sp>
        <p:sp>
          <p:nvSpPr>
            <p:cNvPr id="16" name="橢圓 15"/>
            <p:cNvSpPr/>
            <p:nvPr/>
          </p:nvSpPr>
          <p:spPr>
            <a:xfrm>
              <a:off x="5799684" y="2840474"/>
              <a:ext cx="242047" cy="24204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文字方塊 16"/>
            <p:cNvSpPr txBox="1"/>
            <p:nvPr/>
          </p:nvSpPr>
          <p:spPr>
            <a:xfrm>
              <a:off x="5213461" y="3142597"/>
              <a:ext cx="1300356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1200" dirty="0" smtClean="0"/>
                <a:t>完成</a:t>
              </a:r>
              <a:endParaRPr lang="en-US" altLang="zh-TW" sz="1200" dirty="0" smtClean="0"/>
            </a:p>
            <a:p>
              <a:pPr algn="ctr"/>
              <a:r>
                <a:rPr lang="en-US" altLang="zh-TW" sz="1200" dirty="0" err="1" smtClean="0"/>
                <a:t>Ewant</a:t>
              </a:r>
              <a:r>
                <a:rPr lang="zh-TW" altLang="en-US" sz="1200" dirty="0" smtClean="0"/>
                <a:t>上</a:t>
              </a:r>
              <a:endParaRPr lang="en-US" altLang="zh-TW" sz="1200" dirty="0" smtClean="0"/>
            </a:p>
            <a:p>
              <a:pPr algn="ctr"/>
              <a:r>
                <a:rPr lang="en-US" altLang="zh-TW" sz="1200" dirty="0" smtClean="0"/>
                <a:t>[</a:t>
              </a:r>
              <a:r>
                <a:rPr lang="zh-TW" altLang="en-US" sz="1200" dirty="0" smtClean="0"/>
                <a:t>成為</a:t>
              </a:r>
              <a:r>
                <a:rPr lang="en-US" altLang="zh-TW" sz="1200" dirty="0" smtClean="0"/>
                <a:t>Python</a:t>
              </a:r>
            </a:p>
            <a:p>
              <a:pPr algn="ctr"/>
              <a:r>
                <a:rPr lang="zh-TW" altLang="en-US" sz="1200" dirty="0" smtClean="0"/>
                <a:t>數據分析達人的</a:t>
              </a:r>
              <a:endParaRPr lang="en-US" altLang="zh-TW" sz="1200" dirty="0" smtClean="0"/>
            </a:p>
            <a:p>
              <a:pPr algn="ctr"/>
              <a:r>
                <a:rPr lang="zh-TW" altLang="en-US" sz="1200" dirty="0" smtClean="0"/>
                <a:t>第一堂課</a:t>
              </a:r>
              <a:r>
                <a:rPr lang="en-US" altLang="zh-TW" sz="1200" dirty="0" smtClean="0"/>
                <a:t>]</a:t>
              </a:r>
            </a:p>
            <a:p>
              <a:pPr algn="ctr"/>
              <a:r>
                <a:rPr lang="zh-TW" altLang="en-US" sz="1200" dirty="0" smtClean="0"/>
                <a:t>課程</a:t>
              </a:r>
              <a:r>
                <a:rPr lang="en-US" altLang="zh-TW" sz="1200" dirty="0" smtClean="0"/>
                <a:t>,</a:t>
              </a:r>
              <a:r>
                <a:rPr lang="zh-TW" altLang="en-US" sz="1200" dirty="0" smtClean="0"/>
                <a:t>取得證書</a:t>
              </a:r>
              <a:endParaRPr lang="zh-TW" altLang="en-US" sz="1200" dirty="0"/>
            </a:p>
          </p:txBody>
        </p:sp>
        <p:sp>
          <p:nvSpPr>
            <p:cNvPr id="18" name="橢圓 17"/>
            <p:cNvSpPr/>
            <p:nvPr/>
          </p:nvSpPr>
          <p:spPr>
            <a:xfrm>
              <a:off x="6969578" y="2840473"/>
              <a:ext cx="242047" cy="24204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文字方塊 18"/>
            <p:cNvSpPr txBox="1"/>
            <p:nvPr/>
          </p:nvSpPr>
          <p:spPr>
            <a:xfrm>
              <a:off x="6433048" y="3149319"/>
              <a:ext cx="1200970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1200" dirty="0"/>
                <a:t>完成</a:t>
              </a:r>
              <a:endParaRPr lang="en-US" altLang="zh-TW" sz="1200" dirty="0" smtClean="0"/>
            </a:p>
            <a:p>
              <a:pPr algn="ctr"/>
              <a:r>
                <a:rPr lang="en-US" altLang="zh-TW" sz="1200" dirty="0" err="1" smtClean="0"/>
                <a:t>Ewant</a:t>
              </a:r>
              <a:r>
                <a:rPr lang="zh-TW" altLang="en-US" sz="1200" dirty="0" smtClean="0"/>
                <a:t>上</a:t>
              </a:r>
              <a:endParaRPr lang="en-US" altLang="zh-TW" sz="1200" dirty="0" smtClean="0"/>
            </a:p>
            <a:p>
              <a:pPr algn="ctr"/>
              <a:r>
                <a:rPr lang="en-US" altLang="zh-TW" sz="1200" dirty="0" smtClean="0"/>
                <a:t>[</a:t>
              </a:r>
              <a:r>
                <a:rPr lang="zh-TW" altLang="en-US" sz="1200" dirty="0" smtClean="0"/>
                <a:t>認識資訊科技</a:t>
              </a:r>
              <a:r>
                <a:rPr lang="en-US" altLang="zh-TW" sz="1200" dirty="0" smtClean="0"/>
                <a:t>]</a:t>
              </a:r>
            </a:p>
            <a:p>
              <a:pPr algn="ctr"/>
              <a:r>
                <a:rPr lang="zh-TW" altLang="en-US" sz="1200" dirty="0" smtClean="0"/>
                <a:t>課程</a:t>
              </a:r>
              <a:r>
                <a:rPr lang="en-US" altLang="zh-TW" sz="1200" dirty="0" smtClean="0"/>
                <a:t>,</a:t>
              </a:r>
              <a:r>
                <a:rPr lang="zh-TW" altLang="en-US" sz="1200" dirty="0" smtClean="0"/>
                <a:t>取得證書</a:t>
              </a:r>
              <a:endParaRPr lang="zh-TW" altLang="en-US" sz="1200" dirty="0"/>
            </a:p>
          </p:txBody>
        </p:sp>
        <p:sp>
          <p:nvSpPr>
            <p:cNvPr id="20" name="橢圓 19"/>
            <p:cNvSpPr/>
            <p:nvPr/>
          </p:nvSpPr>
          <p:spPr>
            <a:xfrm>
              <a:off x="8143242" y="2840473"/>
              <a:ext cx="242047" cy="24204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文字方塊 20"/>
            <p:cNvSpPr txBox="1"/>
            <p:nvPr/>
          </p:nvSpPr>
          <p:spPr>
            <a:xfrm>
              <a:off x="7592327" y="3152014"/>
              <a:ext cx="1390124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1200" dirty="0"/>
                <a:t>完成</a:t>
              </a:r>
              <a:endParaRPr lang="en-US" altLang="zh-TW" sz="1200" dirty="0" smtClean="0"/>
            </a:p>
            <a:p>
              <a:pPr algn="ctr"/>
              <a:r>
                <a:rPr lang="en-US" altLang="zh-TW" sz="1200" dirty="0" err="1" smtClean="0"/>
                <a:t>Udemy</a:t>
              </a:r>
              <a:r>
                <a:rPr lang="zh-TW" altLang="en-US" sz="1200" dirty="0" smtClean="0"/>
                <a:t>上</a:t>
              </a:r>
              <a:endParaRPr lang="en-US" altLang="zh-TW" sz="1200" dirty="0" smtClean="0"/>
            </a:p>
            <a:p>
              <a:pPr algn="ctr"/>
              <a:r>
                <a:rPr lang="en-US" altLang="zh-TW" sz="1200" dirty="0" smtClean="0"/>
                <a:t>[C</a:t>
              </a:r>
              <a:r>
                <a:rPr lang="zh-TW" altLang="en-US" sz="1200" dirty="0" smtClean="0"/>
                <a:t>語言引路人</a:t>
              </a:r>
              <a:endParaRPr lang="en-US" altLang="zh-TW" sz="1200" dirty="0" smtClean="0"/>
            </a:p>
            <a:p>
              <a:pPr algn="ctr"/>
              <a:r>
                <a:rPr lang="zh-TW" altLang="en-US" sz="1200" dirty="0" smtClean="0"/>
                <a:t>從零開始</a:t>
              </a:r>
              <a:r>
                <a:rPr lang="en-US" altLang="zh-TW" sz="1200" dirty="0" smtClean="0"/>
                <a:t>,</a:t>
              </a:r>
            </a:p>
            <a:p>
              <a:pPr algn="ctr"/>
              <a:r>
                <a:rPr lang="zh-TW" altLang="en-US" sz="1200" dirty="0" smtClean="0"/>
                <a:t>向下扎</a:t>
              </a:r>
              <a:r>
                <a:rPr lang="zh-TW" altLang="en-US" sz="1200" dirty="0"/>
                <a:t>根</a:t>
              </a:r>
              <a:r>
                <a:rPr lang="en-US" altLang="zh-TW" sz="1200" dirty="0" smtClean="0"/>
                <a:t>]</a:t>
              </a:r>
            </a:p>
            <a:p>
              <a:pPr algn="ctr"/>
              <a:r>
                <a:rPr lang="zh-TW" altLang="en-US" sz="1200" dirty="0" smtClean="0"/>
                <a:t>課程</a:t>
              </a:r>
              <a:r>
                <a:rPr lang="en-US" altLang="zh-TW" sz="1200" dirty="0" smtClean="0"/>
                <a:t>,</a:t>
              </a:r>
              <a:r>
                <a:rPr lang="zh-TW" altLang="en-US" sz="1200" dirty="0" smtClean="0"/>
                <a:t>取得</a:t>
              </a:r>
              <a:r>
                <a:rPr lang="zh-TW" altLang="en-US" sz="1200" dirty="0" smtClean="0"/>
                <a:t>證書</a:t>
              </a:r>
              <a:endParaRPr lang="en-US" altLang="zh-TW" sz="1200" dirty="0" smtClean="0"/>
            </a:p>
            <a:p>
              <a:pPr algn="ctr"/>
              <a:r>
                <a:rPr lang="zh-TW" altLang="en-US" sz="1200" dirty="0" smtClean="0"/>
                <a:t>完成 </a:t>
              </a:r>
              <a:r>
                <a:rPr lang="en-US" altLang="zh-TW" sz="1200" dirty="0" smtClean="0"/>
                <a:t>[</a:t>
              </a:r>
              <a:r>
                <a:rPr lang="zh-TW" altLang="en-US" sz="1200" dirty="0" smtClean="0"/>
                <a:t>貪食蛇</a:t>
              </a:r>
              <a:r>
                <a:rPr lang="en-US" altLang="zh-TW" sz="1200" dirty="0" smtClean="0"/>
                <a:t>]</a:t>
              </a:r>
              <a:r>
                <a:rPr lang="zh-TW" altLang="en-US" sz="1200" dirty="0" smtClean="0"/>
                <a:t>專案</a:t>
              </a:r>
              <a:endParaRPr lang="zh-TW" altLang="en-US" sz="1200" dirty="0"/>
            </a:p>
          </p:txBody>
        </p:sp>
        <p:sp>
          <p:nvSpPr>
            <p:cNvPr id="22" name="橢圓 21"/>
            <p:cNvSpPr/>
            <p:nvPr/>
          </p:nvSpPr>
          <p:spPr>
            <a:xfrm>
              <a:off x="9309366" y="2846759"/>
              <a:ext cx="242047" cy="24204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文字方塊 22"/>
            <p:cNvSpPr txBox="1"/>
            <p:nvPr/>
          </p:nvSpPr>
          <p:spPr>
            <a:xfrm>
              <a:off x="8934172" y="3142597"/>
              <a:ext cx="1107996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1200" dirty="0" smtClean="0"/>
                <a:t>以</a:t>
              </a:r>
              <a:r>
                <a:rPr lang="en-US" altLang="zh-TW" sz="1200" dirty="0" err="1" smtClean="0"/>
                <a:t>Weby</a:t>
              </a:r>
              <a:r>
                <a:rPr lang="zh-TW" altLang="en-US" sz="1200" dirty="0" smtClean="0"/>
                <a:t>學習</a:t>
              </a:r>
              <a:endParaRPr lang="en-US" altLang="zh-TW" sz="1200" dirty="0" smtClean="0"/>
            </a:p>
            <a:p>
              <a:pPr algn="ctr"/>
              <a:r>
                <a:rPr lang="zh-TW" altLang="en-US" sz="1200" dirty="0" smtClean="0"/>
                <a:t>為目的</a:t>
              </a:r>
              <a:endParaRPr lang="en-US" altLang="zh-TW" sz="1200" dirty="0" smtClean="0"/>
            </a:p>
            <a:p>
              <a:pPr algn="ctr"/>
              <a:endParaRPr lang="en-US" altLang="zh-TW" sz="1200" dirty="0" smtClean="0"/>
            </a:p>
            <a:p>
              <a:pPr algn="ctr"/>
              <a:r>
                <a:rPr lang="zh-TW" altLang="en-US" sz="1200" dirty="0" smtClean="0"/>
                <a:t>自學完成建置</a:t>
              </a:r>
              <a:endParaRPr lang="en-US" altLang="zh-TW" sz="1200" dirty="0" smtClean="0"/>
            </a:p>
            <a:p>
              <a:pPr algn="ctr"/>
              <a:r>
                <a:rPr lang="en-US" altLang="zh-TW" sz="1200" dirty="0" smtClean="0"/>
                <a:t>[</a:t>
              </a:r>
              <a:r>
                <a:rPr lang="zh-TW" altLang="en-US" sz="1200" dirty="0" smtClean="0"/>
                <a:t>自我介紹</a:t>
              </a:r>
              <a:r>
                <a:rPr lang="en-US" altLang="zh-TW" sz="1200" dirty="0" smtClean="0"/>
                <a:t>]</a:t>
              </a:r>
            </a:p>
            <a:p>
              <a:pPr algn="ctr"/>
              <a:r>
                <a:rPr lang="zh-TW" altLang="en-US" sz="1200" dirty="0" smtClean="0"/>
                <a:t>網頁</a:t>
              </a:r>
              <a:endParaRPr lang="en-US" altLang="zh-TW" sz="1200" dirty="0" smtClean="0"/>
            </a:p>
          </p:txBody>
        </p:sp>
        <p:sp>
          <p:nvSpPr>
            <p:cNvPr id="24" name="橢圓 23"/>
            <p:cNvSpPr/>
            <p:nvPr/>
          </p:nvSpPr>
          <p:spPr>
            <a:xfrm>
              <a:off x="10483030" y="2836692"/>
              <a:ext cx="242047" cy="24204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文字方塊 25"/>
            <p:cNvSpPr txBox="1"/>
            <p:nvPr/>
          </p:nvSpPr>
          <p:spPr>
            <a:xfrm>
              <a:off x="10089285" y="3142596"/>
              <a:ext cx="117532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1200" dirty="0"/>
                <a:t>完成</a:t>
              </a:r>
              <a:endParaRPr lang="en-US" altLang="zh-TW" sz="1200" dirty="0" smtClean="0"/>
            </a:p>
            <a:p>
              <a:pPr algn="ctr"/>
              <a:r>
                <a:rPr lang="en-US" altLang="zh-TW" sz="1200" dirty="0" err="1"/>
                <a:t>E</a:t>
              </a:r>
              <a:r>
                <a:rPr lang="en-US" altLang="zh-TW" sz="1200" dirty="0" err="1" smtClean="0"/>
                <a:t>want</a:t>
              </a:r>
              <a:r>
                <a:rPr lang="zh-TW" altLang="en-US" sz="1200" dirty="0" smtClean="0"/>
                <a:t>上</a:t>
              </a:r>
              <a:endParaRPr lang="en-US" altLang="zh-TW" sz="1200" dirty="0" smtClean="0"/>
            </a:p>
            <a:p>
              <a:pPr algn="ctr"/>
              <a:r>
                <a:rPr lang="en-US" altLang="zh-TW" sz="1200" dirty="0" smtClean="0"/>
                <a:t>[AI</a:t>
              </a:r>
              <a:r>
                <a:rPr lang="zh-TW" altLang="en-US" sz="1200" dirty="0" smtClean="0"/>
                <a:t>素養與思維</a:t>
              </a:r>
              <a:r>
                <a:rPr lang="en-US" altLang="zh-TW" sz="1200" dirty="0" smtClean="0"/>
                <a:t>]</a:t>
              </a:r>
            </a:p>
            <a:p>
              <a:pPr algn="ctr"/>
              <a:r>
                <a:rPr lang="zh-TW" altLang="en-US" sz="1200" dirty="0" smtClean="0"/>
                <a:t>課程</a:t>
              </a:r>
              <a:r>
                <a:rPr lang="en-US" altLang="zh-TW" sz="1200" dirty="0" smtClean="0"/>
                <a:t>,</a:t>
              </a:r>
              <a:r>
                <a:rPr lang="zh-TW" altLang="en-US" sz="1200" dirty="0" smtClean="0"/>
                <a:t>取得證書</a:t>
              </a:r>
              <a:endParaRPr lang="zh-TW" altLang="en-US" sz="1200" dirty="0"/>
            </a:p>
          </p:txBody>
        </p:sp>
        <p:cxnSp>
          <p:nvCxnSpPr>
            <p:cNvPr id="28" name="直線單箭頭接點 27"/>
            <p:cNvCxnSpPr>
              <a:stCxn id="10" idx="6"/>
              <a:endCxn id="13" idx="2"/>
            </p:cNvCxnSpPr>
            <p:nvPr/>
          </p:nvCxnSpPr>
          <p:spPr>
            <a:xfrm flipV="1">
              <a:off x="3705946" y="2951193"/>
              <a:ext cx="923844" cy="103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單箭頭接點 29"/>
            <p:cNvCxnSpPr>
              <a:stCxn id="13" idx="6"/>
              <a:endCxn id="16" idx="2"/>
            </p:cNvCxnSpPr>
            <p:nvPr/>
          </p:nvCxnSpPr>
          <p:spPr>
            <a:xfrm>
              <a:off x="4871837" y="2951193"/>
              <a:ext cx="927847" cy="103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單箭頭接點 31"/>
            <p:cNvCxnSpPr>
              <a:stCxn id="16" idx="6"/>
              <a:endCxn id="18" idx="2"/>
            </p:cNvCxnSpPr>
            <p:nvPr/>
          </p:nvCxnSpPr>
          <p:spPr>
            <a:xfrm flipV="1">
              <a:off x="6041731" y="2961497"/>
              <a:ext cx="927847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單箭頭接點 33"/>
            <p:cNvCxnSpPr>
              <a:stCxn id="18" idx="6"/>
              <a:endCxn id="20" idx="2"/>
            </p:cNvCxnSpPr>
            <p:nvPr/>
          </p:nvCxnSpPr>
          <p:spPr>
            <a:xfrm>
              <a:off x="7211625" y="2961497"/>
              <a:ext cx="93161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單箭頭接點 35"/>
            <p:cNvCxnSpPr>
              <a:stCxn id="20" idx="6"/>
              <a:endCxn id="22" idx="2"/>
            </p:cNvCxnSpPr>
            <p:nvPr/>
          </p:nvCxnSpPr>
          <p:spPr>
            <a:xfrm>
              <a:off x="8385289" y="2961497"/>
              <a:ext cx="924077" cy="62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單箭頭接點 37"/>
            <p:cNvCxnSpPr>
              <a:stCxn id="22" idx="6"/>
              <a:endCxn id="24" idx="2"/>
            </p:cNvCxnSpPr>
            <p:nvPr/>
          </p:nvCxnSpPr>
          <p:spPr>
            <a:xfrm flipV="1">
              <a:off x="9551413" y="2957716"/>
              <a:ext cx="931617" cy="100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26632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654096"/>
              </p:ext>
            </p:extLst>
          </p:nvPr>
        </p:nvGraphicFramePr>
        <p:xfrm>
          <a:off x="256988" y="461665"/>
          <a:ext cx="11146120" cy="5974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4165"/>
                <a:gridCol w="2877671"/>
                <a:gridCol w="1801905"/>
                <a:gridCol w="4222379"/>
              </a:tblGrid>
              <a:tr h="342654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項次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背景資訊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成果 </a:t>
                      </a:r>
                      <a:r>
                        <a:rPr lang="en-US" altLang="zh-TW" dirty="0" smtClean="0"/>
                        <a:t>(</a:t>
                      </a:r>
                      <a:r>
                        <a:rPr lang="zh-TW" altLang="en-US" dirty="0" smtClean="0"/>
                        <a:t>證書</a:t>
                      </a:r>
                      <a:r>
                        <a:rPr lang="en-US" altLang="zh-TW" dirty="0" smtClean="0"/>
                        <a:t>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學習心得</a:t>
                      </a:r>
                      <a:r>
                        <a:rPr lang="en-US" altLang="zh-TW" dirty="0" smtClean="0"/>
                        <a:t>(</a:t>
                      </a:r>
                      <a:r>
                        <a:rPr lang="zh-TW" altLang="en-US" dirty="0" smtClean="0"/>
                        <a:t>獲得知識</a:t>
                      </a:r>
                      <a:r>
                        <a:rPr lang="en-US" altLang="zh-TW" dirty="0" smtClean="0"/>
                        <a:t>)</a:t>
                      </a:r>
                      <a:r>
                        <a:rPr lang="zh-TW" altLang="en-US" dirty="0" smtClean="0"/>
                        <a:t>摘要</a:t>
                      </a:r>
                      <a:endParaRPr lang="zh-TW" altLang="en-US" dirty="0"/>
                    </a:p>
                  </a:txBody>
                  <a:tcPr/>
                </a:tc>
              </a:tr>
              <a:tr h="652992">
                <a:tc>
                  <a:txBody>
                    <a:bodyPr/>
                    <a:lstStyle/>
                    <a:p>
                      <a:r>
                        <a:rPr lang="zh-TW" altLang="en-US" sz="1600" dirty="0" smtClean="0"/>
                        <a:t>小論文寫作</a:t>
                      </a:r>
                      <a:r>
                        <a:rPr lang="en-US" altLang="zh-TW" sz="1600" dirty="0" smtClean="0"/>
                        <a:t>(</a:t>
                      </a:r>
                      <a:r>
                        <a:rPr lang="zh-TW" altLang="en-US" sz="1600" dirty="0" smtClean="0"/>
                        <a:t>數據分析</a:t>
                      </a:r>
                      <a:r>
                        <a:rPr lang="en-US" altLang="zh-TW" sz="1600" dirty="0" smtClean="0"/>
                        <a:t>)</a:t>
                      </a:r>
                    </a:p>
                    <a:p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1600" dirty="0" smtClean="0"/>
                        <a:t>題目</a:t>
                      </a:r>
                      <a:r>
                        <a:rPr lang="en-US" altLang="zh-TW" sz="1600" dirty="0" smtClean="0"/>
                        <a:t>:</a:t>
                      </a:r>
                      <a:r>
                        <a:rPr lang="zh-TW" altLang="en-US" sz="1600" dirty="0" smtClean="0"/>
                        <a:t>台南市病媒蚊指數關係探討</a:t>
                      </a:r>
                      <a:r>
                        <a:rPr lang="en-US" altLang="zh-TW" sz="1600" dirty="0" smtClean="0"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zh-TW" altLang="en-US" sz="1600" dirty="0" smtClean="0">
                          <a:sym typeface="Wingdings" panose="05000000000000000000" pitchFamily="2" charset="2"/>
                        </a:rPr>
                        <a:t>優等 </a:t>
                      </a:r>
                      <a:r>
                        <a:rPr lang="en-US" altLang="zh-TW" sz="1600" dirty="0" smtClean="0"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zh-TW" altLang="en-US" sz="1600" dirty="0" smtClean="0">
                          <a:sym typeface="Wingdings" panose="05000000000000000000" pitchFamily="2" charset="2"/>
                        </a:rPr>
                        <a:t>指導老師</a:t>
                      </a:r>
                      <a:r>
                        <a:rPr lang="en-US" altLang="zh-TW" sz="1600" dirty="0" smtClean="0">
                          <a:sym typeface="Wingdings" panose="05000000000000000000" pitchFamily="2" charset="2"/>
                        </a:rPr>
                        <a:t>:</a:t>
                      </a:r>
                      <a:r>
                        <a:rPr lang="zh-TW" altLang="en-US" sz="1600" dirty="0" smtClean="0">
                          <a:sym typeface="Wingdings" panose="05000000000000000000" pitchFamily="2" charset="2"/>
                        </a:rPr>
                        <a:t>林郁婷</a:t>
                      </a:r>
                      <a:r>
                        <a:rPr lang="en-US" altLang="zh-TW" sz="1600" dirty="0" smtClean="0">
                          <a:sym typeface="Wingdings" panose="05000000000000000000" pitchFamily="2" charset="2"/>
                        </a:rPr>
                        <a:t>)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600" dirty="0" smtClean="0"/>
                        <a:t>放入證書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zh-TW" altLang="en-US" sz="1600" dirty="0" smtClean="0"/>
                        <a:t>數據收集</a:t>
                      </a:r>
                      <a:r>
                        <a:rPr lang="en-US" altLang="zh-TW" sz="1600" dirty="0" smtClean="0"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zh-TW" altLang="en-US" sz="1600" dirty="0" smtClean="0">
                          <a:sym typeface="Wingdings" panose="05000000000000000000" pitchFamily="2" charset="2"/>
                        </a:rPr>
                        <a:t>清洗</a:t>
                      </a:r>
                      <a:r>
                        <a:rPr lang="en-US" altLang="zh-TW" sz="1600" dirty="0" smtClean="0"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zh-TW" altLang="en-US" sz="1600" dirty="0" smtClean="0">
                          <a:sym typeface="Wingdings" panose="05000000000000000000" pitchFamily="2" charset="2"/>
                        </a:rPr>
                        <a:t>分析</a:t>
                      </a:r>
                      <a:r>
                        <a:rPr lang="en-US" altLang="zh-TW" sz="1600" dirty="0" smtClean="0"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zh-TW" altLang="en-US" sz="1600" dirty="0" smtClean="0">
                          <a:sym typeface="Wingdings" panose="05000000000000000000" pitchFamily="2" charset="2"/>
                        </a:rPr>
                        <a:t>結論</a:t>
                      </a:r>
                      <a:r>
                        <a:rPr lang="en-US" altLang="zh-TW" sz="1600" dirty="0" smtClean="0"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zh-TW" altLang="en-US" sz="1600" dirty="0" smtClean="0">
                          <a:sym typeface="Wingdings" panose="05000000000000000000" pitchFamily="2" charset="2"/>
                        </a:rPr>
                        <a:t>驗證</a:t>
                      </a:r>
                      <a:endParaRPr lang="en-US" altLang="zh-TW" sz="1600" dirty="0" smtClean="0">
                        <a:sym typeface="Wingdings" panose="05000000000000000000" pitchFamily="2" charset="2"/>
                      </a:endParaRP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altLang="zh-TW" sz="1600" dirty="0" smtClean="0">
                          <a:sym typeface="Wingdings" panose="05000000000000000000" pitchFamily="2" charset="2"/>
                        </a:rPr>
                        <a:t>Excel</a:t>
                      </a:r>
                      <a:r>
                        <a:rPr lang="zh-TW" altLang="en-US" sz="1600" dirty="0" smtClean="0"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zh-TW" sz="1600" dirty="0" smtClean="0">
                          <a:sym typeface="Wingdings" panose="05000000000000000000" pitchFamily="2" charset="2"/>
                        </a:rPr>
                        <a:t>:[</a:t>
                      </a:r>
                      <a:r>
                        <a:rPr lang="zh-TW" altLang="en-US" sz="1600" dirty="0" smtClean="0">
                          <a:sym typeface="Wingdings" panose="05000000000000000000" pitchFamily="2" charset="2"/>
                        </a:rPr>
                        <a:t>資料分析工具箱</a:t>
                      </a:r>
                      <a:r>
                        <a:rPr lang="en-US" altLang="zh-TW" sz="1600" dirty="0" smtClean="0">
                          <a:sym typeface="Wingdings" panose="05000000000000000000" pitchFamily="2" charset="2"/>
                        </a:rPr>
                        <a:t>] </a:t>
                      </a:r>
                      <a:r>
                        <a:rPr lang="zh-TW" altLang="en-US" sz="1600" dirty="0" smtClean="0">
                          <a:sym typeface="Wingdings" panose="05000000000000000000" pitchFamily="2" charset="2"/>
                        </a:rPr>
                        <a:t>提供的關聯度分析</a:t>
                      </a:r>
                      <a:r>
                        <a:rPr lang="en-US" altLang="zh-TW" sz="1600" dirty="0" smtClean="0"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zh-TW" altLang="en-US" sz="1600" dirty="0" smtClean="0">
                          <a:sym typeface="Wingdings" panose="05000000000000000000" pitchFamily="2" charset="2"/>
                        </a:rPr>
                        <a:t>線性迴歸功能</a:t>
                      </a:r>
                      <a:endParaRPr lang="zh-TW" altLang="en-US" sz="1600" dirty="0"/>
                    </a:p>
                  </a:txBody>
                  <a:tcPr/>
                </a:tc>
              </a:tr>
              <a:tr h="652992">
                <a:tc>
                  <a:txBody>
                    <a:bodyPr/>
                    <a:lstStyle/>
                    <a:p>
                      <a:r>
                        <a:rPr lang="zh-TW" altLang="en-US" sz="1600" dirty="0" smtClean="0"/>
                        <a:t>認識資訊科技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1600" dirty="0" smtClean="0"/>
                        <a:t>學習平台</a:t>
                      </a:r>
                      <a:r>
                        <a:rPr lang="en-US" altLang="zh-TW" sz="1600" dirty="0" smtClean="0"/>
                        <a:t>: </a:t>
                      </a:r>
                      <a:r>
                        <a:rPr lang="en-US" altLang="zh-TW" sz="1600" dirty="0" err="1" smtClean="0"/>
                        <a:t>EWant</a:t>
                      </a:r>
                      <a:endParaRPr lang="en-US" altLang="zh-TW" sz="1600" dirty="0" smtClean="0"/>
                    </a:p>
                    <a:p>
                      <a:r>
                        <a:rPr lang="zh-TW" altLang="en-US" sz="1600" dirty="0" smtClean="0"/>
                        <a:t>師資</a:t>
                      </a:r>
                      <a:r>
                        <a:rPr lang="en-US" altLang="zh-TW" sz="1600" dirty="0" smtClean="0"/>
                        <a:t>: </a:t>
                      </a:r>
                      <a:r>
                        <a:rPr lang="zh-TW" altLang="en-US" sz="1600" dirty="0" smtClean="0"/>
                        <a:t>中原</a:t>
                      </a:r>
                      <a:r>
                        <a:rPr lang="en-US" altLang="zh-TW" sz="1600" dirty="0" smtClean="0"/>
                        <a:t>,</a:t>
                      </a:r>
                      <a:r>
                        <a:rPr lang="zh-TW" altLang="en-US" sz="1600" dirty="0" smtClean="0"/>
                        <a:t>朱守禮</a:t>
                      </a:r>
                      <a:r>
                        <a:rPr lang="en-US" altLang="zh-TW" sz="1600" dirty="0" smtClean="0"/>
                        <a:t>,</a:t>
                      </a:r>
                      <a:r>
                        <a:rPr lang="zh-TW" altLang="en-US" sz="1600" dirty="0" smtClean="0"/>
                        <a:t>吳宜鴻老師</a:t>
                      </a:r>
                      <a:endParaRPr lang="en-US" altLang="zh-TW" sz="1600" dirty="0" smtClean="0"/>
                    </a:p>
                    <a:p>
                      <a:r>
                        <a:rPr lang="zh-TW" altLang="en-US" sz="1600" dirty="0" smtClean="0"/>
                        <a:t>時數</a:t>
                      </a:r>
                      <a:r>
                        <a:rPr lang="en-US" altLang="zh-TW" sz="1600" dirty="0" smtClean="0"/>
                        <a:t>: 6</a:t>
                      </a:r>
                      <a:r>
                        <a:rPr lang="zh-TW" altLang="en-US" sz="1600" dirty="0" smtClean="0"/>
                        <a:t>小時</a:t>
                      </a:r>
                      <a:r>
                        <a:rPr lang="en-US" altLang="zh-TW" sz="1600" dirty="0" smtClean="0"/>
                        <a:t>/ 8</a:t>
                      </a:r>
                      <a:r>
                        <a:rPr lang="zh-TW" altLang="en-US" sz="1600" dirty="0" smtClean="0"/>
                        <a:t>週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 smtClean="0"/>
                        <a:t>放入證書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zh-TW" altLang="en-US" sz="1600" dirty="0" smtClean="0"/>
                        <a:t>電腦硬體基本概念</a:t>
                      </a:r>
                      <a:endParaRPr lang="en-US" altLang="zh-TW" sz="1600" dirty="0" smtClean="0"/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zh-TW" altLang="en-US" sz="1600" dirty="0" smtClean="0"/>
                        <a:t>電腦軟體如何運作</a:t>
                      </a:r>
                      <a:endParaRPr lang="en-US" altLang="zh-TW" sz="1600" dirty="0" smtClean="0"/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zh-TW" altLang="en-US" sz="1600" dirty="0" smtClean="0"/>
                        <a:t>資料在電腦內如何處理</a:t>
                      </a:r>
                      <a:endParaRPr lang="zh-TW" altLang="en-US" sz="1600" dirty="0"/>
                    </a:p>
                  </a:txBody>
                  <a:tcPr/>
                </a:tc>
              </a:tr>
              <a:tr h="652992">
                <a:tc>
                  <a:txBody>
                    <a:bodyPr/>
                    <a:lstStyle/>
                    <a:p>
                      <a:r>
                        <a:rPr lang="zh-TW" altLang="en-US" sz="1600" dirty="0" smtClean="0"/>
                        <a:t>成為</a:t>
                      </a:r>
                      <a:r>
                        <a:rPr lang="en-US" altLang="zh-TW" sz="1600" dirty="0" smtClean="0"/>
                        <a:t>Python</a:t>
                      </a:r>
                      <a:r>
                        <a:rPr lang="zh-TW" altLang="en-US" sz="1600" dirty="0" smtClean="0"/>
                        <a:t>數據分析達人第一堂課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1600" dirty="0" smtClean="0"/>
                        <a:t>學習平台</a:t>
                      </a:r>
                      <a:r>
                        <a:rPr lang="en-US" altLang="zh-TW" sz="1600" dirty="0" smtClean="0"/>
                        <a:t>: </a:t>
                      </a:r>
                      <a:r>
                        <a:rPr lang="en-US" altLang="zh-TW" sz="1600" dirty="0" err="1" smtClean="0"/>
                        <a:t>EWant</a:t>
                      </a:r>
                      <a:endParaRPr lang="en-US" altLang="zh-TW" sz="1600" dirty="0" smtClean="0"/>
                    </a:p>
                    <a:p>
                      <a:r>
                        <a:rPr lang="zh-TW" altLang="en-US" sz="1600" dirty="0" smtClean="0"/>
                        <a:t>師資</a:t>
                      </a:r>
                      <a:r>
                        <a:rPr lang="en-US" altLang="zh-TW" sz="1600" dirty="0" smtClean="0"/>
                        <a:t>:</a:t>
                      </a:r>
                      <a:r>
                        <a:rPr lang="zh-TW" altLang="en-US" sz="1600" dirty="0" smtClean="0"/>
                        <a:t>政大</a:t>
                      </a:r>
                      <a:r>
                        <a:rPr lang="en-US" altLang="zh-TW" sz="1600" dirty="0" smtClean="0"/>
                        <a:t>,</a:t>
                      </a:r>
                      <a:r>
                        <a:rPr lang="zh-TW" altLang="en-US" sz="1600" dirty="0" smtClean="0"/>
                        <a:t>蔡炎龍老師</a:t>
                      </a:r>
                      <a:endParaRPr lang="en-US" altLang="zh-TW" sz="1600" dirty="0" smtClean="0"/>
                    </a:p>
                    <a:p>
                      <a:r>
                        <a:rPr lang="zh-TW" altLang="en-US" sz="1600" dirty="0" smtClean="0"/>
                        <a:t>時數</a:t>
                      </a:r>
                      <a:r>
                        <a:rPr lang="en-US" altLang="zh-TW" sz="1600" dirty="0" smtClean="0"/>
                        <a:t>: 7</a:t>
                      </a:r>
                      <a:r>
                        <a:rPr lang="zh-TW" altLang="en-US" sz="1600" dirty="0" smtClean="0"/>
                        <a:t>小時</a:t>
                      </a:r>
                      <a:r>
                        <a:rPr lang="en-US" altLang="zh-TW" sz="1600" dirty="0" smtClean="0"/>
                        <a:t>/16</a:t>
                      </a:r>
                      <a:r>
                        <a:rPr lang="zh-TW" altLang="en-US" sz="1600" dirty="0" smtClean="0"/>
                        <a:t>週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 smtClean="0"/>
                        <a:t>放入證書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altLang="zh-TW" sz="1600" dirty="0" err="1" smtClean="0"/>
                        <a:t>Colab</a:t>
                      </a:r>
                      <a:r>
                        <a:rPr lang="zh-TW" altLang="en-US" sz="1600" dirty="0" smtClean="0"/>
                        <a:t>使用</a:t>
                      </a:r>
                      <a:r>
                        <a:rPr lang="en-US" altLang="zh-TW" sz="1600" baseline="0" dirty="0" smtClean="0"/>
                        <a:t> </a:t>
                      </a:r>
                      <a:r>
                        <a:rPr lang="zh-TW" altLang="en-US" sz="1600" baseline="0" dirty="0" smtClean="0"/>
                        <a:t>及 </a:t>
                      </a:r>
                      <a:r>
                        <a:rPr lang="en-US" altLang="zh-TW" sz="1600" dirty="0" smtClean="0"/>
                        <a:t>Python:</a:t>
                      </a:r>
                      <a:r>
                        <a:rPr lang="zh-TW" altLang="en-US" sz="1600" dirty="0" smtClean="0"/>
                        <a:t>串列</a:t>
                      </a:r>
                      <a:r>
                        <a:rPr lang="en-US" altLang="zh-TW" sz="1600" dirty="0" smtClean="0"/>
                        <a:t>, </a:t>
                      </a:r>
                      <a:r>
                        <a:rPr lang="zh-TW" altLang="en-US" sz="1600" dirty="0" smtClean="0"/>
                        <a:t>迴圈</a:t>
                      </a:r>
                      <a:r>
                        <a:rPr lang="en-US" altLang="zh-TW" sz="1600" dirty="0" smtClean="0"/>
                        <a:t>, </a:t>
                      </a:r>
                      <a:r>
                        <a:rPr lang="zh-TW" altLang="en-US" sz="1600" dirty="0" smtClean="0"/>
                        <a:t>條件判斷</a:t>
                      </a:r>
                      <a:endParaRPr lang="en-US" altLang="zh-TW" sz="1600" dirty="0" smtClean="0"/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altLang="zh-TW" sz="1600" dirty="0" err="1" smtClean="0"/>
                        <a:t>Numpy</a:t>
                      </a:r>
                      <a:r>
                        <a:rPr lang="zh-TW" altLang="en-US" sz="1600" dirty="0" smtClean="0"/>
                        <a:t>基礎</a:t>
                      </a:r>
                      <a:endParaRPr lang="en-US" altLang="zh-TW" sz="1600" dirty="0" smtClean="0"/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altLang="zh-TW" sz="1600" dirty="0" smtClean="0"/>
                        <a:t>Pandas</a:t>
                      </a:r>
                      <a:r>
                        <a:rPr lang="zh-TW" altLang="en-US" sz="1600" dirty="0" smtClean="0"/>
                        <a:t>基礎</a:t>
                      </a:r>
                      <a:endParaRPr lang="zh-TW" altLang="en-US" sz="1600" dirty="0"/>
                    </a:p>
                  </a:txBody>
                  <a:tcPr/>
                </a:tc>
              </a:tr>
              <a:tr h="652992"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C</a:t>
                      </a:r>
                      <a:r>
                        <a:rPr lang="zh-TW" altLang="en-US" sz="1600" dirty="0" smtClean="0"/>
                        <a:t>語言領路人</a:t>
                      </a:r>
                      <a:r>
                        <a:rPr lang="en-US" altLang="zh-TW" sz="1600" dirty="0" smtClean="0"/>
                        <a:t>-</a:t>
                      </a:r>
                      <a:r>
                        <a:rPr lang="zh-TW" altLang="en-US" sz="1600" dirty="0" smtClean="0"/>
                        <a:t>從零開始</a:t>
                      </a:r>
                      <a:r>
                        <a:rPr lang="en-US" altLang="zh-TW" sz="1600" dirty="0" smtClean="0"/>
                        <a:t>,</a:t>
                      </a:r>
                      <a:r>
                        <a:rPr lang="zh-TW" altLang="en-US" sz="1600" dirty="0" smtClean="0"/>
                        <a:t> 向下扎根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1600" dirty="0" smtClean="0"/>
                        <a:t>學習平台</a:t>
                      </a:r>
                      <a:r>
                        <a:rPr lang="en-US" altLang="zh-TW" sz="1600" dirty="0" smtClean="0"/>
                        <a:t>: </a:t>
                      </a:r>
                      <a:r>
                        <a:rPr lang="en-US" altLang="zh-TW" sz="1600" dirty="0" err="1" smtClean="0"/>
                        <a:t>Udemy</a:t>
                      </a:r>
                      <a:endParaRPr lang="en-US" altLang="zh-TW" sz="1600" dirty="0" smtClean="0"/>
                    </a:p>
                    <a:p>
                      <a:r>
                        <a:rPr lang="zh-TW" altLang="en-US" sz="1600" dirty="0" smtClean="0"/>
                        <a:t>師資</a:t>
                      </a:r>
                      <a:r>
                        <a:rPr lang="en-US" altLang="zh-TW" sz="1600" dirty="0" smtClean="0"/>
                        <a:t>: ???</a:t>
                      </a:r>
                    </a:p>
                    <a:p>
                      <a:r>
                        <a:rPr lang="zh-TW" altLang="en-US" sz="1600" dirty="0" smtClean="0"/>
                        <a:t>時數</a:t>
                      </a:r>
                      <a:r>
                        <a:rPr lang="en-US" altLang="zh-TW" sz="1600" dirty="0" smtClean="0"/>
                        <a:t>: </a:t>
                      </a:r>
                      <a:r>
                        <a:rPr lang="en-US" altLang="zh-TW" sz="1600" dirty="0" smtClean="0"/>
                        <a:t>???</a:t>
                      </a:r>
                    </a:p>
                    <a:p>
                      <a:r>
                        <a:rPr lang="zh-TW" altLang="en-US" sz="1600" dirty="0" smtClean="0"/>
                        <a:t>貪食蛇連結</a:t>
                      </a:r>
                      <a:r>
                        <a:rPr lang="en-US" altLang="zh-TW" sz="1600" smtClean="0"/>
                        <a:t>: XXXXX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 smtClean="0"/>
                        <a:t>放入證書</a:t>
                      </a:r>
                    </a:p>
                    <a:p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altLang="zh-TW" sz="1600" dirty="0" smtClean="0"/>
                        <a:t>VS Code</a:t>
                      </a:r>
                      <a:r>
                        <a:rPr lang="zh-TW" altLang="en-US" sz="1600" dirty="0" smtClean="0"/>
                        <a:t>使用</a:t>
                      </a:r>
                      <a:r>
                        <a:rPr lang="en-US" altLang="zh-TW" sz="1600" dirty="0" smtClean="0"/>
                        <a:t>, </a:t>
                      </a:r>
                      <a:r>
                        <a:rPr lang="zh-TW" altLang="en-US" sz="1600" dirty="0" smtClean="0"/>
                        <a:t>編譯</a:t>
                      </a:r>
                      <a:r>
                        <a:rPr lang="en-US" altLang="zh-TW" sz="1600" dirty="0" smtClean="0"/>
                        <a:t>, </a:t>
                      </a:r>
                      <a:r>
                        <a:rPr lang="zh-TW" altLang="en-US" sz="1600" dirty="0" smtClean="0"/>
                        <a:t>產生執行檔</a:t>
                      </a:r>
                      <a:endParaRPr lang="en-US" altLang="zh-TW" sz="1600" dirty="0" smtClean="0"/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zh-TW" altLang="en-US" sz="1600" dirty="0" smtClean="0"/>
                        <a:t>變數宣告</a:t>
                      </a:r>
                      <a:r>
                        <a:rPr lang="en-US" altLang="zh-TW" sz="1600" dirty="0" smtClean="0"/>
                        <a:t>, </a:t>
                      </a:r>
                      <a:r>
                        <a:rPr lang="zh-TW" altLang="en-US" sz="1600" dirty="0" smtClean="0"/>
                        <a:t>陣列</a:t>
                      </a:r>
                      <a:r>
                        <a:rPr lang="en-US" altLang="zh-TW" sz="1600" dirty="0" smtClean="0"/>
                        <a:t>, </a:t>
                      </a:r>
                      <a:r>
                        <a:rPr lang="zh-TW" altLang="en-US" sz="1600" dirty="0" smtClean="0"/>
                        <a:t>迴圈</a:t>
                      </a:r>
                      <a:r>
                        <a:rPr lang="en-US" altLang="zh-TW" sz="1600" dirty="0" smtClean="0"/>
                        <a:t>, </a:t>
                      </a:r>
                      <a:r>
                        <a:rPr lang="zh-TW" altLang="en-US" sz="1600" dirty="0" smtClean="0"/>
                        <a:t>判斷式</a:t>
                      </a:r>
                      <a:endParaRPr lang="en-US" altLang="zh-TW" sz="1600" dirty="0" smtClean="0"/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zh-TW" altLang="en-US" sz="1600" dirty="0" smtClean="0"/>
                        <a:t>指標</a:t>
                      </a:r>
                      <a:r>
                        <a:rPr lang="en-US" altLang="zh-TW" sz="1600" dirty="0" smtClean="0"/>
                        <a:t>(</a:t>
                      </a:r>
                      <a:r>
                        <a:rPr lang="zh-TW" altLang="en-US" sz="1600" dirty="0" smtClean="0"/>
                        <a:t>聽不懂</a:t>
                      </a:r>
                      <a:r>
                        <a:rPr lang="en-US" altLang="zh-TW" sz="1600" dirty="0" smtClean="0"/>
                        <a:t>),</a:t>
                      </a:r>
                      <a:r>
                        <a:rPr lang="zh-TW" altLang="en-US" sz="1600" dirty="0" smtClean="0"/>
                        <a:t>結構</a:t>
                      </a:r>
                      <a:r>
                        <a:rPr lang="en-US" altLang="zh-TW" sz="1600" dirty="0" smtClean="0"/>
                        <a:t>(</a:t>
                      </a:r>
                      <a:r>
                        <a:rPr lang="zh-TW" altLang="en-US" sz="1600" dirty="0" smtClean="0"/>
                        <a:t>聽不懂</a:t>
                      </a:r>
                      <a:r>
                        <a:rPr lang="en-US" altLang="zh-TW" sz="1600" dirty="0" smtClean="0"/>
                        <a:t>)</a:t>
                      </a:r>
                      <a:r>
                        <a:rPr lang="en-US" altLang="zh-TW" sz="1600" dirty="0" smtClean="0"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zh-TW" altLang="en-US" sz="1600" dirty="0" smtClean="0">
                          <a:sym typeface="Wingdings" panose="05000000000000000000" pitchFamily="2" charset="2"/>
                        </a:rPr>
                        <a:t>還是有跟著老師進度</a:t>
                      </a:r>
                      <a:r>
                        <a:rPr lang="en-US" altLang="zh-TW" sz="1600" dirty="0" smtClean="0"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zh-TW" altLang="en-US" sz="1600" dirty="0" smtClean="0">
                          <a:sym typeface="Wingdings" panose="05000000000000000000" pitchFamily="2" charset="2"/>
                        </a:rPr>
                        <a:t>依照課程把</a:t>
                      </a:r>
                      <a:r>
                        <a:rPr lang="en-US" altLang="zh-TW" sz="1600" dirty="0" smtClean="0"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zh-TW" sz="1600" b="1" dirty="0" smtClean="0">
                          <a:sym typeface="Wingdings" panose="05000000000000000000" pitchFamily="2" charset="2"/>
                        </a:rPr>
                        <a:t>[</a:t>
                      </a:r>
                      <a:r>
                        <a:rPr lang="zh-TW" altLang="en-US" sz="1600" b="1" dirty="0" smtClean="0">
                          <a:sym typeface="Wingdings" panose="05000000000000000000" pitchFamily="2" charset="2"/>
                        </a:rPr>
                        <a:t>貪食蛇</a:t>
                      </a:r>
                      <a:r>
                        <a:rPr lang="en-US" altLang="zh-TW" sz="1600" b="1" dirty="0" smtClean="0">
                          <a:sym typeface="Wingdings" panose="05000000000000000000" pitchFamily="2" charset="2"/>
                        </a:rPr>
                        <a:t>] (</a:t>
                      </a:r>
                      <a:r>
                        <a:rPr lang="zh-TW" altLang="en-US" sz="1600" b="1" dirty="0" smtClean="0">
                          <a:sym typeface="Wingdings" panose="05000000000000000000" pitchFamily="2" charset="2"/>
                        </a:rPr>
                        <a:t>放連結在網路上影片</a:t>
                      </a:r>
                      <a:r>
                        <a:rPr lang="en-US" altLang="zh-TW" sz="1600" b="1" dirty="0" smtClean="0">
                          <a:sym typeface="Wingdings" panose="05000000000000000000" pitchFamily="2" charset="2"/>
                        </a:rPr>
                        <a:t>)</a:t>
                      </a:r>
                      <a:r>
                        <a:rPr lang="zh-TW" altLang="en-US" sz="1600" dirty="0" smtClean="0">
                          <a:sym typeface="Wingdings" panose="05000000000000000000" pitchFamily="2" charset="2"/>
                        </a:rPr>
                        <a:t>專案完成</a:t>
                      </a:r>
                      <a:endParaRPr lang="zh-TW" altLang="en-US" sz="1600" dirty="0"/>
                    </a:p>
                  </a:txBody>
                  <a:tcPr/>
                </a:tc>
              </a:tr>
              <a:tr h="652992"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[</a:t>
                      </a:r>
                      <a:r>
                        <a:rPr lang="zh-TW" altLang="en-US" sz="1600" dirty="0" smtClean="0"/>
                        <a:t>自我介紹</a:t>
                      </a:r>
                      <a:r>
                        <a:rPr lang="en-US" altLang="zh-TW" sz="1600" dirty="0" smtClean="0"/>
                        <a:t>]</a:t>
                      </a:r>
                      <a:r>
                        <a:rPr lang="zh-TW" altLang="en-US" sz="1600" dirty="0" smtClean="0"/>
                        <a:t>網頁建置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1600" dirty="0" smtClean="0"/>
                        <a:t>師資</a:t>
                      </a:r>
                      <a:r>
                        <a:rPr lang="en-US" altLang="zh-TW" sz="1600" dirty="0" smtClean="0"/>
                        <a:t>: </a:t>
                      </a:r>
                      <a:r>
                        <a:rPr lang="en-US" altLang="zh-TW" sz="1600" dirty="0" err="1" smtClean="0"/>
                        <a:t>ChatGPT</a:t>
                      </a:r>
                      <a:r>
                        <a:rPr lang="en-US" altLang="zh-TW" sz="1600" dirty="0" smtClean="0"/>
                        <a:t>, </a:t>
                      </a:r>
                      <a:r>
                        <a:rPr lang="zh-TW" altLang="en-US" sz="1600" dirty="0" smtClean="0"/>
                        <a:t>網路</a:t>
                      </a:r>
                      <a:r>
                        <a:rPr lang="en-US" altLang="zh-TW" sz="1600" dirty="0" smtClean="0"/>
                        <a:t>, </a:t>
                      </a:r>
                      <a:r>
                        <a:rPr lang="zh-TW" altLang="en-US" sz="1600" dirty="0" smtClean="0"/>
                        <a:t>書籍</a:t>
                      </a:r>
                      <a:endParaRPr lang="en-US" altLang="zh-TW" sz="1600" dirty="0" smtClean="0"/>
                    </a:p>
                    <a:p>
                      <a:r>
                        <a:rPr lang="zh-TW" altLang="en-US" sz="1600" dirty="0" smtClean="0"/>
                        <a:t>時數</a:t>
                      </a:r>
                      <a:r>
                        <a:rPr lang="en-US" altLang="zh-TW" sz="1600" dirty="0" smtClean="0"/>
                        <a:t>: </a:t>
                      </a:r>
                      <a:r>
                        <a:rPr lang="zh-TW" altLang="en-US" sz="1600" dirty="0" smtClean="0"/>
                        <a:t>約</a:t>
                      </a:r>
                      <a:r>
                        <a:rPr lang="en-US" altLang="zh-TW" sz="1600" dirty="0" smtClean="0"/>
                        <a:t>5</a:t>
                      </a:r>
                      <a:r>
                        <a:rPr lang="zh-TW" altLang="en-US" sz="1600" dirty="0" smtClean="0"/>
                        <a:t>小時</a:t>
                      </a:r>
                      <a:r>
                        <a:rPr lang="en-US" altLang="zh-TW" sz="1600" dirty="0" smtClean="0"/>
                        <a:t>, 3</a:t>
                      </a:r>
                      <a:r>
                        <a:rPr lang="zh-TW" altLang="en-US" sz="1600" dirty="0" smtClean="0"/>
                        <a:t>週</a:t>
                      </a:r>
                      <a:endParaRPr lang="en-US" altLang="zh-TW" sz="1600" dirty="0" smtClean="0"/>
                    </a:p>
                    <a:p>
                      <a:r>
                        <a:rPr lang="zh-TW" altLang="en-US" sz="1600" dirty="0" smtClean="0"/>
                        <a:t>網址</a:t>
                      </a:r>
                      <a:r>
                        <a:rPr lang="en-US" altLang="zh-TW" sz="1600" dirty="0" smtClean="0"/>
                        <a:t>: </a:t>
                      </a:r>
                      <a:r>
                        <a:rPr lang="en-US" altLang="zh-TW" sz="1200" dirty="0" smtClean="0">
                          <a:hlinkClick r:id="rId2"/>
                        </a:rPr>
                        <a:t>https://cyt-0.github.io/about-a/</a:t>
                      </a:r>
                      <a:r>
                        <a:rPr lang="en-US" altLang="zh-TW" sz="1200" dirty="0" smtClean="0"/>
                        <a:t> (</a:t>
                      </a:r>
                      <a:r>
                        <a:rPr lang="zh-TW" altLang="en-US" sz="1200" dirty="0" smtClean="0"/>
                        <a:t>密碼</a:t>
                      </a:r>
                      <a:r>
                        <a:rPr lang="en-US" altLang="zh-TW" sz="1200" dirty="0" smtClean="0"/>
                        <a:t>:1234)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600" dirty="0" smtClean="0"/>
                        <a:t>貼一下網頁截圖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zh-TW" altLang="en-US" sz="1600" dirty="0" smtClean="0"/>
                        <a:t>以</a:t>
                      </a:r>
                      <a:r>
                        <a:rPr lang="en-US" altLang="zh-TW" sz="1600" dirty="0" err="1" smtClean="0"/>
                        <a:t>ChatGPT</a:t>
                      </a:r>
                      <a:r>
                        <a:rPr lang="en-US" altLang="zh-TW" sz="1600" dirty="0" smtClean="0"/>
                        <a:t> </a:t>
                      </a:r>
                      <a:r>
                        <a:rPr lang="zh-TW" altLang="en-US" sz="1600" dirty="0" smtClean="0"/>
                        <a:t>產生程式碼為主</a:t>
                      </a:r>
                      <a:r>
                        <a:rPr lang="en-US" altLang="zh-TW" sz="1600" dirty="0" smtClean="0"/>
                        <a:t>, </a:t>
                      </a:r>
                      <a:r>
                        <a:rPr lang="zh-TW" altLang="en-US" sz="1600" dirty="0" smtClean="0"/>
                        <a:t>然後自學基礎的</a:t>
                      </a:r>
                      <a:r>
                        <a:rPr lang="en-US" altLang="zh-TW" sz="1600" dirty="0" smtClean="0"/>
                        <a:t>HTML,</a:t>
                      </a:r>
                      <a:r>
                        <a:rPr lang="en-US" altLang="zh-TW" sz="1600" baseline="0" dirty="0" smtClean="0"/>
                        <a:t> CSS</a:t>
                      </a:r>
                      <a:r>
                        <a:rPr lang="zh-TW" altLang="en-US" sz="1600" baseline="0" dirty="0" smtClean="0"/>
                        <a:t>來進行修改</a:t>
                      </a:r>
                      <a:r>
                        <a:rPr lang="en-US" altLang="zh-TW" sz="1600" baseline="0" dirty="0" smtClean="0"/>
                        <a:t>, </a:t>
                      </a:r>
                      <a:r>
                        <a:rPr lang="zh-TW" altLang="en-US" sz="1600" baseline="0" dirty="0" smtClean="0"/>
                        <a:t>再使用</a:t>
                      </a:r>
                      <a:r>
                        <a:rPr lang="en-US" altLang="zh-TW" sz="1600" baseline="0" dirty="0" err="1" smtClean="0"/>
                        <a:t>github</a:t>
                      </a:r>
                      <a:r>
                        <a:rPr lang="zh-TW" altLang="en-US" sz="1600" baseline="0" dirty="0" smtClean="0"/>
                        <a:t>提供的</a:t>
                      </a:r>
                      <a:r>
                        <a:rPr lang="en-US" altLang="zh-TW" sz="1600" baseline="0" dirty="0" err="1" smtClean="0"/>
                        <a:t>github</a:t>
                      </a:r>
                      <a:r>
                        <a:rPr lang="en-US" altLang="zh-TW" sz="1600" baseline="0" dirty="0" smtClean="0"/>
                        <a:t> Pages </a:t>
                      </a:r>
                      <a:r>
                        <a:rPr lang="zh-TW" altLang="en-US" sz="1600" baseline="0" dirty="0" smtClean="0"/>
                        <a:t>功能</a:t>
                      </a:r>
                      <a:r>
                        <a:rPr lang="en-US" altLang="zh-TW" sz="1600" baseline="0" dirty="0" smtClean="0"/>
                        <a:t>, </a:t>
                      </a:r>
                      <a:r>
                        <a:rPr lang="zh-TW" altLang="en-US" sz="1600" baseline="0" dirty="0" smtClean="0"/>
                        <a:t>佈署在網路上</a:t>
                      </a:r>
                      <a:r>
                        <a:rPr lang="en-US" altLang="zh-TW" sz="1600" baseline="0" dirty="0" smtClean="0"/>
                        <a:t>.</a:t>
                      </a:r>
                      <a:endParaRPr lang="en-US" altLang="zh-TW" sz="1600" dirty="0" smtClean="0"/>
                    </a:p>
                  </a:txBody>
                  <a:tcPr/>
                </a:tc>
              </a:tr>
              <a:tr h="652992"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AI</a:t>
                      </a:r>
                      <a:r>
                        <a:rPr lang="zh-TW" altLang="en-US" sz="1600" dirty="0" smtClean="0"/>
                        <a:t>素養與思維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1600" dirty="0" smtClean="0"/>
                        <a:t>學習平台</a:t>
                      </a:r>
                      <a:r>
                        <a:rPr lang="en-US" altLang="zh-TW" sz="1600" dirty="0" smtClean="0"/>
                        <a:t>: </a:t>
                      </a:r>
                      <a:r>
                        <a:rPr lang="en-US" altLang="zh-TW" sz="1600" dirty="0" err="1" smtClean="0"/>
                        <a:t>Ewant</a:t>
                      </a:r>
                      <a:endParaRPr lang="en-US" altLang="zh-TW" sz="1600" dirty="0" smtClean="0"/>
                    </a:p>
                    <a:p>
                      <a:r>
                        <a:rPr lang="zh-TW" altLang="en-US" sz="1600" dirty="0" smtClean="0"/>
                        <a:t>師資</a:t>
                      </a:r>
                      <a:r>
                        <a:rPr lang="en-US" altLang="zh-TW" sz="1600" dirty="0" smtClean="0"/>
                        <a:t>: </a:t>
                      </a:r>
                      <a:r>
                        <a:rPr lang="zh-TW" altLang="en-US" sz="1600" dirty="0" smtClean="0"/>
                        <a:t>淡江</a:t>
                      </a:r>
                      <a:r>
                        <a:rPr lang="en-US" altLang="zh-TW" sz="1600" dirty="0" smtClean="0"/>
                        <a:t>, </a:t>
                      </a:r>
                      <a:r>
                        <a:rPr lang="zh-TW" altLang="en-US" sz="1600" dirty="0" smtClean="0"/>
                        <a:t>張志勇老師</a:t>
                      </a:r>
                      <a:endParaRPr lang="en-US" altLang="zh-TW" sz="1600" dirty="0" smtClean="0"/>
                    </a:p>
                    <a:p>
                      <a:r>
                        <a:rPr lang="zh-TW" altLang="en-US" sz="1600" dirty="0" smtClean="0"/>
                        <a:t>時數</a:t>
                      </a:r>
                      <a:r>
                        <a:rPr lang="en-US" altLang="zh-TW" sz="1600" dirty="0" smtClean="0"/>
                        <a:t>: 6</a:t>
                      </a:r>
                      <a:r>
                        <a:rPr lang="zh-TW" altLang="en-US" sz="1600" dirty="0" smtClean="0"/>
                        <a:t>小時</a:t>
                      </a:r>
                      <a:r>
                        <a:rPr lang="en-US" altLang="zh-TW" sz="1600" dirty="0" smtClean="0"/>
                        <a:t>/</a:t>
                      </a:r>
                      <a:r>
                        <a:rPr lang="en-US" altLang="zh-TW" sz="1600" baseline="0" dirty="0" smtClean="0"/>
                        <a:t> 6</a:t>
                      </a:r>
                      <a:r>
                        <a:rPr lang="zh-TW" altLang="en-US" sz="1600" baseline="0" dirty="0" smtClean="0"/>
                        <a:t>週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 smtClean="0"/>
                        <a:t>放入證書</a:t>
                      </a:r>
                    </a:p>
                    <a:p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zh-TW" altLang="en-US" sz="1600" dirty="0" smtClean="0"/>
                        <a:t>人工智慧崛起</a:t>
                      </a:r>
                      <a:r>
                        <a:rPr lang="en-US" altLang="zh-TW" sz="1600" dirty="0" smtClean="0"/>
                        <a:t>, </a:t>
                      </a:r>
                      <a:r>
                        <a:rPr lang="zh-TW" altLang="en-US" sz="1600" dirty="0" smtClean="0"/>
                        <a:t>及能應用的領域</a:t>
                      </a:r>
                      <a:endParaRPr lang="en-US" altLang="zh-TW" sz="1600" dirty="0" smtClean="0"/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zh-TW" altLang="en-US" sz="1600" dirty="0" smtClean="0"/>
                        <a:t>人工智慧在影像生成</a:t>
                      </a:r>
                      <a:r>
                        <a:rPr lang="en-US" altLang="zh-TW" sz="1600" dirty="0" smtClean="0"/>
                        <a:t>,</a:t>
                      </a:r>
                      <a:r>
                        <a:rPr lang="zh-TW" altLang="en-US" sz="1600" dirty="0" smtClean="0"/>
                        <a:t>分類表現</a:t>
                      </a:r>
                      <a:endParaRPr lang="en-US" altLang="zh-TW" sz="1600" dirty="0" smtClean="0"/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altLang="zh-TW" sz="1600" dirty="0" smtClean="0"/>
                        <a:t>AI</a:t>
                      </a:r>
                      <a:r>
                        <a:rPr lang="zh-TW" altLang="en-US" sz="1600" dirty="0" smtClean="0"/>
                        <a:t>模型基本運作觀念</a:t>
                      </a:r>
                      <a:endParaRPr lang="en-US" altLang="zh-TW" sz="160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2796267" y="0"/>
            <a:ext cx="6032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/>
              <a:t>&lt;&lt;</a:t>
            </a:r>
            <a:r>
              <a:rPr lang="zh-TW" altLang="en-US" sz="2400" b="1" dirty="0" smtClean="0"/>
              <a:t>資訊類相關</a:t>
            </a:r>
            <a:r>
              <a:rPr lang="zh-TW" altLang="en-US" sz="2400" b="1" dirty="0" smtClean="0">
                <a:latin typeface="新細明體" panose="02020500000000000000" pitchFamily="18" charset="-120"/>
                <a:ea typeface="新細明體" panose="02020500000000000000" pitchFamily="18" charset="-120"/>
              </a:rPr>
              <a:t>˙自主學習</a:t>
            </a:r>
            <a:r>
              <a:rPr lang="zh-TW" altLang="en-US" sz="2400" b="1" dirty="0">
                <a:latin typeface="新細明體" panose="02020500000000000000" pitchFamily="18" charset="-120"/>
                <a:ea typeface="新細明體" panose="02020500000000000000" pitchFamily="18" charset="-120"/>
              </a:rPr>
              <a:t>及</a:t>
            </a:r>
            <a:r>
              <a:rPr lang="zh-TW" altLang="en-US" sz="2400" b="1" dirty="0" smtClean="0"/>
              <a:t>多元表現統整</a:t>
            </a:r>
            <a:r>
              <a:rPr lang="en-US" altLang="zh-TW" sz="2400" b="1" dirty="0" smtClean="0"/>
              <a:t>&gt;&gt;</a:t>
            </a:r>
            <a:endParaRPr lang="zh-TW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1390966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</TotalTime>
  <Words>479</Words>
  <Application>Microsoft Office PowerPoint</Application>
  <PresentationFormat>寬螢幕</PresentationFormat>
  <Paragraphs>91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8" baseType="lpstr">
      <vt:lpstr>新細明體</vt:lpstr>
      <vt:lpstr>Arial</vt:lpstr>
      <vt:lpstr>Calibri</vt:lpstr>
      <vt:lpstr>Calibri Light</vt:lpstr>
      <vt:lpstr>Wingdings</vt:lpstr>
      <vt:lpstr>Office 佈景主題</vt:lpstr>
      <vt:lpstr>PowerPoint 簡報</vt:lpstr>
      <vt:lpstr>PowerPoint 簡報</vt:lpstr>
    </vt:vector>
  </TitlesOfParts>
  <Company>Innolux Corp.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hungtai.chen 陳鴻泰</dc:creator>
  <cp:lastModifiedBy>hungtai.chen 陳鴻泰</cp:lastModifiedBy>
  <cp:revision>30</cp:revision>
  <dcterms:created xsi:type="dcterms:W3CDTF">2025-03-31T01:01:42Z</dcterms:created>
  <dcterms:modified xsi:type="dcterms:W3CDTF">2025-04-01T08:12:53Z</dcterms:modified>
</cp:coreProperties>
</file>