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71" r:id="rId4"/>
    <p:sldId id="270" r:id="rId5"/>
    <p:sldId id="266" r:id="rId6"/>
    <p:sldId id="268" r:id="rId7"/>
    <p:sldId id="269" r:id="rId8"/>
    <p:sldId id="267" r:id="rId9"/>
    <p:sldId id="272" r:id="rId10"/>
    <p:sldId id="261" r:id="rId11"/>
    <p:sldId id="273" r:id="rId12"/>
    <p:sldId id="259" r:id="rId13"/>
    <p:sldId id="260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士祥 陈" initials="士祥" lastIdx="1" clrIdx="0">
    <p:extLst>
      <p:ext uri="{19B8F6BF-5375-455C-9EA6-DF929625EA0E}">
        <p15:presenceInfo xmlns:p15="http://schemas.microsoft.com/office/powerpoint/2012/main" userId="3dd7987d488a78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3"/>
  </p:normalViewPr>
  <p:slideViewPr>
    <p:cSldViewPr snapToGrid="0">
      <p:cViewPr varScale="1">
        <p:scale>
          <a:sx n="78" d="100"/>
          <a:sy n="78" d="100"/>
        </p:scale>
        <p:origin x="5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3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48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57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5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95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57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37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8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2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8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8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1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2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4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D8624B-8C88-4DFD-B7B4-6FD6998189C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5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2.mathworks.cn/help/matlab/matlab_prog/techniques-for-improving-performanc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A2A7E-32A5-452B-9D81-29F4C3F8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15" y="982132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chemeClr val="accent1"/>
                </a:solidFill>
                <a:effectLst/>
                <a:latin typeface="Söhne"/>
              </a:rPr>
              <a:t> Overview of Logistic Regression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CF3CD3-604D-47AC-8611-A2435D3B6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What is Logistic Regression loss?</a:t>
                </a:r>
                <a:endParaRPr lang="en-US" altLang="zh-CN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zh-CN" b="1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zh-CN" b="1" dirty="0">
                  <a:solidFill>
                    <a:srgbClr val="374151"/>
                  </a:solidFill>
                  <a:latin typeface="Söhne"/>
                </a:endParaRP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zh-CN" altLang="en-US" sz="1600" b="1" dirty="0">
                    <a:solidFill>
                      <a:srgbClr val="37415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其中，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600" b="1" i="1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1600" b="1" i="0" dirty="0">
                    <a:solidFill>
                      <a:srgbClr val="37415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给定的数据，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1600" b="1" i="0" dirty="0">
                    <a:solidFill>
                      <a:srgbClr val="37415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 i="0" dirty="0">
                    <a:solidFill>
                      <a:srgbClr val="37415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是给定的正数。</a:t>
                </a:r>
                <a:endParaRPr lang="en-US" altLang="zh-CN" sz="1600" b="1" i="0" dirty="0">
                  <a:solidFill>
                    <a:srgbClr val="37415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l">
                  <a:buNone/>
                </a:pPr>
                <a:endParaRPr lang="en-US" altLang="zh-CN" b="1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marL="0" indent="0" algn="l">
                  <a:buNone/>
                </a:pP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Application</a:t>
                </a:r>
                <a:endParaRPr lang="en-US" altLang="zh-CN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400" dirty="0"/>
                  <a:t>应用于二分类问题。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CF3CD3-604D-47AC-8611-A2435D3B6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45CA78-237A-4210-AA05-C92F8250CAB7}"/>
                  </a:ext>
                </a:extLst>
              </p:cNvPr>
              <p:cNvSpPr txBox="1"/>
              <p:nvPr/>
            </p:nvSpPr>
            <p:spPr>
              <a:xfrm>
                <a:off x="2753033" y="2850895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func>
                                    <m:func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))+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45CA78-237A-4210-AA05-C92F8250C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33" y="2850895"/>
                <a:ext cx="609600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58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8837B-83AE-4670-85DC-259365C7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Söhne"/>
              </a:rPr>
              <a:t>BFGS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AD43D-5215-4742-B36F-915F8CC9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Algorithm Steps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Break down the BFGS algorithm into clear, sequential steps.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Updating Rules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Clearly implement the BFGS updating rules for the approximate Hessian matrix and the solution vector.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Convergence Criteria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Set and explain the criteria for convergence to stop the algorithm.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79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B3968-265F-4D0B-84BA-12EA4A80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C7154-33C9-4717-A086-B07ABB59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要求可辩别收敛速率：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semilogy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作图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图片清晰，文字、线条可以达到打印清晰可见</a:t>
            </a:r>
          </a:p>
        </p:txBody>
      </p:sp>
    </p:spTree>
    <p:extLst>
      <p:ext uri="{BB962C8B-B14F-4D97-AF65-F5344CB8AC3E}">
        <p14:creationId xmlns:p14="http://schemas.microsoft.com/office/powerpoint/2010/main" val="59909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60797-8A47-495A-B55E-71CAA2E9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一些工程技巧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53F2D-1856-4680-92CF-C49B6C58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线搜索中，每步初始步长可以延续上一个步骤的步长。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初始迭代步时，可以非精确求解。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74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A2336-280C-4414-88DB-48CA4C1E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3</a:t>
            </a:r>
            <a:r>
              <a:rPr lang="zh-CN" altLang="en-US"/>
              <a:t>实验报告要求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2B530-0F2F-4CB4-86C6-E510B46D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代码规范性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分：包括命名规范和函数模块化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正确性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实验报告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简要说明相关量的计算方法，和你采用的加速技巧。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a9a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的收敛速度图像，包括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函数值和最优值的差的收敛速度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梯度大小的收敛速度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报告 线搜索参数和收敛速度的简要关系</a:t>
            </a:r>
          </a:p>
        </p:txBody>
      </p:sp>
    </p:spTree>
    <p:extLst>
      <p:ext uri="{BB962C8B-B14F-4D97-AF65-F5344CB8AC3E}">
        <p14:creationId xmlns:p14="http://schemas.microsoft.com/office/powerpoint/2010/main" val="370745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6F8FD-95A5-284D-AE48-B4D164D3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Project1</a:t>
            </a:r>
            <a:r>
              <a:rPr kumimoji="1" lang="zh-CN" altLang="en-US" dirty="0"/>
              <a:t> 线性规划要求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5EB90-364C-364F-B8A8-A85ADD84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可以假设输入的线性规划必须是标准形式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代码规范性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分（包括命名规范和函数模块化）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正确性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kumimoji="1" lang="zh-CN" altLang="en-US" dirty="0"/>
              <a:t>模块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 检查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是否行慢秩，如果非满秩，移除多余的约束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模块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 初始化可行基解：大</a:t>
            </a:r>
            <a:r>
              <a:rPr kumimoji="1" lang="en-US" altLang="zh-CN" dirty="0"/>
              <a:t>M</a:t>
            </a:r>
            <a:r>
              <a:rPr kumimoji="1" lang="zh-CN" altLang="en-US" dirty="0"/>
              <a:t>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模块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：单纯形法的迭代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正确性还包括避免退化解循环，需要验证并写入报告。</a:t>
            </a:r>
            <a:endParaRPr kumimoji="1"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dirty="0"/>
              <a:t>实验报告</a:t>
            </a:r>
            <a:r>
              <a:rPr kumimoji="1" lang="en-US" altLang="zh-CN" dirty="0"/>
              <a:t>4</a:t>
            </a:r>
            <a:r>
              <a:rPr kumimoji="1" lang="zh-CN" altLang="en-US" dirty="0"/>
              <a:t>分</a:t>
            </a:r>
            <a:endParaRPr kumimoji="1"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/>
              <a:t>说明各个模块中，是如何处理的，可以结合讲义。</a:t>
            </a:r>
            <a:endParaRPr kumimoji="1"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/>
              <a:t>随机生成测试案例，报告求解时间随着问题规模的变化图像。每个规模的时间，需要对随机的</a:t>
            </a:r>
            <a:r>
              <a:rPr kumimoji="1" lang="en-US" altLang="zh-CN" dirty="0"/>
              <a:t>20</a:t>
            </a:r>
            <a:r>
              <a:rPr kumimoji="1" lang="zh-CN" altLang="en-US" dirty="0"/>
              <a:t>个测试案例取均值，</a:t>
            </a:r>
            <a:r>
              <a:rPr kumimoji="1" lang="zh-CN" altLang="en-US"/>
              <a:t>以及计算标准差。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858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E48CC-B4BF-4EB2-B0F0-DC62BEF9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10609383" cy="1303867"/>
          </a:xfrm>
        </p:spPr>
        <p:txBody>
          <a:bodyPr>
            <a:normAutofit/>
          </a:bodyPr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 The Mathematics Behind Logistic Regression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1B5228-BD16-4663-96B7-C11A159BB2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计算函数值：</a:t>
                </a:r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9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令 </a:t>
                </a:r>
                <a:r>
                  <a:rPr lang="en-US" altLang="zh-CN" sz="29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9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num>
                          <m:den>
                            <m:eqArr>
                              <m:eqArr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altLang="zh-CN" sz="29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9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eqArr>
                              <m:eqArr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lang="en-US" altLang="zh-CN" sz="29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先计算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9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再计算 </a:t>
                </a:r>
                <a14:m>
                  <m:oMath xmlns:m="http://schemas.openxmlformats.org/officeDocument/2006/math"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.∗</m:t>
                    </m:r>
                    <m:d>
                      <m:d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altLang="zh-CN" sz="2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9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MATLAB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中，</a:t>
                </a:r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exp 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函数变量为向量时，表示对每个分量分别求指数：</a:t>
                </a:r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900" b="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9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unc>
                              <m:funcPr>
                                <m:ctrlP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9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e>
                    </m:nary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9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9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sz="29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eqArr>
                                      <m:eqArrPr>
                                        <m:ctrlP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eqArr>
                                  </m:den>
                                </m:f>
                              </m:e>
                            </m:d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zh-CN" altLang="en-US" sz="29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1B5228-BD16-4663-96B7-C11A159BB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" b="-3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BEC793-E923-44DC-81BF-EE99D45EC59A}"/>
                  </a:ext>
                </a:extLst>
              </p:cNvPr>
              <p:cNvSpPr txBox="1"/>
              <p:nvPr/>
            </p:nvSpPr>
            <p:spPr>
              <a:xfrm>
                <a:off x="2861187" y="2378947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func>
                                    <m:func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))+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BEC793-E923-44DC-81BF-EE99D45EC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187" y="2378947"/>
                <a:ext cx="609600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4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DA26E-7222-430F-97B0-9169A2A10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548" y="102921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计算梯度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DA26E-7222-430F-97B0-9169A2A10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548" y="1029213"/>
                <a:ext cx="10515600" cy="4351338"/>
              </a:xfrm>
              <a:blipFill>
                <a:blip r:embed="rId2"/>
                <a:stretch>
                  <a:fillRect l="-1681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820195A-A88F-44DC-BC1D-AA3C70E369A6}"/>
                  </a:ext>
                </a:extLst>
              </p:cNvPr>
              <p:cNvSpPr txBox="1"/>
              <p:nvPr/>
            </p:nvSpPr>
            <p:spPr>
              <a:xfrm>
                <a:off x="1172497" y="3792510"/>
                <a:ext cx="7135762" cy="2164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=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➗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820195A-A88F-44DC-BC1D-AA3C70E36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497" y="3792510"/>
                <a:ext cx="7135762" cy="2164823"/>
              </a:xfrm>
              <a:prstGeom prst="rect">
                <a:avLst/>
              </a:prstGeom>
              <a:blipFill>
                <a:blip r:embed="rId3"/>
                <a:stretch>
                  <a:fillRect b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F836E7A-A698-4D8F-AB96-DF61010D5635}"/>
              </a:ext>
            </a:extLst>
          </p:cNvPr>
          <p:cNvSpPr txBox="1"/>
          <p:nvPr/>
        </p:nvSpPr>
        <p:spPr>
          <a:xfrm>
            <a:off x="7079226" y="3580656"/>
            <a:ext cx="322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向量化计算，不写</a:t>
            </a:r>
            <a:r>
              <a:rPr lang="en-US" altLang="zh-CN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for </a:t>
            </a:r>
            <a:r>
              <a:rPr lang="zh-CN" altLang="en-US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循环</a:t>
            </a:r>
            <a:endParaRPr lang="en-US" altLang="zh-CN" dirty="0">
              <a:highlight>
                <a:srgbClr val="00FFFF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不重复计算，</a:t>
            </a:r>
            <a:r>
              <a:rPr lang="zh-CN" altLang="en-US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保存需要再使用的</a:t>
            </a:r>
            <a:r>
              <a:rPr lang="zh-CN" altLang="en-US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7897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846BE-DA33-437C-8C58-0FCBD07A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Backtracking </a:t>
            </a:r>
            <a:r>
              <a:rPr lang="en-US" altLang="zh-CN" dirty="0" err="1"/>
              <a:t>linesearch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28CF59-7454-4AEF-9142-32BABB1F7228}"/>
                  </a:ext>
                </a:extLst>
              </p:cNvPr>
              <p:cNvSpPr txBox="1"/>
              <p:nvPr/>
            </p:nvSpPr>
            <p:spPr>
              <a:xfrm>
                <a:off x="7492182" y="2998839"/>
                <a:ext cx="3224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手动调整参数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i="1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c,</a:t>
                </a:r>
                <a:r>
                  <a:rPr lang="zh-CN" altLang="en-US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highlight>
                    <a:srgbClr val="00FFFF"/>
                  </a:highligh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设置步长搜索下界</a:t>
                </a:r>
                <a:endParaRPr lang="en-US" altLang="zh-CN" dirty="0">
                  <a:highlight>
                    <a:srgbClr val="00FFFF"/>
                  </a:highligh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28CF59-7454-4AEF-9142-32BABB1F7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82" y="2998839"/>
                <a:ext cx="3224980" cy="646331"/>
              </a:xfrm>
              <a:prstGeom prst="rect">
                <a:avLst/>
              </a:prstGeom>
              <a:blipFill>
                <a:blip r:embed="rId2"/>
                <a:stretch>
                  <a:fillRect l="-1512" t="-754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42A1E8C-F18C-4074-8B22-2C05505BA4AB}"/>
                  </a:ext>
                </a:extLst>
              </p:cNvPr>
              <p:cNvSpPr txBox="1"/>
              <p:nvPr/>
            </p:nvSpPr>
            <p:spPr>
              <a:xfrm>
                <a:off x="1700982" y="2721839"/>
                <a:ext cx="57912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选取初始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步长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AutoNum type="arabicPeriod"/>
                </a:pPr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找到最小的正数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3.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更新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42A1E8C-F18C-4074-8B22-2C05505BA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82" y="2721839"/>
                <a:ext cx="5791200" cy="1754326"/>
              </a:xfrm>
              <a:prstGeom prst="rect">
                <a:avLst/>
              </a:prstGeom>
              <a:blipFill>
                <a:blip r:embed="rId3"/>
                <a:stretch>
                  <a:fillRect l="-842" t="-2431" b="-3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29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0D470-4FEA-4C17-9290-B7CD08BB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代码规范要求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F34A7-B62B-4A76-98D9-73D8EA2E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注释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通过注释解释每块代码的意义。</a:t>
            </a:r>
            <a:r>
              <a:rPr lang="zh-CN" altLang="en-US" sz="1400" i="0" dirty="0">
                <a:solidFill>
                  <a:srgbClr val="40404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分别从做什么、为什么、怎么做 来进行注释。结构体和函数一定要写注释，而且要写得尽可能全面、详细，而函数内部的注释要相对少一些，一般都是靠好的命名、提炼函数、解释性变量、总结性注释来提高代码可读性。</a:t>
            </a:r>
            <a:endParaRPr lang="en-US" altLang="zh-CN" sz="1400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可读性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使用规范的文件名、函数名、变量名增加代码的可读性</a:t>
            </a:r>
            <a:endParaRPr lang="en-US" altLang="zh-CN" sz="1400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7415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格式要求：</a:t>
            </a:r>
            <a:endParaRPr lang="en-US" altLang="zh-CN" dirty="0">
              <a:solidFill>
                <a:srgbClr val="37415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注意缩进、对齐等；一行只做一件事。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25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58C31-48BB-4E15-9CBA-E59BDD10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代码结构和组织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00389A-B1CF-43CF-8A11-C45DD68D8A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328781"/>
            <a:ext cx="9773509" cy="310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模块化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1400" b="0" i="0" dirty="0">
                <a:solidFill>
                  <a:srgbClr val="40404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善于将代码中的模块进行抽象，能够方便我们的阅读</a:t>
            </a:r>
            <a:r>
              <a:rPr lang="zh-CN" altLang="zh-CN" sz="1400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(e.g., objective function, gradient calculation, BFGS update).</a:t>
            </a:r>
            <a:endParaRPr lang="en-US" altLang="zh-CN" sz="1400" dirty="0">
              <a:solidFill>
                <a:srgbClr val="37415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1400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函数职责需要单一，</a:t>
            </a:r>
            <a:r>
              <a:rPr lang="zh-CN" altLang="en-US" sz="1400" dirty="0">
                <a:solidFill>
                  <a:srgbClr val="40404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避免设计一个大而全的函数，避免函数或方法参数过多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400" dirty="0">
              <a:solidFill>
                <a:srgbClr val="37415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命名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400" dirty="0">
              <a:solidFill>
                <a:srgbClr val="37415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1400" b="0" i="0" dirty="0">
                <a:solidFill>
                  <a:srgbClr val="40404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关于命名长度，在能够表达含义的额情况下，命名当然是越短越好。</a:t>
            </a:r>
            <a:endParaRPr lang="en-US" altLang="zh-CN" sz="1400" b="0" i="0" dirty="0">
              <a:solidFill>
                <a:srgbClr val="40404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通用的缩写要统一，例如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var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obj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多个单词连在一起，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可以采用驼峰命名：例如 </a:t>
            </a:r>
            <a:r>
              <a:rPr lang="en-US" altLang="zh-CN" sz="1400" b="0" i="0" dirty="0">
                <a:solidFill>
                  <a:srgbClr val="20212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FirstName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40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避免使用易混淆的字符：如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O(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）和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（数字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（小写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）和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大写（</a:t>
            </a:r>
            <a:r>
              <a:rPr lang="en-US" altLang="zh-CN" sz="1400" dirty="0" err="1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F60B47-F32A-44BD-AB47-38982759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832" y="4227437"/>
            <a:ext cx="3649766" cy="70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63D4E-9DA8-43BF-A139-53B691C3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提高效率的一些方法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9FF7C-DCB2-444A-8D71-5166125B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向量化      例： 勿使用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for loop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计算可向量化的值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勿重复计算  例：梯度和函数值中重复出现的中间值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稀疏矩阵乘法 ：稀疏矩阵可以加速计算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/>
              <a:t>一些优化代码的建议：</a:t>
            </a:r>
            <a:r>
              <a:rPr lang="en-US" altLang="zh-CN" dirty="0">
                <a:hlinkClick r:id="rId2"/>
              </a:rPr>
              <a:t>https://ww2.mathworks.cn/help/matlab/matlab_prog/techniques-for-improving-performance.html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79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D7A62-2E39-43FF-A1DC-EABBE0BA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Söhne"/>
              </a:rPr>
              <a:t>测试和调试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28D2D-A6DD-478E-A7AE-6056B104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测试：可以针对局部模块进行简单测试</a:t>
            </a:r>
            <a:endParaRPr lang="en-US" altLang="zh-CN" b="1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Debugging Tips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善于应用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Debugging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Profiling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98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8CDFB-5B38-4126-9924-38C551D3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29B9BC-1B90-44CF-92F0-D0FDC671F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Hessian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矩阵如下：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可以估计梯度的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Lipschitz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常数为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求解线性方程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29B9BC-1B90-44CF-92F0-D0FDC671F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2385" b="-2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619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8992</TotalTime>
  <Words>896</Words>
  <Application>Microsoft Office PowerPoint</Application>
  <PresentationFormat>宽屏</PresentationFormat>
  <Paragraphs>105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Söhne</vt:lpstr>
      <vt:lpstr>华文宋体</vt:lpstr>
      <vt:lpstr>楷体</vt:lpstr>
      <vt:lpstr>Arial</vt:lpstr>
      <vt:lpstr>Cambria Math</vt:lpstr>
      <vt:lpstr>Garamond</vt:lpstr>
      <vt:lpstr>Wingdings</vt:lpstr>
      <vt:lpstr>环保</vt:lpstr>
      <vt:lpstr> Overview of Logistic Regression</vt:lpstr>
      <vt:lpstr> The Mathematics Behind Logistic Regression</vt:lpstr>
      <vt:lpstr>PowerPoint 演示文稿</vt:lpstr>
      <vt:lpstr>Backtracking linesearch</vt:lpstr>
      <vt:lpstr>代码规范要求</vt:lpstr>
      <vt:lpstr>代码结构和组织</vt:lpstr>
      <vt:lpstr>提高效率的一些方法</vt:lpstr>
      <vt:lpstr>测试和调试</vt:lpstr>
      <vt:lpstr>牛顿法</vt:lpstr>
      <vt:lpstr>BFGS Algorithm</vt:lpstr>
      <vt:lpstr>作图</vt:lpstr>
      <vt:lpstr>一些工程技巧</vt:lpstr>
      <vt:lpstr>Project 3实验报告要求</vt:lpstr>
      <vt:lpstr>Project1 线性规划要求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士祥 陈</dc:creator>
  <cp:lastModifiedBy>士祥 陈</cp:lastModifiedBy>
  <cp:revision>210</cp:revision>
  <dcterms:created xsi:type="dcterms:W3CDTF">2023-12-04T09:04:34Z</dcterms:created>
  <dcterms:modified xsi:type="dcterms:W3CDTF">2024-11-15T06:39:14Z</dcterms:modified>
</cp:coreProperties>
</file>