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</p:sldMasterIdLst>
  <p:notesMasterIdLst>
    <p:notesMasterId r:id="rId10"/>
  </p:notesMasterIdLst>
  <p:sldIdLst>
    <p:sldId id="256" r:id="rId4"/>
    <p:sldId id="259" r:id="rId5"/>
    <p:sldId id="309" r:id="rId6"/>
    <p:sldId id="423" r:id="rId7"/>
    <p:sldId id="424" r:id="rId8"/>
    <p:sldId id="257" r:id="rId9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10" autoAdjust="0"/>
    <p:restoredTop sz="94660"/>
  </p:normalViewPr>
  <p:slideViewPr>
    <p:cSldViewPr>
      <p:cViewPr varScale="1">
        <p:scale>
          <a:sx n="126" d="100"/>
          <a:sy n="126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DEB1-2545-4401-9ADF-F14D5ABA260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60197-9BC7-4750-ADAA-2303851E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7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EC38D-76F9-4D02-B218-3C9CB0039E2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4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7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8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4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253821"/>
            <a:ext cx="4914900" cy="1027666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rgbClr val="0053C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4267200"/>
            <a:ext cx="3810000" cy="32829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</a:b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1092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0053C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8174" y="1225550"/>
            <a:ext cx="8201025" cy="2001766"/>
          </a:xfrm>
        </p:spPr>
        <p:txBody>
          <a:bodyPr/>
          <a:lstStyle>
            <a:lvl1pPr>
              <a:buClr>
                <a:schemeClr val="accent2"/>
              </a:buClr>
              <a:defRPr sz="2200"/>
            </a:lvl1pPr>
            <a:lvl2pPr>
              <a:buClr>
                <a:schemeClr val="accent2"/>
              </a:buClr>
              <a:buFont typeface="Wingdings" pitchFamily="2" charset="2"/>
              <a:buChar char="§"/>
              <a:defRPr/>
            </a:lvl2pPr>
            <a:lvl3pPr>
              <a:buClr>
                <a:schemeClr val="accent2"/>
              </a:buClr>
              <a:buFont typeface="Arial" pitchFamily="34" charset="0"/>
              <a:buChar char="»"/>
              <a:defRPr/>
            </a:lvl3pPr>
            <a:lvl4pPr>
              <a:buClr>
                <a:schemeClr val="accent2"/>
              </a:buClr>
              <a:buFont typeface="Arial" pitchFamily="34" charset="0"/>
              <a:buChar char="»"/>
              <a:defRPr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91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2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057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57500"/>
            <a:ext cx="7688262" cy="1362075"/>
          </a:xfrm>
        </p:spPr>
        <p:txBody>
          <a:bodyPr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83039"/>
            <a:ext cx="7688262" cy="374461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9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2" name="Line 47"/>
          <p:cNvSpPr>
            <a:spLocks noChangeShapeType="1"/>
          </p:cNvSpPr>
          <p:nvPr userDrawn="1"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646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2299" y="1514475"/>
            <a:ext cx="3912915" cy="2459071"/>
          </a:xfrm>
        </p:spPr>
        <p:txBody>
          <a:bodyPr/>
          <a:lstStyle>
            <a:lvl1pPr>
              <a:defRPr sz="2800" baseline="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514475"/>
            <a:ext cx="4191000" cy="2071273"/>
          </a:xfrm>
        </p:spPr>
        <p:txBody>
          <a:bodyPr/>
          <a:lstStyle>
            <a:lvl1pPr>
              <a:defRPr sz="280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7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524" y="179388"/>
            <a:ext cx="81946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5000" y="1531068"/>
            <a:ext cx="3862388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5000" y="1955800"/>
            <a:ext cx="3862388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1068"/>
            <a:ext cx="4194175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955799"/>
            <a:ext cx="4194175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740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85D714C4-E159-42BE-A017-B33F6B8BAEFC}" type="slidenum">
              <a:rPr lang="en-US" sz="800">
                <a:solidFill>
                  <a:srgbClr val="5E5E5E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5E5E5E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404040"/>
                </a:solidFill>
                <a:ea typeface="ＭＳ Ｐゴシック" pitchFamily="34" charset="-128"/>
              </a:rPr>
              <a:t>Copyright © 2010,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1052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22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B118F726-21E5-4187-97F3-B22A79AA02B7}" type="slidenum">
              <a:rPr lang="en-US" sz="800">
                <a:solidFill>
                  <a:srgbClr val="000000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2010,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6228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Alternativ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33400" y="6553200"/>
            <a:ext cx="236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600" dirty="0">
              <a:solidFill>
                <a:srgbClr val="4A91D4"/>
              </a:solidFill>
              <a:latin typeface="Times New Roman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253821"/>
            <a:ext cx="4914900" cy="1027666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4267200"/>
            <a:ext cx="3810000" cy="32829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41713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Coverage 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2095500"/>
            <a:ext cx="5408612" cy="1003300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5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3267926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442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2095500"/>
            <a:ext cx="5408612" cy="1003300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5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4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3267926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490262" y="3697674"/>
            <a:ext cx="5168042" cy="1077218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12137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 Alternativ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744362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3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3669030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303080" y="3267926"/>
            <a:ext cx="4537841" cy="355482"/>
          </a:xfrm>
        </p:spPr>
        <p:txBody>
          <a:bodyPr/>
          <a:lstStyle>
            <a:lvl1pPr marL="0" indent="0"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0" y="3666143"/>
            <a:ext cx="4572000" cy="107721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294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021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188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94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555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8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046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77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397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039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744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63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3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1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6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4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7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1" descr="ppt_4-3_text-no-color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405563"/>
            <a:ext cx="91440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33413" y="177800"/>
            <a:ext cx="8205787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8175" y="1225550"/>
            <a:ext cx="8201025" cy="200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Slide Number Placeholder 7"/>
          <p:cNvSpPr txBox="1">
            <a:spLocks/>
          </p:cNvSpPr>
          <p:nvPr/>
        </p:nvSpPr>
        <p:spPr>
          <a:xfrm>
            <a:off x="8591550" y="61245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4E75C7A2-4D03-4E3A-8789-D5A3CA26C55E}" type="slidenum">
              <a:rPr lang="en-US" sz="800">
                <a:solidFill>
                  <a:srgbClr val="B0B7BB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B0B7BB"/>
              </a:solidFill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rgbClr val="FF891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542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9pPr>
    </p:titleStyle>
    <p:bodyStyle>
      <a:lvl1pPr marL="347663" indent="-347663" algn="l" rtl="0" eaLnBrk="1" fontAlgn="base" hangingPunct="1">
        <a:lnSpc>
          <a:spcPct val="90000"/>
        </a:lnSpc>
        <a:spcBef>
          <a:spcPct val="35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684213" indent="-222250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bg2"/>
          </a:solidFill>
          <a:latin typeface="+mn-lt"/>
          <a:ea typeface="ＭＳ Ｐゴシック" pitchFamily="-112" charset="-128"/>
        </a:defRPr>
      </a:lvl2pPr>
      <a:lvl3pPr marL="1025525" indent="-227013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2000">
          <a:solidFill>
            <a:schemeClr val="bg2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2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mall.org/X-InformaticsSpring2013/index.html" TargetMode="External"/><Relationship Id="rId2" Type="http://schemas.openxmlformats.org/officeDocument/2006/relationships/hyperlink" Target="mailto:gcf@indiana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png"/><Relationship Id="rId3" Type="http://schemas.openxmlformats.org/officeDocument/2006/relationships/image" Target="../media/image8.jpeg"/><Relationship Id="rId7" Type="http://schemas.openxmlformats.org/officeDocument/2006/relationships/image" Target="../media/image12.gif"/><Relationship Id="rId12" Type="http://schemas.openxmlformats.org/officeDocument/2006/relationships/image" Target="../media/image17.jpeg"/><Relationship Id="rId17" Type="http://schemas.openxmlformats.org/officeDocument/2006/relationships/image" Target="../media/image22.png"/><Relationship Id="rId2" Type="http://schemas.openxmlformats.org/officeDocument/2006/relationships/image" Target="../media/image7.jpe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5" Type="http://schemas.openxmlformats.org/officeDocument/2006/relationships/image" Target="../media/image20.pn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Relationship Id="rId14" Type="http://schemas.openxmlformats.org/officeDocument/2006/relationships/image" Target="../media/image1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X-Informatics Introduction:</a:t>
            </a:r>
            <a:br>
              <a:rPr lang="en-US" b="1" dirty="0" smtClean="0"/>
            </a:br>
            <a:r>
              <a:rPr lang="en-US" b="1" dirty="0" smtClean="0"/>
              <a:t>What is</a:t>
            </a:r>
            <a:br>
              <a:rPr lang="en-US" b="1" dirty="0" smtClean="0"/>
            </a:br>
            <a:r>
              <a:rPr lang="en-US" b="1" dirty="0" smtClean="0"/>
              <a:t>Big Data, Data Analytics </a:t>
            </a:r>
            <a:br>
              <a:rPr lang="en-US" b="1" dirty="0" smtClean="0"/>
            </a:br>
            <a:r>
              <a:rPr lang="en-US" b="1" dirty="0" smtClean="0"/>
              <a:t>and X-Informatics? Part I</a:t>
            </a: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4800" y="3048000"/>
            <a:ext cx="8382000" cy="3810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January 7 2013</a:t>
            </a:r>
          </a:p>
          <a:p>
            <a:r>
              <a:rPr lang="en-US" sz="3600" dirty="0" smtClean="0"/>
              <a:t>Geoffrey Fox</a:t>
            </a:r>
          </a:p>
          <a:p>
            <a:pPr lvl="0">
              <a:defRPr/>
            </a:pPr>
            <a:r>
              <a:rPr lang="en-US" dirty="0">
                <a:hlinkClick r:id="rId2"/>
              </a:rPr>
              <a:t>gcf@indiana.edu</a:t>
            </a:r>
            <a:r>
              <a:rPr lang="en-US" dirty="0"/>
              <a:t>            </a:t>
            </a:r>
          </a:p>
          <a:p>
            <a:pPr lvl="0">
              <a:defRPr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www.infomall.org/X-InformaticsSpring2013/index.html</a:t>
            </a:r>
            <a:r>
              <a:rPr lang="en-US" dirty="0" smtClean="0"/>
              <a:t> </a:t>
            </a:r>
            <a:endParaRPr lang="en-US" dirty="0"/>
          </a:p>
          <a:p>
            <a:pPr>
              <a:defRPr/>
            </a:pPr>
            <a:endParaRPr lang="en-US" dirty="0"/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Associate Dean for Research and Graduate Studies,  School of Informatics and Computing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Indiana University Bloomington</a:t>
            </a:r>
          </a:p>
          <a:p>
            <a:r>
              <a:rPr lang="en-US" dirty="0" smtClean="0"/>
              <a:t>2013</a:t>
            </a:r>
          </a:p>
        </p:txBody>
      </p:sp>
    </p:spTree>
    <p:extLst>
      <p:ext uri="{BB962C8B-B14F-4D97-AF65-F5344CB8AC3E}">
        <p14:creationId xmlns:p14="http://schemas.microsoft.com/office/powerpoint/2010/main" val="113092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Some Trends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638800"/>
          </a:xfrm>
        </p:spPr>
        <p:txBody>
          <a:bodyPr/>
          <a:lstStyle/>
          <a:p>
            <a:pPr marL="742141" lvl="1" indent="-285438" defTabSz="913404" eaLnBrk="1" hangingPunct="1">
              <a:lnSpc>
                <a:spcPct val="80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The Data Deluge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is clear trend from Commercial (Amazon, e-commerce) , Community (Facebook, Search) and Scientific applications</a:t>
            </a:r>
          </a:p>
          <a:p>
            <a:pPr marL="742141" lvl="1" indent="-285438" defTabSz="913404" eaLnBrk="1" hangingPunct="1">
              <a:lnSpc>
                <a:spcPct val="80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Light weight clients </a:t>
            </a:r>
            <a:r>
              <a:rPr 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from smartphones, tablets to sensors</a:t>
            </a:r>
          </a:p>
          <a:p>
            <a:pPr marL="742141" lvl="1" indent="-285438" defTabSz="913404" eaLnBrk="1" hangingPunct="1">
              <a:lnSpc>
                <a:spcPct val="80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en-US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Multicore </a:t>
            </a:r>
            <a:r>
              <a:rPr lang="en-US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reawakening parallel computing</a:t>
            </a:r>
          </a:p>
          <a:p>
            <a:pPr marL="742141" lvl="1" indent="-285438" defTabSz="913404" eaLnBrk="1" hangingPunct="1">
              <a:lnSpc>
                <a:spcPct val="80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en-US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Exascale </a:t>
            </a:r>
            <a:r>
              <a:rPr 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initiatives </a:t>
            </a:r>
            <a:r>
              <a:rPr 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will continue drive to high end with a simulation orientation</a:t>
            </a:r>
          </a:p>
          <a:p>
            <a:pPr marL="742141" lvl="1" indent="-285438" defTabSz="913404" eaLnBrk="1" hangingPunct="1">
              <a:lnSpc>
                <a:spcPct val="80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Clouds </a:t>
            </a:r>
            <a:r>
              <a:rPr 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with cheaper, greener, easier to use </a:t>
            </a:r>
            <a:r>
              <a:rPr 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IT for (some) applications</a:t>
            </a:r>
          </a:p>
          <a:p>
            <a:pPr marL="742141" lvl="1" indent="-285438" defTabSz="913404" eaLnBrk="1" hangingPunct="1">
              <a:lnSpc>
                <a:spcPct val="80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New jobs </a:t>
            </a:r>
            <a:r>
              <a:rPr 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associated with new curricula</a:t>
            </a:r>
          </a:p>
          <a:p>
            <a:pPr marL="1142191" lvl="2" indent="-285438" defTabSz="913404" eaLnBrk="1" hangingPunct="1">
              <a:lnSpc>
                <a:spcPct val="80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en-US" sz="2000" b="1" dirty="0">
                <a:latin typeface="Times New Roman" pitchFamily="18" charset="0"/>
                <a:ea typeface="+mn-ea"/>
                <a:cs typeface="Times New Roman" pitchFamily="18" charset="0"/>
              </a:rPr>
              <a:t>Clouds as a distributed system</a:t>
            </a:r>
            <a:r>
              <a:rPr lang="en-US" sz="2000" dirty="0">
                <a:latin typeface="Times New Roman" pitchFamily="18" charset="0"/>
                <a:ea typeface="+mn-ea"/>
                <a:cs typeface="Times New Roman" pitchFamily="18" charset="0"/>
              </a:rPr>
              <a:t> (classic CS courses)</a:t>
            </a:r>
          </a:p>
          <a:p>
            <a:pPr marL="1142191" lvl="2" indent="-285438" defTabSz="913404" eaLnBrk="1" hangingPunct="1">
              <a:lnSpc>
                <a:spcPct val="80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Data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Analytics </a:t>
            </a:r>
            <a:r>
              <a:rPr lang="en-US" sz="2000" dirty="0" smtClean="0">
                <a:latin typeface="Times New Roman" pitchFamily="18" charset="0"/>
                <a:ea typeface="+mn-ea"/>
                <a:cs typeface="Times New Roman" pitchFamily="18" charset="0"/>
              </a:rPr>
              <a:t>(Important theme in academia and industry)</a:t>
            </a:r>
            <a:endParaRPr lang="en-US" sz="20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142191" lvl="2" indent="-285438" defTabSz="913404" eaLnBrk="1" hangingPunct="1">
              <a:lnSpc>
                <a:spcPct val="80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en-US" sz="20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Social Media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141A-9CC6-41A7-A7D0-011D836CC6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b="1" dirty="0" smtClean="0"/>
              <a:t>Some Terms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Data: </a:t>
            </a:r>
            <a:r>
              <a:rPr lang="en-US" dirty="0" smtClean="0"/>
              <a:t>the raw bits and bytes produced by instruments, web , e-mail, social media</a:t>
            </a:r>
          </a:p>
          <a:p>
            <a:r>
              <a:rPr lang="en-US" b="1" dirty="0" smtClean="0"/>
              <a:t>Information: </a:t>
            </a:r>
            <a:r>
              <a:rPr lang="en-US" dirty="0" smtClean="0"/>
              <a:t>The cleaned up data without deep processing applied to it</a:t>
            </a:r>
          </a:p>
          <a:p>
            <a:r>
              <a:rPr lang="en-US" b="1" dirty="0" smtClean="0"/>
              <a:t>Knowledge/wisdom/decisions</a:t>
            </a:r>
            <a:r>
              <a:rPr lang="en-US" dirty="0" smtClean="0"/>
              <a:t> comes from sophisticated analysis of Information</a:t>
            </a:r>
          </a:p>
          <a:p>
            <a:r>
              <a:rPr lang="en-US" b="1" dirty="0" smtClean="0"/>
              <a:t>Data Analytics </a:t>
            </a:r>
            <a:r>
              <a:rPr lang="en-US" dirty="0" smtClean="0"/>
              <a:t>is the process of converting data to Information and Knowledge and then decisions or policy</a:t>
            </a:r>
          </a:p>
          <a:p>
            <a:r>
              <a:rPr lang="en-US" b="1" dirty="0" smtClean="0"/>
              <a:t>Data Science </a:t>
            </a:r>
            <a:r>
              <a:rPr lang="en-US" dirty="0" smtClean="0"/>
              <a:t>describes the whole process</a:t>
            </a:r>
          </a:p>
          <a:p>
            <a:r>
              <a:rPr lang="en-US" b="1" dirty="0" smtClean="0"/>
              <a:t>X-Informatics</a:t>
            </a:r>
            <a:r>
              <a:rPr lang="en-US" dirty="0" smtClean="0"/>
              <a:t> is use of Data Science to produce wisdom in field 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0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81200"/>
            <a:ext cx="7772400" cy="1470025"/>
          </a:xfrm>
        </p:spPr>
        <p:txBody>
          <a:bodyPr/>
          <a:lstStyle/>
          <a:p>
            <a:r>
              <a:rPr lang="en-US" b="1" dirty="0" smtClean="0"/>
              <a:t>The Course in One Sentence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19200" y="3352800"/>
            <a:ext cx="6400800" cy="1752600"/>
          </a:xfrm>
        </p:spPr>
        <p:txBody>
          <a:bodyPr/>
          <a:lstStyle/>
          <a:p>
            <a:r>
              <a:rPr lang="en-US" dirty="0" smtClean="0"/>
              <a:t>Study </a:t>
            </a:r>
            <a:r>
              <a:rPr lang="en-US" dirty="0" smtClean="0">
                <a:solidFill>
                  <a:srgbClr val="FF0000"/>
                </a:solidFill>
              </a:rPr>
              <a:t>Clouds</a:t>
            </a:r>
            <a:r>
              <a:rPr lang="en-US" dirty="0" smtClean="0"/>
              <a:t> running </a:t>
            </a:r>
            <a:r>
              <a:rPr lang="en-US" dirty="0" smtClean="0">
                <a:solidFill>
                  <a:srgbClr val="FF0000"/>
                </a:solidFill>
              </a:rPr>
              <a:t>Data Analytics </a:t>
            </a:r>
            <a:r>
              <a:rPr lang="en-US" dirty="0" smtClean="0"/>
              <a:t>processing </a:t>
            </a:r>
            <a:r>
              <a:rPr lang="en-US" dirty="0" smtClean="0">
                <a:solidFill>
                  <a:srgbClr val="FF0000"/>
                </a:solidFill>
              </a:rPr>
              <a:t>Big Data </a:t>
            </a:r>
            <a:r>
              <a:rPr lang="en-US" dirty="0" smtClean="0"/>
              <a:t>to solve problems in </a:t>
            </a:r>
            <a:r>
              <a:rPr lang="en-US" dirty="0" smtClean="0">
                <a:solidFill>
                  <a:srgbClr val="FF0000"/>
                </a:solidFill>
              </a:rPr>
              <a:t>X-Informatics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74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82"/>
            <a:ext cx="8229600" cy="963118"/>
          </a:xfrm>
        </p:spPr>
        <p:txBody>
          <a:bodyPr/>
          <a:lstStyle/>
          <a:p>
            <a:r>
              <a:rPr lang="en-US" b="1" dirty="0" smtClean="0"/>
              <a:t>X-Informatics already Defined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Biomedical, Medical</a:t>
            </a:r>
            <a:r>
              <a:rPr lang="en-US" dirty="0"/>
              <a:t>, Bio, </a:t>
            </a:r>
            <a:r>
              <a:rPr lang="en-US" dirty="0" err="1" smtClean="0"/>
              <a:t>Chem</a:t>
            </a:r>
            <a:r>
              <a:rPr lang="en-US" dirty="0" smtClean="0"/>
              <a:t>(</a:t>
            </a:r>
            <a:r>
              <a:rPr lang="en-US" dirty="0" err="1" smtClean="0"/>
              <a:t>istry</a:t>
            </a:r>
            <a:r>
              <a:rPr lang="en-US" dirty="0" smtClean="0"/>
              <a:t>), </a:t>
            </a:r>
            <a:r>
              <a:rPr lang="en-US" dirty="0"/>
              <a:t>Health, </a:t>
            </a:r>
            <a:r>
              <a:rPr lang="en-US" dirty="0" smtClean="0"/>
              <a:t>Pathology Informatics </a:t>
            </a:r>
          </a:p>
          <a:p>
            <a:r>
              <a:rPr lang="en-US" dirty="0"/>
              <a:t>Life Style Informatics (from IT for Facebook to IT for </a:t>
            </a:r>
            <a:r>
              <a:rPr lang="en-US" dirty="0" smtClean="0"/>
              <a:t>life or Health – that’s better Life Style Informatics))</a:t>
            </a:r>
            <a:endParaRPr lang="en-US" dirty="0"/>
          </a:p>
          <a:p>
            <a:r>
              <a:rPr lang="en-US" dirty="0" err="1" smtClean="0"/>
              <a:t>Astro</a:t>
            </a:r>
            <a:r>
              <a:rPr lang="en-US" dirty="0" smtClean="0"/>
              <a:t>(</a:t>
            </a:r>
            <a:r>
              <a:rPr lang="en-US" dirty="0" err="1" smtClean="0"/>
              <a:t>nomy</a:t>
            </a:r>
            <a:r>
              <a:rPr lang="en-US" dirty="0" smtClean="0"/>
              <a:t>), Energy, Radar Informatics</a:t>
            </a:r>
            <a:endParaRPr lang="en-US" dirty="0"/>
          </a:p>
          <a:p>
            <a:pPr lvl="1"/>
            <a:r>
              <a:rPr lang="en-US" dirty="0"/>
              <a:t>Physics Informatics ought to exist but </a:t>
            </a:r>
            <a:r>
              <a:rPr lang="en-US" dirty="0" smtClean="0"/>
              <a:t>doesn’t</a:t>
            </a:r>
          </a:p>
          <a:p>
            <a:r>
              <a:rPr lang="en-US" dirty="0" smtClean="0"/>
              <a:t>Social Informatics in our school</a:t>
            </a:r>
          </a:p>
          <a:p>
            <a:r>
              <a:rPr lang="en-US" dirty="0" smtClean="0"/>
              <a:t>Business, Wealth, Financial, Marketing Informatics</a:t>
            </a:r>
          </a:p>
          <a:p>
            <a:r>
              <a:rPr lang="en-US" dirty="0" smtClean="0"/>
              <a:t>Security (also in School), </a:t>
            </a:r>
            <a:r>
              <a:rPr lang="en-US" dirty="0"/>
              <a:t>Crisis, Intelligence  </a:t>
            </a:r>
            <a:r>
              <a:rPr lang="en-US" dirty="0" smtClean="0"/>
              <a:t>Informatics</a:t>
            </a:r>
          </a:p>
          <a:p>
            <a:r>
              <a:rPr lang="en-US" dirty="0" smtClean="0"/>
              <a:t>Policy Informatics (many X-Informatics impact policies)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67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3.gstatic.com/images?q=tbn:ANd9GcTYu0Mkim4DcVpxfKwerviKRw-lMRWDE86kHz_Z3BP0zLcBB8Y_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15009"/>
            <a:ext cx="24384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3.gstatic.com/images?q=tbn:ANd9GcQKWRzLWcgWKmplPTsPZrbpMWfhNU3OiItBec534aXSJgAaFWqMs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250" y="53109"/>
            <a:ext cx="33623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2.gstatic.com/images?q=tbn:ANd9GcRu41sbEn2YbBq-Mv9FkyKsYWpHO6Zt4VIDyASWv3vM-ODAfQT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3"/>
          <a:stretch/>
        </p:blipFill>
        <p:spPr bwMode="auto">
          <a:xfrm>
            <a:off x="-31233" y="1257300"/>
            <a:ext cx="4450833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3.gstatic.com/images?q=tbn:ANd9GcTGMcepVHT5PL8pI7KfoJejqsiOpQpZ2oz8n6yvE5LZO7LoSDE8m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037" y="838200"/>
            <a:ext cx="1496211" cy="194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encrypted-tbn0.gstatic.com/images?q=tbn:ANd9GcRNZpTZIKNsGnhPj4wOpjkeyPWyJQnyGO7gG0f29fB5vEKq33P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2209800"/>
            <a:ext cx="225742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sciensus.com/uploads/images/venn_diagram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632" y="2209800"/>
            <a:ext cx="2498922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farm4.static.flickr.com/3643/3350940973_4333e99a8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146" y="1328916"/>
            <a:ext cx="2125982" cy="212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encrypted-tbn3.gstatic.com/images?q=tbn:ANd9GcQ91z38gA1rZrp2TlS-mwhVKOHVL2IXpKHxjmtY9vNchpkhDXLJo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273" y="1300883"/>
            <a:ext cx="1162050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www.morebooks.de/assets/product_images/9786201595/big/7801609/business-informatics.jpg?locale=gb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3820599" y="4561694"/>
            <a:ext cx="1590664" cy="233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encrypted-tbn0.gstatic.com/images?q=tbn:ANd9GcSqq2ZcAVDeKPT-t171dLNI0VBR3f2tkWNYWF_u4L4KnEAiPu6W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109" y="-16126"/>
            <a:ext cx="3004152" cy="108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encrypted-tbn2.gstatic.com/images?q=tbn:ANd9GcT61WeZTigeUDaul3WYcWq4NIjm1evG2U__w3bcBDQ7IVM7ueWdXA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921" y="2044103"/>
            <a:ext cx="1651118" cy="235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3" t="17925" r="10845" b="34127"/>
          <a:stretch/>
        </p:blipFill>
        <p:spPr bwMode="auto">
          <a:xfrm>
            <a:off x="6279300" y="3434671"/>
            <a:ext cx="2864700" cy="1607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4" descr="http://ucspace.canberra.edu.au/download/attachments/59113623/Triangle+diagram+of+Social+Informatics.GIF?version=1&amp;modificationDate=128210213964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33980"/>
            <a:ext cx="3635470" cy="258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" t="28661" r="32053" b="10865"/>
          <a:stretch/>
        </p:blipFill>
        <p:spPr bwMode="auto">
          <a:xfrm>
            <a:off x="5499086" y="4080878"/>
            <a:ext cx="3644914" cy="1647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2" t="35603" r="11324" b="34435"/>
          <a:stretch/>
        </p:blipFill>
        <p:spPr bwMode="auto">
          <a:xfrm>
            <a:off x="5764474" y="5295090"/>
            <a:ext cx="3379526" cy="158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http://spa.asu.edu/centers/pincenter.gif/image_preview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802" y="5943638"/>
            <a:ext cx="1879698" cy="93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27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X-Informatics Introduction: What is Big Data, Data Analytics  and X-Informatics? Part I&amp;quot;&quot;/&gt;&lt;property id=&quot;20307&quot; value=&quot;256&quot;/&gt;&lt;/object&gt;&lt;object type=&quot;3&quot; unique_id=&quot;10005&quot;&gt;&lt;property id=&quot;20148&quot; value=&quot;5&quot;/&gt;&lt;property id=&quot;20300&quot; value=&quot;Slide 6&quot;/&gt;&lt;property id=&quot;20307&quot; value=&quot;257&quot;/&gt;&lt;/object&gt;&lt;object type=&quot;3&quot; unique_id=&quot;10006&quot;&gt;&lt;property id=&quot;20148&quot; value=&quot;5&quot;/&gt;&lt;property id=&quot;20300&quot; value=&quot;Slide 2 - &amp;quot;Some Trends&amp;quot;&quot;/&gt;&lt;property id=&quot;20307&quot; value=&quot;259&quot;/&gt;&lt;/object&gt;&lt;object type=&quot;3&quot; unique_id=&quot;10008&quot;&gt;&lt;property id=&quot;20148&quot; value=&quot;5&quot;/&gt;&lt;property id=&quot;20300&quot; value=&quot;Slide 8 - &amp;quot;Jobs v. Countries&amp;quot;&quot;/&gt;&lt;property id=&quot;20307&quot; value=&quot;261&quot;/&gt;&lt;/object&gt;&lt;object type=&quot;3&quot; unique_id=&quot;10009&quot;&gt;&lt;property id=&quot;20148&quot; value=&quot;5&quot;/&gt;&lt;property id=&quot;20300&quot; value=&quot;Slide 9 - &amp;quot;McKinsey Institute on Big Data Jobs&amp;quot;&quot;/&gt;&lt;property id=&quot;20307&quot; value=&quot;262&quot;/&gt;&lt;/object&gt;&lt;object type=&quot;3&quot; unique_id=&quot;10234&quot;&gt;&lt;property id=&quot;20148&quot; value=&quot;5&quot;/&gt;&lt;property id=&quot;20300&quot; value=&quot;Slide 3 - &amp;quot;Some Terms&amp;quot;&quot;/&gt;&lt;property id=&quot;20307&quot; value=&quot;309&quot;/&gt;&lt;/object&gt;&lt;object type=&quot;3&quot; unique_id=&quot;10235&quot;&gt;&lt;property id=&quot;20148&quot; value=&quot;5&quot;/&gt;&lt;property id=&quot;20300&quot; value=&quot;Slide 4 - &amp;quot;The Course in One Sentence&amp;quot;&quot;/&gt;&lt;property id=&quot;20307&quot; value=&quot;423&quot;/&gt;&lt;/object&gt;&lt;object type=&quot;3&quot; unique_id=&quot;10236&quot;&gt;&lt;property id=&quot;20148&quot; value=&quot;5&quot;/&gt;&lt;property id=&quot;20300&quot; value=&quot;Slide 5 - &amp;quot;X-Informatics already Defined&amp;quot;&quot;/&gt;&lt;property id=&quot;20307&quot; value=&quot;424&quot;/&gt;&lt;/object&gt;&lt;object type=&quot;3&quot; unique_id=&quot;10237&quot;&gt;&lt;property id=&quot;20148&quot; value=&quot;5&quot;/&gt;&lt;property id=&quot;20300&quot; value=&quot;Slide 7 - &amp;quot;Jobs&amp;quot;&quot;/&gt;&lt;property id=&quot;20307&quot; value=&quot;308&quot;/&gt;&lt;/object&gt;&lt;object type=&quot;3&quot; unique_id=&quot;10238&quot;&gt;&lt;property id=&quot;20148&quot; value=&quot;5&quot;/&gt;&lt;property id=&quot;20300&quot; value=&quot;Slide 10&quot;/&gt;&lt;property id=&quot;20307&quot; value=&quot;380&quot;/&gt;&lt;/object&gt;&lt;object type=&quot;3&quot; unique_id=&quot;10239&quot;&gt;&lt;property id=&quot;20148&quot; value=&quot;5&quot;/&gt;&lt;property id=&quot;20300&quot; value=&quot;Slide 11 - &amp;quot;Data Deluge   General Structure&amp;quot;&quot;/&gt;&lt;property id=&quot;20307&quot; value=&quot;304&quot;/&gt;&lt;/object&gt;&lt;object type=&quot;3&quot; unique_id=&quot;10240&quot;&gt;&lt;property id=&quot;20148&quot; value=&quot;5&quot;/&gt;&lt;property id=&quot;20300&quot; value=&quot;Slide 12 - &amp;quot;Some Data sizes&amp;quot;&quot;/&gt;&lt;property id=&quot;20307&quot; value=&quot;321&quot;/&gt;&lt;/object&gt;&lt;object type=&quot;3&quot; unique_id=&quot;10241&quot;&gt;&lt;property id=&quot;20148&quot; value=&quot;5&quot;/&gt;&lt;property id=&quot;20300&quot; value=&quot;Slide 13&quot;/&gt;&lt;property id=&quot;20307&quot; value=&quot;399&quot;/&gt;&lt;/object&gt;&lt;object type=&quot;3&quot; unique_id=&quot;10242&quot;&gt;&lt;property id=&quot;20148&quot; value=&quot;5&quot;/&gt;&lt;property id=&quot;20300&quot; value=&quot;Slide 14&quot;/&gt;&lt;property id=&quot;20307&quot; value=&quot;36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XinformaticsOverview-7Jan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ternal Audiences Template">
  <a:themeElements>
    <a:clrScheme name="SAS_2010_Template">
      <a:dk1>
        <a:srgbClr val="000000"/>
      </a:dk1>
      <a:lt1>
        <a:srgbClr val="FFFFFF"/>
      </a:lt1>
      <a:dk2>
        <a:srgbClr val="282828"/>
      </a:dk2>
      <a:lt2>
        <a:srgbClr val="808080"/>
      </a:lt2>
      <a:accent1>
        <a:srgbClr val="007DC3"/>
      </a:accent1>
      <a:accent2>
        <a:srgbClr val="00539B"/>
      </a:accent2>
      <a:accent3>
        <a:srgbClr val="003B76"/>
      </a:accent3>
      <a:accent4>
        <a:srgbClr val="97C0E6"/>
      </a:accent4>
      <a:accent5>
        <a:srgbClr val="B0B7BB"/>
      </a:accent5>
      <a:accent6>
        <a:srgbClr val="FF8817"/>
      </a:accent6>
      <a:hlink>
        <a:srgbClr val="007DC3"/>
      </a:hlink>
      <a:folHlink>
        <a:srgbClr val="BCBCBC"/>
      </a:folHlink>
    </a:clrScheme>
    <a:fontScheme name="SAS_Presentation_Template_External_Audience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S_Presentation_Template_External_Audiences 2">
        <a:dk1>
          <a:srgbClr val="000000"/>
        </a:dk1>
        <a:lt1>
          <a:srgbClr val="FFFFFF"/>
        </a:lt1>
        <a:dk2>
          <a:srgbClr val="282828"/>
        </a:dk2>
        <a:lt2>
          <a:srgbClr val="808080"/>
        </a:lt2>
        <a:accent1>
          <a:srgbClr val="007DC3"/>
        </a:accent1>
        <a:accent2>
          <a:srgbClr val="00539B"/>
        </a:accent2>
        <a:accent3>
          <a:srgbClr val="003B76"/>
        </a:accent3>
        <a:accent4>
          <a:srgbClr val="97C0E6"/>
        </a:accent4>
        <a:accent5>
          <a:srgbClr val="B0B7BB"/>
        </a:accent5>
        <a:accent6>
          <a:srgbClr val="FF8817"/>
        </a:accent6>
        <a:hlink>
          <a:srgbClr val="007DC3"/>
        </a:hlink>
        <a:folHlink>
          <a:srgbClr val="BCBC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XinformaticsOverview-7Jan2013</Template>
  <TotalTime>2</TotalTime>
  <Words>287</Words>
  <Application>Microsoft Office PowerPoint</Application>
  <PresentationFormat>On-screen Show (4:3)</PresentationFormat>
  <Paragraphs>40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XinformaticsOverview-7Jan2013</vt:lpstr>
      <vt:lpstr>External Audiences Template</vt:lpstr>
      <vt:lpstr>Custom Design</vt:lpstr>
      <vt:lpstr>X-Informatics Introduction: What is Big Data, Data Analytics  and X-Informatics? Part I</vt:lpstr>
      <vt:lpstr>Some Trends</vt:lpstr>
      <vt:lpstr>Some Terms</vt:lpstr>
      <vt:lpstr>The Course in One Sentence</vt:lpstr>
      <vt:lpstr>X-Informatics already Defined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X-Informatics Introduction: What is Big Data, Data Analytics  and X-Informatics? Part I</dc:title>
  <dc:creator>Wiggins, Thomas Bruce</dc:creator>
  <cp:lastModifiedBy>Wiggins, Thomas Bruce</cp:lastModifiedBy>
  <cp:revision>1</cp:revision>
  <dcterms:created xsi:type="dcterms:W3CDTF">2013-03-19T18:39:33Z</dcterms:created>
  <dcterms:modified xsi:type="dcterms:W3CDTF">2013-03-19T18:42:14Z</dcterms:modified>
</cp:coreProperties>
</file>