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</p:sldMasterIdLst>
  <p:notesMasterIdLst>
    <p:notesMasterId r:id="rId13"/>
  </p:notesMasterIdLst>
  <p:sldIdLst>
    <p:sldId id="256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0" autoAdjust="0"/>
    <p:restoredTop sz="94660"/>
  </p:normalViewPr>
  <p:slideViewPr>
    <p:cSldViewPr>
      <p:cViewPr varScale="1">
        <p:scale>
          <a:sx n="126" d="100"/>
          <a:sy n="126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38D-76F9-4D02-B218-3C9CB0039E2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1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mall.org/X-InformaticsSpring2013/index.html" TargetMode="External"/><Relationship Id="rId2" Type="http://schemas.openxmlformats.org/officeDocument/2006/relationships/hyperlink" Target="mailto:gcf@indiana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isheritcenter.haas.berkeley.edu/Big_Data/index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X-Informatics Introduction:</a:t>
            </a:r>
            <a:br>
              <a:rPr lang="en-US" b="1" dirty="0" smtClean="0"/>
            </a:br>
            <a:r>
              <a:rPr lang="en-US" b="1" dirty="0" smtClean="0"/>
              <a:t>What is</a:t>
            </a:r>
            <a:br>
              <a:rPr lang="en-US" b="1" dirty="0" smtClean="0"/>
            </a:br>
            <a:r>
              <a:rPr lang="en-US" b="1" dirty="0" smtClean="0"/>
              <a:t>Big Data, Data Analytics </a:t>
            </a:r>
            <a:br>
              <a:rPr lang="en-US" b="1" dirty="0" smtClean="0"/>
            </a:br>
            <a:r>
              <a:rPr lang="en-US" b="1" dirty="0" smtClean="0"/>
              <a:t>and X-Informatics? Part I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" y="3048000"/>
            <a:ext cx="8382000" cy="3810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January 7 2013</a:t>
            </a:r>
          </a:p>
          <a:p>
            <a:r>
              <a:rPr lang="en-US" sz="3600" dirty="0" smtClean="0"/>
              <a:t>Geoffrey Fox</a:t>
            </a:r>
          </a:p>
          <a:p>
            <a:pPr lvl="0">
              <a:defRPr/>
            </a:pPr>
            <a:r>
              <a:rPr lang="en-US" dirty="0">
                <a:hlinkClick r:id="rId2"/>
              </a:rPr>
              <a:t>gcf@indiana.edu</a:t>
            </a:r>
            <a:r>
              <a:rPr lang="en-US" dirty="0"/>
              <a:t>            </a:t>
            </a:r>
          </a:p>
          <a:p>
            <a:pPr lvl="0">
              <a:defRPr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www.infomall.org/X-InformaticsSpring2013/index.html</a:t>
            </a:r>
            <a:r>
              <a:rPr lang="en-US" dirty="0" smtClean="0"/>
              <a:t> 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Associate Dean for Research and Graduate Studies,  School of Informatics and Computing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Indiana University Bloomington</a:t>
            </a:r>
          </a:p>
          <a:p>
            <a:r>
              <a:rPr lang="en-US" dirty="0" smtClean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1309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Jobs</a:t>
            </a:r>
            <a:endParaRPr lang="en-US" sz="7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659" y="76200"/>
            <a:ext cx="8229600" cy="990600"/>
          </a:xfrm>
        </p:spPr>
        <p:txBody>
          <a:bodyPr/>
          <a:lstStyle/>
          <a:p>
            <a:r>
              <a:rPr lang="en-US" dirty="0" smtClean="0"/>
              <a:t>Jobs v. Countries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E096-9650-498C-990C-20F2420C253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146" name="Picture 2" descr="C:\Users\Geoffrey Fox\Downloads\03-05CloudJobs_l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99"/>
          <a:stretch/>
        </p:blipFill>
        <p:spPr bwMode="auto">
          <a:xfrm>
            <a:off x="0" y="1219200"/>
            <a:ext cx="9234918" cy="493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12723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http://www.microsoft.com/en-us/news/features/2012/mar12/03-05CloudComputingJobs.aspx</a:t>
            </a:r>
          </a:p>
        </p:txBody>
      </p:sp>
    </p:spTree>
    <p:extLst>
      <p:ext uri="{BB962C8B-B14F-4D97-AF65-F5344CB8AC3E}">
        <p14:creationId xmlns:p14="http://schemas.microsoft.com/office/powerpoint/2010/main" val="2113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734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McKinsey Institute on Big Data Jobs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17172" y="4114800"/>
            <a:ext cx="9144000" cy="2329173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There will be a shortage of talent necessary for organizations to take advantage of big data. By 2018, the United States alone could face a shortage of 140,000 to 190,000 people with deep analytical skills as well as 1.5 million managers and analysts with the know-how to use the analysis of big data to make effective decisions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This course aimed at 1.5 million jobs. Computer Science covers the 140,000 to 190,000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E096-9650-498C-990C-20F2420C253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0"/>
          <a:stretch/>
        </p:blipFill>
        <p:spPr bwMode="auto">
          <a:xfrm>
            <a:off x="772732" y="609600"/>
            <a:ext cx="7010400" cy="3568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63246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http://www.mckinsey.com/mgi/publications/big_data/index.asp.</a:t>
            </a:r>
          </a:p>
        </p:txBody>
      </p:sp>
    </p:spTree>
    <p:extLst>
      <p:ext uri="{BB962C8B-B14F-4D97-AF65-F5344CB8AC3E}">
        <p14:creationId xmlns:p14="http://schemas.microsoft.com/office/powerpoint/2010/main" val="36226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Tom Davenport Harvard Business School http://fisheritcenter.haas.berkeley.edu/Big_Data/index.html Nov 2012</a:t>
            </a:r>
          </a:p>
        </p:txBody>
      </p:sp>
    </p:spTree>
    <p:extLst>
      <p:ext uri="{BB962C8B-B14F-4D97-AF65-F5344CB8AC3E}">
        <p14:creationId xmlns:p14="http://schemas.microsoft.com/office/powerpoint/2010/main" val="34732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/>
              <a:t>Data Deluge  </a:t>
            </a:r>
            <a:br>
              <a:rPr lang="en-US" sz="5400" b="1" dirty="0" smtClean="0"/>
            </a:br>
            <a:r>
              <a:rPr lang="en-US" sz="5400" b="1" dirty="0" smtClean="0"/>
              <a:t>General Structure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b="1" dirty="0" smtClean="0"/>
              <a:t>Some Data sizes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486400"/>
          </a:xfrm>
        </p:spPr>
        <p:txBody>
          <a:bodyPr/>
          <a:lstStyle/>
          <a:p>
            <a:pPr marL="742141" lvl="1" indent="-285438" defTabSz="913404" eaLnBrk="1" hangingPunct="1">
              <a:lnSpc>
                <a:spcPct val="8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2600" dirty="0">
                <a:latin typeface="Times New Roman" pitchFamily="18" charset="0"/>
                <a:ea typeface="+mn-ea"/>
                <a:cs typeface="Times New Roman" pitchFamily="18" charset="0"/>
              </a:rPr>
              <a:t>~40 10</a:t>
            </a:r>
            <a:r>
              <a:rPr lang="en-US" sz="2600" baseline="30000" dirty="0">
                <a:latin typeface="Times New Roman" pitchFamily="18" charset="0"/>
                <a:ea typeface="+mn-ea"/>
                <a:cs typeface="Times New Roman" pitchFamily="18" charset="0"/>
              </a:rPr>
              <a:t>9 </a:t>
            </a:r>
            <a:r>
              <a:rPr lang="en-US" sz="2600" b="1" dirty="0">
                <a:latin typeface="Times New Roman" pitchFamily="18" charset="0"/>
                <a:ea typeface="+mn-ea"/>
                <a:cs typeface="Times New Roman" pitchFamily="18" charset="0"/>
              </a:rPr>
              <a:t>Web pages </a:t>
            </a:r>
            <a:r>
              <a:rPr lang="en-US" sz="2600" dirty="0">
                <a:latin typeface="Times New Roman" pitchFamily="18" charset="0"/>
                <a:ea typeface="+mn-ea"/>
                <a:cs typeface="Times New Roman" pitchFamily="18" charset="0"/>
              </a:rPr>
              <a:t>at ~300 kilobytes each = 10 Petabytes</a:t>
            </a:r>
          </a:p>
          <a:p>
            <a:pPr marL="742141" lvl="1" indent="-285438" defTabSz="913404" eaLnBrk="1" hangingPunct="1">
              <a:lnSpc>
                <a:spcPct val="8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2600" b="1" dirty="0" err="1">
                <a:latin typeface="Times New Roman" pitchFamily="18" charset="0"/>
                <a:ea typeface="+mn-ea"/>
                <a:cs typeface="Times New Roman" pitchFamily="18" charset="0"/>
              </a:rPr>
              <a:t>Youtube</a:t>
            </a:r>
            <a:r>
              <a:rPr lang="en-US" sz="2600" dirty="0">
                <a:latin typeface="Times New Roman" pitchFamily="18" charset="0"/>
                <a:ea typeface="+mn-ea"/>
                <a:cs typeface="Times New Roman" pitchFamily="18" charset="0"/>
              </a:rPr>
              <a:t> 48 hours video uploaded per minute; </a:t>
            </a:r>
          </a:p>
          <a:p>
            <a:pPr marL="1142191" lvl="2" indent="-285438" defTabSz="913404" eaLnBrk="1" hangingPunct="1">
              <a:lnSpc>
                <a:spcPct val="8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dirty="0">
                <a:latin typeface="Times New Roman" pitchFamily="18" charset="0"/>
                <a:ea typeface="+mn-ea"/>
                <a:cs typeface="Times New Roman" pitchFamily="18" charset="0"/>
              </a:rPr>
              <a:t>in 2 months in 2010, uploaded  more than total NBC ABC CBS</a:t>
            </a:r>
          </a:p>
          <a:p>
            <a:pPr marL="1142191" lvl="2" indent="-285438" defTabSz="913404" eaLnBrk="1" hangingPunct="1">
              <a:lnSpc>
                <a:spcPct val="8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dirty="0">
                <a:latin typeface="Times New Roman" pitchFamily="18" charset="0"/>
                <a:ea typeface="+mn-ea"/>
                <a:cs typeface="Times New Roman" pitchFamily="18" charset="0"/>
              </a:rPr>
              <a:t>~2.5 petabytes per year uploaded?</a:t>
            </a:r>
          </a:p>
          <a:p>
            <a:pPr marL="742141" lvl="1" indent="-285438" defTabSz="913404" eaLnBrk="1" hangingPunct="1">
              <a:lnSpc>
                <a:spcPct val="8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2600" b="1" dirty="0">
                <a:latin typeface="Times New Roman" pitchFamily="18" charset="0"/>
                <a:ea typeface="+mn-ea"/>
                <a:cs typeface="Times New Roman" pitchFamily="18" charset="0"/>
              </a:rPr>
              <a:t>LHC</a:t>
            </a:r>
            <a:r>
              <a:rPr lang="en-US" sz="2600" dirty="0">
                <a:latin typeface="Times New Roman" pitchFamily="18" charset="0"/>
                <a:ea typeface="+mn-ea"/>
                <a:cs typeface="Times New Roman" pitchFamily="18" charset="0"/>
              </a:rPr>
              <a:t> 15 petabytes per year</a:t>
            </a:r>
          </a:p>
          <a:p>
            <a:pPr marL="742141" lvl="1" indent="-285438" defTabSz="913404" eaLnBrk="1" hangingPunct="1">
              <a:lnSpc>
                <a:spcPct val="8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2600" b="1" dirty="0">
                <a:latin typeface="Times New Roman" pitchFamily="18" charset="0"/>
                <a:ea typeface="+mn-ea"/>
                <a:cs typeface="Times New Roman" pitchFamily="18" charset="0"/>
              </a:rPr>
              <a:t>Radiology</a:t>
            </a:r>
            <a:r>
              <a:rPr lang="en-US" sz="2600" dirty="0">
                <a:latin typeface="Times New Roman" pitchFamily="18" charset="0"/>
                <a:ea typeface="+mn-ea"/>
                <a:cs typeface="Times New Roman" pitchFamily="18" charset="0"/>
              </a:rPr>
              <a:t> 69 petabytes per year</a:t>
            </a:r>
          </a:p>
          <a:p>
            <a:pPr marL="742141" lvl="1" indent="-285438" defTabSz="913404" eaLnBrk="1" hangingPunct="1">
              <a:lnSpc>
                <a:spcPct val="8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2600" b="1" dirty="0">
                <a:latin typeface="Times New Roman" pitchFamily="18" charset="0"/>
                <a:ea typeface="+mn-ea"/>
                <a:cs typeface="Times New Roman" pitchFamily="18" charset="0"/>
              </a:rPr>
              <a:t>Square Kilometer Array Telescope </a:t>
            </a:r>
            <a:r>
              <a:rPr lang="en-US" sz="2600" dirty="0">
                <a:latin typeface="Times New Roman" pitchFamily="18" charset="0"/>
                <a:ea typeface="+mn-ea"/>
                <a:cs typeface="Times New Roman" pitchFamily="18" charset="0"/>
              </a:rPr>
              <a:t>will be 100 terabits/second</a:t>
            </a:r>
          </a:p>
          <a:p>
            <a:pPr marL="742141" lvl="1" indent="-285438" defTabSz="913404" eaLnBrk="1" hangingPunct="1">
              <a:lnSpc>
                <a:spcPct val="8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2600" b="1" dirty="0">
                <a:latin typeface="Times New Roman" pitchFamily="18" charset="0"/>
                <a:ea typeface="+mn-ea"/>
                <a:cs typeface="Times New Roman" pitchFamily="18" charset="0"/>
              </a:rPr>
              <a:t>Earth Observation </a:t>
            </a:r>
            <a:r>
              <a:rPr lang="en-US" sz="2600" dirty="0">
                <a:latin typeface="Times New Roman" pitchFamily="18" charset="0"/>
                <a:ea typeface="+mn-ea"/>
                <a:cs typeface="Times New Roman" pitchFamily="18" charset="0"/>
              </a:rPr>
              <a:t>becoming ~4 petabytes per year</a:t>
            </a:r>
          </a:p>
          <a:p>
            <a:pPr marL="742141" lvl="1" indent="-285438" defTabSz="913404" eaLnBrk="1" hangingPunct="1">
              <a:lnSpc>
                <a:spcPct val="8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2600" b="1" dirty="0">
                <a:latin typeface="Times New Roman" pitchFamily="18" charset="0"/>
                <a:ea typeface="+mn-ea"/>
                <a:cs typeface="Times New Roman" pitchFamily="18" charset="0"/>
              </a:rPr>
              <a:t>Earthquake Science </a:t>
            </a:r>
            <a:r>
              <a:rPr lang="en-US" sz="2600" dirty="0">
                <a:latin typeface="Times New Roman" pitchFamily="18" charset="0"/>
                <a:ea typeface="+mn-ea"/>
                <a:cs typeface="Times New Roman" pitchFamily="18" charset="0"/>
              </a:rPr>
              <a:t>– few terabytes </a:t>
            </a:r>
            <a:r>
              <a:rPr lang="en-US" sz="2600" b="1" dirty="0">
                <a:latin typeface="Times New Roman" pitchFamily="18" charset="0"/>
                <a:ea typeface="+mn-ea"/>
                <a:cs typeface="Times New Roman" pitchFamily="18" charset="0"/>
              </a:rPr>
              <a:t>total</a:t>
            </a:r>
            <a:r>
              <a:rPr lang="en-US" sz="2600" dirty="0">
                <a:latin typeface="Times New Roman" pitchFamily="18" charset="0"/>
                <a:ea typeface="+mn-ea"/>
                <a:cs typeface="Times New Roman" pitchFamily="18" charset="0"/>
              </a:rPr>
              <a:t> today</a:t>
            </a:r>
          </a:p>
          <a:p>
            <a:pPr marL="742141" lvl="1" indent="-285438" defTabSz="913404" eaLnBrk="1" hangingPunct="1">
              <a:lnSpc>
                <a:spcPct val="8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2600" b="1" dirty="0">
                <a:latin typeface="Times New Roman" pitchFamily="18" charset="0"/>
                <a:ea typeface="+mn-ea"/>
                <a:cs typeface="Times New Roman" pitchFamily="18" charset="0"/>
              </a:rPr>
              <a:t>PolarGrid</a:t>
            </a:r>
            <a:r>
              <a:rPr lang="en-US" sz="2600" dirty="0">
                <a:latin typeface="Times New Roman" pitchFamily="18" charset="0"/>
                <a:ea typeface="+mn-ea"/>
                <a:cs typeface="Times New Roman" pitchFamily="18" charset="0"/>
              </a:rPr>
              <a:t> – 100’s terabytes/year</a:t>
            </a:r>
          </a:p>
          <a:p>
            <a:pPr marL="742141" lvl="1" indent="-285438" defTabSz="913404" eaLnBrk="1" hangingPunct="1">
              <a:lnSpc>
                <a:spcPct val="8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2600" b="1" dirty="0">
                <a:latin typeface="Times New Roman" pitchFamily="18" charset="0"/>
                <a:ea typeface="+mn-ea"/>
                <a:cs typeface="Times New Roman" pitchFamily="18" charset="0"/>
              </a:rPr>
              <a:t>Exascale simulation </a:t>
            </a:r>
            <a:r>
              <a:rPr lang="en-US" sz="2600" dirty="0">
                <a:latin typeface="Times New Roman" pitchFamily="18" charset="0"/>
                <a:ea typeface="+mn-ea"/>
                <a:cs typeface="Times New Roman" pitchFamily="18" charset="0"/>
              </a:rPr>
              <a:t>data dumps – terabytes/second</a:t>
            </a:r>
          </a:p>
          <a:p>
            <a:pPr marL="0" indent="0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141A-9CC6-41A7-A7D0-011D836CC6E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0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Tom Davenport Harvard Business School http://fisheritcenter.haas.berkeley.edu/Big_Data/index.html Nov 2012</a:t>
            </a:r>
          </a:p>
        </p:txBody>
      </p:sp>
    </p:spTree>
    <p:extLst>
      <p:ext uri="{BB962C8B-B14F-4D97-AF65-F5344CB8AC3E}">
        <p14:creationId xmlns:p14="http://schemas.microsoft.com/office/powerpoint/2010/main" val="15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063" y="14143"/>
            <a:ext cx="830580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Anjul</a:t>
            </a:r>
            <a:r>
              <a:rPr lang="en-US" sz="1600" dirty="0"/>
              <a:t> </a:t>
            </a:r>
            <a:r>
              <a:rPr lang="en-US" sz="1600" dirty="0" err="1"/>
              <a:t>Bhambhri</a:t>
            </a:r>
            <a:r>
              <a:rPr lang="en-US" sz="1600" dirty="0"/>
              <a:t>, VP of Big Data, </a:t>
            </a:r>
            <a:r>
              <a:rPr lang="en-US" sz="1600" dirty="0" smtClean="0"/>
              <a:t>IBM    </a:t>
            </a:r>
            <a:r>
              <a:rPr lang="en-US" sz="1600" u="sng" dirty="0" smtClean="0">
                <a:hlinkClick r:id="rId3"/>
              </a:rPr>
              <a:t>http</a:t>
            </a:r>
            <a:r>
              <a:rPr lang="en-US" sz="1600" u="sng" dirty="0">
                <a:hlinkClick r:id="rId3"/>
              </a:rPr>
              <a:t>://fisheritcenter.haas.berkeley.edu/Big_Data/index.html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4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X-Informatics Introduction: What is Big Data, Data Analytics  and X-Informatics? Part I&amp;quot;&quot;/&gt;&lt;property id=&quot;20307&quot; value=&quot;256&quot;/&gt;&lt;/object&gt;&lt;object type=&quot;3&quot; unique_id=&quot;11029&quot;&gt;&lt;property id=&quot;20148&quot; value=&quot;5&quot;/&gt;&lt;property id=&quot;20300&quot; value=&quot;Slide 2 - &amp;quot;Jobs&amp;quot;&quot;/&gt;&lt;property id=&quot;20307&quot; value=&quot;425&quot;/&gt;&lt;/object&gt;&lt;object type=&quot;3&quot; unique_id=&quot;11030&quot;&gt;&lt;property id=&quot;20148&quot; value=&quot;5&quot;/&gt;&lt;property id=&quot;20300&quot; value=&quot;Slide 3 - &amp;quot;Jobs v. Countries&amp;quot;&quot;/&gt;&lt;property id=&quot;20307&quot; value=&quot;426&quot;/&gt;&lt;/object&gt;&lt;object type=&quot;3&quot; unique_id=&quot;11031&quot;&gt;&lt;property id=&quot;20148&quot; value=&quot;5&quot;/&gt;&lt;property id=&quot;20300&quot; value=&quot;Slide 4 - &amp;quot;McKinsey Institute on Big Data Jobs&amp;quot;&quot;/&gt;&lt;property id=&quot;20307&quot; value=&quot;427&quot;/&gt;&lt;/object&gt;&lt;object type=&quot;3&quot; unique_id=&quot;11032&quot;&gt;&lt;property id=&quot;20148&quot; value=&quot;5&quot;/&gt;&lt;property id=&quot;20300&quot; value=&quot;Slide 5&quot;/&gt;&lt;property id=&quot;20307&quot; value=&quot;428&quot;/&gt;&lt;/object&gt;&lt;object type=&quot;3&quot; unique_id=&quot;11033&quot;&gt;&lt;property id=&quot;20148&quot; value=&quot;5&quot;/&gt;&lt;property id=&quot;20300&quot; value=&quot;Slide 6 - &amp;quot;Data Deluge   General Structure&amp;quot;&quot;/&gt;&lt;property id=&quot;20307&quot; value=&quot;429&quot;/&gt;&lt;/object&gt;&lt;object type=&quot;3&quot; unique_id=&quot;11034&quot;&gt;&lt;property id=&quot;20148&quot; value=&quot;5&quot;/&gt;&lt;property id=&quot;20300&quot; value=&quot;Slide 7 - &amp;quot;Some Data sizes&amp;quot;&quot;/&gt;&lt;property id=&quot;20307&quot; value=&quot;430&quot;/&gt;&lt;/object&gt;&lt;object type=&quot;3&quot; unique_id=&quot;11035&quot;&gt;&lt;property id=&quot;20148&quot; value=&quot;5&quot;/&gt;&lt;property id=&quot;20300&quot; value=&quot;Slide 8&quot;/&gt;&lt;property id=&quot;20307&quot; value=&quot;431&quot;/&gt;&lt;/object&gt;&lt;object type=&quot;3&quot; unique_id=&quot;11036&quot;&gt;&lt;property id=&quot;20148&quot; value=&quot;5&quot;/&gt;&lt;property id=&quot;20300&quot; value=&quot;Slide 9&quot;/&gt;&lt;property id=&quot;20307&quot; value=&quot;43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XinformaticsOverview-7Jan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XinformaticsOverview-7Jan2013</Template>
  <TotalTime>3</TotalTime>
  <Words>239</Words>
  <Application>Microsoft Office PowerPoint</Application>
  <PresentationFormat>On-screen Show (4:3)</PresentationFormat>
  <Paragraphs>36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XinformaticsOverview-7Jan2013</vt:lpstr>
      <vt:lpstr>External Audiences Template</vt:lpstr>
      <vt:lpstr>Custom Design</vt:lpstr>
      <vt:lpstr>X-Informatics Introduction: What is Big Data, Data Analytics  and X-Informatics? Part I</vt:lpstr>
      <vt:lpstr>Jobs</vt:lpstr>
      <vt:lpstr>Jobs v. Countries</vt:lpstr>
      <vt:lpstr>McKinsey Institute on Big Data Jobs</vt:lpstr>
      <vt:lpstr>PowerPoint Presentation</vt:lpstr>
      <vt:lpstr>Data Deluge   General Structure</vt:lpstr>
      <vt:lpstr>Some Data sizes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X-Informatics Introduction: What is Big Data, Data Analytics  and X-Informatics? Part I</dc:title>
  <dc:creator>Wiggins, Thomas Bruce</dc:creator>
  <cp:lastModifiedBy>Wiggins, Thomas Bruce</cp:lastModifiedBy>
  <cp:revision>2</cp:revision>
  <dcterms:created xsi:type="dcterms:W3CDTF">2013-03-19T18:39:33Z</dcterms:created>
  <dcterms:modified xsi:type="dcterms:W3CDTF">2013-03-19T18:42:52Z</dcterms:modified>
</cp:coreProperties>
</file>