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notesMasterIdLst>
    <p:notesMasterId r:id="rId13"/>
  </p:notesMasterIdLst>
  <p:sldIdLst>
    <p:sldId id="256" r:id="rId4"/>
    <p:sldId id="396" r:id="rId5"/>
    <p:sldId id="397" r:id="rId6"/>
    <p:sldId id="398" r:id="rId7"/>
    <p:sldId id="417" r:id="rId8"/>
    <p:sldId id="429" r:id="rId9"/>
    <p:sldId id="430" r:id="rId10"/>
    <p:sldId id="431" r:id="rId11"/>
    <p:sldId id="432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7" autoAdjust="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2EF6-2C29-45ED-84E7-564F5EB1109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7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69544"/>
            <a:ext cx="4914900" cy="1011944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2"/>
            <a:ext cx="3810000" cy="326243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6" y="1225549"/>
            <a:ext cx="8201025" cy="1968872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1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8170"/>
            <a:ext cx="7688262" cy="369332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7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7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5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1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6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6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69544"/>
            <a:ext cx="4914900" cy="1011944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2"/>
            <a:ext cx="3810000" cy="326243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1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7" y="6371057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5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1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7" y="6371057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5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3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4" y="6371057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2" y="3267925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4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4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6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6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hyperlink" Target="http://www.infomall.org/X-InformaticsSpring2013/index.html" TargetMode="External"/><Relationship Id="rId4" Type="http://schemas.openxmlformats.org/officeDocument/2006/relationships/hyperlink" Target="mailto:gcf@indiana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jpe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838201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X-Informatics Introduction:</a:t>
            </a:r>
            <a:br>
              <a:rPr lang="en-US" b="1" dirty="0" smtClean="0"/>
            </a:br>
            <a:r>
              <a:rPr lang="en-US" b="1" dirty="0" smtClean="0"/>
              <a:t>What is</a:t>
            </a:r>
            <a:br>
              <a:rPr lang="en-US" b="1" dirty="0" smtClean="0"/>
            </a:br>
            <a:r>
              <a:rPr lang="en-US" b="1" dirty="0" smtClean="0"/>
              <a:t>Big Data, Data Analytics </a:t>
            </a:r>
            <a:br>
              <a:rPr lang="en-US" b="1" dirty="0" smtClean="0"/>
            </a:br>
            <a:r>
              <a:rPr lang="en-US" b="1" dirty="0" smtClean="0"/>
              <a:t>and X-Informatics? Part I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04800" y="3048000"/>
            <a:ext cx="8382000" cy="3810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January 7 2013</a:t>
            </a:r>
          </a:p>
          <a:p>
            <a:r>
              <a:rPr lang="en-US" sz="3600" dirty="0" smtClean="0"/>
              <a:t>Geoffrey Fox</a:t>
            </a:r>
          </a:p>
          <a:p>
            <a:pPr lvl="0">
              <a:defRPr/>
            </a:pPr>
            <a:r>
              <a:rPr lang="en-US" dirty="0">
                <a:hlinkClick r:id="rId4"/>
              </a:rPr>
              <a:t>gcf@indiana.edu</a:t>
            </a:r>
            <a:r>
              <a:rPr lang="en-US" dirty="0"/>
              <a:t>            </a:t>
            </a:r>
          </a:p>
          <a:p>
            <a:pPr lvl="0">
              <a:defRPr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www.infomall.org/X-InformaticsSpring2013/index.html</a:t>
            </a:r>
            <a:r>
              <a:rPr lang="en-US" dirty="0" smtClean="0"/>
              <a:t> 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Associate Dean for Research and Graduate Studies,  School of Informatics and Computing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Indiana University Bloomington</a:t>
            </a:r>
          </a:p>
          <a:p>
            <a:r>
              <a:rPr lang="en-US" dirty="0" smtClean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1309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>
            <p:custDataLst>
              <p:tags r:id="rId1"/>
            </p:custDataLst>
          </p:nvPr>
        </p:nvSpPr>
        <p:spPr>
          <a:xfrm>
            <a:off x="0" y="6211670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Tom Davenport Harvard Business School http://fisheritcenter.haas.berkeley.edu/Big_Data/index.html Nov 2012</a:t>
            </a:r>
          </a:p>
        </p:txBody>
      </p:sp>
    </p:spTree>
    <p:extLst>
      <p:ext uri="{BB962C8B-B14F-4D97-AF65-F5344CB8AC3E}">
        <p14:creationId xmlns:p14="http://schemas.microsoft.com/office/powerpoint/2010/main" val="14672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17" y="15240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0" y="6087069"/>
            <a:ext cx="64770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Tom Davenport Harvard Business School http://fisheritcenter.haas.berkeley.edu/Big_Data/index.html Nov 2012</a:t>
            </a:r>
          </a:p>
        </p:txBody>
      </p:sp>
    </p:spTree>
    <p:extLst>
      <p:ext uri="{BB962C8B-B14F-4D97-AF65-F5344CB8AC3E}">
        <p14:creationId xmlns:p14="http://schemas.microsoft.com/office/powerpoint/2010/main" val="4356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30480" y="5934669"/>
            <a:ext cx="64008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Tom Davenport Harvard Business School http://fisheritcenter.haas.berkeley.edu/Big_Data/index.html Nov 2012</a:t>
            </a:r>
          </a:p>
        </p:txBody>
      </p:sp>
    </p:spTree>
    <p:extLst>
      <p:ext uri="{BB962C8B-B14F-4D97-AF65-F5344CB8AC3E}">
        <p14:creationId xmlns:p14="http://schemas.microsoft.com/office/powerpoint/2010/main" val="8361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" y="1673255"/>
            <a:ext cx="9144000" cy="514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>
            <p:custDataLst>
              <p:tags r:id="rId1"/>
            </p:custDataLst>
          </p:nvPr>
        </p:nvSpPr>
        <p:spPr>
          <a:xfrm>
            <a:off x="33130" y="0"/>
            <a:ext cx="8938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/>
              <a:t>The data </a:t>
            </a:r>
            <a:r>
              <a:rPr lang="en-US" b="1" dirty="0" smtClean="0"/>
              <a:t>deluge: </a:t>
            </a:r>
            <a:r>
              <a:rPr lang="en-US" b="1" dirty="0"/>
              <a:t>The Economist Feb 25 2010  http://</a:t>
            </a:r>
            <a:r>
              <a:rPr lang="en-US" b="1" dirty="0" smtClean="0"/>
              <a:t>www.economist.com/node/15579717/</a:t>
            </a:r>
            <a:endParaRPr lang="en-US" b="1" dirty="0"/>
          </a:p>
        </p:txBody>
      </p:sp>
      <p:sp>
        <p:nvSpPr>
          <p:cNvPr id="3" name="Rectangle 2"/>
          <p:cNvSpPr/>
          <p:nvPr>
            <p:custDataLst>
              <p:tags r:id="rId2"/>
            </p:custDataLst>
          </p:nvPr>
        </p:nvSpPr>
        <p:spPr>
          <a:xfrm>
            <a:off x="0" y="220702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According to one estimate, mankind created 150 </a:t>
            </a:r>
            <a:r>
              <a:rPr lang="en-US" dirty="0" err="1"/>
              <a:t>exabytes</a:t>
            </a:r>
            <a:r>
              <a:rPr lang="en-US" dirty="0"/>
              <a:t> (billion gigabytes) of data in 2005. This </a:t>
            </a:r>
            <a:r>
              <a:rPr lang="en-US" dirty="0" smtClean="0"/>
              <a:t>year(2010), </a:t>
            </a:r>
            <a:r>
              <a:rPr lang="en-US" dirty="0"/>
              <a:t>it will create 1,200 </a:t>
            </a:r>
            <a:r>
              <a:rPr lang="en-US" dirty="0" err="1"/>
              <a:t>exabytes</a:t>
            </a:r>
            <a:r>
              <a:rPr lang="en-US" dirty="0"/>
              <a:t>. Merely keeping up with this flood, and storing the bits that might be useful, is difficult enough. </a:t>
            </a:r>
            <a:r>
              <a:rPr lang="en-US" dirty="0" smtClean="0"/>
              <a:t>Analyzing </a:t>
            </a:r>
            <a:r>
              <a:rPr lang="en-US" dirty="0"/>
              <a:t>it, to spot patterns and extract useful information, is harder still. Even so, the data deluge is already starting to transform business, government, science and everyday </a:t>
            </a:r>
            <a:r>
              <a:rPr lang="en-US" dirty="0" smtClean="0"/>
              <a:t>life.</a:t>
            </a:r>
            <a:endParaRPr lang="en-US" dirty="0"/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17172" y="6198702"/>
            <a:ext cx="2463238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20120117berkeley1.pdf </a:t>
            </a:r>
            <a:endParaRPr lang="en-US" dirty="0" smtClean="0"/>
          </a:p>
          <a:p>
            <a:r>
              <a:rPr lang="en-US" dirty="0" smtClean="0"/>
              <a:t>Jeff </a:t>
            </a:r>
            <a:r>
              <a:rPr lang="en-US" dirty="0" err="1"/>
              <a:t>Hammerbacher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2133601"/>
            <a:ext cx="7772400" cy="1470025"/>
          </a:xfrm>
        </p:spPr>
        <p:txBody>
          <a:bodyPr/>
          <a:lstStyle/>
          <a:p>
            <a:r>
              <a:rPr lang="en-US" b="1" dirty="0" smtClean="0"/>
              <a:t>Data Science Process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4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 dirty="0" smtClean="0"/>
              <a:t>DIKW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</a:t>
            </a:r>
            <a:r>
              <a:rPr lang="en-US" dirty="0" smtClean="0"/>
              <a:t> becomes</a:t>
            </a:r>
          </a:p>
          <a:p>
            <a:r>
              <a:rPr lang="en-US" b="1" dirty="0" smtClean="0"/>
              <a:t>Information</a:t>
            </a:r>
            <a:r>
              <a:rPr lang="en-US" dirty="0" smtClean="0"/>
              <a:t> becomes</a:t>
            </a:r>
          </a:p>
          <a:p>
            <a:r>
              <a:rPr lang="en-US" b="1" dirty="0" smtClean="0"/>
              <a:t>Knowledge</a:t>
            </a:r>
            <a:r>
              <a:rPr lang="en-US" dirty="0" smtClean="0"/>
              <a:t> becomes</a:t>
            </a:r>
          </a:p>
          <a:p>
            <a:r>
              <a:rPr lang="en-US" b="1" dirty="0" smtClean="0"/>
              <a:t>Wisdom</a:t>
            </a:r>
            <a:r>
              <a:rPr lang="en-US" dirty="0" smtClean="0"/>
              <a:t> or </a:t>
            </a:r>
            <a:r>
              <a:rPr lang="en-US" b="1" dirty="0" smtClean="0"/>
              <a:t>Decisions</a:t>
            </a:r>
          </a:p>
          <a:p>
            <a:pPr lvl="1"/>
            <a:r>
              <a:rPr lang="en-US" dirty="0" smtClean="0"/>
              <a:t>Community acceptance of results or approach important here</a:t>
            </a:r>
          </a:p>
          <a:p>
            <a:pPr lvl="1"/>
            <a:r>
              <a:rPr lang="en-US" dirty="0" smtClean="0"/>
              <a:t>Volume of </a:t>
            </a:r>
            <a:r>
              <a:rPr lang="en-US" dirty="0" err="1" smtClean="0"/>
              <a:t>bits&amp;bytes</a:t>
            </a:r>
            <a:r>
              <a:rPr lang="en-US" dirty="0" smtClean="0"/>
              <a:t> decreases as we proceed down DIKW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1828800" y="0"/>
            <a:ext cx="69613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Data Deluge is also Information/Knowledge/Wisdom/Decision Deluge?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792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of Google Maps/Navigation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comes from traditional maps (US Geological Survey), Satellites (overlays) and street cams</a:t>
            </a:r>
          </a:p>
          <a:p>
            <a:r>
              <a:rPr lang="en-US" dirty="0" smtClean="0"/>
              <a:t>Information is presented by basic Google Maps web page</a:t>
            </a:r>
          </a:p>
          <a:p>
            <a:r>
              <a:rPr lang="en-US" dirty="0" smtClean="0"/>
              <a:t>Knowledge is a particular optimized route</a:t>
            </a:r>
          </a:p>
          <a:p>
            <a:r>
              <a:rPr lang="en-US" dirty="0" smtClean="0"/>
              <a:t>Decisions (wisdom) comes from deciding to drive a particular route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THEME_BG_IMAGE" val=""/>
  <p:tag name="MMPROD_TAG_VCONFIG" val="PD94bWwgdmVyc2lvbj0iMS4wIiBlbmNvZGluZz0idXRm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2MDk3NzM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8dWlzaG93IG5hbWU9InByZXNlbnRlcnBob3RvIiB2YWx1ZT0idHJ1ZSIvPjx1aXNob3cgbmFtZT0icHJlc2VudGVybmFtZSIgdmFsdWU9InRydWUiLz48dWlzaG93IG5hbWU9InByZXNlbnRlcnRpdGxlIiB2YWx1ZT0idHJ1ZSIvPjx1aXNob3cgbmFtZT0icHJlc2VudGVyZW1haWwiIHZhbHVlPSJ0cnVlIi8+PHVpc2hvdyBuYW1lPSJwcmVzZW50ZXJiaW8iIHZhbHVlPSJ0cnVlIi8+PHVpc2hvdyBuYW1lPSJjb21wYW55bG9nbyIgdmFsdWU9InRydWUiLz48dWlzaG93IG5hbWU9InNpZGViYXIiIHZhbHVlPSJ0cnVlIi8+PHVpc2hvdyBuYW1lPSJvdXRsaW5lIiB2YWx1ZT0idHJ1ZSIvPjx1aXNob3cgbmFtZT0idGh1bWJuYWlsIiB2YWx1ZT0idHJ1ZSIvPg0KCQk8dWlzaG93IG5hbWU9Im5vdGVzIiB2YWx1ZT0idHJ1ZSIvPjx1aXNob3cgbmFtZT0ic2VhcmNoIiB2YWx1ZT0idHJ1ZSIvPjx1aXNob3cgbmFtZT0icXVpeiIgdmFsdWU9InRydW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cHJlbG9hZGVyPjxzZXRCb29sIG5hbWU9ImRpc2FibGVBc3NldFByZWxvYWRlciIgdmFsdWU9InRydWUiLz48L3ByZWxvYWRlcj4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MMPROD_UIDATA" val="&lt;database version=&quot;8.0&quot;&gt;&lt;object type=&quot;1&quot; unique_id=&quot;10001&quot;&gt;&lt;property id=&quot;20141&quot; value=&quot;XinformaticsOverview-7Jan2013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X-Informatics Introduction: What is Big Data, Data Analytics  and X-Informatics? Part I&amp;quot;&quot;/&gt;&lt;property id=&quot;20307&quot; value=&quot;256&quot;/&gt;&lt;property id=&quot;20309&quot; value=&quot;-1&quot;/&gt;&lt;/object&gt;&lt;object type=&quot;3&quot; unique_id=&quot;10243&quot;&gt;&lt;property id=&quot;20148&quot; value=&quot;5&quot;/&gt;&lt;property id=&quot;20300&quot; value=&quot;Slide 2&quot;/&gt;&lt;property id=&quot;20307&quot; value=&quot;396&quot;/&gt;&lt;property id=&quot;20309&quot; value=&quot;-1&quot;/&gt;&lt;/object&gt;&lt;object type=&quot;3&quot; unique_id=&quot;10244&quot;&gt;&lt;property id=&quot;20148&quot; value=&quot;5&quot;/&gt;&lt;property id=&quot;20300&quot; value=&quot;Slide 3&quot;/&gt;&lt;property id=&quot;20307&quot; value=&quot;397&quot;/&gt;&lt;property id=&quot;20309&quot; value=&quot;-1&quot;/&gt;&lt;/object&gt;&lt;object type=&quot;3&quot; unique_id=&quot;10245&quot;&gt;&lt;property id=&quot;20148&quot; value=&quot;5&quot;/&gt;&lt;property id=&quot;20300&quot; value=&quot;Slide 4&quot;/&gt;&lt;property id=&quot;20307&quot; value=&quot;398&quot;/&gt;&lt;property id=&quot;20309&quot; value=&quot;-1&quot;/&gt;&lt;/object&gt;&lt;object type=&quot;3&quot; unique_id=&quot;10246&quot;&gt;&lt;property id=&quot;20148&quot; value=&quot;5&quot;/&gt;&lt;property id=&quot;20300&quot; value=&quot;Slide 5&quot;/&gt;&lt;property id=&quot;20307&quot; value=&quot;417&quot;/&gt;&lt;property id=&quot;20309&quot; value=&quot;-1&quot;/&gt;&lt;/object&gt;&lt;object type=&quot;3&quot; unique_id=&quot;10247&quot;&gt;&lt;property id=&quot;20148&quot; value=&quot;5&quot;/&gt;&lt;property id=&quot;20300&quot; value=&quot;Slide 6 - &amp;quot;Data Science Process&amp;quot;&quot;/&gt;&lt;property id=&quot;20307&quot; value=&quot;429&quot;/&gt;&lt;property id=&quot;20309&quot; value=&quot;-1&quot;/&gt;&lt;/object&gt;&lt;object type=&quot;3&quot; unique_id=&quot;10248&quot;&gt;&lt;property id=&quot;20148&quot; value=&quot;5&quot;/&gt;&lt;property id=&quot;20300&quot; value=&quot;Slide 7 - &amp;quot;DIKW Process&amp;quot;&quot;/&gt;&lt;property id=&quot;20307&quot; value=&quot;430&quot;/&gt;&lt;property id=&quot;20309&quot; value=&quot;-1&quot;/&gt;&lt;/object&gt;&lt;object type=&quot;3&quot; unique_id=&quot;10249&quot;&gt;&lt;property id=&quot;20148&quot; value=&quot;5&quot;/&gt;&lt;property id=&quot;20300&quot; value=&quot;Slide 8&quot;/&gt;&lt;property id=&quot;20307&quot; value=&quot;431&quot;/&gt;&lt;property id=&quot;20309&quot; value=&quot;-1&quot;/&gt;&lt;/object&gt;&lt;object type=&quot;3&quot; unique_id=&quot;10250&quot;&gt;&lt;property id=&quot;20148&quot; value=&quot;5&quot;/&gt;&lt;property id=&quot;20300&quot; value=&quot;Slide 9 - &amp;quot;Example of Google Maps/Navigation&amp;quot;&quot;/&gt;&lt;property id=&quot;20307&quot; value=&quot;432&quot;/&gt;&lt;property id=&quot;20309&quot; value=&quot;-1&quot;/&gt;&lt;/object&gt;&lt;/object&gt;&lt;object type=&quot;4&quot; unique_id=&quot;10436&quot;&gt;&lt;/object&gt;&lt;object type=&quot;10&quot; unique_id=&quot;10437&quot;&gt;&lt;object type=&quot;11&quot; unique_id=&quot;10438&quot;&gt;&lt;/object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28&quot;/&gt;&lt;lineCharCount val=&quot;8&quot;/&gt;&lt;lineCharCount val=&quot;26&quot;/&gt;&lt;lineCharCount val=&quot;25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5&quot;/&gt;&lt;lineCharCount val=&quot;13&quot;/&gt;&lt;lineCharCount val=&quot;28&quot;/&gt;&lt;lineCharCount val=&quot;61&quot;/&gt;&lt;lineCharCount val=&quot;1&quot;/&gt;&lt;lineCharCount val=&quot;61&quot;/&gt;&lt;lineCharCount val=&quot;26&quot;/&gt;&lt;lineCharCount val=&quot;31&quot;/&gt;&lt;lineCharCount val=&quot;4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38&quot;/&gt;&lt;lineCharCount val=&quot;68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8&quot;/&gt;&lt;lineCharCount val=&quot;64&quot;/&gt;&lt;lineCharCount val=&quot;4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8&quot;/&gt;&lt;lineCharCount val=&quot;64&quot;/&gt;&lt;lineCharCount val=&quot;4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2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93&quot;/&gt;&lt;lineCharCount val=&quot;99&quot;/&gt;&lt;lineCharCount val=&quot;98&quot;/&gt;&lt;lineCharCount val=&quot;98&quot;/&gt;&lt;lineCharCount val=&quot;37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17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2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13&quot;/&gt;&lt;lineCharCount val=&quot;20&quot;/&gt;&lt;lineCharCount val=&quot;18&quot;/&gt;&lt;lineCharCount val=&quot;20&quot;/&gt;&lt;lineCharCount val=&quot;44&quot;/&gt;&lt;lineCharCount val=&quot;15&quot;/&gt;&lt;lineCharCount val=&quot;45&quot;/&gt;&lt;lineCharCount val=&quot;18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3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37&quot;/&gt;&lt;lineCharCount val=&quot;46&quot;/&gt;&lt;lineCharCount val=&quot;12&quot;/&gt;&lt;lineCharCount val=&quot;41&quot;/&gt;&lt;lineCharCount val=&quot;14&quot;/&gt;&lt;lineCharCount val=&quot;42&quot;/&gt;&lt;lineCharCount val=&quot;42&quot;/&gt;&lt;lineCharCount val=&quot;24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heme/theme1.xml><?xml version="1.0" encoding="utf-8"?>
<a:theme xmlns:a="http://schemas.openxmlformats.org/drawingml/2006/main" name="XinformaticsOverview-7Jan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XinformaticsOverview-7Jan2013</Template>
  <TotalTime>3</TotalTime>
  <Words>237</Words>
  <Application>Microsoft Office PowerPoint</Application>
  <PresentationFormat>On-screen Show (4:3)</PresentationFormat>
  <Paragraphs>31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XinformaticsOverview-7Jan2013</vt:lpstr>
      <vt:lpstr>External Audiences Template</vt:lpstr>
      <vt:lpstr>Custom Design</vt:lpstr>
      <vt:lpstr>X-Informatics Introduction: What is Big Data, Data Analytics  and X-Informatics? Part I</vt:lpstr>
      <vt:lpstr>PowerPoint Presentation</vt:lpstr>
      <vt:lpstr>PowerPoint Presentation</vt:lpstr>
      <vt:lpstr>PowerPoint Presentation</vt:lpstr>
      <vt:lpstr>PowerPoint Presentation</vt:lpstr>
      <vt:lpstr>Data Science Process</vt:lpstr>
      <vt:lpstr>DIKW Process</vt:lpstr>
      <vt:lpstr>PowerPoint Presentation</vt:lpstr>
      <vt:lpstr>Example of Google Maps/Navigation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Wiggins, Thomas Bruce</dc:creator>
  <cp:lastModifiedBy>Wiggins, Thomas Bruce</cp:lastModifiedBy>
  <cp:revision>5</cp:revision>
  <dcterms:created xsi:type="dcterms:W3CDTF">2013-03-19T18:44:21Z</dcterms:created>
  <dcterms:modified xsi:type="dcterms:W3CDTF">2013-06-19T19:24:54Z</dcterms:modified>
</cp:coreProperties>
</file>