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13"/>
  </p:notesMasterIdLst>
  <p:sldIdLst>
    <p:sldId id="309" r:id="rId4"/>
    <p:sldId id="423" r:id="rId5"/>
    <p:sldId id="453" r:id="rId6"/>
    <p:sldId id="372" r:id="rId7"/>
    <p:sldId id="455" r:id="rId8"/>
    <p:sldId id="402" r:id="rId9"/>
    <p:sldId id="410" r:id="rId10"/>
    <p:sldId id="411" r:id="rId11"/>
    <p:sldId id="412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0" autoAdjust="0"/>
    <p:restoredTop sz="94660"/>
  </p:normalViewPr>
  <p:slideViewPr>
    <p:cSldViewPr>
      <p:cViewPr>
        <p:scale>
          <a:sx n="134" d="100"/>
          <a:sy n="134" d="100"/>
        </p:scale>
        <p:origin x="-119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/>
              <a:t>Size and price optimization for retail industry</a:t>
            </a:r>
          </a:p>
          <a:p>
            <a:pPr lvl="1"/>
            <a:r>
              <a:rPr lang="en-US" sz="2200" dirty="0"/>
              <a:t>Fraud detection and credit and operational risk for banks</a:t>
            </a:r>
          </a:p>
          <a:p>
            <a:pPr lvl="1"/>
            <a:r>
              <a:rPr lang="en-US" sz="2200" dirty="0"/>
              <a:t>Credit scoring for financial services</a:t>
            </a:r>
          </a:p>
          <a:p>
            <a:pPr lvl="1"/>
            <a:r>
              <a:rPr lang="en-US" sz="2200" dirty="0"/>
              <a:t>Warranty analysis and supply chain optimization for manufacturing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EF2ABA-AB53-40FA-9C08-ED92323468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4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sheritcenter.haas.berkeley.edu/Big_Data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/>
              <a:t>Some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Data: </a:t>
            </a:r>
            <a:r>
              <a:rPr lang="en-US" dirty="0" smtClean="0"/>
              <a:t>the raw bits and bytes produced by instruments, web , e-mail, social media</a:t>
            </a:r>
          </a:p>
          <a:p>
            <a:r>
              <a:rPr lang="en-US" b="1" dirty="0" smtClean="0"/>
              <a:t>Information: </a:t>
            </a:r>
            <a:r>
              <a:rPr lang="en-US" dirty="0" smtClean="0"/>
              <a:t>The cleaned up data without deep processing applied to it</a:t>
            </a:r>
          </a:p>
          <a:p>
            <a:r>
              <a:rPr lang="en-US" b="1" dirty="0" smtClean="0"/>
              <a:t>Knowledge/wisdom/decisions</a:t>
            </a:r>
            <a:r>
              <a:rPr lang="en-US" dirty="0" smtClean="0"/>
              <a:t> comes from sophisticated analysis of Information</a:t>
            </a:r>
          </a:p>
          <a:p>
            <a:r>
              <a:rPr lang="en-US" b="1" dirty="0" smtClean="0"/>
              <a:t>Data Analytics </a:t>
            </a:r>
            <a:r>
              <a:rPr lang="en-US" dirty="0" smtClean="0"/>
              <a:t>is the process of converting data to Information and Knowledge and then decisions or policy</a:t>
            </a:r>
          </a:p>
          <a:p>
            <a:r>
              <a:rPr lang="en-US" b="1" dirty="0" smtClean="0"/>
              <a:t>Data Science </a:t>
            </a:r>
            <a:r>
              <a:rPr lang="en-US" dirty="0" smtClean="0"/>
              <a:t>describes the whole process</a:t>
            </a:r>
          </a:p>
          <a:p>
            <a:r>
              <a:rPr lang="en-US" b="1" dirty="0" smtClean="0"/>
              <a:t>X-Informatics</a:t>
            </a:r>
            <a:r>
              <a:rPr lang="en-US" dirty="0" smtClean="0"/>
              <a:t> is use of Data Science to produce wisdom in field 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772400" cy="1470025"/>
          </a:xfrm>
        </p:spPr>
        <p:txBody>
          <a:bodyPr/>
          <a:lstStyle/>
          <a:p>
            <a:r>
              <a:rPr lang="en-US" b="1" dirty="0" smtClean="0"/>
              <a:t>The Course in One Sentence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400800" cy="1752600"/>
          </a:xfrm>
        </p:spPr>
        <p:txBody>
          <a:bodyPr/>
          <a:lstStyle/>
          <a:p>
            <a:r>
              <a:rPr lang="en-US" dirty="0" smtClean="0"/>
              <a:t>Study </a:t>
            </a:r>
            <a:r>
              <a:rPr lang="en-US" dirty="0" smtClean="0">
                <a:solidFill>
                  <a:srgbClr val="FF0000"/>
                </a:solidFill>
              </a:rPr>
              <a:t>Clouds</a:t>
            </a:r>
            <a:r>
              <a:rPr lang="en-US" dirty="0" smtClean="0"/>
              <a:t> running </a:t>
            </a:r>
            <a:r>
              <a:rPr lang="en-US" dirty="0" smtClean="0">
                <a:solidFill>
                  <a:srgbClr val="FF0000"/>
                </a:solidFill>
              </a:rPr>
              <a:t>Data Analytics </a:t>
            </a:r>
            <a:r>
              <a:rPr lang="en-US" dirty="0" smtClean="0"/>
              <a:t>processing </a:t>
            </a:r>
            <a:r>
              <a:rPr lang="en-US" dirty="0" smtClean="0">
                <a:solidFill>
                  <a:srgbClr val="FF0000"/>
                </a:solidFill>
              </a:rPr>
              <a:t>Big Data </a:t>
            </a:r>
            <a:r>
              <a:rPr lang="en-US" dirty="0" smtClean="0"/>
              <a:t>to solve problems in </a:t>
            </a:r>
            <a:r>
              <a:rPr lang="en-US" dirty="0" smtClean="0">
                <a:solidFill>
                  <a:srgbClr val="FF0000"/>
                </a:solidFill>
              </a:rPr>
              <a:t>X-Informatics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491"/>
            <a:ext cx="8229600" cy="893909"/>
          </a:xfrm>
        </p:spPr>
        <p:txBody>
          <a:bodyPr/>
          <a:lstStyle/>
          <a:p>
            <a:r>
              <a:rPr lang="en-US" b="1" dirty="0" smtClean="0"/>
              <a:t>Structure of Course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4525963"/>
          </a:xfrm>
        </p:spPr>
        <p:txBody>
          <a:bodyPr/>
          <a:lstStyle/>
          <a:p>
            <a:r>
              <a:rPr lang="en-US" dirty="0" smtClean="0"/>
              <a:t>Based on informal survey, course will cover</a:t>
            </a:r>
          </a:p>
          <a:p>
            <a:r>
              <a:rPr lang="en-US" b="1" dirty="0" smtClean="0"/>
              <a:t>Use of (Big) data in application areas (the X in X-Informatics)</a:t>
            </a:r>
          </a:p>
          <a:p>
            <a:r>
              <a:rPr lang="en-US" dirty="0" smtClean="0"/>
              <a:t>Some examples will be based on “academic study”</a:t>
            </a:r>
          </a:p>
          <a:p>
            <a:r>
              <a:rPr lang="en-US" dirty="0" smtClean="0"/>
              <a:t>Some examples will use online resources</a:t>
            </a:r>
          </a:p>
          <a:p>
            <a:r>
              <a:rPr lang="en-US" dirty="0" smtClean="0"/>
              <a:t>Other examples will involve Python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0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57" y="6550223"/>
            <a:ext cx="613954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Ruh</a:t>
            </a:r>
            <a:r>
              <a:rPr lang="en-US" sz="1400" dirty="0"/>
              <a:t> VP Software GE </a:t>
            </a:r>
            <a:r>
              <a:rPr lang="en-US" sz="1400" u="sng" dirty="0">
                <a:hlinkClick r:id="rId3"/>
              </a:rPr>
              <a:t>http://fisheritcenter.haas.berkeley.edu/Big_Data/index.html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0" y="342900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MM = 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Previous slide (sensors in engines) was last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305800" cy="1752600"/>
          </a:xfrm>
        </p:spPr>
        <p:txBody>
          <a:bodyPr/>
          <a:lstStyle/>
          <a:p>
            <a:r>
              <a:rPr lang="en-US" dirty="0" smtClean="0"/>
              <a:t>Continue Big Data in Business (a statistics summary slide followed by eBay)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3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Trend:  Analytical Software Solutions</a:t>
            </a:r>
            <a:endParaRPr lang="en-US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4720"/>
            <a:ext cx="8229600" cy="4544706"/>
          </a:xfrm>
        </p:spPr>
        <p:txBody>
          <a:bodyPr/>
          <a:lstStyle/>
          <a:p>
            <a:pPr marL="506413" indent="-381000"/>
            <a:r>
              <a:rPr lang="en-US" sz="2200" dirty="0" smtClean="0"/>
              <a:t>Integrated software solutions </a:t>
            </a:r>
            <a:r>
              <a:rPr lang="en-US" sz="2200" dirty="0"/>
              <a:t>for </a:t>
            </a:r>
            <a:r>
              <a:rPr lang="en-US" sz="2200" dirty="0" smtClean="0"/>
              <a:t>business problems</a:t>
            </a:r>
          </a:p>
          <a:p>
            <a:pPr marL="457201" lvl="1" indent="0">
              <a:lnSpc>
                <a:spcPct val="80000"/>
              </a:lnSpc>
              <a:buNone/>
            </a:pPr>
            <a:endParaRPr lang="en-US" dirty="0" smtClean="0"/>
          </a:p>
          <a:p>
            <a:pPr marL="457201" lvl="1" indent="0">
              <a:lnSpc>
                <a:spcPct val="80000"/>
              </a:lnSpc>
              <a:buNone/>
            </a:pPr>
            <a:endParaRPr lang="en-US" dirty="0"/>
          </a:p>
          <a:p>
            <a:pPr marL="457201" lvl="1" indent="0">
              <a:lnSpc>
                <a:spcPct val="80000"/>
              </a:lnSpc>
              <a:buNone/>
            </a:pPr>
            <a:endParaRPr lang="en-US" dirty="0" smtClean="0"/>
          </a:p>
          <a:p>
            <a:pPr marL="457201" lvl="1" indent="0">
              <a:lnSpc>
                <a:spcPct val="80000"/>
              </a:lnSpc>
              <a:buNone/>
            </a:pPr>
            <a:endParaRPr lang="en-US" dirty="0" smtClean="0"/>
          </a:p>
          <a:p>
            <a:pPr marL="457201" lvl="1" indent="0">
              <a:lnSpc>
                <a:spcPct val="80000"/>
              </a:lnSpc>
              <a:buNone/>
            </a:pPr>
            <a:endParaRPr lang="en-US" dirty="0"/>
          </a:p>
          <a:p>
            <a:pPr marL="457201" lvl="1" indent="0">
              <a:lnSpc>
                <a:spcPct val="80000"/>
              </a:lnSpc>
              <a:buNone/>
            </a:pPr>
            <a:endParaRPr lang="en-US" dirty="0" smtClean="0"/>
          </a:p>
          <a:p>
            <a:pPr marL="457201" lvl="1" indent="0">
              <a:lnSpc>
                <a:spcPct val="80000"/>
              </a:lnSpc>
              <a:buNone/>
            </a:pPr>
            <a:endParaRPr lang="en-US" dirty="0"/>
          </a:p>
          <a:p>
            <a:pPr marL="457201" lvl="1" indent="0">
              <a:lnSpc>
                <a:spcPct val="80000"/>
              </a:lnSpc>
              <a:buNone/>
            </a:pPr>
            <a:endParaRPr lang="en-US" dirty="0"/>
          </a:p>
          <a:p>
            <a:pPr marL="120651" indent="0">
              <a:lnSpc>
                <a:spcPct val="80000"/>
              </a:lnSpc>
              <a:buNone/>
            </a:pPr>
            <a:endParaRPr lang="en-US" sz="2200" dirty="0" smtClean="0"/>
          </a:p>
          <a:p>
            <a:pPr marL="501651" indent="-381000">
              <a:lnSpc>
                <a:spcPct val="80000"/>
              </a:lnSpc>
            </a:pPr>
            <a:r>
              <a:rPr lang="en-US" sz="2200" dirty="0" smtClean="0"/>
              <a:t>What are the opportunities for statisticians?</a:t>
            </a:r>
          </a:p>
          <a:p>
            <a:pPr marL="501651" indent="-381000">
              <a:lnSpc>
                <a:spcPct val="80000"/>
              </a:lnSpc>
              <a:buNone/>
            </a:pPr>
            <a:r>
              <a:rPr lang="en-US" sz="2200" dirty="0" smtClean="0"/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48557"/>
              </p:ext>
            </p:extLst>
          </p:nvPr>
        </p:nvGraphicFramePr>
        <p:xfrm>
          <a:off x="1403615" y="1758397"/>
          <a:ext cx="55302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171"/>
                <a:gridCol w="2477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Industry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Fraud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and operational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scoring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 services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Warranty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Manufacturing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retention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Telecommunications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Markdown 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6068213"/>
            <a:ext cx="774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92929"/>
                </a:solidFill>
                <a:ea typeface="ＭＳ Ｐゴシック" pitchFamily="34" charset="-128"/>
              </a:rPr>
              <a:t>http://www.hsph.harvard.edu/ncb2011/files/ncb2011-z03-rodriguez.pptx</a:t>
            </a:r>
          </a:p>
        </p:txBody>
      </p:sp>
    </p:spTree>
    <p:extLst>
      <p:ext uri="{BB962C8B-B14F-4D97-AF65-F5344CB8AC3E}">
        <p14:creationId xmlns:p14="http://schemas.microsoft.com/office/powerpoint/2010/main" val="14421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817"/>
            <a:ext cx="9144000" cy="653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94" y="152400"/>
            <a:ext cx="7059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://fisheritcenter.haas.berkeley.edu/Big_Data/Williams.pdf </a:t>
            </a:r>
          </a:p>
        </p:txBody>
      </p:sp>
    </p:spTree>
    <p:extLst>
      <p:ext uri="{BB962C8B-B14F-4D97-AF65-F5344CB8AC3E}">
        <p14:creationId xmlns:p14="http://schemas.microsoft.com/office/powerpoint/2010/main" val="36994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326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749"/>
            <a:ext cx="9144000" cy="119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229600" cy="271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8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403"/>
            <a:ext cx="9144000" cy="624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6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1354&quot;&gt;&lt;property id=&quot;20148&quot; value=&quot;5&quot;/&gt;&lt;property id=&quot;20300&quot; value=&quot;Slide 1 - &amp;quot;Some Terms&amp;quot;&quot;/&gt;&lt;property id=&quot;20307&quot; value=&quot;309&quot;/&gt;&lt;/object&gt;&lt;object type=&quot;3&quot; unique_id=&quot;11355&quot;&gt;&lt;property id=&quot;20148&quot; value=&quot;5&quot;/&gt;&lt;property id=&quot;20300&quot; value=&quot;Slide 2 - &amp;quot;The Course in One Sentence&amp;quot;&quot;/&gt;&lt;property id=&quot;20307&quot; value=&quot;423&quot;/&gt;&lt;/object&gt;&lt;object type=&quot;3&quot; unique_id=&quot;11356&quot;&gt;&lt;property id=&quot;20148&quot; value=&quot;5&quot;/&gt;&lt;property id=&quot;20300&quot; value=&quot;Slide 3 - &amp;quot;Structure of Course&amp;quot;&quot;/&gt;&lt;property id=&quot;20307&quot; value=&quot;453&quot;/&gt;&lt;/object&gt;&lt;object type=&quot;3&quot; unique_id=&quot;11357&quot;&gt;&lt;property id=&quot;20148&quot; value=&quot;5&quot;/&gt;&lt;property id=&quot;20300&quot; value=&quot;Slide 4&quot;/&gt;&lt;property id=&quot;20307&quot; value=&quot;372&quot;/&gt;&lt;/object&gt;&lt;object type=&quot;3&quot; unique_id=&quot;11358&quot;&gt;&lt;property id=&quot;20148&quot; value=&quot;5&quot;/&gt;&lt;property id=&quot;20300&quot; value=&quot;Slide 5 - &amp;quot;Previous slide (sensors in engines) was last one&amp;quot;&quot;/&gt;&lt;property id=&quot;20307&quot; value=&quot;455&quot;/&gt;&lt;/object&gt;&lt;object type=&quot;3&quot; unique_id=&quot;11359&quot;&gt;&lt;property id=&quot;20148&quot; value=&quot;5&quot;/&gt;&lt;property id=&quot;20300&quot; value=&quot;Slide 6 - &amp;quot;Trend:  Analytical Software Solutions&amp;quot;&quot;/&gt;&lt;property id=&quot;20307&quot; value=&quot;402&quot;/&gt;&lt;/object&gt;&lt;object type=&quot;3&quot; unique_id=&quot;11360&quot;&gt;&lt;property id=&quot;20148&quot; value=&quot;5&quot;/&gt;&lt;property id=&quot;20300&quot; value=&quot;Slide 7&quot;/&gt;&lt;property id=&quot;20307&quot; value=&quot;410&quot;/&gt;&lt;/object&gt;&lt;object type=&quot;3&quot; unique_id=&quot;11361&quot;&gt;&lt;property id=&quot;20148&quot; value=&quot;5&quot;/&gt;&lt;property id=&quot;20300&quot; value=&quot;Slide 8&quot;/&gt;&lt;property id=&quot;20307&quot; value=&quot;411&quot;/&gt;&lt;/object&gt;&lt;object type=&quot;3&quot; unique_id=&quot;11362&quot;&gt;&lt;property id=&quot;20148&quot; value=&quot;5&quot;/&gt;&lt;property id=&quot;20300&quot; value=&quot;Slide 9&quot;/&gt;&lt;property id=&quot;20307&quot; value=&quot;41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249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External Audiences Template</vt:lpstr>
      <vt:lpstr>Custom Design</vt:lpstr>
      <vt:lpstr>Some Terms</vt:lpstr>
      <vt:lpstr>The Course in One Sentence</vt:lpstr>
      <vt:lpstr>Structure of Course</vt:lpstr>
      <vt:lpstr>PowerPoint Presentation</vt:lpstr>
      <vt:lpstr>Previous slide (sensors in engines) was last one</vt:lpstr>
      <vt:lpstr>Trend:  Analytical Software Solutions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113</cp:revision>
  <dcterms:created xsi:type="dcterms:W3CDTF">2013-01-02T02:10:56Z</dcterms:created>
  <dcterms:modified xsi:type="dcterms:W3CDTF">2013-03-19T18:54:57Z</dcterms:modified>
</cp:coreProperties>
</file>