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13"/>
  </p:notesMasterIdLst>
  <p:sldIdLst>
    <p:sldId id="413" r:id="rId4"/>
    <p:sldId id="425" r:id="rId5"/>
    <p:sldId id="426" r:id="rId6"/>
    <p:sldId id="427" r:id="rId7"/>
    <p:sldId id="429" r:id="rId8"/>
    <p:sldId id="385" r:id="rId9"/>
    <p:sldId id="428" r:id="rId10"/>
    <p:sldId id="260" r:id="rId11"/>
    <p:sldId id="336"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60"/>
  </p:normalViewPr>
  <p:slideViewPr>
    <p:cSldViewPr>
      <p:cViewPr>
        <p:scale>
          <a:sx n="134" d="100"/>
          <a:sy n="134" d="100"/>
        </p:scale>
        <p:origin x="-1194" y="-24"/>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372462-40BB-49EC-81D3-B2D2D6D8EF9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343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4264025"/>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4" y="1225550"/>
            <a:ext cx="8201025" cy="2001766"/>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857500"/>
            <a:ext cx="7688262" cy="1362075"/>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514475"/>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514475"/>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4" y="179388"/>
            <a:ext cx="8194675"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95580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5" y="195579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6553200"/>
            <a:ext cx="2362200" cy="3048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4264025"/>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3697674"/>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2"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0" y="3267926"/>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3666143"/>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91A8F5D-09CF-4B12-BCB2-FCB998BDD8B8}" type="datetimeFigureOut">
              <a:rPr lang="en-US" smtClean="0"/>
              <a:t>3/19/2013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693084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6" cstate="print"/>
          <a:srcRect/>
          <a:stretch>
            <a:fillRect/>
          </a:stretch>
        </p:blipFill>
        <p:spPr bwMode="auto">
          <a:xfrm>
            <a:off x="0" y="6405563"/>
            <a:ext cx="9144000" cy="452437"/>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1225550"/>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61245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201168"/>
            <a:ext cx="530352" cy="438912"/>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2" y="883817"/>
            <a:ext cx="9144000" cy="597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13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87846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645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7846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756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7846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238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 y="778241"/>
            <a:ext cx="9144000" cy="610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0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smtClean="0"/>
              <a:t>Data Deluge  </a:t>
            </a:r>
            <a:br>
              <a:rPr lang="en-US" sz="5400" b="1" dirty="0" smtClean="0"/>
            </a:br>
            <a:r>
              <a:rPr lang="en-US" sz="5400" b="1" dirty="0" smtClean="0"/>
              <a:t>Science &amp; Research</a:t>
            </a:r>
            <a:endParaRPr lang="en-US" sz="5400"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6297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1" y="369332"/>
            <a:ext cx="9144000" cy="5632311"/>
          </a:xfrm>
          <a:prstGeom prst="rect">
            <a:avLst/>
          </a:prstGeom>
        </p:spPr>
        <p:txBody>
          <a:bodyPr wrap="square">
            <a:spAutoFit/>
          </a:bodyPr>
          <a:lstStyle/>
          <a:p>
            <a:pPr fontAlgn="base"/>
            <a:r>
              <a:rPr lang="en-US" sz="2400" dirty="0"/>
              <a:t>WHEN the Sloan Digital Sky Survey started work in 2000, its telescope in New Mexico collected more data in its first few weeks than had been amassed in the entire history of astronomy. Now, a decade later, its archive contains a whopping 140 terabytes of information. A successor, the Large Synoptic Survey Telescope, due to come on stream in Chile in 2016, will acquire that quantity of data every five days.</a:t>
            </a:r>
          </a:p>
          <a:p>
            <a:pPr fontAlgn="base"/>
            <a:r>
              <a:rPr lang="en-US" sz="2400" dirty="0"/>
              <a:t>Such astronomical amounts of information can be found closer to Earth too. Wal-Mart, a retail giant, handles more than 1m customer transactions every hour, feeding databases estimated at more than 2.5 petabytes—the equivalent of 167 times the books in America's Library of Congress (see article for an explanation of how data are quantified). Facebook, a social-networking website, is home to 40 billion photos. And decoding the human genome involves </a:t>
            </a:r>
            <a:r>
              <a:rPr lang="en-US" sz="2400" dirty="0" err="1"/>
              <a:t>analysing</a:t>
            </a:r>
            <a:r>
              <a:rPr lang="en-US" sz="2400" dirty="0"/>
              <a:t> 3 billion base pairs—which took ten years the first time it was done, in 2003, but can now be achieved in one week.</a:t>
            </a:r>
          </a:p>
        </p:txBody>
      </p:sp>
      <p:sp>
        <p:nvSpPr>
          <p:cNvPr id="3" name="Rectangle 2"/>
          <p:cNvSpPr/>
          <p:nvPr/>
        </p:nvSpPr>
        <p:spPr>
          <a:xfrm>
            <a:off x="33130" y="0"/>
            <a:ext cx="8838958" cy="369332"/>
          </a:xfrm>
          <a:prstGeom prst="rect">
            <a:avLst/>
          </a:prstGeom>
        </p:spPr>
        <p:txBody>
          <a:bodyPr wrap="none">
            <a:spAutoFit/>
          </a:bodyPr>
          <a:lstStyle/>
          <a:p>
            <a:pPr fontAlgn="base"/>
            <a:r>
              <a:rPr lang="en-US" b="1" dirty="0"/>
              <a:t>The data </a:t>
            </a:r>
            <a:r>
              <a:rPr lang="en-US" b="1" dirty="0" smtClean="0"/>
              <a:t>deluge: </a:t>
            </a:r>
            <a:r>
              <a:rPr lang="en-US" b="1" dirty="0"/>
              <a:t>The Economist Feb 25 2010  http://www.economist.com/node/15579717</a:t>
            </a:r>
          </a:p>
        </p:txBody>
      </p:sp>
    </p:spTree>
    <p:extLst>
      <p:ext uri="{BB962C8B-B14F-4D97-AF65-F5344CB8AC3E}">
        <p14:creationId xmlns:p14="http://schemas.microsoft.com/office/powerpoint/2010/main" val="2031284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genome.gov/images/content/cost_per_geno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50"/>
            <a:ext cx="9144000" cy="68619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1400" y="2518258"/>
            <a:ext cx="4292600" cy="1692771"/>
          </a:xfrm>
          <a:prstGeom prst="rect">
            <a:avLst/>
          </a:prstGeom>
          <a:solidFill>
            <a:schemeClr val="bg1"/>
          </a:solidFill>
        </p:spPr>
        <p:txBody>
          <a:bodyPr wrap="square" rtlCol="0">
            <a:spAutoFit/>
          </a:bodyPr>
          <a:lstStyle/>
          <a:p>
            <a:r>
              <a:rPr lang="en-US" sz="2800" dirty="0" smtClean="0"/>
              <a:t>Why need cost effective </a:t>
            </a:r>
          </a:p>
          <a:p>
            <a:r>
              <a:rPr lang="en-US" sz="2800" dirty="0" smtClean="0"/>
              <a:t>Computing!</a:t>
            </a:r>
          </a:p>
          <a:p>
            <a:r>
              <a:rPr lang="en-US" sz="2400" dirty="0" smtClean="0"/>
              <a:t>Full Personal Genomics: 3 petabytes per day</a:t>
            </a:r>
            <a:endParaRPr lang="en-US" sz="2400" dirty="0"/>
          </a:p>
        </p:txBody>
      </p:sp>
      <p:sp>
        <p:nvSpPr>
          <p:cNvPr id="3" name="Rectangle 2"/>
          <p:cNvSpPr/>
          <p:nvPr/>
        </p:nvSpPr>
        <p:spPr>
          <a:xfrm>
            <a:off x="762000" y="6400800"/>
            <a:ext cx="4232954" cy="369332"/>
          </a:xfrm>
          <a:prstGeom prst="rect">
            <a:avLst/>
          </a:prstGeom>
          <a:solidFill>
            <a:schemeClr val="bg1"/>
          </a:solidFill>
        </p:spPr>
        <p:txBody>
          <a:bodyPr wrap="none">
            <a:spAutoFit/>
          </a:bodyPr>
          <a:lstStyle/>
          <a:p>
            <a:r>
              <a:rPr lang="en-US" dirty="0"/>
              <a:t>http://www.genome.gov/sequencingcosts/</a:t>
            </a:r>
          </a:p>
        </p:txBody>
      </p:sp>
    </p:spTree>
    <p:extLst>
      <p:ext uri="{BB962C8B-B14F-4D97-AF65-F5344CB8AC3E}">
        <p14:creationId xmlns:p14="http://schemas.microsoft.com/office/powerpoint/2010/main" val="93794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23279206"/>
              </p:ext>
            </p:extLst>
          </p:nvPr>
        </p:nvGraphicFramePr>
        <p:xfrm>
          <a:off x="76200" y="1423838"/>
          <a:ext cx="8974685" cy="5500643"/>
        </p:xfrm>
        <a:graphic>
          <a:graphicData uri="http://schemas.openxmlformats.org/drawingml/2006/table">
            <a:tbl>
              <a:tblPr firstRow="1" firstCol="1" bandRow="1">
                <a:tableStyleId>{5C22544A-7EE6-4342-B048-85BDC9FD1C3A}</a:tableStyleId>
              </a:tblPr>
              <a:tblGrid>
                <a:gridCol w="2053123"/>
                <a:gridCol w="1230107"/>
                <a:gridCol w="1060404"/>
                <a:gridCol w="1193812"/>
                <a:gridCol w="917186"/>
                <a:gridCol w="924052"/>
                <a:gridCol w="1596001"/>
              </a:tblGrid>
              <a:tr h="997943">
                <a:tc>
                  <a:txBody>
                    <a:bodyPr/>
                    <a:lstStyle/>
                    <a:p>
                      <a:pPr marL="0" marR="0">
                        <a:lnSpc>
                          <a:spcPct val="115000"/>
                        </a:lnSpc>
                        <a:spcBef>
                          <a:spcPts val="0"/>
                        </a:spcBef>
                        <a:spcAft>
                          <a:spcPts val="1000"/>
                        </a:spcAft>
                      </a:pPr>
                      <a:r>
                        <a:rPr lang="en-GB" sz="1700" dirty="0">
                          <a:effectLst/>
                        </a:rPr>
                        <a:t>Modality</a:t>
                      </a:r>
                      <a:endParaRPr lang="en-US" sz="1700" dirty="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Part B non HMO</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All Medicare</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All Population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Per 1000 persons</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Ave study size (GB)</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Total annual data generated in GB</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CT</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22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29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87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287</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0.25</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21,750,000</a:t>
                      </a:r>
                      <a:endParaRPr lang="en-US" sz="1700">
                        <a:effectLst/>
                        <a:latin typeface="Calibri"/>
                        <a:ea typeface="Calibri"/>
                        <a:cs typeface="Times New Roman"/>
                      </a:endParaRPr>
                    </a:p>
                  </a:txBody>
                  <a:tcPr marL="105943" marR="105943" marT="0" marB="0"/>
                </a:tc>
              </a:tr>
              <a:tr h="298833">
                <a:tc>
                  <a:txBody>
                    <a:bodyPr/>
                    <a:lstStyle/>
                    <a:p>
                      <a:pPr marL="0" marR="0">
                        <a:lnSpc>
                          <a:spcPct val="115000"/>
                        </a:lnSpc>
                        <a:spcBef>
                          <a:spcPts val="0"/>
                        </a:spcBef>
                        <a:spcAft>
                          <a:spcPts val="1000"/>
                        </a:spcAft>
                      </a:pPr>
                      <a:r>
                        <a:rPr lang="en-GB" sz="1700">
                          <a:effectLst/>
                        </a:rPr>
                        <a:t>MR</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7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9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26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86</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0.2</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5,200,000</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Ultrasound</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40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53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159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522</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0.1</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15,900,000</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Interventional</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10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13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40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131</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0.2</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8,000,000</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Nuclear Medicine</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10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14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41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135</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0.1</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4,100,000</a:t>
                      </a:r>
                      <a:endParaRPr lang="en-US" sz="1700">
                        <a:effectLst/>
                        <a:latin typeface="Calibri"/>
                        <a:ea typeface="Calibri"/>
                        <a:cs typeface="Times New Roman"/>
                      </a:endParaRPr>
                    </a:p>
                  </a:txBody>
                  <a:tcPr marL="105943" marR="105943" marT="0" marB="0"/>
                </a:tc>
              </a:tr>
              <a:tr h="298833">
                <a:tc>
                  <a:txBody>
                    <a:bodyPr/>
                    <a:lstStyle/>
                    <a:p>
                      <a:pPr marL="0" marR="0">
                        <a:lnSpc>
                          <a:spcPct val="115000"/>
                        </a:lnSpc>
                        <a:spcBef>
                          <a:spcPts val="0"/>
                        </a:spcBef>
                        <a:spcAft>
                          <a:spcPts val="1000"/>
                        </a:spcAft>
                      </a:pPr>
                      <a:r>
                        <a:rPr lang="en-GB" sz="1700">
                          <a:effectLst/>
                        </a:rPr>
                        <a:t>PET</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8</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dirty="0">
                          <a:effectLst/>
                        </a:rPr>
                        <a:t>0.1</a:t>
                      </a:r>
                      <a:endParaRPr lang="en-US" sz="1700" dirty="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200,000</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Xray, total incl. mammography </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84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111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332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1,091</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dirty="0">
                          <a:effectLst/>
                        </a:rPr>
                        <a:t>0.04</a:t>
                      </a:r>
                      <a:endParaRPr lang="en-US" sz="1700" dirty="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13,280,000</a:t>
                      </a:r>
                      <a:endParaRPr lang="en-US" sz="1700">
                        <a:effectLst/>
                        <a:latin typeface="Calibri"/>
                        <a:ea typeface="Calibri"/>
                        <a:cs typeface="Times New Roman"/>
                      </a:endParaRPr>
                    </a:p>
                  </a:txBody>
                  <a:tcPr marL="105943" marR="105943" marT="0" marB="0"/>
                </a:tc>
              </a:tr>
              <a:tr h="597665">
                <a:tc>
                  <a:txBody>
                    <a:bodyPr/>
                    <a:lstStyle/>
                    <a:p>
                      <a:pPr marL="0" marR="0">
                        <a:lnSpc>
                          <a:spcPct val="115000"/>
                        </a:lnSpc>
                        <a:spcBef>
                          <a:spcPts val="0"/>
                        </a:spcBef>
                        <a:spcAft>
                          <a:spcPts val="1000"/>
                        </a:spcAft>
                      </a:pPr>
                      <a:r>
                        <a:rPr lang="en-GB" sz="1700">
                          <a:effectLst/>
                        </a:rPr>
                        <a:t>All Diagnostic Radiology</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174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229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687 million</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2,259</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a:effectLst/>
                        </a:rPr>
                        <a:t>0.1</a:t>
                      </a:r>
                      <a:endParaRPr lang="en-US" sz="1700">
                        <a:effectLst/>
                        <a:latin typeface="Calibri"/>
                        <a:ea typeface="Calibri"/>
                        <a:cs typeface="Times New Roman"/>
                      </a:endParaRPr>
                    </a:p>
                  </a:txBody>
                  <a:tcPr marL="105943" marR="105943" marT="0" marB="0"/>
                </a:tc>
                <a:tc>
                  <a:txBody>
                    <a:bodyPr/>
                    <a:lstStyle/>
                    <a:p>
                      <a:pPr marL="0" marR="0">
                        <a:lnSpc>
                          <a:spcPct val="115000"/>
                        </a:lnSpc>
                        <a:spcBef>
                          <a:spcPts val="0"/>
                        </a:spcBef>
                        <a:spcAft>
                          <a:spcPts val="1000"/>
                        </a:spcAft>
                      </a:pPr>
                      <a:r>
                        <a:rPr lang="en-GB" sz="1700" dirty="0" smtClean="0">
                          <a:effectLst/>
                        </a:rPr>
                        <a:t>68,700,000</a:t>
                      </a:r>
                    </a:p>
                    <a:p>
                      <a:pPr marL="0" marR="0">
                        <a:lnSpc>
                          <a:spcPct val="115000"/>
                        </a:lnSpc>
                        <a:spcBef>
                          <a:spcPts val="0"/>
                        </a:spcBef>
                        <a:spcAft>
                          <a:spcPts val="1000"/>
                        </a:spcAft>
                      </a:pPr>
                      <a:r>
                        <a:rPr lang="en-GB" sz="1700" b="1" dirty="0" smtClean="0">
                          <a:effectLst/>
                          <a:latin typeface="Calibri"/>
                          <a:ea typeface="Calibri"/>
                          <a:cs typeface="Times New Roman"/>
                        </a:rPr>
                        <a:t>68.7 </a:t>
                      </a:r>
                      <a:r>
                        <a:rPr lang="en-GB" sz="1700" b="1" dirty="0" err="1" smtClean="0">
                          <a:effectLst/>
                          <a:latin typeface="Calibri"/>
                          <a:ea typeface="Calibri"/>
                          <a:cs typeface="Times New Roman"/>
                        </a:rPr>
                        <a:t>PETAbytes</a:t>
                      </a:r>
                      <a:endParaRPr lang="en-US" sz="1700" b="1" dirty="0">
                        <a:effectLst/>
                        <a:latin typeface="Calibri"/>
                        <a:ea typeface="Calibri"/>
                        <a:cs typeface="Times New Roman"/>
                      </a:endParaRPr>
                    </a:p>
                  </a:txBody>
                  <a:tcPr marL="105943" marR="105943" marT="0" marB="0"/>
                </a:tc>
              </a:tr>
            </a:tbl>
          </a:graphicData>
        </a:graphic>
      </p:graphicFrame>
      <p:sp>
        <p:nvSpPr>
          <p:cNvPr id="5" name="Rectangle 4"/>
          <p:cNvSpPr/>
          <p:nvPr/>
        </p:nvSpPr>
        <p:spPr>
          <a:xfrm>
            <a:off x="76200" y="17929"/>
            <a:ext cx="9067800" cy="923330"/>
          </a:xfrm>
          <a:prstGeom prst="rect">
            <a:avLst/>
          </a:prstGeom>
        </p:spPr>
        <p:txBody>
          <a:bodyPr wrap="square">
            <a:spAutoFit/>
          </a:bodyPr>
          <a:lstStyle/>
          <a:p>
            <a:r>
              <a:rPr lang="en-US" dirty="0"/>
              <a:t>Ninety-six percent of radiology practices in the USA are filmless and Table </a:t>
            </a:r>
            <a:r>
              <a:rPr lang="en-US" dirty="0" smtClean="0"/>
              <a:t>below </a:t>
            </a:r>
            <a:r>
              <a:rPr lang="en-US" dirty="0"/>
              <a:t>illustrates the annual volume of data across the types of diagnostic </a:t>
            </a:r>
            <a:r>
              <a:rPr lang="en-US" dirty="0" smtClean="0"/>
              <a:t>imaging; </a:t>
            </a:r>
            <a:r>
              <a:rPr lang="en-US" dirty="0"/>
              <a:t>this does not include cardiology which would take the total to over 10</a:t>
            </a:r>
            <a:r>
              <a:rPr lang="en-US" baseline="30000" dirty="0"/>
              <a:t>9</a:t>
            </a:r>
            <a:r>
              <a:rPr lang="en-US" dirty="0"/>
              <a:t> GB (an Exabyte). </a:t>
            </a:r>
          </a:p>
        </p:txBody>
      </p:sp>
      <p:sp>
        <p:nvSpPr>
          <p:cNvPr id="6" name="Rectangle 5"/>
          <p:cNvSpPr/>
          <p:nvPr/>
        </p:nvSpPr>
        <p:spPr>
          <a:xfrm>
            <a:off x="76200" y="1071088"/>
            <a:ext cx="8915400" cy="307777"/>
          </a:xfrm>
          <a:prstGeom prst="rect">
            <a:avLst/>
          </a:prstGeom>
        </p:spPr>
        <p:txBody>
          <a:bodyPr wrap="square">
            <a:spAutoFit/>
          </a:bodyPr>
          <a:lstStyle/>
          <a:p>
            <a:r>
              <a:rPr lang="en-US" sz="1400" dirty="0"/>
              <a:t>http://grids.ucs.indiana.edu/ptliupages/publications/Where%20does%20all%20the%20data%20come%20from%20v7.pd</a:t>
            </a:r>
          </a:p>
        </p:txBody>
      </p:sp>
    </p:spTree>
    <p:extLst>
      <p:ext uri="{BB962C8B-B14F-4D97-AF65-F5344CB8AC3E}">
        <p14:creationId xmlns:p14="http://schemas.microsoft.com/office/powerpoint/2010/main" val="19209236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7&quot;&gt;&lt;property id=&quot;20148&quot; value=&quot;5&quot;/&gt;&lt;property id=&quot;20300&quot; value=&quot;Slide 8&quot;/&gt;&lt;property id=&quot;20307&quot; value=&quot;260&quot;/&gt;&lt;/object&gt;&lt;object type=&quot;3&quot; unique_id=&quot;11363&quot;&gt;&lt;property id=&quot;20148&quot; value=&quot;5&quot;/&gt;&lt;property id=&quot;20300&quot; value=&quot;Slide 1&quot;/&gt;&lt;property id=&quot;20307&quot; value=&quot;413&quot;/&gt;&lt;/object&gt;&lt;object type=&quot;3&quot; unique_id=&quot;11364&quot;&gt;&lt;property id=&quot;20148&quot; value=&quot;5&quot;/&gt;&lt;property id=&quot;20300&quot; value=&quot;Slide 2&quot;/&gt;&lt;property id=&quot;20307&quot; value=&quot;425&quot;/&gt;&lt;/object&gt;&lt;object type=&quot;3&quot; unique_id=&quot;11365&quot;&gt;&lt;property id=&quot;20148&quot; value=&quot;5&quot;/&gt;&lt;property id=&quot;20300&quot; value=&quot;Slide 3&quot;/&gt;&lt;property id=&quot;20307&quot; value=&quot;426&quot;/&gt;&lt;/object&gt;&lt;object type=&quot;3&quot; unique_id=&quot;11366&quot;&gt;&lt;property id=&quot;20148&quot; value=&quot;5&quot;/&gt;&lt;property id=&quot;20300&quot; value=&quot;Slide 4&quot;/&gt;&lt;property id=&quot;20307&quot; value=&quot;427&quot;/&gt;&lt;/object&gt;&lt;object type=&quot;3&quot; unique_id=&quot;11367&quot;&gt;&lt;property id=&quot;20148&quot; value=&quot;5&quot;/&gt;&lt;property id=&quot;20300&quot; value=&quot;Slide 5&quot;/&gt;&lt;property id=&quot;20307&quot; value=&quot;429&quot;/&gt;&lt;/object&gt;&lt;object type=&quot;3&quot; unique_id=&quot;11368&quot;&gt;&lt;property id=&quot;20148&quot; value=&quot;5&quot;/&gt;&lt;property id=&quot;20300&quot; value=&quot;Slide 6 - &amp;quot;Data Deluge   Science &amp;amp; Research&amp;quot;&quot;/&gt;&lt;property id=&quot;20307&quot; value=&quot;385&quot;/&gt;&lt;/object&gt;&lt;object type=&quot;3&quot; unique_id=&quot;11369&quot;&gt;&lt;property id=&quot;20148&quot; value=&quot;5&quot;/&gt;&lt;property id=&quot;20300&quot; value=&quot;Slide 7&quot;/&gt;&lt;property id=&quot;20307&quot; value=&quot;428&quot;/&gt;&lt;/object&gt;&lt;object type=&quot;3&quot; unique_id=&quot;11370&quot;&gt;&lt;property id=&quot;20148&quot; value=&quot;5&quot;/&gt;&lt;property id=&quot;20300&quot; value=&quot;Slide 9&quot;/&gt;&lt;property id=&quot;20307&quot; value=&quot;33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TotalTime>
  <Words>323</Words>
  <Application>Microsoft Office PowerPoint</Application>
  <PresentationFormat>On-screen Show (4:3)</PresentationFormat>
  <Paragraphs>75</Paragraphs>
  <Slides>9</Slides>
  <Notes>1</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External Audiences Template</vt:lpstr>
      <vt:lpstr>Custom Design</vt:lpstr>
      <vt:lpstr>PowerPoint Presentation</vt:lpstr>
      <vt:lpstr>PowerPoint Presentation</vt:lpstr>
      <vt:lpstr>PowerPoint Presentation</vt:lpstr>
      <vt:lpstr>PowerPoint Presentation</vt:lpstr>
      <vt:lpstr>PowerPoint Presentation</vt:lpstr>
      <vt:lpstr>Data Deluge   Science &amp; Research</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114</cp:revision>
  <dcterms:created xsi:type="dcterms:W3CDTF">2013-01-02T02:10:56Z</dcterms:created>
  <dcterms:modified xsi:type="dcterms:W3CDTF">2013-03-19T18:56:23Z</dcterms:modified>
</cp:coreProperties>
</file>