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notesMasterIdLst>
    <p:notesMasterId r:id="rId6"/>
  </p:notesMasterIdLst>
  <p:sldIdLst>
    <p:sldId id="438" r:id="rId4"/>
    <p:sldId id="431" r:id="rId5"/>
  </p:sldIdLst>
  <p:sldSz cx="9144000" cy="6858000" type="screen4x3"/>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4660"/>
  </p:normalViewPr>
  <p:slideViewPr>
    <p:cSldViewPr>
      <p:cViewPr>
        <p:scale>
          <a:sx n="134" d="100"/>
          <a:sy n="134" d="100"/>
        </p:scale>
        <p:origin x="-1194" y="-24"/>
      </p:cViewPr>
      <p:guideLst>
        <p:guide orient="horz" pos="2160"/>
        <p:guide pos="2880"/>
      </p:guideLst>
    </p:cSldViewPr>
  </p:slideViewPr>
  <p:notesTextViewPr>
    <p:cViewPr>
      <p:scale>
        <a:sx n="1" d="1"/>
        <a:sy n="1" d="1"/>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ADEB1-2545-4401-9ADF-F14D5ABA2607}" type="datetimeFigureOut">
              <a:rPr lang="en-US" smtClean="0"/>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60197-9BC7-4750-ADAA-2303851E8542}" type="slidenum">
              <a:rPr lang="en-US" smtClean="0"/>
              <a:t>‹#›</a:t>
            </a:fld>
            <a:endParaRPr lang="en-US"/>
          </a:p>
        </p:txBody>
      </p:sp>
    </p:spTree>
    <p:extLst>
      <p:ext uri="{BB962C8B-B14F-4D97-AF65-F5344CB8AC3E}">
        <p14:creationId xmlns:p14="http://schemas.microsoft.com/office/powerpoint/2010/main" val="370207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41067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55998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16374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Line 47"/>
          <p:cNvSpPr>
            <a:spLocks noChangeShapeType="1"/>
          </p:cNvSpPr>
          <p:nvPr/>
        </p:nvSpPr>
        <p:spPr bwMode="auto">
          <a:xfrm>
            <a:off x="1252538" y="4264025"/>
            <a:ext cx="4805362" cy="0"/>
          </a:xfrm>
          <a:prstGeom prst="line">
            <a:avLst/>
          </a:prstGeom>
          <a:noFill/>
          <a:ln w="19050">
            <a:solidFill>
              <a:schemeClr val="accent5"/>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rgbClr val="0053C3"/>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tx1"/>
                </a:solidFill>
                <a:latin typeface="Arial Narrow" pitchFamily="34" charset="0"/>
              </a:defRPr>
            </a:lvl1pPr>
          </a:lstStyle>
          <a:p>
            <a:r>
              <a:rPr lang="en-US" smtClean="0"/>
              <a:t>Click to edit Master subtitle style</a:t>
            </a:r>
            <a:endParaRPr lang="en-US" dirty="0"/>
          </a:p>
        </p:txBody>
      </p:sp>
      <p:sp>
        <p:nvSpPr>
          <p:cNvPr id="19" name="Rectangle 18"/>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D9D9D9"/>
                </a:solidFill>
                <a:ea typeface="ＭＳ Ｐゴシック" pitchFamily="34" charset="-128"/>
              </a:rPr>
              <a:t/>
            </a:r>
            <a:br>
              <a:rPr lang="en-US" sz="600" b="1" kern="0" dirty="0" smtClean="0">
                <a:solidFill>
                  <a:srgbClr val="D9D9D9"/>
                </a:solidFill>
                <a:ea typeface="ＭＳ Ｐゴシック" pitchFamily="34" charset="-128"/>
              </a:rPr>
            </a:br>
            <a:r>
              <a:rPr lang="en-US" sz="600" b="1" kern="0" dirty="0" smtClean="0">
                <a:solidFill>
                  <a:srgbClr val="D9D9D9"/>
                </a:solidFill>
                <a:ea typeface="ＭＳ Ｐゴシック" pitchFamily="34" charset="-128"/>
              </a:rPr>
              <a:t>Copyright </a:t>
            </a:r>
            <a:r>
              <a:rPr lang="en-US" sz="600" b="1" kern="0" dirty="0">
                <a:solidFill>
                  <a:srgbClr val="D9D9D9"/>
                </a:solidFill>
                <a:ea typeface="ＭＳ Ｐゴシック" pitchFamily="34" charset="-128"/>
              </a:rPr>
              <a:t>© </a:t>
            </a:r>
            <a:r>
              <a:rPr lang="en-US" sz="600" b="1" kern="0" dirty="0" smtClean="0">
                <a:solidFill>
                  <a:srgbClr val="D9D9D9"/>
                </a:solidFill>
                <a:ea typeface="ＭＳ Ｐゴシック" pitchFamily="34" charset="-128"/>
              </a:rPr>
              <a:t>2011, </a:t>
            </a:r>
            <a:r>
              <a:rPr lang="en-US" sz="600" b="1" kern="0" dirty="0">
                <a:solidFill>
                  <a:srgbClr val="D9D9D9"/>
                </a:solidFill>
                <a:ea typeface="ＭＳ Ｐゴシック" pitchFamily="34" charset="-128"/>
              </a:rPr>
              <a:t>SAS Institute Inc. All rights reserved.</a:t>
            </a:r>
            <a:endParaRPr lang="en-US" sz="600" kern="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41092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0053C3"/>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638174" y="1225550"/>
            <a:ext cx="8201025" cy="2001766"/>
          </a:xfrm>
        </p:spPr>
        <p:txBody>
          <a:bodyPr/>
          <a:lstStyle>
            <a:lvl1pPr>
              <a:buClr>
                <a:schemeClr val="accent2"/>
              </a:buClr>
              <a:defRPr sz="2200"/>
            </a:lvl1pPr>
            <a:lvl2pPr>
              <a:buClr>
                <a:schemeClr val="accent2"/>
              </a:buClr>
              <a:buFont typeface="Wingdings" pitchFamily="2" charset="2"/>
              <a:buChar char="§"/>
              <a:defRPr/>
            </a:lvl2pPr>
            <a:lvl3pPr>
              <a:buClr>
                <a:schemeClr val="accent2"/>
              </a:buClr>
              <a:buFont typeface="Arial" pitchFamily="34" charset="0"/>
              <a:buChar char="»"/>
              <a:defRPr/>
            </a:lvl3pPr>
            <a:lvl4pPr>
              <a:buClr>
                <a:schemeClr val="accent2"/>
              </a:buClr>
              <a:buFont typeface="Arial" pitchFamily="34" charset="0"/>
              <a:buChar char="»"/>
              <a:defRPr/>
            </a:lvl4pPr>
            <a:lvl5pPr>
              <a:buClr>
                <a:schemeClr val="accent2"/>
              </a:buClr>
              <a:buFont typeface="Arial" pitchFamily="34" charset="0"/>
              <a:buChar char="–"/>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92917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7288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5" name="Rectangle 4"/>
          <p:cNvSpPr/>
          <p:nvPr/>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7" name="Rectangle 6"/>
          <p:cNvSpPr/>
          <p:nvPr userDrawn="1"/>
        </p:nvSpPr>
        <p:spPr bwMode="auto">
          <a:xfrm>
            <a:off x="0" y="201168"/>
            <a:ext cx="530352" cy="438912"/>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Tree>
    <p:extLst>
      <p:ext uri="{BB962C8B-B14F-4D97-AF65-F5344CB8AC3E}">
        <p14:creationId xmlns:p14="http://schemas.microsoft.com/office/powerpoint/2010/main" val="3410570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 name="Title 1"/>
          <p:cNvSpPr>
            <a:spLocks noGrp="1"/>
          </p:cNvSpPr>
          <p:nvPr>
            <p:ph type="title"/>
          </p:nvPr>
        </p:nvSpPr>
        <p:spPr>
          <a:xfrm>
            <a:off x="722313" y="2857500"/>
            <a:ext cx="7688262" cy="1362075"/>
          </a:xfrm>
        </p:spPr>
        <p:txBody>
          <a:bodyPr/>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483039"/>
            <a:ext cx="7688262" cy="374461"/>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7" name="Rectangle 6"/>
          <p:cNvSpPr/>
          <p:nvPr/>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9" name="Line 47"/>
          <p:cNvSpPr>
            <a:spLocks noChangeShapeType="1"/>
          </p:cNvSpPr>
          <p:nvPr/>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0" name="Rectangle 9"/>
          <p:cNvSpPr/>
          <p:nvPr userDrawn="1"/>
        </p:nvSpPr>
        <p:spPr bwMode="auto">
          <a:xfrm>
            <a:off x="0" y="152400"/>
            <a:ext cx="584200" cy="5334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wrap="none" anchor="ct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12" name="Line 47"/>
          <p:cNvSpPr>
            <a:spLocks noChangeShapeType="1"/>
          </p:cNvSpPr>
          <p:nvPr userDrawn="1"/>
        </p:nvSpPr>
        <p:spPr bwMode="auto">
          <a:xfrm>
            <a:off x="733425" y="2861945"/>
            <a:ext cx="7677150" cy="0"/>
          </a:xfrm>
          <a:prstGeom prst="line">
            <a:avLst/>
          </a:prstGeom>
          <a:noFill/>
          <a:ln w="19050">
            <a:solidFill>
              <a:srgbClr val="C0C0C0"/>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Tree>
    <p:extLst>
      <p:ext uri="{BB962C8B-B14F-4D97-AF65-F5344CB8AC3E}">
        <p14:creationId xmlns:p14="http://schemas.microsoft.com/office/powerpoint/2010/main" val="1956465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622299" y="1514475"/>
            <a:ext cx="3912915" cy="2459071"/>
          </a:xfrm>
        </p:spPr>
        <p:txBody>
          <a:bodyPr/>
          <a:lstStyle>
            <a:lvl1pPr>
              <a:defRPr sz="2800" baseline="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514475"/>
            <a:ext cx="4191000" cy="2071273"/>
          </a:xfrm>
        </p:spPr>
        <p:txBody>
          <a:bodyPr/>
          <a:lstStyle>
            <a:lvl1pPr>
              <a:defRPr sz="2800"/>
            </a:lvl1pPr>
            <a:lvl2pPr>
              <a:buClr>
                <a:schemeClr val="accent2"/>
              </a:buClr>
              <a:defRPr sz="2400"/>
            </a:lvl2pPr>
            <a:lvl3pPr>
              <a:defRPr sz="2000"/>
            </a:lvl3pPr>
            <a:lvl4pPr>
              <a:buClr>
                <a:schemeClr val="accent2"/>
              </a:buClr>
              <a:buFont typeface="Arial" pitchFamily="34" charset="0"/>
              <a:buChar char="»"/>
              <a:defRPr sz="1800"/>
            </a:lvl4pPr>
            <a:lvl5pPr>
              <a:buClr>
                <a:schemeClr val="accent2"/>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69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524" y="179388"/>
            <a:ext cx="8194675"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635000" y="1531068"/>
            <a:ext cx="38623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4" name="Content Placeholder 3"/>
          <p:cNvSpPr>
            <a:spLocks noGrp="1"/>
          </p:cNvSpPr>
          <p:nvPr>
            <p:ph sz="half" idx="2" hasCustomPrompt="1"/>
          </p:nvPr>
        </p:nvSpPr>
        <p:spPr>
          <a:xfrm>
            <a:off x="635000" y="1955800"/>
            <a:ext cx="3862388"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531068"/>
            <a:ext cx="41941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text styles</a:t>
            </a:r>
          </a:p>
        </p:txBody>
      </p:sp>
      <p:sp>
        <p:nvSpPr>
          <p:cNvPr id="6" name="Content Placeholder 5"/>
          <p:cNvSpPr>
            <a:spLocks noGrp="1"/>
          </p:cNvSpPr>
          <p:nvPr>
            <p:ph sz="quarter" idx="4" hasCustomPrompt="1"/>
          </p:nvPr>
        </p:nvSpPr>
        <p:spPr>
          <a:xfrm>
            <a:off x="4645025" y="1955799"/>
            <a:ext cx="4194175" cy="1815177"/>
          </a:xfrm>
        </p:spPr>
        <p:txBody>
          <a:bodyPr/>
          <a:lstStyle>
            <a:lvl1pPr>
              <a:defRPr sz="2400"/>
            </a:lvl1pPr>
            <a:lvl2pPr>
              <a:defRPr sz="2000"/>
            </a:lvl2pPr>
            <a:lvl3pPr>
              <a:defRPr sz="1800"/>
            </a:lvl3pPr>
            <a:lvl4pPr>
              <a:buClr>
                <a:schemeClr val="accent2"/>
              </a:buClr>
              <a:buFont typeface="Arial" pitchFamily="34" charset="0"/>
              <a:buChar char="»"/>
              <a:defRPr sz="1600"/>
            </a:lvl4pPr>
            <a:lvl5pPr>
              <a:buFont typeface="Arial" pitchFamily="34" charset="0"/>
              <a:buChar char="–"/>
              <a:defRPr sz="1600"/>
            </a:lvl5pPr>
            <a:lvl6pPr>
              <a:defRPr sz="1600"/>
            </a:lvl6pPr>
            <a:lvl7pPr>
              <a:defRPr sz="1600"/>
            </a:lvl7pPr>
            <a:lvl8pPr>
              <a:defRPr sz="1600"/>
            </a:lvl8pPr>
            <a:lvl9pPr>
              <a:defRPr sz="160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8474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85D714C4-E159-42BE-A017-B33F6B8BAEFC}" type="slidenum">
              <a:rPr lang="en-US" sz="800">
                <a:solidFill>
                  <a:srgbClr val="5E5E5E"/>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5E5E5E"/>
              </a:solidFill>
              <a:ea typeface="ＭＳ Ｐゴシック" pitchFamily="34" charset="-128"/>
            </a:endParaRPr>
          </a:p>
        </p:txBody>
      </p:sp>
      <p:sp>
        <p:nvSpPr>
          <p:cNvPr id="4" name="Rectangle 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404040"/>
                </a:solidFill>
                <a:ea typeface="ＭＳ Ｐゴシック" pitchFamily="34" charset="-128"/>
              </a:rPr>
              <a:t/>
            </a:r>
            <a:br>
              <a:rPr lang="en-US" sz="600" b="1" dirty="0" smtClean="0">
                <a:solidFill>
                  <a:srgbClr val="404040"/>
                </a:solidFill>
                <a:ea typeface="ＭＳ Ｐゴシック" pitchFamily="34" charset="-128"/>
              </a:rPr>
            </a:br>
            <a:r>
              <a:rPr lang="en-US" sz="600" b="1" dirty="0">
                <a:solidFill>
                  <a:srgbClr val="404040"/>
                </a:solidFill>
                <a:ea typeface="ＭＳ Ｐゴシック" pitchFamily="34" charset="-128"/>
              </a:rPr>
              <a:t>Copyright © 2010, SAS Institute Inc. All rights reserved.</a:t>
            </a:r>
          </a:p>
        </p:txBody>
      </p:sp>
    </p:spTree>
    <p:extLst>
      <p:ext uri="{BB962C8B-B14F-4D97-AF65-F5344CB8AC3E}">
        <p14:creationId xmlns:p14="http://schemas.microsoft.com/office/powerpoint/2010/main" val="191052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A8F5D-09CF-4B12-BCB2-FCB998BDD8B8}"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611322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3" name="Slide Number Placeholder 7"/>
          <p:cNvSpPr txBox="1">
            <a:spLocks/>
          </p:cNvSpPr>
          <p:nvPr userDrawn="1"/>
        </p:nvSpPr>
        <p:spPr>
          <a:xfrm>
            <a:off x="8591550" y="65436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B118F726-21E5-4187-97F3-B22A79AA02B7}" type="slidenum">
              <a:rPr lang="en-US" sz="800">
                <a:solidFill>
                  <a:srgbClr val="000000"/>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dirty="0">
              <a:solidFill>
                <a:srgbClr val="000000"/>
              </a:solidFill>
              <a:ea typeface="ＭＳ Ｐゴシック" pitchFamily="34" charset="-128"/>
            </a:endParaRPr>
          </a:p>
        </p:txBody>
      </p:sp>
      <p:sp>
        <p:nvSpPr>
          <p:cNvPr id="4" name="Rectangle 3"/>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D9D9D9"/>
                </a:solidFill>
                <a:ea typeface="ＭＳ Ｐゴシック" pitchFamily="34" charset="-128"/>
              </a:rPr>
              <a:t>Copyright </a:t>
            </a:r>
            <a:r>
              <a:rPr lang="en-US" sz="600" b="1" dirty="0">
                <a:solidFill>
                  <a:srgbClr val="D9D9D9"/>
                </a:solidFill>
                <a:ea typeface="ＭＳ Ｐゴシック" pitchFamily="34" charset="-128"/>
              </a:rPr>
              <a:t>© </a:t>
            </a:r>
            <a:r>
              <a:rPr lang="en-US" sz="600" b="1" dirty="0" smtClean="0">
                <a:solidFill>
                  <a:srgbClr val="D9D9D9"/>
                </a:solidFill>
                <a:ea typeface="ＭＳ Ｐゴシック" pitchFamily="34" charset="-128"/>
              </a:rPr>
              <a:t>2010, </a:t>
            </a:r>
            <a:r>
              <a:rPr lang="en-US" sz="600" b="1" dirty="0">
                <a:solidFill>
                  <a:srgbClr val="D9D9D9"/>
                </a:solidFill>
                <a:ea typeface="ＭＳ Ｐゴシック" pitchFamily="34" charset="-128"/>
              </a:rPr>
              <a:t>SAS Institute Inc. All rights reserved.</a:t>
            </a:r>
            <a:endParaRPr lang="en-US" sz="600" dirty="0">
              <a:solidFill>
                <a:srgbClr val="D9D9D9"/>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4462283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iv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533400" y="6553200"/>
            <a:ext cx="2362200" cy="304800"/>
          </a:xfrm>
          <a:prstGeom prst="rect">
            <a:avLst/>
          </a:prstGeom>
          <a:noFill/>
          <a:ln w="9525">
            <a:noFill/>
            <a:miter lim="800000"/>
            <a:headEnd/>
            <a:tailEnd/>
          </a:ln>
          <a:effectLst/>
        </p:spPr>
        <p:txBody>
          <a:bodyPr anchor="b"/>
          <a:lstStyle/>
          <a:p>
            <a:pPr eaLnBrk="0" fontAlgn="base" hangingPunct="0">
              <a:spcBef>
                <a:spcPct val="0"/>
              </a:spcBef>
              <a:spcAft>
                <a:spcPct val="0"/>
              </a:spcAft>
              <a:defRPr/>
            </a:pPr>
            <a:endParaRPr lang="en-US" sz="600" dirty="0">
              <a:solidFill>
                <a:srgbClr val="4A91D4"/>
              </a:solidFill>
              <a:latin typeface="Times New Roman" pitchFamily="-112" charset="0"/>
              <a:ea typeface="ＭＳ Ｐゴシック" pitchFamily="-112" charset="-128"/>
              <a:cs typeface="ＭＳ Ｐゴシック" pitchFamily="-112" charset="-128"/>
            </a:endParaRPr>
          </a:p>
        </p:txBody>
      </p:sp>
      <p:sp>
        <p:nvSpPr>
          <p:cNvPr id="6" name="Line 47"/>
          <p:cNvSpPr>
            <a:spLocks noChangeShapeType="1"/>
          </p:cNvSpPr>
          <p:nvPr/>
        </p:nvSpPr>
        <p:spPr bwMode="auto">
          <a:xfrm>
            <a:off x="1252538" y="4264025"/>
            <a:ext cx="4805362" cy="0"/>
          </a:xfrm>
          <a:prstGeom prst="line">
            <a:avLst/>
          </a:prstGeom>
          <a:noFill/>
          <a:ln w="19050">
            <a:solidFill>
              <a:schemeClr val="bg1"/>
            </a:solidFill>
            <a:round/>
            <a:headEnd/>
            <a:tailEnd/>
          </a:ln>
          <a:effectLst/>
        </p:spPr>
        <p:txBody>
          <a:bodyPr/>
          <a:lstStyle/>
          <a:p>
            <a:pPr algn="ctr" fontAlgn="base">
              <a:spcBef>
                <a:spcPct val="50000"/>
              </a:spcBef>
              <a:spcAft>
                <a:spcPct val="17000"/>
              </a:spcAft>
              <a:buClr>
                <a:srgbClr val="000000"/>
              </a:buClr>
              <a:buFont typeface="Wingdings" pitchFamily="2" charset="2"/>
              <a:buNone/>
              <a:defRPr/>
            </a:pPr>
            <a:endParaRPr lang="en-US" sz="1400">
              <a:solidFill>
                <a:srgbClr val="292929"/>
              </a:solidFill>
              <a:ea typeface="ＭＳ Ｐゴシック" pitchFamily="34" charset="-128"/>
            </a:endParaRPr>
          </a:p>
        </p:txBody>
      </p:sp>
      <p:sp>
        <p:nvSpPr>
          <p:cNvPr id="23596" name="Rectangle 44"/>
          <p:cNvSpPr>
            <a:spLocks noGrp="1" noChangeArrowheads="1"/>
          </p:cNvSpPr>
          <p:nvPr>
            <p:ph type="ctrTitle" sz="quarter"/>
          </p:nvPr>
        </p:nvSpPr>
        <p:spPr>
          <a:xfrm>
            <a:off x="1143000" y="3253821"/>
            <a:ext cx="4914900" cy="1027666"/>
          </a:xfrm>
        </p:spPr>
        <p:txBody>
          <a:bodyPr anchor="b">
            <a:spAutoFit/>
          </a:bodyPr>
          <a:lstStyle>
            <a:lvl1pPr>
              <a:defRPr sz="3600" b="1" i="0" spc="0">
                <a:solidFill>
                  <a:schemeClr val="bg1"/>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1152525" y="4267200"/>
            <a:ext cx="3810000" cy="328295"/>
          </a:xfrm>
        </p:spPr>
        <p:txBody>
          <a:bodyPr/>
          <a:lstStyle>
            <a:lvl1pPr marL="0" indent="0">
              <a:lnSpc>
                <a:spcPct val="95000"/>
              </a:lnSpc>
              <a:spcBef>
                <a:spcPct val="0"/>
              </a:spcBef>
              <a:spcAft>
                <a:spcPct val="0"/>
              </a:spcAft>
              <a:buFont typeface="Wingdings" pitchFamily="2" charset="2"/>
              <a:buNone/>
              <a:defRPr sz="1600" baseline="0">
                <a:solidFill>
                  <a:schemeClr val="bg1"/>
                </a:solidFill>
                <a:latin typeface="Arial Narrow" pitchFamily="34" charset="0"/>
              </a:defRPr>
            </a:lvl1pPr>
          </a:lstStyle>
          <a:p>
            <a:r>
              <a:rPr lang="en-US" smtClean="0"/>
              <a:t>Click to edit Master subtitle style</a:t>
            </a:r>
            <a:endParaRPr lang="en-US" dirty="0"/>
          </a:p>
        </p:txBody>
      </p:sp>
      <p:sp>
        <p:nvSpPr>
          <p:cNvPr id="12" name="Rectangle 11"/>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3314171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Coverage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00539B"/>
                </a:solidFill>
                <a:ea typeface="ＭＳ Ｐゴシック" pitchFamily="34" charset="-128"/>
              </a:rPr>
              <a:t/>
            </a:r>
            <a:br>
              <a:rPr lang="en-US" sz="600" b="1" kern="0" dirty="0" smtClean="0">
                <a:solidFill>
                  <a:srgbClr val="00539B"/>
                </a:solidFill>
                <a:ea typeface="ＭＳ Ｐゴシック" pitchFamily="34" charset="-128"/>
              </a:rPr>
            </a:br>
            <a:r>
              <a:rPr lang="en-US" sz="600" b="1" kern="0" dirty="0">
                <a:solidFill>
                  <a:srgbClr val="00539B"/>
                </a:solidFill>
                <a:ea typeface="ＭＳ Ｐゴシック" pitchFamily="34" charset="-128"/>
              </a:rPr>
              <a:t>Copyright © </a:t>
            </a:r>
            <a:r>
              <a:rPr lang="en-US" sz="600" b="1" kern="0" dirty="0" smtClean="0">
                <a:solidFill>
                  <a:srgbClr val="00539B"/>
                </a:solidFill>
                <a:ea typeface="ＭＳ Ｐゴシック" pitchFamily="34" charset="-128"/>
              </a:rPr>
              <a:t>2011, </a:t>
            </a:r>
            <a:r>
              <a:rPr lang="en-US" sz="600" b="1" kern="0" dirty="0">
                <a:solidFill>
                  <a:srgbClr val="00539B"/>
                </a:solidFill>
                <a:ea typeface="ＭＳ Ｐゴシック" pitchFamily="34" charset="-128"/>
              </a:rPr>
              <a:t>SAS Institute Inc. All rights reserved.</a:t>
            </a:r>
            <a:endParaRPr lang="en-US" sz="600" kern="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Tree>
    <p:extLst>
      <p:ext uri="{BB962C8B-B14F-4D97-AF65-F5344CB8AC3E}">
        <p14:creationId xmlns:p14="http://schemas.microsoft.com/office/powerpoint/2010/main" val="110774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AS 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8088" y="2095500"/>
            <a:ext cx="5408612" cy="1003300"/>
          </a:xfrm>
        </p:spPr>
        <p:txBody>
          <a:bodyPr anchor="ctr"/>
          <a:lstStyle>
            <a:lvl1pPr algn="l">
              <a:defRPr baseline="0">
                <a:solidFill>
                  <a:srgbClr val="FFFFFF"/>
                </a:solidFill>
              </a:defRPr>
            </a:lvl1pPr>
          </a:lstStyle>
          <a:p>
            <a:r>
              <a:rPr lang="en-US" smtClean="0"/>
              <a:t>Click to edit Master title style</a:t>
            </a:r>
            <a:endParaRPr lang="en-US" dirty="0"/>
          </a:p>
        </p:txBody>
      </p:sp>
      <p:sp>
        <p:nvSpPr>
          <p:cNvPr id="13" name="Rectangle 12"/>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1313815"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0"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4"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1247775"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1226185" y="3267926"/>
            <a:ext cx="3810000" cy="355482"/>
          </a:xfrm>
        </p:spPr>
        <p:txBody>
          <a:bodyPr/>
          <a:lstStyle>
            <a:lvl1pPr marL="0" indent="0">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1490262" y="3697674"/>
            <a:ext cx="5168042" cy="1077218"/>
          </a:xfrm>
        </p:spPr>
        <p:txBody>
          <a:bodyPr/>
          <a:lstStyle>
            <a:lvl1pPr marL="0" indent="0" algn="l">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991213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fontAlgn="base" hangingPunct="0">
              <a:spcBef>
                <a:spcPct val="0"/>
              </a:spcBef>
              <a:spcAft>
                <a:spcPct val="0"/>
              </a:spcAft>
            </a:pPr>
            <a:r>
              <a:rPr lang="en-US" sz="600" b="1" dirty="0" smtClean="0">
                <a:solidFill>
                  <a:srgbClr val="00539B"/>
                </a:solidFill>
                <a:ea typeface="ＭＳ Ｐゴシック" pitchFamily="34" charset="-128"/>
              </a:rPr>
              <a:t/>
            </a:r>
            <a:br>
              <a:rPr lang="en-US" sz="600" b="1" dirty="0" smtClean="0">
                <a:solidFill>
                  <a:srgbClr val="00539B"/>
                </a:solidFill>
                <a:ea typeface="ＭＳ Ｐゴシック" pitchFamily="34" charset="-128"/>
              </a:rPr>
            </a:br>
            <a:r>
              <a:rPr lang="en-US" sz="600" b="1" dirty="0">
                <a:solidFill>
                  <a:srgbClr val="00539B"/>
                </a:solidFill>
                <a:ea typeface="ＭＳ Ｐゴシック" pitchFamily="34" charset="-128"/>
              </a:rPr>
              <a:t>Copyright © </a:t>
            </a:r>
            <a:r>
              <a:rPr lang="en-US" sz="600" b="1" dirty="0" smtClean="0">
                <a:solidFill>
                  <a:srgbClr val="00539B"/>
                </a:solidFill>
                <a:ea typeface="ＭＳ Ｐゴシック" pitchFamily="34" charset="-128"/>
              </a:rPr>
              <a:t>2011, </a:t>
            </a:r>
            <a:r>
              <a:rPr lang="en-US" sz="600" b="1" dirty="0">
                <a:solidFill>
                  <a:srgbClr val="00539B"/>
                </a:solidFill>
                <a:ea typeface="ＭＳ Ｐゴシック" pitchFamily="34" charset="-128"/>
              </a:rPr>
              <a:t>SAS Institute Inc. All rights reserved.</a:t>
            </a:r>
            <a:endParaRPr lang="en-US" sz="600" dirty="0">
              <a:solidFill>
                <a:srgbClr val="00539B"/>
              </a:solidFill>
              <a:latin typeface="Times New Roman" pitchFamily="18" charset="0"/>
              <a:ea typeface="ＭＳ Ｐゴシック" pitchFamily="34" charset="-128"/>
            </a:endParaRPr>
          </a:p>
        </p:txBody>
      </p:sp>
      <p:grpSp>
        <p:nvGrpSpPr>
          <p:cNvPr id="5" name="Group 4"/>
          <p:cNvGrpSpPr/>
          <p:nvPr userDrawn="1"/>
        </p:nvGrpSpPr>
        <p:grpSpPr>
          <a:xfrm>
            <a:off x="3744362" y="6371055"/>
            <a:ext cx="1655277" cy="167513"/>
            <a:chOff x="1195324" y="673735"/>
            <a:chExt cx="4235450" cy="428625"/>
          </a:xfrm>
        </p:grpSpPr>
        <p:sp>
          <p:nvSpPr>
            <p:cNvPr id="6" name="Freeform 22"/>
            <p:cNvSpPr>
              <a:spLocks/>
            </p:cNvSpPr>
            <p:nvPr/>
          </p:nvSpPr>
          <p:spPr bwMode="auto">
            <a:xfrm>
              <a:off x="1195324"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7" name="Freeform 23"/>
            <p:cNvSpPr>
              <a:spLocks/>
            </p:cNvSpPr>
            <p:nvPr/>
          </p:nvSpPr>
          <p:spPr bwMode="auto">
            <a:xfrm>
              <a:off x="1731899" y="683260"/>
              <a:ext cx="523875" cy="409575"/>
            </a:xfrm>
            <a:custGeom>
              <a:avLst/>
              <a:gdLst/>
              <a:ahLst/>
              <a:cxnLst>
                <a:cxn ang="0">
                  <a:pos x="0" y="0"/>
                </a:cxn>
                <a:cxn ang="0">
                  <a:pos x="66" y="0"/>
                </a:cxn>
                <a:cxn ang="0">
                  <a:pos x="96" y="184"/>
                </a:cxn>
                <a:cxn ang="0">
                  <a:pos x="98" y="184"/>
                </a:cxn>
                <a:cxn ang="0">
                  <a:pos x="130" y="0"/>
                </a:cxn>
                <a:cxn ang="0">
                  <a:pos x="200" y="0"/>
                </a:cxn>
                <a:cxn ang="0">
                  <a:pos x="234" y="184"/>
                </a:cxn>
                <a:cxn ang="0">
                  <a:pos x="236" y="184"/>
                </a:cxn>
                <a:cxn ang="0">
                  <a:pos x="266" y="0"/>
                </a:cxn>
                <a:cxn ang="0">
                  <a:pos x="330" y="0"/>
                </a:cxn>
                <a:cxn ang="0">
                  <a:pos x="274" y="258"/>
                </a:cxn>
                <a:cxn ang="0">
                  <a:pos x="200" y="258"/>
                </a:cxn>
                <a:cxn ang="0">
                  <a:pos x="166" y="76"/>
                </a:cxn>
                <a:cxn ang="0">
                  <a:pos x="164" y="76"/>
                </a:cxn>
                <a:cxn ang="0">
                  <a:pos x="132" y="258"/>
                </a:cxn>
                <a:cxn ang="0">
                  <a:pos x="56" y="258"/>
                </a:cxn>
                <a:cxn ang="0">
                  <a:pos x="0" y="0"/>
                </a:cxn>
              </a:cxnLst>
              <a:rect l="0" t="0" r="r" b="b"/>
              <a:pathLst>
                <a:path w="330" h="258">
                  <a:moveTo>
                    <a:pt x="0" y="0"/>
                  </a:moveTo>
                  <a:lnTo>
                    <a:pt x="66" y="0"/>
                  </a:lnTo>
                  <a:lnTo>
                    <a:pt x="96" y="184"/>
                  </a:lnTo>
                  <a:lnTo>
                    <a:pt x="98" y="184"/>
                  </a:lnTo>
                  <a:lnTo>
                    <a:pt x="130" y="0"/>
                  </a:lnTo>
                  <a:lnTo>
                    <a:pt x="200" y="0"/>
                  </a:lnTo>
                  <a:lnTo>
                    <a:pt x="234" y="184"/>
                  </a:lnTo>
                  <a:lnTo>
                    <a:pt x="236" y="184"/>
                  </a:lnTo>
                  <a:lnTo>
                    <a:pt x="266" y="0"/>
                  </a:lnTo>
                  <a:lnTo>
                    <a:pt x="330" y="0"/>
                  </a:lnTo>
                  <a:lnTo>
                    <a:pt x="274" y="258"/>
                  </a:lnTo>
                  <a:lnTo>
                    <a:pt x="200" y="258"/>
                  </a:lnTo>
                  <a:lnTo>
                    <a:pt x="166" y="76"/>
                  </a:lnTo>
                  <a:lnTo>
                    <a:pt x="164" y="76"/>
                  </a:lnTo>
                  <a:lnTo>
                    <a:pt x="132"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8" name="Freeform 24"/>
            <p:cNvSpPr>
              <a:spLocks/>
            </p:cNvSpPr>
            <p:nvPr/>
          </p:nvSpPr>
          <p:spPr bwMode="auto">
            <a:xfrm>
              <a:off x="2265299" y="683260"/>
              <a:ext cx="527050" cy="409575"/>
            </a:xfrm>
            <a:custGeom>
              <a:avLst/>
              <a:gdLst/>
              <a:ahLst/>
              <a:cxnLst>
                <a:cxn ang="0">
                  <a:pos x="0" y="0"/>
                </a:cxn>
                <a:cxn ang="0">
                  <a:pos x="66" y="0"/>
                </a:cxn>
                <a:cxn ang="0">
                  <a:pos x="98" y="184"/>
                </a:cxn>
                <a:cxn ang="0">
                  <a:pos x="98" y="184"/>
                </a:cxn>
                <a:cxn ang="0">
                  <a:pos x="130" y="0"/>
                </a:cxn>
                <a:cxn ang="0">
                  <a:pos x="202" y="0"/>
                </a:cxn>
                <a:cxn ang="0">
                  <a:pos x="236" y="184"/>
                </a:cxn>
                <a:cxn ang="0">
                  <a:pos x="236" y="184"/>
                </a:cxn>
                <a:cxn ang="0">
                  <a:pos x="268" y="0"/>
                </a:cxn>
                <a:cxn ang="0">
                  <a:pos x="332" y="0"/>
                </a:cxn>
                <a:cxn ang="0">
                  <a:pos x="276" y="258"/>
                </a:cxn>
                <a:cxn ang="0">
                  <a:pos x="200" y="258"/>
                </a:cxn>
                <a:cxn ang="0">
                  <a:pos x="166" y="76"/>
                </a:cxn>
                <a:cxn ang="0">
                  <a:pos x="166" y="76"/>
                </a:cxn>
                <a:cxn ang="0">
                  <a:pos x="134" y="258"/>
                </a:cxn>
                <a:cxn ang="0">
                  <a:pos x="56" y="258"/>
                </a:cxn>
                <a:cxn ang="0">
                  <a:pos x="0" y="0"/>
                </a:cxn>
              </a:cxnLst>
              <a:rect l="0" t="0" r="r" b="b"/>
              <a:pathLst>
                <a:path w="332" h="258">
                  <a:moveTo>
                    <a:pt x="0" y="0"/>
                  </a:moveTo>
                  <a:lnTo>
                    <a:pt x="66" y="0"/>
                  </a:lnTo>
                  <a:lnTo>
                    <a:pt x="98" y="184"/>
                  </a:lnTo>
                  <a:lnTo>
                    <a:pt x="98" y="184"/>
                  </a:lnTo>
                  <a:lnTo>
                    <a:pt x="130" y="0"/>
                  </a:lnTo>
                  <a:lnTo>
                    <a:pt x="202" y="0"/>
                  </a:lnTo>
                  <a:lnTo>
                    <a:pt x="236" y="184"/>
                  </a:lnTo>
                  <a:lnTo>
                    <a:pt x="236" y="184"/>
                  </a:lnTo>
                  <a:lnTo>
                    <a:pt x="268" y="0"/>
                  </a:lnTo>
                  <a:lnTo>
                    <a:pt x="332" y="0"/>
                  </a:lnTo>
                  <a:lnTo>
                    <a:pt x="276" y="258"/>
                  </a:lnTo>
                  <a:lnTo>
                    <a:pt x="200" y="258"/>
                  </a:lnTo>
                  <a:lnTo>
                    <a:pt x="166" y="76"/>
                  </a:lnTo>
                  <a:lnTo>
                    <a:pt x="166" y="76"/>
                  </a:lnTo>
                  <a:lnTo>
                    <a:pt x="134" y="258"/>
                  </a:lnTo>
                  <a:lnTo>
                    <a:pt x="56" y="258"/>
                  </a:lnTo>
                  <a:lnTo>
                    <a:pt x="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9" name="Rectangle 25"/>
            <p:cNvSpPr>
              <a:spLocks noChangeArrowheads="1"/>
            </p:cNvSpPr>
            <p:nvPr/>
          </p:nvSpPr>
          <p:spPr bwMode="auto">
            <a:xfrm>
              <a:off x="2808224"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1" name="Freeform 26"/>
            <p:cNvSpPr>
              <a:spLocks/>
            </p:cNvSpPr>
            <p:nvPr/>
          </p:nvSpPr>
          <p:spPr bwMode="auto">
            <a:xfrm>
              <a:off x="2966974" y="673735"/>
              <a:ext cx="304800" cy="428625"/>
            </a:xfrm>
            <a:custGeom>
              <a:avLst/>
              <a:gdLst/>
              <a:ahLst/>
              <a:cxnLst>
                <a:cxn ang="0">
                  <a:pos x="60" y="188"/>
                </a:cxn>
                <a:cxn ang="0">
                  <a:pos x="60" y="196"/>
                </a:cxn>
                <a:cxn ang="0">
                  <a:pos x="66" y="210"/>
                </a:cxn>
                <a:cxn ang="0">
                  <a:pos x="74" y="220"/>
                </a:cxn>
                <a:cxn ang="0">
                  <a:pos x="86" y="224"/>
                </a:cxn>
                <a:cxn ang="0">
                  <a:pos x="94" y="226"/>
                </a:cxn>
                <a:cxn ang="0">
                  <a:pos x="114" y="222"/>
                </a:cxn>
                <a:cxn ang="0">
                  <a:pos x="122" y="214"/>
                </a:cxn>
                <a:cxn ang="0">
                  <a:pos x="128" y="202"/>
                </a:cxn>
                <a:cxn ang="0">
                  <a:pos x="128" y="194"/>
                </a:cxn>
                <a:cxn ang="0">
                  <a:pos x="120" y="176"/>
                </a:cxn>
                <a:cxn ang="0">
                  <a:pos x="104" y="166"/>
                </a:cxn>
                <a:cxn ang="0">
                  <a:pos x="58" y="148"/>
                </a:cxn>
                <a:cxn ang="0">
                  <a:pos x="34" y="138"/>
                </a:cxn>
                <a:cxn ang="0">
                  <a:pos x="16" y="122"/>
                </a:cxn>
                <a:cxn ang="0">
                  <a:pos x="6" y="102"/>
                </a:cxn>
                <a:cxn ang="0">
                  <a:pos x="2" y="78"/>
                </a:cxn>
                <a:cxn ang="0">
                  <a:pos x="4" y="62"/>
                </a:cxn>
                <a:cxn ang="0">
                  <a:pos x="14" y="34"/>
                </a:cxn>
                <a:cxn ang="0">
                  <a:pos x="38" y="12"/>
                </a:cxn>
                <a:cxn ang="0">
                  <a:pos x="74" y="2"/>
                </a:cxn>
                <a:cxn ang="0">
                  <a:pos x="98" y="0"/>
                </a:cxn>
                <a:cxn ang="0">
                  <a:pos x="136" y="4"/>
                </a:cxn>
                <a:cxn ang="0">
                  <a:pos x="164" y="18"/>
                </a:cxn>
                <a:cxn ang="0">
                  <a:pos x="180" y="42"/>
                </a:cxn>
                <a:cxn ang="0">
                  <a:pos x="186" y="72"/>
                </a:cxn>
                <a:cxn ang="0">
                  <a:pos x="126" y="84"/>
                </a:cxn>
                <a:cxn ang="0">
                  <a:pos x="124" y="66"/>
                </a:cxn>
                <a:cxn ang="0">
                  <a:pos x="120" y="54"/>
                </a:cxn>
                <a:cxn ang="0">
                  <a:pos x="110" y="48"/>
                </a:cxn>
                <a:cxn ang="0">
                  <a:pos x="96" y="44"/>
                </a:cxn>
                <a:cxn ang="0">
                  <a:pos x="84" y="46"/>
                </a:cxn>
                <a:cxn ang="0">
                  <a:pos x="72" y="56"/>
                </a:cxn>
                <a:cxn ang="0">
                  <a:pos x="66" y="66"/>
                </a:cxn>
                <a:cxn ang="0">
                  <a:pos x="66" y="72"/>
                </a:cxn>
                <a:cxn ang="0">
                  <a:pos x="72" y="90"/>
                </a:cxn>
                <a:cxn ang="0">
                  <a:pos x="94" y="102"/>
                </a:cxn>
                <a:cxn ang="0">
                  <a:pos x="134" y="116"/>
                </a:cxn>
                <a:cxn ang="0">
                  <a:pos x="160" y="128"/>
                </a:cxn>
                <a:cxn ang="0">
                  <a:pos x="178" y="144"/>
                </a:cxn>
                <a:cxn ang="0">
                  <a:pos x="188" y="164"/>
                </a:cxn>
                <a:cxn ang="0">
                  <a:pos x="192" y="190"/>
                </a:cxn>
                <a:cxn ang="0">
                  <a:pos x="190" y="208"/>
                </a:cxn>
                <a:cxn ang="0">
                  <a:pos x="176" y="240"/>
                </a:cxn>
                <a:cxn ang="0">
                  <a:pos x="150" y="260"/>
                </a:cxn>
                <a:cxn ang="0">
                  <a:pos x="116" y="270"/>
                </a:cxn>
                <a:cxn ang="0">
                  <a:pos x="96" y="270"/>
                </a:cxn>
                <a:cxn ang="0">
                  <a:pos x="50" y="264"/>
                </a:cxn>
                <a:cxn ang="0">
                  <a:pos x="20" y="248"/>
                </a:cxn>
                <a:cxn ang="0">
                  <a:pos x="6" y="222"/>
                </a:cxn>
                <a:cxn ang="0">
                  <a:pos x="0" y="188"/>
                </a:cxn>
                <a:cxn ang="0">
                  <a:pos x="60" y="180"/>
                </a:cxn>
              </a:cxnLst>
              <a:rect l="0" t="0" r="r" b="b"/>
              <a:pathLst>
                <a:path w="192" h="270">
                  <a:moveTo>
                    <a:pt x="60" y="180"/>
                  </a:moveTo>
                  <a:lnTo>
                    <a:pt x="60" y="188"/>
                  </a:lnTo>
                  <a:lnTo>
                    <a:pt x="60" y="188"/>
                  </a:lnTo>
                  <a:lnTo>
                    <a:pt x="60" y="196"/>
                  </a:lnTo>
                  <a:lnTo>
                    <a:pt x="62" y="204"/>
                  </a:lnTo>
                  <a:lnTo>
                    <a:pt x="66" y="210"/>
                  </a:lnTo>
                  <a:lnTo>
                    <a:pt x="68" y="216"/>
                  </a:lnTo>
                  <a:lnTo>
                    <a:pt x="74" y="220"/>
                  </a:lnTo>
                  <a:lnTo>
                    <a:pt x="80" y="222"/>
                  </a:lnTo>
                  <a:lnTo>
                    <a:pt x="86" y="224"/>
                  </a:lnTo>
                  <a:lnTo>
                    <a:pt x="94" y="226"/>
                  </a:lnTo>
                  <a:lnTo>
                    <a:pt x="94" y="226"/>
                  </a:lnTo>
                  <a:lnTo>
                    <a:pt x="108" y="224"/>
                  </a:lnTo>
                  <a:lnTo>
                    <a:pt x="114" y="222"/>
                  </a:lnTo>
                  <a:lnTo>
                    <a:pt x="118" y="218"/>
                  </a:lnTo>
                  <a:lnTo>
                    <a:pt x="122" y="214"/>
                  </a:lnTo>
                  <a:lnTo>
                    <a:pt x="126" y="208"/>
                  </a:lnTo>
                  <a:lnTo>
                    <a:pt x="128" y="202"/>
                  </a:lnTo>
                  <a:lnTo>
                    <a:pt x="128" y="194"/>
                  </a:lnTo>
                  <a:lnTo>
                    <a:pt x="128" y="194"/>
                  </a:lnTo>
                  <a:lnTo>
                    <a:pt x="126" y="184"/>
                  </a:lnTo>
                  <a:lnTo>
                    <a:pt x="120" y="176"/>
                  </a:lnTo>
                  <a:lnTo>
                    <a:pt x="114" y="170"/>
                  </a:lnTo>
                  <a:lnTo>
                    <a:pt x="104" y="166"/>
                  </a:lnTo>
                  <a:lnTo>
                    <a:pt x="58" y="148"/>
                  </a:lnTo>
                  <a:lnTo>
                    <a:pt x="58" y="148"/>
                  </a:lnTo>
                  <a:lnTo>
                    <a:pt x="44" y="144"/>
                  </a:lnTo>
                  <a:lnTo>
                    <a:pt x="34" y="138"/>
                  </a:lnTo>
                  <a:lnTo>
                    <a:pt x="24" y="130"/>
                  </a:lnTo>
                  <a:lnTo>
                    <a:pt x="16" y="122"/>
                  </a:lnTo>
                  <a:lnTo>
                    <a:pt x="10" y="112"/>
                  </a:lnTo>
                  <a:lnTo>
                    <a:pt x="6" y="102"/>
                  </a:lnTo>
                  <a:lnTo>
                    <a:pt x="4" y="90"/>
                  </a:lnTo>
                  <a:lnTo>
                    <a:pt x="2" y="78"/>
                  </a:lnTo>
                  <a:lnTo>
                    <a:pt x="2" y="78"/>
                  </a:lnTo>
                  <a:lnTo>
                    <a:pt x="4" y="62"/>
                  </a:lnTo>
                  <a:lnTo>
                    <a:pt x="8" y="48"/>
                  </a:lnTo>
                  <a:lnTo>
                    <a:pt x="14" y="34"/>
                  </a:lnTo>
                  <a:lnTo>
                    <a:pt x="24" y="22"/>
                  </a:lnTo>
                  <a:lnTo>
                    <a:pt x="38" y="12"/>
                  </a:lnTo>
                  <a:lnTo>
                    <a:pt x="54" y="6"/>
                  </a:lnTo>
                  <a:lnTo>
                    <a:pt x="74" y="2"/>
                  </a:lnTo>
                  <a:lnTo>
                    <a:pt x="98" y="0"/>
                  </a:lnTo>
                  <a:lnTo>
                    <a:pt x="98" y="0"/>
                  </a:lnTo>
                  <a:lnTo>
                    <a:pt x="118" y="0"/>
                  </a:lnTo>
                  <a:lnTo>
                    <a:pt x="136" y="4"/>
                  </a:lnTo>
                  <a:lnTo>
                    <a:pt x="152" y="10"/>
                  </a:lnTo>
                  <a:lnTo>
                    <a:pt x="164" y="18"/>
                  </a:lnTo>
                  <a:lnTo>
                    <a:pt x="174" y="30"/>
                  </a:lnTo>
                  <a:lnTo>
                    <a:pt x="180" y="42"/>
                  </a:lnTo>
                  <a:lnTo>
                    <a:pt x="184" y="56"/>
                  </a:lnTo>
                  <a:lnTo>
                    <a:pt x="186" y="72"/>
                  </a:lnTo>
                  <a:lnTo>
                    <a:pt x="186" y="84"/>
                  </a:lnTo>
                  <a:lnTo>
                    <a:pt x="126" y="84"/>
                  </a:lnTo>
                  <a:lnTo>
                    <a:pt x="126" y="84"/>
                  </a:lnTo>
                  <a:lnTo>
                    <a:pt x="124" y="66"/>
                  </a:lnTo>
                  <a:lnTo>
                    <a:pt x="122" y="60"/>
                  </a:lnTo>
                  <a:lnTo>
                    <a:pt x="120" y="54"/>
                  </a:lnTo>
                  <a:lnTo>
                    <a:pt x="116" y="50"/>
                  </a:lnTo>
                  <a:lnTo>
                    <a:pt x="110" y="48"/>
                  </a:lnTo>
                  <a:lnTo>
                    <a:pt x="104" y="46"/>
                  </a:lnTo>
                  <a:lnTo>
                    <a:pt x="96" y="44"/>
                  </a:lnTo>
                  <a:lnTo>
                    <a:pt x="96" y="44"/>
                  </a:lnTo>
                  <a:lnTo>
                    <a:pt x="84" y="46"/>
                  </a:lnTo>
                  <a:lnTo>
                    <a:pt x="76" y="52"/>
                  </a:lnTo>
                  <a:lnTo>
                    <a:pt x="72" y="56"/>
                  </a:lnTo>
                  <a:lnTo>
                    <a:pt x="68" y="60"/>
                  </a:lnTo>
                  <a:lnTo>
                    <a:pt x="66" y="66"/>
                  </a:lnTo>
                  <a:lnTo>
                    <a:pt x="66" y="72"/>
                  </a:lnTo>
                  <a:lnTo>
                    <a:pt x="66" y="72"/>
                  </a:lnTo>
                  <a:lnTo>
                    <a:pt x="68" y="82"/>
                  </a:lnTo>
                  <a:lnTo>
                    <a:pt x="72" y="90"/>
                  </a:lnTo>
                  <a:lnTo>
                    <a:pt x="80" y="96"/>
                  </a:lnTo>
                  <a:lnTo>
                    <a:pt x="94" y="102"/>
                  </a:lnTo>
                  <a:lnTo>
                    <a:pt x="134" y="116"/>
                  </a:lnTo>
                  <a:lnTo>
                    <a:pt x="134" y="116"/>
                  </a:lnTo>
                  <a:lnTo>
                    <a:pt x="148" y="122"/>
                  </a:lnTo>
                  <a:lnTo>
                    <a:pt x="160" y="128"/>
                  </a:lnTo>
                  <a:lnTo>
                    <a:pt x="170" y="136"/>
                  </a:lnTo>
                  <a:lnTo>
                    <a:pt x="178" y="144"/>
                  </a:lnTo>
                  <a:lnTo>
                    <a:pt x="184" y="152"/>
                  </a:lnTo>
                  <a:lnTo>
                    <a:pt x="188" y="164"/>
                  </a:lnTo>
                  <a:lnTo>
                    <a:pt x="190" y="176"/>
                  </a:lnTo>
                  <a:lnTo>
                    <a:pt x="192" y="190"/>
                  </a:lnTo>
                  <a:lnTo>
                    <a:pt x="192" y="190"/>
                  </a:lnTo>
                  <a:lnTo>
                    <a:pt x="190" y="208"/>
                  </a:lnTo>
                  <a:lnTo>
                    <a:pt x="184" y="226"/>
                  </a:lnTo>
                  <a:lnTo>
                    <a:pt x="176" y="240"/>
                  </a:lnTo>
                  <a:lnTo>
                    <a:pt x="164" y="250"/>
                  </a:lnTo>
                  <a:lnTo>
                    <a:pt x="150" y="260"/>
                  </a:lnTo>
                  <a:lnTo>
                    <a:pt x="134" y="266"/>
                  </a:lnTo>
                  <a:lnTo>
                    <a:pt x="116" y="270"/>
                  </a:lnTo>
                  <a:lnTo>
                    <a:pt x="96" y="270"/>
                  </a:lnTo>
                  <a:lnTo>
                    <a:pt x="96" y="270"/>
                  </a:lnTo>
                  <a:lnTo>
                    <a:pt x="70" y="270"/>
                  </a:lnTo>
                  <a:lnTo>
                    <a:pt x="50" y="264"/>
                  </a:lnTo>
                  <a:lnTo>
                    <a:pt x="32" y="258"/>
                  </a:lnTo>
                  <a:lnTo>
                    <a:pt x="20" y="248"/>
                  </a:lnTo>
                  <a:lnTo>
                    <a:pt x="12" y="236"/>
                  </a:lnTo>
                  <a:lnTo>
                    <a:pt x="6" y="222"/>
                  </a:lnTo>
                  <a:lnTo>
                    <a:pt x="2" y="206"/>
                  </a:lnTo>
                  <a:lnTo>
                    <a:pt x="0" y="188"/>
                  </a:lnTo>
                  <a:lnTo>
                    <a:pt x="0" y="180"/>
                  </a:lnTo>
                  <a:lnTo>
                    <a:pt x="60"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2" name="Freeform 27"/>
            <p:cNvSpPr>
              <a:spLocks noEditPoints="1"/>
            </p:cNvSpPr>
            <p:nvPr/>
          </p:nvSpPr>
          <p:spPr bwMode="auto">
            <a:xfrm>
              <a:off x="3309874" y="673735"/>
              <a:ext cx="317500" cy="428625"/>
            </a:xfrm>
            <a:custGeom>
              <a:avLst/>
              <a:gdLst/>
              <a:ahLst/>
              <a:cxnLst>
                <a:cxn ang="0">
                  <a:pos x="8" y="80"/>
                </a:cxn>
                <a:cxn ang="0">
                  <a:pos x="10" y="58"/>
                </a:cxn>
                <a:cxn ang="0">
                  <a:pos x="24" y="28"/>
                </a:cxn>
                <a:cxn ang="0">
                  <a:pos x="48" y="10"/>
                </a:cxn>
                <a:cxn ang="0">
                  <a:pos x="80" y="0"/>
                </a:cxn>
                <a:cxn ang="0">
                  <a:pos x="98" y="0"/>
                </a:cxn>
                <a:cxn ang="0">
                  <a:pos x="146" y="6"/>
                </a:cxn>
                <a:cxn ang="0">
                  <a:pos x="174" y="22"/>
                </a:cxn>
                <a:cxn ang="0">
                  <a:pos x="188" y="46"/>
                </a:cxn>
                <a:cxn ang="0">
                  <a:pos x="192" y="78"/>
                </a:cxn>
                <a:cxn ang="0">
                  <a:pos x="192" y="214"/>
                </a:cxn>
                <a:cxn ang="0">
                  <a:pos x="196" y="254"/>
                </a:cxn>
                <a:cxn ang="0">
                  <a:pos x="136" y="264"/>
                </a:cxn>
                <a:cxn ang="0">
                  <a:pos x="132" y="250"/>
                </a:cxn>
                <a:cxn ang="0">
                  <a:pos x="128" y="238"/>
                </a:cxn>
                <a:cxn ang="0">
                  <a:pos x="122" y="246"/>
                </a:cxn>
                <a:cxn ang="0">
                  <a:pos x="108" y="260"/>
                </a:cxn>
                <a:cxn ang="0">
                  <a:pos x="92" y="268"/>
                </a:cxn>
                <a:cxn ang="0">
                  <a:pos x="62" y="270"/>
                </a:cxn>
                <a:cxn ang="0">
                  <a:pos x="46" y="268"/>
                </a:cxn>
                <a:cxn ang="0">
                  <a:pos x="22" y="256"/>
                </a:cxn>
                <a:cxn ang="0">
                  <a:pos x="8" y="236"/>
                </a:cxn>
                <a:cxn ang="0">
                  <a:pos x="0" y="210"/>
                </a:cxn>
                <a:cxn ang="0">
                  <a:pos x="0" y="196"/>
                </a:cxn>
                <a:cxn ang="0">
                  <a:pos x="4" y="166"/>
                </a:cxn>
                <a:cxn ang="0">
                  <a:pos x="16" y="144"/>
                </a:cxn>
                <a:cxn ang="0">
                  <a:pos x="36" y="128"/>
                </a:cxn>
                <a:cxn ang="0">
                  <a:pos x="64" y="116"/>
                </a:cxn>
                <a:cxn ang="0">
                  <a:pos x="102" y="106"/>
                </a:cxn>
                <a:cxn ang="0">
                  <a:pos x="122" y="96"/>
                </a:cxn>
                <a:cxn ang="0">
                  <a:pos x="128" y="76"/>
                </a:cxn>
                <a:cxn ang="0">
                  <a:pos x="126" y="62"/>
                </a:cxn>
                <a:cxn ang="0">
                  <a:pos x="122" y="54"/>
                </a:cxn>
                <a:cxn ang="0">
                  <a:pos x="112" y="46"/>
                </a:cxn>
                <a:cxn ang="0">
                  <a:pos x="98" y="44"/>
                </a:cxn>
                <a:cxn ang="0">
                  <a:pos x="90" y="46"/>
                </a:cxn>
                <a:cxn ang="0">
                  <a:pos x="80" y="50"/>
                </a:cxn>
                <a:cxn ang="0">
                  <a:pos x="72" y="58"/>
                </a:cxn>
                <a:cxn ang="0">
                  <a:pos x="68" y="78"/>
                </a:cxn>
                <a:cxn ang="0">
                  <a:pos x="8" y="86"/>
                </a:cxn>
                <a:cxn ang="0">
                  <a:pos x="128" y="136"/>
                </a:cxn>
                <a:cxn ang="0">
                  <a:pos x="100" y="148"/>
                </a:cxn>
                <a:cxn ang="0">
                  <a:pos x="84" y="154"/>
                </a:cxn>
                <a:cxn ang="0">
                  <a:pos x="72" y="162"/>
                </a:cxn>
                <a:cxn ang="0">
                  <a:pos x="64" y="174"/>
                </a:cxn>
                <a:cxn ang="0">
                  <a:pos x="62" y="190"/>
                </a:cxn>
                <a:cxn ang="0">
                  <a:pos x="68" y="214"/>
                </a:cxn>
                <a:cxn ang="0">
                  <a:pos x="76" y="222"/>
                </a:cxn>
                <a:cxn ang="0">
                  <a:pos x="88" y="226"/>
                </a:cxn>
                <a:cxn ang="0">
                  <a:pos x="102" y="224"/>
                </a:cxn>
                <a:cxn ang="0">
                  <a:pos x="114" y="216"/>
                </a:cxn>
                <a:cxn ang="0">
                  <a:pos x="124" y="204"/>
                </a:cxn>
                <a:cxn ang="0">
                  <a:pos x="128" y="186"/>
                </a:cxn>
              </a:cxnLst>
              <a:rect l="0" t="0" r="r" b="b"/>
              <a:pathLst>
                <a:path w="200" h="270">
                  <a:moveTo>
                    <a:pt x="8" y="86"/>
                  </a:moveTo>
                  <a:lnTo>
                    <a:pt x="8" y="80"/>
                  </a:lnTo>
                  <a:lnTo>
                    <a:pt x="8" y="80"/>
                  </a:lnTo>
                  <a:lnTo>
                    <a:pt x="10" y="58"/>
                  </a:lnTo>
                  <a:lnTo>
                    <a:pt x="14" y="42"/>
                  </a:lnTo>
                  <a:lnTo>
                    <a:pt x="24" y="28"/>
                  </a:lnTo>
                  <a:lnTo>
                    <a:pt x="34" y="18"/>
                  </a:lnTo>
                  <a:lnTo>
                    <a:pt x="48" y="10"/>
                  </a:lnTo>
                  <a:lnTo>
                    <a:pt x="64" y="4"/>
                  </a:lnTo>
                  <a:lnTo>
                    <a:pt x="80" y="0"/>
                  </a:lnTo>
                  <a:lnTo>
                    <a:pt x="98" y="0"/>
                  </a:lnTo>
                  <a:lnTo>
                    <a:pt x="98" y="0"/>
                  </a:lnTo>
                  <a:lnTo>
                    <a:pt x="124" y="2"/>
                  </a:lnTo>
                  <a:lnTo>
                    <a:pt x="146" y="6"/>
                  </a:lnTo>
                  <a:lnTo>
                    <a:pt x="162" y="12"/>
                  </a:lnTo>
                  <a:lnTo>
                    <a:pt x="174" y="22"/>
                  </a:lnTo>
                  <a:lnTo>
                    <a:pt x="182" y="34"/>
                  </a:lnTo>
                  <a:lnTo>
                    <a:pt x="188" y="46"/>
                  </a:lnTo>
                  <a:lnTo>
                    <a:pt x="190" y="62"/>
                  </a:lnTo>
                  <a:lnTo>
                    <a:pt x="192" y="78"/>
                  </a:lnTo>
                  <a:lnTo>
                    <a:pt x="192" y="214"/>
                  </a:lnTo>
                  <a:lnTo>
                    <a:pt x="192" y="214"/>
                  </a:lnTo>
                  <a:lnTo>
                    <a:pt x="194" y="242"/>
                  </a:lnTo>
                  <a:lnTo>
                    <a:pt x="196" y="254"/>
                  </a:lnTo>
                  <a:lnTo>
                    <a:pt x="200" y="264"/>
                  </a:lnTo>
                  <a:lnTo>
                    <a:pt x="136" y="264"/>
                  </a:lnTo>
                  <a:lnTo>
                    <a:pt x="136" y="264"/>
                  </a:lnTo>
                  <a:lnTo>
                    <a:pt x="132" y="250"/>
                  </a:lnTo>
                  <a:lnTo>
                    <a:pt x="128" y="238"/>
                  </a:lnTo>
                  <a:lnTo>
                    <a:pt x="128" y="238"/>
                  </a:lnTo>
                  <a:lnTo>
                    <a:pt x="128" y="238"/>
                  </a:lnTo>
                  <a:lnTo>
                    <a:pt x="122" y="246"/>
                  </a:lnTo>
                  <a:lnTo>
                    <a:pt x="116" y="254"/>
                  </a:lnTo>
                  <a:lnTo>
                    <a:pt x="108" y="260"/>
                  </a:lnTo>
                  <a:lnTo>
                    <a:pt x="100" y="264"/>
                  </a:lnTo>
                  <a:lnTo>
                    <a:pt x="92" y="268"/>
                  </a:lnTo>
                  <a:lnTo>
                    <a:pt x="84" y="270"/>
                  </a:lnTo>
                  <a:lnTo>
                    <a:pt x="62" y="270"/>
                  </a:lnTo>
                  <a:lnTo>
                    <a:pt x="62" y="270"/>
                  </a:lnTo>
                  <a:lnTo>
                    <a:pt x="46" y="268"/>
                  </a:lnTo>
                  <a:lnTo>
                    <a:pt x="32" y="264"/>
                  </a:lnTo>
                  <a:lnTo>
                    <a:pt x="22" y="256"/>
                  </a:lnTo>
                  <a:lnTo>
                    <a:pt x="14" y="246"/>
                  </a:lnTo>
                  <a:lnTo>
                    <a:pt x="8" y="236"/>
                  </a:lnTo>
                  <a:lnTo>
                    <a:pt x="2" y="222"/>
                  </a:lnTo>
                  <a:lnTo>
                    <a:pt x="0" y="210"/>
                  </a:lnTo>
                  <a:lnTo>
                    <a:pt x="0" y="196"/>
                  </a:lnTo>
                  <a:lnTo>
                    <a:pt x="0" y="196"/>
                  </a:lnTo>
                  <a:lnTo>
                    <a:pt x="0" y="180"/>
                  </a:lnTo>
                  <a:lnTo>
                    <a:pt x="4" y="166"/>
                  </a:lnTo>
                  <a:lnTo>
                    <a:pt x="8" y="154"/>
                  </a:lnTo>
                  <a:lnTo>
                    <a:pt x="16" y="144"/>
                  </a:lnTo>
                  <a:lnTo>
                    <a:pt x="24" y="134"/>
                  </a:lnTo>
                  <a:lnTo>
                    <a:pt x="36" y="128"/>
                  </a:lnTo>
                  <a:lnTo>
                    <a:pt x="48" y="122"/>
                  </a:lnTo>
                  <a:lnTo>
                    <a:pt x="64" y="116"/>
                  </a:lnTo>
                  <a:lnTo>
                    <a:pt x="102" y="106"/>
                  </a:lnTo>
                  <a:lnTo>
                    <a:pt x="102" y="106"/>
                  </a:lnTo>
                  <a:lnTo>
                    <a:pt x="114" y="102"/>
                  </a:lnTo>
                  <a:lnTo>
                    <a:pt x="122" y="96"/>
                  </a:lnTo>
                  <a:lnTo>
                    <a:pt x="128" y="88"/>
                  </a:lnTo>
                  <a:lnTo>
                    <a:pt x="128" y="76"/>
                  </a:lnTo>
                  <a:lnTo>
                    <a:pt x="128" y="76"/>
                  </a:lnTo>
                  <a:lnTo>
                    <a:pt x="126" y="62"/>
                  </a:lnTo>
                  <a:lnTo>
                    <a:pt x="124" y="58"/>
                  </a:lnTo>
                  <a:lnTo>
                    <a:pt x="122" y="54"/>
                  </a:lnTo>
                  <a:lnTo>
                    <a:pt x="118" y="50"/>
                  </a:lnTo>
                  <a:lnTo>
                    <a:pt x="112" y="46"/>
                  </a:lnTo>
                  <a:lnTo>
                    <a:pt x="106" y="46"/>
                  </a:lnTo>
                  <a:lnTo>
                    <a:pt x="98" y="44"/>
                  </a:lnTo>
                  <a:lnTo>
                    <a:pt x="98" y="44"/>
                  </a:lnTo>
                  <a:lnTo>
                    <a:pt x="90" y="46"/>
                  </a:lnTo>
                  <a:lnTo>
                    <a:pt x="84" y="48"/>
                  </a:lnTo>
                  <a:lnTo>
                    <a:pt x="80" y="50"/>
                  </a:lnTo>
                  <a:lnTo>
                    <a:pt x="74" y="54"/>
                  </a:lnTo>
                  <a:lnTo>
                    <a:pt x="72" y="58"/>
                  </a:lnTo>
                  <a:lnTo>
                    <a:pt x="70" y="64"/>
                  </a:lnTo>
                  <a:lnTo>
                    <a:pt x="68" y="78"/>
                  </a:lnTo>
                  <a:lnTo>
                    <a:pt x="68" y="86"/>
                  </a:lnTo>
                  <a:lnTo>
                    <a:pt x="8" y="86"/>
                  </a:lnTo>
                  <a:close/>
                  <a:moveTo>
                    <a:pt x="128" y="136"/>
                  </a:moveTo>
                  <a:lnTo>
                    <a:pt x="128" y="136"/>
                  </a:lnTo>
                  <a:lnTo>
                    <a:pt x="114" y="144"/>
                  </a:lnTo>
                  <a:lnTo>
                    <a:pt x="100" y="148"/>
                  </a:lnTo>
                  <a:lnTo>
                    <a:pt x="100" y="148"/>
                  </a:lnTo>
                  <a:lnTo>
                    <a:pt x="84" y="154"/>
                  </a:lnTo>
                  <a:lnTo>
                    <a:pt x="76" y="158"/>
                  </a:lnTo>
                  <a:lnTo>
                    <a:pt x="72" y="162"/>
                  </a:lnTo>
                  <a:lnTo>
                    <a:pt x="68" y="168"/>
                  </a:lnTo>
                  <a:lnTo>
                    <a:pt x="64" y="174"/>
                  </a:lnTo>
                  <a:lnTo>
                    <a:pt x="62" y="190"/>
                  </a:lnTo>
                  <a:lnTo>
                    <a:pt x="62" y="190"/>
                  </a:lnTo>
                  <a:lnTo>
                    <a:pt x="64" y="204"/>
                  </a:lnTo>
                  <a:lnTo>
                    <a:pt x="68" y="214"/>
                  </a:lnTo>
                  <a:lnTo>
                    <a:pt x="72" y="220"/>
                  </a:lnTo>
                  <a:lnTo>
                    <a:pt x="76" y="222"/>
                  </a:lnTo>
                  <a:lnTo>
                    <a:pt x="82" y="224"/>
                  </a:lnTo>
                  <a:lnTo>
                    <a:pt x="88" y="226"/>
                  </a:lnTo>
                  <a:lnTo>
                    <a:pt x="88" y="226"/>
                  </a:lnTo>
                  <a:lnTo>
                    <a:pt x="102" y="224"/>
                  </a:lnTo>
                  <a:lnTo>
                    <a:pt x="108" y="220"/>
                  </a:lnTo>
                  <a:lnTo>
                    <a:pt x="114" y="216"/>
                  </a:lnTo>
                  <a:lnTo>
                    <a:pt x="120" y="210"/>
                  </a:lnTo>
                  <a:lnTo>
                    <a:pt x="124" y="204"/>
                  </a:lnTo>
                  <a:lnTo>
                    <a:pt x="128" y="196"/>
                  </a:lnTo>
                  <a:lnTo>
                    <a:pt x="128" y="186"/>
                  </a:lnTo>
                  <a:lnTo>
                    <a:pt x="128" y="13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3" name="Freeform 28"/>
            <p:cNvSpPr>
              <a:spLocks/>
            </p:cNvSpPr>
            <p:nvPr/>
          </p:nvSpPr>
          <p:spPr bwMode="auto">
            <a:xfrm>
              <a:off x="3671824" y="673735"/>
              <a:ext cx="301625" cy="428625"/>
            </a:xfrm>
            <a:custGeom>
              <a:avLst/>
              <a:gdLst/>
              <a:ahLst/>
              <a:cxnLst>
                <a:cxn ang="0">
                  <a:pos x="58" y="188"/>
                </a:cxn>
                <a:cxn ang="0">
                  <a:pos x="60" y="196"/>
                </a:cxn>
                <a:cxn ang="0">
                  <a:pos x="64" y="210"/>
                </a:cxn>
                <a:cxn ang="0">
                  <a:pos x="72" y="220"/>
                </a:cxn>
                <a:cxn ang="0">
                  <a:pos x="86" y="224"/>
                </a:cxn>
                <a:cxn ang="0">
                  <a:pos x="94" y="226"/>
                </a:cxn>
                <a:cxn ang="0">
                  <a:pos x="112" y="222"/>
                </a:cxn>
                <a:cxn ang="0">
                  <a:pos x="122" y="214"/>
                </a:cxn>
                <a:cxn ang="0">
                  <a:pos x="126" y="202"/>
                </a:cxn>
                <a:cxn ang="0">
                  <a:pos x="126" y="194"/>
                </a:cxn>
                <a:cxn ang="0">
                  <a:pos x="120" y="176"/>
                </a:cxn>
                <a:cxn ang="0">
                  <a:pos x="102" y="166"/>
                </a:cxn>
                <a:cxn ang="0">
                  <a:pos x="56" y="148"/>
                </a:cxn>
                <a:cxn ang="0">
                  <a:pos x="32" y="138"/>
                </a:cxn>
                <a:cxn ang="0">
                  <a:pos x="16" y="122"/>
                </a:cxn>
                <a:cxn ang="0">
                  <a:pos x="4" y="102"/>
                </a:cxn>
                <a:cxn ang="0">
                  <a:pos x="2" y="78"/>
                </a:cxn>
                <a:cxn ang="0">
                  <a:pos x="2" y="62"/>
                </a:cxn>
                <a:cxn ang="0">
                  <a:pos x="14" y="34"/>
                </a:cxn>
                <a:cxn ang="0">
                  <a:pos x="36" y="12"/>
                </a:cxn>
                <a:cxn ang="0">
                  <a:pos x="72" y="2"/>
                </a:cxn>
                <a:cxn ang="0">
                  <a:pos x="96" y="0"/>
                </a:cxn>
                <a:cxn ang="0">
                  <a:pos x="136" y="4"/>
                </a:cxn>
                <a:cxn ang="0">
                  <a:pos x="162" y="18"/>
                </a:cxn>
                <a:cxn ang="0">
                  <a:pos x="178" y="42"/>
                </a:cxn>
                <a:cxn ang="0">
                  <a:pos x="184" y="72"/>
                </a:cxn>
                <a:cxn ang="0">
                  <a:pos x="124" y="84"/>
                </a:cxn>
                <a:cxn ang="0">
                  <a:pos x="124" y="66"/>
                </a:cxn>
                <a:cxn ang="0">
                  <a:pos x="118" y="54"/>
                </a:cxn>
                <a:cxn ang="0">
                  <a:pos x="110" y="48"/>
                </a:cxn>
                <a:cxn ang="0">
                  <a:pos x="96" y="44"/>
                </a:cxn>
                <a:cxn ang="0">
                  <a:pos x="84" y="46"/>
                </a:cxn>
                <a:cxn ang="0">
                  <a:pos x="70" y="56"/>
                </a:cxn>
                <a:cxn ang="0">
                  <a:pos x="66" y="66"/>
                </a:cxn>
                <a:cxn ang="0">
                  <a:pos x="64" y="72"/>
                </a:cxn>
                <a:cxn ang="0">
                  <a:pos x="70" y="90"/>
                </a:cxn>
                <a:cxn ang="0">
                  <a:pos x="94" y="102"/>
                </a:cxn>
                <a:cxn ang="0">
                  <a:pos x="134" y="116"/>
                </a:cxn>
                <a:cxn ang="0">
                  <a:pos x="160" y="128"/>
                </a:cxn>
                <a:cxn ang="0">
                  <a:pos x="178" y="144"/>
                </a:cxn>
                <a:cxn ang="0">
                  <a:pos x="186" y="164"/>
                </a:cxn>
                <a:cxn ang="0">
                  <a:pos x="190" y="190"/>
                </a:cxn>
                <a:cxn ang="0">
                  <a:pos x="188" y="208"/>
                </a:cxn>
                <a:cxn ang="0">
                  <a:pos x="174" y="240"/>
                </a:cxn>
                <a:cxn ang="0">
                  <a:pos x="148" y="260"/>
                </a:cxn>
                <a:cxn ang="0">
                  <a:pos x="114" y="270"/>
                </a:cxn>
                <a:cxn ang="0">
                  <a:pos x="94" y="270"/>
                </a:cxn>
                <a:cxn ang="0">
                  <a:pos x="48" y="264"/>
                </a:cxn>
                <a:cxn ang="0">
                  <a:pos x="20" y="248"/>
                </a:cxn>
                <a:cxn ang="0">
                  <a:pos x="4" y="222"/>
                </a:cxn>
                <a:cxn ang="0">
                  <a:pos x="0" y="188"/>
                </a:cxn>
                <a:cxn ang="0">
                  <a:pos x="58" y="180"/>
                </a:cxn>
              </a:cxnLst>
              <a:rect l="0" t="0" r="r" b="b"/>
              <a:pathLst>
                <a:path w="190" h="270">
                  <a:moveTo>
                    <a:pt x="58" y="180"/>
                  </a:moveTo>
                  <a:lnTo>
                    <a:pt x="58" y="188"/>
                  </a:lnTo>
                  <a:lnTo>
                    <a:pt x="58" y="188"/>
                  </a:lnTo>
                  <a:lnTo>
                    <a:pt x="60" y="196"/>
                  </a:lnTo>
                  <a:lnTo>
                    <a:pt x="62" y="204"/>
                  </a:lnTo>
                  <a:lnTo>
                    <a:pt x="64" y="210"/>
                  </a:lnTo>
                  <a:lnTo>
                    <a:pt x="68" y="216"/>
                  </a:lnTo>
                  <a:lnTo>
                    <a:pt x="72" y="220"/>
                  </a:lnTo>
                  <a:lnTo>
                    <a:pt x="78" y="222"/>
                  </a:lnTo>
                  <a:lnTo>
                    <a:pt x="86" y="224"/>
                  </a:lnTo>
                  <a:lnTo>
                    <a:pt x="94" y="226"/>
                  </a:lnTo>
                  <a:lnTo>
                    <a:pt x="94" y="226"/>
                  </a:lnTo>
                  <a:lnTo>
                    <a:pt x="108" y="224"/>
                  </a:lnTo>
                  <a:lnTo>
                    <a:pt x="112" y="222"/>
                  </a:lnTo>
                  <a:lnTo>
                    <a:pt x="118" y="218"/>
                  </a:lnTo>
                  <a:lnTo>
                    <a:pt x="122" y="214"/>
                  </a:lnTo>
                  <a:lnTo>
                    <a:pt x="124" y="208"/>
                  </a:lnTo>
                  <a:lnTo>
                    <a:pt x="126" y="202"/>
                  </a:lnTo>
                  <a:lnTo>
                    <a:pt x="126" y="194"/>
                  </a:lnTo>
                  <a:lnTo>
                    <a:pt x="126" y="194"/>
                  </a:lnTo>
                  <a:lnTo>
                    <a:pt x="124" y="184"/>
                  </a:lnTo>
                  <a:lnTo>
                    <a:pt x="120" y="176"/>
                  </a:lnTo>
                  <a:lnTo>
                    <a:pt x="112" y="170"/>
                  </a:lnTo>
                  <a:lnTo>
                    <a:pt x="102" y="166"/>
                  </a:lnTo>
                  <a:lnTo>
                    <a:pt x="56" y="148"/>
                  </a:lnTo>
                  <a:lnTo>
                    <a:pt x="56" y="148"/>
                  </a:lnTo>
                  <a:lnTo>
                    <a:pt x="44" y="144"/>
                  </a:lnTo>
                  <a:lnTo>
                    <a:pt x="32" y="138"/>
                  </a:lnTo>
                  <a:lnTo>
                    <a:pt x="24" y="130"/>
                  </a:lnTo>
                  <a:lnTo>
                    <a:pt x="16" y="122"/>
                  </a:lnTo>
                  <a:lnTo>
                    <a:pt x="10" y="112"/>
                  </a:lnTo>
                  <a:lnTo>
                    <a:pt x="4" y="102"/>
                  </a:lnTo>
                  <a:lnTo>
                    <a:pt x="2" y="90"/>
                  </a:lnTo>
                  <a:lnTo>
                    <a:pt x="2" y="78"/>
                  </a:lnTo>
                  <a:lnTo>
                    <a:pt x="2" y="78"/>
                  </a:lnTo>
                  <a:lnTo>
                    <a:pt x="2" y="62"/>
                  </a:lnTo>
                  <a:lnTo>
                    <a:pt x="6" y="48"/>
                  </a:lnTo>
                  <a:lnTo>
                    <a:pt x="14" y="34"/>
                  </a:lnTo>
                  <a:lnTo>
                    <a:pt x="24" y="22"/>
                  </a:lnTo>
                  <a:lnTo>
                    <a:pt x="36" y="12"/>
                  </a:lnTo>
                  <a:lnTo>
                    <a:pt x="52" y="6"/>
                  </a:lnTo>
                  <a:lnTo>
                    <a:pt x="72" y="2"/>
                  </a:lnTo>
                  <a:lnTo>
                    <a:pt x="96" y="0"/>
                  </a:lnTo>
                  <a:lnTo>
                    <a:pt x="96" y="0"/>
                  </a:lnTo>
                  <a:lnTo>
                    <a:pt x="118" y="0"/>
                  </a:lnTo>
                  <a:lnTo>
                    <a:pt x="136" y="4"/>
                  </a:lnTo>
                  <a:lnTo>
                    <a:pt x="150" y="10"/>
                  </a:lnTo>
                  <a:lnTo>
                    <a:pt x="162" y="18"/>
                  </a:lnTo>
                  <a:lnTo>
                    <a:pt x="172" y="30"/>
                  </a:lnTo>
                  <a:lnTo>
                    <a:pt x="178" y="42"/>
                  </a:lnTo>
                  <a:lnTo>
                    <a:pt x="182" y="56"/>
                  </a:lnTo>
                  <a:lnTo>
                    <a:pt x="184" y="72"/>
                  </a:lnTo>
                  <a:lnTo>
                    <a:pt x="184" y="84"/>
                  </a:lnTo>
                  <a:lnTo>
                    <a:pt x="124" y="84"/>
                  </a:lnTo>
                  <a:lnTo>
                    <a:pt x="124" y="84"/>
                  </a:lnTo>
                  <a:lnTo>
                    <a:pt x="124" y="66"/>
                  </a:lnTo>
                  <a:lnTo>
                    <a:pt x="122" y="60"/>
                  </a:lnTo>
                  <a:lnTo>
                    <a:pt x="118" y="54"/>
                  </a:lnTo>
                  <a:lnTo>
                    <a:pt x="114" y="50"/>
                  </a:lnTo>
                  <a:lnTo>
                    <a:pt x="110" y="48"/>
                  </a:lnTo>
                  <a:lnTo>
                    <a:pt x="104" y="46"/>
                  </a:lnTo>
                  <a:lnTo>
                    <a:pt x="96" y="44"/>
                  </a:lnTo>
                  <a:lnTo>
                    <a:pt x="96" y="44"/>
                  </a:lnTo>
                  <a:lnTo>
                    <a:pt x="84" y="46"/>
                  </a:lnTo>
                  <a:lnTo>
                    <a:pt x="74" y="52"/>
                  </a:lnTo>
                  <a:lnTo>
                    <a:pt x="70" y="56"/>
                  </a:lnTo>
                  <a:lnTo>
                    <a:pt x="68" y="60"/>
                  </a:lnTo>
                  <a:lnTo>
                    <a:pt x="66" y="66"/>
                  </a:lnTo>
                  <a:lnTo>
                    <a:pt x="64" y="72"/>
                  </a:lnTo>
                  <a:lnTo>
                    <a:pt x="64" y="72"/>
                  </a:lnTo>
                  <a:lnTo>
                    <a:pt x="66" y="82"/>
                  </a:lnTo>
                  <a:lnTo>
                    <a:pt x="70" y="90"/>
                  </a:lnTo>
                  <a:lnTo>
                    <a:pt x="80" y="96"/>
                  </a:lnTo>
                  <a:lnTo>
                    <a:pt x="94" y="102"/>
                  </a:lnTo>
                  <a:lnTo>
                    <a:pt x="134" y="116"/>
                  </a:lnTo>
                  <a:lnTo>
                    <a:pt x="134" y="116"/>
                  </a:lnTo>
                  <a:lnTo>
                    <a:pt x="148" y="122"/>
                  </a:lnTo>
                  <a:lnTo>
                    <a:pt x="160" y="128"/>
                  </a:lnTo>
                  <a:lnTo>
                    <a:pt x="170" y="136"/>
                  </a:lnTo>
                  <a:lnTo>
                    <a:pt x="178" y="144"/>
                  </a:lnTo>
                  <a:lnTo>
                    <a:pt x="182" y="152"/>
                  </a:lnTo>
                  <a:lnTo>
                    <a:pt x="186" y="164"/>
                  </a:lnTo>
                  <a:lnTo>
                    <a:pt x="190" y="176"/>
                  </a:lnTo>
                  <a:lnTo>
                    <a:pt x="190" y="190"/>
                  </a:lnTo>
                  <a:lnTo>
                    <a:pt x="190" y="190"/>
                  </a:lnTo>
                  <a:lnTo>
                    <a:pt x="188" y="208"/>
                  </a:lnTo>
                  <a:lnTo>
                    <a:pt x="182" y="226"/>
                  </a:lnTo>
                  <a:lnTo>
                    <a:pt x="174" y="240"/>
                  </a:lnTo>
                  <a:lnTo>
                    <a:pt x="162" y="250"/>
                  </a:lnTo>
                  <a:lnTo>
                    <a:pt x="148" y="260"/>
                  </a:lnTo>
                  <a:lnTo>
                    <a:pt x="132" y="266"/>
                  </a:lnTo>
                  <a:lnTo>
                    <a:pt x="114" y="270"/>
                  </a:lnTo>
                  <a:lnTo>
                    <a:pt x="94" y="270"/>
                  </a:lnTo>
                  <a:lnTo>
                    <a:pt x="94" y="270"/>
                  </a:lnTo>
                  <a:lnTo>
                    <a:pt x="68" y="270"/>
                  </a:lnTo>
                  <a:lnTo>
                    <a:pt x="48" y="264"/>
                  </a:lnTo>
                  <a:lnTo>
                    <a:pt x="32" y="258"/>
                  </a:lnTo>
                  <a:lnTo>
                    <a:pt x="20" y="248"/>
                  </a:lnTo>
                  <a:lnTo>
                    <a:pt x="10" y="236"/>
                  </a:lnTo>
                  <a:lnTo>
                    <a:pt x="4" y="222"/>
                  </a:lnTo>
                  <a:lnTo>
                    <a:pt x="0" y="206"/>
                  </a:lnTo>
                  <a:lnTo>
                    <a:pt x="0" y="188"/>
                  </a:lnTo>
                  <a:lnTo>
                    <a:pt x="0" y="180"/>
                  </a:lnTo>
                  <a:lnTo>
                    <a:pt x="58" y="18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5" name="Rectangle 29"/>
            <p:cNvSpPr>
              <a:spLocks noChangeArrowheads="1"/>
            </p:cNvSpPr>
            <p:nvPr/>
          </p:nvSpPr>
          <p:spPr bwMode="auto">
            <a:xfrm>
              <a:off x="4030599" y="975360"/>
              <a:ext cx="101600" cy="1174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6" name="Freeform 30"/>
            <p:cNvSpPr>
              <a:spLocks/>
            </p:cNvSpPr>
            <p:nvPr/>
          </p:nvSpPr>
          <p:spPr bwMode="auto">
            <a:xfrm>
              <a:off x="4192524" y="673735"/>
              <a:ext cx="314325" cy="428625"/>
            </a:xfrm>
            <a:custGeom>
              <a:avLst/>
              <a:gdLst/>
              <a:ahLst/>
              <a:cxnLst>
                <a:cxn ang="0">
                  <a:pos x="134" y="100"/>
                </a:cxn>
                <a:cxn ang="0">
                  <a:pos x="132" y="72"/>
                </a:cxn>
                <a:cxn ang="0">
                  <a:pos x="124" y="58"/>
                </a:cxn>
                <a:cxn ang="0">
                  <a:pos x="112" y="48"/>
                </a:cxn>
                <a:cxn ang="0">
                  <a:pos x="104" y="48"/>
                </a:cxn>
                <a:cxn ang="0">
                  <a:pos x="84" y="52"/>
                </a:cxn>
                <a:cxn ang="0">
                  <a:pos x="74" y="70"/>
                </a:cxn>
                <a:cxn ang="0">
                  <a:pos x="68" y="96"/>
                </a:cxn>
                <a:cxn ang="0">
                  <a:pos x="66" y="136"/>
                </a:cxn>
                <a:cxn ang="0">
                  <a:pos x="70" y="192"/>
                </a:cxn>
                <a:cxn ang="0">
                  <a:pos x="78" y="214"/>
                </a:cxn>
                <a:cxn ang="0">
                  <a:pos x="92" y="224"/>
                </a:cxn>
                <a:cxn ang="0">
                  <a:pos x="102" y="226"/>
                </a:cxn>
                <a:cxn ang="0">
                  <a:pos x="116" y="222"/>
                </a:cxn>
                <a:cxn ang="0">
                  <a:pos x="126" y="212"/>
                </a:cxn>
                <a:cxn ang="0">
                  <a:pos x="132" y="192"/>
                </a:cxn>
                <a:cxn ang="0">
                  <a:pos x="198" y="166"/>
                </a:cxn>
                <a:cxn ang="0">
                  <a:pos x="196" y="190"/>
                </a:cxn>
                <a:cxn ang="0">
                  <a:pos x="184" y="228"/>
                </a:cxn>
                <a:cxn ang="0">
                  <a:pos x="160" y="256"/>
                </a:cxn>
                <a:cxn ang="0">
                  <a:pos x="124" y="268"/>
                </a:cxn>
                <a:cxn ang="0">
                  <a:pos x="98" y="270"/>
                </a:cxn>
                <a:cxn ang="0">
                  <a:pos x="56" y="264"/>
                </a:cxn>
                <a:cxn ang="0">
                  <a:pos x="38" y="254"/>
                </a:cxn>
                <a:cxn ang="0">
                  <a:pos x="24" y="242"/>
                </a:cxn>
                <a:cxn ang="0">
                  <a:pos x="14" y="224"/>
                </a:cxn>
                <a:cxn ang="0">
                  <a:pos x="2" y="170"/>
                </a:cxn>
                <a:cxn ang="0">
                  <a:pos x="0" y="136"/>
                </a:cxn>
                <a:cxn ang="0">
                  <a:pos x="4" y="84"/>
                </a:cxn>
                <a:cxn ang="0">
                  <a:pos x="12" y="56"/>
                </a:cxn>
                <a:cxn ang="0">
                  <a:pos x="24" y="36"/>
                </a:cxn>
                <a:cxn ang="0">
                  <a:pos x="36" y="20"/>
                </a:cxn>
                <a:cxn ang="0">
                  <a:pos x="54" y="10"/>
                </a:cxn>
                <a:cxn ang="0">
                  <a:pos x="82" y="2"/>
                </a:cxn>
                <a:cxn ang="0">
                  <a:pos x="104" y="0"/>
                </a:cxn>
                <a:cxn ang="0">
                  <a:pos x="144" y="6"/>
                </a:cxn>
                <a:cxn ang="0">
                  <a:pos x="174" y="26"/>
                </a:cxn>
                <a:cxn ang="0">
                  <a:pos x="192" y="58"/>
                </a:cxn>
                <a:cxn ang="0">
                  <a:pos x="198" y="100"/>
                </a:cxn>
              </a:cxnLst>
              <a:rect l="0" t="0" r="r" b="b"/>
              <a:pathLst>
                <a:path w="198" h="270">
                  <a:moveTo>
                    <a:pt x="134" y="100"/>
                  </a:moveTo>
                  <a:lnTo>
                    <a:pt x="134" y="100"/>
                  </a:lnTo>
                  <a:lnTo>
                    <a:pt x="132" y="80"/>
                  </a:lnTo>
                  <a:lnTo>
                    <a:pt x="132" y="72"/>
                  </a:lnTo>
                  <a:lnTo>
                    <a:pt x="128" y="64"/>
                  </a:lnTo>
                  <a:lnTo>
                    <a:pt x="124" y="58"/>
                  </a:lnTo>
                  <a:lnTo>
                    <a:pt x="120" y="52"/>
                  </a:lnTo>
                  <a:lnTo>
                    <a:pt x="112" y="48"/>
                  </a:lnTo>
                  <a:lnTo>
                    <a:pt x="104" y="48"/>
                  </a:lnTo>
                  <a:lnTo>
                    <a:pt x="104" y="48"/>
                  </a:lnTo>
                  <a:lnTo>
                    <a:pt x="94" y="48"/>
                  </a:lnTo>
                  <a:lnTo>
                    <a:pt x="84" y="52"/>
                  </a:lnTo>
                  <a:lnTo>
                    <a:pt x="78" y="60"/>
                  </a:lnTo>
                  <a:lnTo>
                    <a:pt x="74" y="70"/>
                  </a:lnTo>
                  <a:lnTo>
                    <a:pt x="70" y="82"/>
                  </a:lnTo>
                  <a:lnTo>
                    <a:pt x="68" y="96"/>
                  </a:lnTo>
                  <a:lnTo>
                    <a:pt x="66" y="136"/>
                  </a:lnTo>
                  <a:lnTo>
                    <a:pt x="66" y="136"/>
                  </a:lnTo>
                  <a:lnTo>
                    <a:pt x="68" y="176"/>
                  </a:lnTo>
                  <a:lnTo>
                    <a:pt x="70" y="192"/>
                  </a:lnTo>
                  <a:lnTo>
                    <a:pt x="72" y="204"/>
                  </a:lnTo>
                  <a:lnTo>
                    <a:pt x="78" y="214"/>
                  </a:lnTo>
                  <a:lnTo>
                    <a:pt x="84" y="220"/>
                  </a:lnTo>
                  <a:lnTo>
                    <a:pt x="92" y="224"/>
                  </a:lnTo>
                  <a:lnTo>
                    <a:pt x="102" y="226"/>
                  </a:lnTo>
                  <a:lnTo>
                    <a:pt x="102" y="226"/>
                  </a:lnTo>
                  <a:lnTo>
                    <a:pt x="110" y="224"/>
                  </a:lnTo>
                  <a:lnTo>
                    <a:pt x="116" y="222"/>
                  </a:lnTo>
                  <a:lnTo>
                    <a:pt x="122" y="218"/>
                  </a:lnTo>
                  <a:lnTo>
                    <a:pt x="126" y="212"/>
                  </a:lnTo>
                  <a:lnTo>
                    <a:pt x="130" y="202"/>
                  </a:lnTo>
                  <a:lnTo>
                    <a:pt x="132" y="192"/>
                  </a:lnTo>
                  <a:lnTo>
                    <a:pt x="134" y="166"/>
                  </a:lnTo>
                  <a:lnTo>
                    <a:pt x="198" y="166"/>
                  </a:lnTo>
                  <a:lnTo>
                    <a:pt x="198" y="166"/>
                  </a:lnTo>
                  <a:lnTo>
                    <a:pt x="196" y="190"/>
                  </a:lnTo>
                  <a:lnTo>
                    <a:pt x="192" y="210"/>
                  </a:lnTo>
                  <a:lnTo>
                    <a:pt x="184" y="228"/>
                  </a:lnTo>
                  <a:lnTo>
                    <a:pt x="174" y="244"/>
                  </a:lnTo>
                  <a:lnTo>
                    <a:pt x="160" y="256"/>
                  </a:lnTo>
                  <a:lnTo>
                    <a:pt x="144" y="264"/>
                  </a:lnTo>
                  <a:lnTo>
                    <a:pt x="124" y="268"/>
                  </a:lnTo>
                  <a:lnTo>
                    <a:pt x="98" y="270"/>
                  </a:lnTo>
                  <a:lnTo>
                    <a:pt x="98" y="270"/>
                  </a:lnTo>
                  <a:lnTo>
                    <a:pt x="76" y="270"/>
                  </a:lnTo>
                  <a:lnTo>
                    <a:pt x="56" y="264"/>
                  </a:lnTo>
                  <a:lnTo>
                    <a:pt x="46" y="260"/>
                  </a:lnTo>
                  <a:lnTo>
                    <a:pt x="38" y="254"/>
                  </a:lnTo>
                  <a:lnTo>
                    <a:pt x="32" y="248"/>
                  </a:lnTo>
                  <a:lnTo>
                    <a:pt x="24" y="242"/>
                  </a:lnTo>
                  <a:lnTo>
                    <a:pt x="20" y="234"/>
                  </a:lnTo>
                  <a:lnTo>
                    <a:pt x="14" y="224"/>
                  </a:lnTo>
                  <a:lnTo>
                    <a:pt x="6" y="200"/>
                  </a:lnTo>
                  <a:lnTo>
                    <a:pt x="2" y="170"/>
                  </a:lnTo>
                  <a:lnTo>
                    <a:pt x="0" y="136"/>
                  </a:lnTo>
                  <a:lnTo>
                    <a:pt x="0" y="136"/>
                  </a:lnTo>
                  <a:lnTo>
                    <a:pt x="2" y="98"/>
                  </a:lnTo>
                  <a:lnTo>
                    <a:pt x="4" y="84"/>
                  </a:lnTo>
                  <a:lnTo>
                    <a:pt x="8" y="70"/>
                  </a:lnTo>
                  <a:lnTo>
                    <a:pt x="12" y="56"/>
                  </a:lnTo>
                  <a:lnTo>
                    <a:pt x="18" y="46"/>
                  </a:lnTo>
                  <a:lnTo>
                    <a:pt x="24" y="36"/>
                  </a:lnTo>
                  <a:lnTo>
                    <a:pt x="30" y="28"/>
                  </a:lnTo>
                  <a:lnTo>
                    <a:pt x="36" y="20"/>
                  </a:lnTo>
                  <a:lnTo>
                    <a:pt x="44" y="14"/>
                  </a:lnTo>
                  <a:lnTo>
                    <a:pt x="54" y="10"/>
                  </a:lnTo>
                  <a:lnTo>
                    <a:pt x="62" y="6"/>
                  </a:lnTo>
                  <a:lnTo>
                    <a:pt x="82" y="2"/>
                  </a:lnTo>
                  <a:lnTo>
                    <a:pt x="104" y="0"/>
                  </a:lnTo>
                  <a:lnTo>
                    <a:pt x="104" y="0"/>
                  </a:lnTo>
                  <a:lnTo>
                    <a:pt x="126" y="2"/>
                  </a:lnTo>
                  <a:lnTo>
                    <a:pt x="144" y="6"/>
                  </a:lnTo>
                  <a:lnTo>
                    <a:pt x="160" y="16"/>
                  </a:lnTo>
                  <a:lnTo>
                    <a:pt x="174" y="26"/>
                  </a:lnTo>
                  <a:lnTo>
                    <a:pt x="184" y="40"/>
                  </a:lnTo>
                  <a:lnTo>
                    <a:pt x="192" y="58"/>
                  </a:lnTo>
                  <a:lnTo>
                    <a:pt x="196" y="78"/>
                  </a:lnTo>
                  <a:lnTo>
                    <a:pt x="198" y="100"/>
                  </a:lnTo>
                  <a:lnTo>
                    <a:pt x="134" y="10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7" name="Freeform 31"/>
            <p:cNvSpPr>
              <a:spLocks noEditPoints="1"/>
            </p:cNvSpPr>
            <p:nvPr/>
          </p:nvSpPr>
          <p:spPr bwMode="auto">
            <a:xfrm>
              <a:off x="4544949" y="673735"/>
              <a:ext cx="323850" cy="428625"/>
            </a:xfrm>
            <a:custGeom>
              <a:avLst/>
              <a:gdLst/>
              <a:ahLst/>
              <a:cxnLst>
                <a:cxn ang="0">
                  <a:pos x="102" y="0"/>
                </a:cxn>
                <a:cxn ang="0">
                  <a:pos x="130" y="2"/>
                </a:cxn>
                <a:cxn ang="0">
                  <a:pos x="152" y="8"/>
                </a:cxn>
                <a:cxn ang="0">
                  <a:pos x="170" y="18"/>
                </a:cxn>
                <a:cxn ang="0">
                  <a:pos x="182" y="34"/>
                </a:cxn>
                <a:cxn ang="0">
                  <a:pos x="192" y="52"/>
                </a:cxn>
                <a:cxn ang="0">
                  <a:pos x="202" y="104"/>
                </a:cxn>
                <a:cxn ang="0">
                  <a:pos x="204" y="136"/>
                </a:cxn>
                <a:cxn ang="0">
                  <a:pos x="198" y="194"/>
                </a:cxn>
                <a:cxn ang="0">
                  <a:pos x="188" y="226"/>
                </a:cxn>
                <a:cxn ang="0">
                  <a:pos x="176" y="244"/>
                </a:cxn>
                <a:cxn ang="0">
                  <a:pos x="160" y="256"/>
                </a:cxn>
                <a:cxn ang="0">
                  <a:pos x="140" y="266"/>
                </a:cxn>
                <a:cxn ang="0">
                  <a:pos x="102" y="270"/>
                </a:cxn>
                <a:cxn ang="0">
                  <a:pos x="88" y="270"/>
                </a:cxn>
                <a:cxn ang="0">
                  <a:pos x="64" y="266"/>
                </a:cxn>
                <a:cxn ang="0">
                  <a:pos x="44" y="258"/>
                </a:cxn>
                <a:cxn ang="0">
                  <a:pos x="28" y="244"/>
                </a:cxn>
                <a:cxn ang="0">
                  <a:pos x="16" y="228"/>
                </a:cxn>
                <a:cxn ang="0">
                  <a:pos x="6" y="194"/>
                </a:cxn>
                <a:cxn ang="0">
                  <a:pos x="0" y="136"/>
                </a:cxn>
                <a:cxn ang="0">
                  <a:pos x="2" y="104"/>
                </a:cxn>
                <a:cxn ang="0">
                  <a:pos x="14" y="54"/>
                </a:cxn>
                <a:cxn ang="0">
                  <a:pos x="24" y="34"/>
                </a:cxn>
                <a:cxn ang="0">
                  <a:pos x="38" y="20"/>
                </a:cxn>
                <a:cxn ang="0">
                  <a:pos x="54" y="8"/>
                </a:cxn>
                <a:cxn ang="0">
                  <a:pos x="76" y="2"/>
                </a:cxn>
                <a:cxn ang="0">
                  <a:pos x="102" y="0"/>
                </a:cxn>
                <a:cxn ang="0">
                  <a:pos x="102" y="226"/>
                </a:cxn>
                <a:cxn ang="0">
                  <a:pos x="120" y="220"/>
                </a:cxn>
                <a:cxn ang="0">
                  <a:pos x="130" y="204"/>
                </a:cxn>
                <a:cxn ang="0">
                  <a:pos x="136" y="176"/>
                </a:cxn>
                <a:cxn ang="0">
                  <a:pos x="138" y="136"/>
                </a:cxn>
                <a:cxn ang="0">
                  <a:pos x="134" y="78"/>
                </a:cxn>
                <a:cxn ang="0">
                  <a:pos x="126" y="56"/>
                </a:cxn>
                <a:cxn ang="0">
                  <a:pos x="112" y="46"/>
                </a:cxn>
                <a:cxn ang="0">
                  <a:pos x="102" y="44"/>
                </a:cxn>
                <a:cxn ang="0">
                  <a:pos x="84" y="52"/>
                </a:cxn>
                <a:cxn ang="0">
                  <a:pos x="72" y="70"/>
                </a:cxn>
                <a:cxn ang="0">
                  <a:pos x="68" y="98"/>
                </a:cxn>
                <a:cxn ang="0">
                  <a:pos x="66" y="136"/>
                </a:cxn>
                <a:cxn ang="0">
                  <a:pos x="70" y="186"/>
                </a:cxn>
                <a:cxn ang="0">
                  <a:pos x="76" y="210"/>
                </a:cxn>
                <a:cxn ang="0">
                  <a:pos x="92" y="224"/>
                </a:cxn>
                <a:cxn ang="0">
                  <a:pos x="102" y="226"/>
                </a:cxn>
              </a:cxnLst>
              <a:rect l="0" t="0" r="r" b="b"/>
              <a:pathLst>
                <a:path w="204" h="270">
                  <a:moveTo>
                    <a:pt x="102" y="0"/>
                  </a:moveTo>
                  <a:lnTo>
                    <a:pt x="102" y="0"/>
                  </a:lnTo>
                  <a:lnTo>
                    <a:pt x="116" y="0"/>
                  </a:lnTo>
                  <a:lnTo>
                    <a:pt x="130" y="2"/>
                  </a:lnTo>
                  <a:lnTo>
                    <a:pt x="142" y="4"/>
                  </a:lnTo>
                  <a:lnTo>
                    <a:pt x="152" y="8"/>
                  </a:lnTo>
                  <a:lnTo>
                    <a:pt x="162" y="12"/>
                  </a:lnTo>
                  <a:lnTo>
                    <a:pt x="170" y="18"/>
                  </a:lnTo>
                  <a:lnTo>
                    <a:pt x="176" y="26"/>
                  </a:lnTo>
                  <a:lnTo>
                    <a:pt x="182" y="34"/>
                  </a:lnTo>
                  <a:lnTo>
                    <a:pt x="188" y="42"/>
                  </a:lnTo>
                  <a:lnTo>
                    <a:pt x="192" y="52"/>
                  </a:lnTo>
                  <a:lnTo>
                    <a:pt x="200" y="76"/>
                  </a:lnTo>
                  <a:lnTo>
                    <a:pt x="202" y="104"/>
                  </a:lnTo>
                  <a:lnTo>
                    <a:pt x="204" y="136"/>
                  </a:lnTo>
                  <a:lnTo>
                    <a:pt x="204" y="136"/>
                  </a:lnTo>
                  <a:lnTo>
                    <a:pt x="202" y="166"/>
                  </a:lnTo>
                  <a:lnTo>
                    <a:pt x="198" y="194"/>
                  </a:lnTo>
                  <a:lnTo>
                    <a:pt x="192" y="216"/>
                  </a:lnTo>
                  <a:lnTo>
                    <a:pt x="188" y="226"/>
                  </a:lnTo>
                  <a:lnTo>
                    <a:pt x="182" y="236"/>
                  </a:lnTo>
                  <a:lnTo>
                    <a:pt x="176" y="244"/>
                  </a:lnTo>
                  <a:lnTo>
                    <a:pt x="168" y="250"/>
                  </a:lnTo>
                  <a:lnTo>
                    <a:pt x="160" y="256"/>
                  </a:lnTo>
                  <a:lnTo>
                    <a:pt x="150" y="262"/>
                  </a:lnTo>
                  <a:lnTo>
                    <a:pt x="140" y="266"/>
                  </a:lnTo>
                  <a:lnTo>
                    <a:pt x="128" y="268"/>
                  </a:lnTo>
                  <a:lnTo>
                    <a:pt x="102" y="270"/>
                  </a:lnTo>
                  <a:lnTo>
                    <a:pt x="102" y="270"/>
                  </a:lnTo>
                  <a:lnTo>
                    <a:pt x="88" y="270"/>
                  </a:lnTo>
                  <a:lnTo>
                    <a:pt x="76" y="268"/>
                  </a:lnTo>
                  <a:lnTo>
                    <a:pt x="64" y="266"/>
                  </a:lnTo>
                  <a:lnTo>
                    <a:pt x="54" y="262"/>
                  </a:lnTo>
                  <a:lnTo>
                    <a:pt x="44" y="258"/>
                  </a:lnTo>
                  <a:lnTo>
                    <a:pt x="36" y="252"/>
                  </a:lnTo>
                  <a:lnTo>
                    <a:pt x="28" y="244"/>
                  </a:lnTo>
                  <a:lnTo>
                    <a:pt x="22" y="236"/>
                  </a:lnTo>
                  <a:lnTo>
                    <a:pt x="16" y="228"/>
                  </a:lnTo>
                  <a:lnTo>
                    <a:pt x="12" y="218"/>
                  </a:lnTo>
                  <a:lnTo>
                    <a:pt x="6" y="194"/>
                  </a:lnTo>
                  <a:lnTo>
                    <a:pt x="2" y="166"/>
                  </a:lnTo>
                  <a:lnTo>
                    <a:pt x="0" y="136"/>
                  </a:lnTo>
                  <a:lnTo>
                    <a:pt x="0" y="136"/>
                  </a:lnTo>
                  <a:lnTo>
                    <a:pt x="2" y="104"/>
                  </a:lnTo>
                  <a:lnTo>
                    <a:pt x="6" y="76"/>
                  </a:lnTo>
                  <a:lnTo>
                    <a:pt x="14" y="54"/>
                  </a:lnTo>
                  <a:lnTo>
                    <a:pt x="18" y="44"/>
                  </a:lnTo>
                  <a:lnTo>
                    <a:pt x="24" y="34"/>
                  </a:lnTo>
                  <a:lnTo>
                    <a:pt x="30" y="26"/>
                  </a:lnTo>
                  <a:lnTo>
                    <a:pt x="38" y="20"/>
                  </a:lnTo>
                  <a:lnTo>
                    <a:pt x="46" y="14"/>
                  </a:lnTo>
                  <a:lnTo>
                    <a:pt x="54" y="8"/>
                  </a:lnTo>
                  <a:lnTo>
                    <a:pt x="64" y="4"/>
                  </a:lnTo>
                  <a:lnTo>
                    <a:pt x="76" y="2"/>
                  </a:lnTo>
                  <a:lnTo>
                    <a:pt x="102" y="0"/>
                  </a:lnTo>
                  <a:lnTo>
                    <a:pt x="102" y="0"/>
                  </a:lnTo>
                  <a:close/>
                  <a:moveTo>
                    <a:pt x="102" y="226"/>
                  </a:moveTo>
                  <a:lnTo>
                    <a:pt x="102" y="226"/>
                  </a:lnTo>
                  <a:lnTo>
                    <a:pt x="112" y="224"/>
                  </a:lnTo>
                  <a:lnTo>
                    <a:pt x="120" y="220"/>
                  </a:lnTo>
                  <a:lnTo>
                    <a:pt x="126" y="214"/>
                  </a:lnTo>
                  <a:lnTo>
                    <a:pt x="130" y="204"/>
                  </a:lnTo>
                  <a:lnTo>
                    <a:pt x="134" y="192"/>
                  </a:lnTo>
                  <a:lnTo>
                    <a:pt x="136" y="176"/>
                  </a:lnTo>
                  <a:lnTo>
                    <a:pt x="138" y="136"/>
                  </a:lnTo>
                  <a:lnTo>
                    <a:pt x="138" y="136"/>
                  </a:lnTo>
                  <a:lnTo>
                    <a:pt x="136" y="94"/>
                  </a:lnTo>
                  <a:lnTo>
                    <a:pt x="134" y="78"/>
                  </a:lnTo>
                  <a:lnTo>
                    <a:pt x="130" y="66"/>
                  </a:lnTo>
                  <a:lnTo>
                    <a:pt x="126" y="56"/>
                  </a:lnTo>
                  <a:lnTo>
                    <a:pt x="120" y="50"/>
                  </a:lnTo>
                  <a:lnTo>
                    <a:pt x="112" y="46"/>
                  </a:lnTo>
                  <a:lnTo>
                    <a:pt x="102" y="44"/>
                  </a:lnTo>
                  <a:lnTo>
                    <a:pt x="102" y="44"/>
                  </a:lnTo>
                  <a:lnTo>
                    <a:pt x="92" y="46"/>
                  </a:lnTo>
                  <a:lnTo>
                    <a:pt x="84" y="52"/>
                  </a:lnTo>
                  <a:lnTo>
                    <a:pt x="76" y="60"/>
                  </a:lnTo>
                  <a:lnTo>
                    <a:pt x="72" y="70"/>
                  </a:lnTo>
                  <a:lnTo>
                    <a:pt x="70" y="84"/>
                  </a:lnTo>
                  <a:lnTo>
                    <a:pt x="68" y="98"/>
                  </a:lnTo>
                  <a:lnTo>
                    <a:pt x="66" y="136"/>
                  </a:lnTo>
                  <a:lnTo>
                    <a:pt x="66" y="136"/>
                  </a:lnTo>
                  <a:lnTo>
                    <a:pt x="68" y="172"/>
                  </a:lnTo>
                  <a:lnTo>
                    <a:pt x="70" y="186"/>
                  </a:lnTo>
                  <a:lnTo>
                    <a:pt x="72" y="200"/>
                  </a:lnTo>
                  <a:lnTo>
                    <a:pt x="76" y="210"/>
                  </a:lnTo>
                  <a:lnTo>
                    <a:pt x="84" y="218"/>
                  </a:lnTo>
                  <a:lnTo>
                    <a:pt x="92" y="224"/>
                  </a:lnTo>
                  <a:lnTo>
                    <a:pt x="102" y="226"/>
                  </a:lnTo>
                  <a:lnTo>
                    <a:pt x="102" y="22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sp>
          <p:nvSpPr>
            <p:cNvPr id="18" name="Freeform 32"/>
            <p:cNvSpPr>
              <a:spLocks/>
            </p:cNvSpPr>
            <p:nvPr/>
          </p:nvSpPr>
          <p:spPr bwMode="auto">
            <a:xfrm>
              <a:off x="4925949" y="673735"/>
              <a:ext cx="504825" cy="419100"/>
            </a:xfrm>
            <a:custGeom>
              <a:avLst/>
              <a:gdLst/>
              <a:ahLst/>
              <a:cxnLst>
                <a:cxn ang="0">
                  <a:pos x="62" y="6"/>
                </a:cxn>
                <a:cxn ang="0">
                  <a:pos x="64" y="32"/>
                </a:cxn>
                <a:cxn ang="0">
                  <a:pos x="76" y="18"/>
                </a:cxn>
                <a:cxn ang="0">
                  <a:pos x="92" y="8"/>
                </a:cxn>
                <a:cxn ang="0">
                  <a:pos x="128" y="0"/>
                </a:cxn>
                <a:cxn ang="0">
                  <a:pos x="140" y="0"/>
                </a:cxn>
                <a:cxn ang="0">
                  <a:pos x="158" y="6"/>
                </a:cxn>
                <a:cxn ang="0">
                  <a:pos x="174" y="16"/>
                </a:cxn>
                <a:cxn ang="0">
                  <a:pos x="184" y="32"/>
                </a:cxn>
                <a:cxn ang="0">
                  <a:pos x="188" y="40"/>
                </a:cxn>
                <a:cxn ang="0">
                  <a:pos x="194" y="32"/>
                </a:cxn>
                <a:cxn ang="0">
                  <a:pos x="206" y="16"/>
                </a:cxn>
                <a:cxn ang="0">
                  <a:pos x="222" y="6"/>
                </a:cxn>
                <a:cxn ang="0">
                  <a:pos x="242" y="0"/>
                </a:cxn>
                <a:cxn ang="0">
                  <a:pos x="254" y="0"/>
                </a:cxn>
                <a:cxn ang="0">
                  <a:pos x="282" y="4"/>
                </a:cxn>
                <a:cxn ang="0">
                  <a:pos x="302" y="20"/>
                </a:cxn>
                <a:cxn ang="0">
                  <a:pos x="314" y="44"/>
                </a:cxn>
                <a:cxn ang="0">
                  <a:pos x="318" y="76"/>
                </a:cxn>
                <a:cxn ang="0">
                  <a:pos x="252" y="264"/>
                </a:cxn>
                <a:cxn ang="0">
                  <a:pos x="252" y="84"/>
                </a:cxn>
                <a:cxn ang="0">
                  <a:pos x="246" y="60"/>
                </a:cxn>
                <a:cxn ang="0">
                  <a:pos x="238" y="52"/>
                </a:cxn>
                <a:cxn ang="0">
                  <a:pos x="226" y="50"/>
                </a:cxn>
                <a:cxn ang="0">
                  <a:pos x="218" y="52"/>
                </a:cxn>
                <a:cxn ang="0">
                  <a:pos x="206" y="56"/>
                </a:cxn>
                <a:cxn ang="0">
                  <a:pos x="198" y="68"/>
                </a:cxn>
                <a:cxn ang="0">
                  <a:pos x="192" y="84"/>
                </a:cxn>
                <a:cxn ang="0">
                  <a:pos x="192" y="264"/>
                </a:cxn>
                <a:cxn ang="0">
                  <a:pos x="126" y="84"/>
                </a:cxn>
                <a:cxn ang="0">
                  <a:pos x="124" y="70"/>
                </a:cxn>
                <a:cxn ang="0">
                  <a:pos x="116" y="56"/>
                </a:cxn>
                <a:cxn ang="0">
                  <a:pos x="106" y="50"/>
                </a:cxn>
                <a:cxn ang="0">
                  <a:pos x="100" y="50"/>
                </a:cxn>
                <a:cxn ang="0">
                  <a:pos x="86" y="54"/>
                </a:cxn>
                <a:cxn ang="0">
                  <a:pos x="74" y="62"/>
                </a:cxn>
                <a:cxn ang="0">
                  <a:pos x="68" y="76"/>
                </a:cxn>
                <a:cxn ang="0">
                  <a:pos x="66" y="94"/>
                </a:cxn>
                <a:cxn ang="0">
                  <a:pos x="0" y="264"/>
                </a:cxn>
              </a:cxnLst>
              <a:rect l="0" t="0" r="r" b="b"/>
              <a:pathLst>
                <a:path w="318" h="264">
                  <a:moveTo>
                    <a:pt x="0" y="6"/>
                  </a:moveTo>
                  <a:lnTo>
                    <a:pt x="62" y="6"/>
                  </a:lnTo>
                  <a:lnTo>
                    <a:pt x="62" y="32"/>
                  </a:lnTo>
                  <a:lnTo>
                    <a:pt x="64" y="32"/>
                  </a:lnTo>
                  <a:lnTo>
                    <a:pt x="64" y="32"/>
                  </a:lnTo>
                  <a:lnTo>
                    <a:pt x="76" y="18"/>
                  </a:lnTo>
                  <a:lnTo>
                    <a:pt x="84" y="12"/>
                  </a:lnTo>
                  <a:lnTo>
                    <a:pt x="92" y="8"/>
                  </a:lnTo>
                  <a:lnTo>
                    <a:pt x="110" y="2"/>
                  </a:lnTo>
                  <a:lnTo>
                    <a:pt x="128" y="0"/>
                  </a:lnTo>
                  <a:lnTo>
                    <a:pt x="128" y="0"/>
                  </a:lnTo>
                  <a:lnTo>
                    <a:pt x="140" y="0"/>
                  </a:lnTo>
                  <a:lnTo>
                    <a:pt x="150" y="2"/>
                  </a:lnTo>
                  <a:lnTo>
                    <a:pt x="158" y="6"/>
                  </a:lnTo>
                  <a:lnTo>
                    <a:pt x="166" y="10"/>
                  </a:lnTo>
                  <a:lnTo>
                    <a:pt x="174" y="16"/>
                  </a:lnTo>
                  <a:lnTo>
                    <a:pt x="180" y="24"/>
                  </a:lnTo>
                  <a:lnTo>
                    <a:pt x="184" y="32"/>
                  </a:lnTo>
                  <a:lnTo>
                    <a:pt x="188" y="40"/>
                  </a:lnTo>
                  <a:lnTo>
                    <a:pt x="188" y="40"/>
                  </a:lnTo>
                  <a:lnTo>
                    <a:pt x="188" y="40"/>
                  </a:lnTo>
                  <a:lnTo>
                    <a:pt x="194" y="32"/>
                  </a:lnTo>
                  <a:lnTo>
                    <a:pt x="198" y="22"/>
                  </a:lnTo>
                  <a:lnTo>
                    <a:pt x="206" y="16"/>
                  </a:lnTo>
                  <a:lnTo>
                    <a:pt x="214" y="10"/>
                  </a:lnTo>
                  <a:lnTo>
                    <a:pt x="222" y="6"/>
                  </a:lnTo>
                  <a:lnTo>
                    <a:pt x="232" y="2"/>
                  </a:lnTo>
                  <a:lnTo>
                    <a:pt x="242" y="0"/>
                  </a:lnTo>
                  <a:lnTo>
                    <a:pt x="254" y="0"/>
                  </a:lnTo>
                  <a:lnTo>
                    <a:pt x="254" y="0"/>
                  </a:lnTo>
                  <a:lnTo>
                    <a:pt x="270" y="0"/>
                  </a:lnTo>
                  <a:lnTo>
                    <a:pt x="282" y="4"/>
                  </a:lnTo>
                  <a:lnTo>
                    <a:pt x="294" y="10"/>
                  </a:lnTo>
                  <a:lnTo>
                    <a:pt x="302" y="20"/>
                  </a:lnTo>
                  <a:lnTo>
                    <a:pt x="310" y="30"/>
                  </a:lnTo>
                  <a:lnTo>
                    <a:pt x="314" y="44"/>
                  </a:lnTo>
                  <a:lnTo>
                    <a:pt x="318" y="60"/>
                  </a:lnTo>
                  <a:lnTo>
                    <a:pt x="318" y="76"/>
                  </a:lnTo>
                  <a:lnTo>
                    <a:pt x="318" y="264"/>
                  </a:lnTo>
                  <a:lnTo>
                    <a:pt x="252" y="264"/>
                  </a:lnTo>
                  <a:lnTo>
                    <a:pt x="252" y="84"/>
                  </a:lnTo>
                  <a:lnTo>
                    <a:pt x="252" y="84"/>
                  </a:lnTo>
                  <a:lnTo>
                    <a:pt x="250" y="70"/>
                  </a:lnTo>
                  <a:lnTo>
                    <a:pt x="246" y="60"/>
                  </a:lnTo>
                  <a:lnTo>
                    <a:pt x="242" y="56"/>
                  </a:lnTo>
                  <a:lnTo>
                    <a:pt x="238" y="52"/>
                  </a:lnTo>
                  <a:lnTo>
                    <a:pt x="232" y="50"/>
                  </a:lnTo>
                  <a:lnTo>
                    <a:pt x="226" y="50"/>
                  </a:lnTo>
                  <a:lnTo>
                    <a:pt x="226" y="50"/>
                  </a:lnTo>
                  <a:lnTo>
                    <a:pt x="218" y="52"/>
                  </a:lnTo>
                  <a:lnTo>
                    <a:pt x="212" y="54"/>
                  </a:lnTo>
                  <a:lnTo>
                    <a:pt x="206" y="56"/>
                  </a:lnTo>
                  <a:lnTo>
                    <a:pt x="202" y="62"/>
                  </a:lnTo>
                  <a:lnTo>
                    <a:pt x="198" y="68"/>
                  </a:lnTo>
                  <a:lnTo>
                    <a:pt x="194" y="76"/>
                  </a:lnTo>
                  <a:lnTo>
                    <a:pt x="192" y="84"/>
                  </a:lnTo>
                  <a:lnTo>
                    <a:pt x="192" y="94"/>
                  </a:lnTo>
                  <a:lnTo>
                    <a:pt x="192" y="264"/>
                  </a:lnTo>
                  <a:lnTo>
                    <a:pt x="126" y="264"/>
                  </a:lnTo>
                  <a:lnTo>
                    <a:pt x="126" y="84"/>
                  </a:lnTo>
                  <a:lnTo>
                    <a:pt x="126" y="84"/>
                  </a:lnTo>
                  <a:lnTo>
                    <a:pt x="124" y="70"/>
                  </a:lnTo>
                  <a:lnTo>
                    <a:pt x="120" y="60"/>
                  </a:lnTo>
                  <a:lnTo>
                    <a:pt x="116" y="56"/>
                  </a:lnTo>
                  <a:lnTo>
                    <a:pt x="112" y="52"/>
                  </a:lnTo>
                  <a:lnTo>
                    <a:pt x="106" y="50"/>
                  </a:lnTo>
                  <a:lnTo>
                    <a:pt x="100" y="50"/>
                  </a:lnTo>
                  <a:lnTo>
                    <a:pt x="100" y="50"/>
                  </a:lnTo>
                  <a:lnTo>
                    <a:pt x="92" y="52"/>
                  </a:lnTo>
                  <a:lnTo>
                    <a:pt x="86" y="54"/>
                  </a:lnTo>
                  <a:lnTo>
                    <a:pt x="80" y="56"/>
                  </a:lnTo>
                  <a:lnTo>
                    <a:pt x="74" y="62"/>
                  </a:lnTo>
                  <a:lnTo>
                    <a:pt x="70" y="68"/>
                  </a:lnTo>
                  <a:lnTo>
                    <a:pt x="68" y="76"/>
                  </a:lnTo>
                  <a:lnTo>
                    <a:pt x="66" y="84"/>
                  </a:lnTo>
                  <a:lnTo>
                    <a:pt x="66" y="94"/>
                  </a:lnTo>
                  <a:lnTo>
                    <a:pt x="66" y="264"/>
                  </a:lnTo>
                  <a:lnTo>
                    <a:pt x="0" y="264"/>
                  </a:lnTo>
                  <a:lnTo>
                    <a:pt x="0"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1400">
                <a:solidFill>
                  <a:srgbClr val="292929"/>
                </a:solidFill>
                <a:ea typeface="ＭＳ Ｐゴシック" pitchFamily="34" charset="-128"/>
              </a:endParaRPr>
            </a:p>
          </p:txBody>
        </p:sp>
      </p:grpSp>
      <p:sp>
        <p:nvSpPr>
          <p:cNvPr id="19" name="Rectangle 18">
            <a:hlinkClick r:id="rId3"/>
          </p:cNvPr>
          <p:cNvSpPr/>
          <p:nvPr userDrawn="1"/>
        </p:nvSpPr>
        <p:spPr bwMode="auto">
          <a:xfrm>
            <a:off x="3669030" y="6314349"/>
            <a:ext cx="1805940" cy="283464"/>
          </a:xfrm>
          <a:prstGeom prst="rect">
            <a:avLst/>
          </a:prstGeom>
          <a:solidFill>
            <a:schemeClr val="bg1">
              <a:alpha val="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20" name="Rectangle 45"/>
          <p:cNvSpPr>
            <a:spLocks noGrp="1" noChangeArrowheads="1"/>
          </p:cNvSpPr>
          <p:nvPr>
            <p:ph type="subTitle" sz="quarter" idx="1" hasCustomPrompt="1"/>
          </p:nvPr>
        </p:nvSpPr>
        <p:spPr>
          <a:xfrm>
            <a:off x="2303080" y="3267926"/>
            <a:ext cx="4537841" cy="355482"/>
          </a:xfrm>
        </p:spPr>
        <p:txBody>
          <a:bodyPr/>
          <a:lstStyle>
            <a:lvl1pPr marL="0" indent="0" algn="ctr">
              <a:lnSpc>
                <a:spcPct val="95000"/>
              </a:lnSpc>
              <a:spcBef>
                <a:spcPct val="0"/>
              </a:spcBef>
              <a:spcAft>
                <a:spcPct val="0"/>
              </a:spcAft>
              <a:buFont typeface="Wingdings" pitchFamily="2" charset="2"/>
              <a:buNone/>
              <a:defRPr sz="1800" b="1" baseline="0">
                <a:solidFill>
                  <a:srgbClr val="D9D9D9"/>
                </a:solidFill>
                <a:latin typeface="Arial Narrow" pitchFamily="34" charset="0"/>
              </a:defRPr>
            </a:lvl1pPr>
          </a:lstStyle>
          <a:p>
            <a:r>
              <a:rPr lang="en-US" dirty="0" smtClean="0"/>
              <a:t>Click to edit subtitle text</a:t>
            </a:r>
            <a:endParaRPr lang="en-US" dirty="0"/>
          </a:p>
        </p:txBody>
      </p:sp>
      <p:sp>
        <p:nvSpPr>
          <p:cNvPr id="21" name="Text Placeholder 9"/>
          <p:cNvSpPr>
            <a:spLocks noGrp="1"/>
          </p:cNvSpPr>
          <p:nvPr>
            <p:ph type="body" sz="quarter" idx="11" hasCustomPrompt="1"/>
          </p:nvPr>
        </p:nvSpPr>
        <p:spPr>
          <a:xfrm>
            <a:off x="2286000" y="3666143"/>
            <a:ext cx="4572000" cy="1077218"/>
          </a:xfrm>
        </p:spPr>
        <p:txBody>
          <a:bodyPr/>
          <a:lstStyle>
            <a:lvl1pPr marL="0" indent="0" algn="ctr">
              <a:lnSpc>
                <a:spcPct val="100000"/>
              </a:lnSpc>
              <a:spcBef>
                <a:spcPts val="0"/>
              </a:spcBef>
              <a:spcAft>
                <a:spcPts val="0"/>
              </a:spcAft>
              <a:buNone/>
              <a:defRPr sz="1600" b="0" baseline="0">
                <a:solidFill>
                  <a:schemeClr val="bg1"/>
                </a:solidFill>
                <a:latin typeface="+mj-lt"/>
              </a:defRPr>
            </a:lvl1pPr>
            <a:lvl2pPr indent="0" algn="ctr">
              <a:lnSpc>
                <a:spcPct val="100000"/>
              </a:lnSpc>
              <a:buNone/>
              <a:defRPr sz="1800" b="0">
                <a:solidFill>
                  <a:schemeClr val="bg1"/>
                </a:solidFill>
                <a:latin typeface="+mj-lt"/>
              </a:defRPr>
            </a:lvl2pPr>
            <a:lvl3pPr indent="0" algn="ctr">
              <a:lnSpc>
                <a:spcPct val="100000"/>
              </a:lnSpc>
              <a:buNone/>
              <a:defRPr sz="1800" b="0">
                <a:solidFill>
                  <a:schemeClr val="bg1"/>
                </a:solidFill>
                <a:latin typeface="+mj-lt"/>
              </a:defRPr>
            </a:lvl3pPr>
            <a:lvl4pPr algn="ctr">
              <a:buNone/>
              <a:defRPr sz="1800" b="0">
                <a:solidFill>
                  <a:schemeClr val="bg1"/>
                </a:solidFill>
                <a:latin typeface="+mj-lt"/>
              </a:defRPr>
            </a:lvl4pPr>
            <a:lvl5pPr algn="ctr">
              <a:buNone/>
              <a:defRPr sz="1800" b="0">
                <a:solidFill>
                  <a:schemeClr val="bg1"/>
                </a:solidFill>
                <a:latin typeface="+mj-lt"/>
              </a:defRPr>
            </a:lvl5pPr>
          </a:lstStyle>
          <a:p>
            <a:pPr lvl="0"/>
            <a:r>
              <a:rPr lang="en-US" dirty="0" smtClean="0"/>
              <a:t>Second level</a:t>
            </a:r>
          </a:p>
          <a:p>
            <a:pPr lvl="0"/>
            <a:r>
              <a:rPr lang="en-US" dirty="0" smtClean="0"/>
              <a:t>Third level</a:t>
            </a:r>
          </a:p>
          <a:p>
            <a:pPr lvl="0"/>
            <a:r>
              <a:rPr lang="en-US" dirty="0" smtClean="0"/>
              <a:t>Fourth level</a:t>
            </a:r>
          </a:p>
          <a:p>
            <a:pPr lvl="0"/>
            <a:r>
              <a:rPr lang="en-US" dirty="0" smtClean="0"/>
              <a:t>Fifth level</a:t>
            </a:r>
          </a:p>
        </p:txBody>
      </p:sp>
    </p:spTree>
    <p:extLst>
      <p:ext uri="{BB962C8B-B14F-4D97-AF65-F5344CB8AC3E}">
        <p14:creationId xmlns:p14="http://schemas.microsoft.com/office/powerpoint/2010/main" val="4212943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093102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429141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CBFC7-A4D4-4BFC-AA3C-B7D42C634817}"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723094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CBFC7-A4D4-4BFC-AA3C-B7D42C634817}"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98335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6CBFC7-A4D4-4BFC-AA3C-B7D42C634817}" type="datetimeFigureOut">
              <a:rPr lang="en-US" smtClean="0"/>
              <a:t>3/22/2013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2443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A8F5D-09CF-4B12-BCB2-FCB998BDD8B8}"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916704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6CBFC7-A4D4-4BFC-AA3C-B7D42C634817}" type="datetimeFigureOut">
              <a:rPr lang="en-US" smtClean="0"/>
              <a:t>3/22/2013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259147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CBFC7-A4D4-4BFC-AA3C-B7D42C634817}" type="datetimeFigureOut">
              <a:rPr lang="en-US" smtClean="0"/>
              <a:t>3/22/2013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951539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13754039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CBFC7-A4D4-4BFC-AA3C-B7D42C634817}"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411874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578763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CBFC7-A4D4-4BFC-AA3C-B7D42C634817}" type="datetimeFigureOut">
              <a:rPr lang="en-US" smtClean="0"/>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180DE-F250-4ACD-BEBA-820DC43AA687}" type="slidenum">
              <a:rPr lang="en-US" smtClean="0"/>
              <a:t>‹#›</a:t>
            </a:fld>
            <a:endParaRPr lang="en-US"/>
          </a:p>
        </p:txBody>
      </p:sp>
    </p:spTree>
    <p:extLst>
      <p:ext uri="{BB962C8B-B14F-4D97-AF65-F5344CB8AC3E}">
        <p14:creationId xmlns:p14="http://schemas.microsoft.com/office/powerpoint/2010/main" val="354747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1A8F5D-09CF-4B12-BCB2-FCB998BDD8B8}"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230303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1A8F5D-09CF-4B12-BCB2-FCB998BDD8B8}" type="datetimeFigureOut">
              <a:rPr lang="en-US" smtClean="0"/>
              <a:t>3/22/2013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87751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A8F5D-09CF-4B12-BCB2-FCB998BDD8B8}" type="datetimeFigureOut">
              <a:rPr lang="en-US" smtClean="0"/>
              <a:t>3/22/2013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422181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A8F5D-09CF-4B12-BCB2-FCB998BDD8B8}" type="datetimeFigureOut">
              <a:rPr lang="en-US" smtClean="0"/>
              <a:t>3/22/2013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8097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1226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A8F5D-09CF-4B12-BCB2-FCB998BDD8B8}" type="datetimeFigureOut">
              <a:rPr lang="en-US" smtClean="0"/>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39C3C-0F6E-4C9D-9BD6-336196307036}" type="slidenum">
              <a:rPr lang="en-US" smtClean="0"/>
              <a:t>‹#›</a:t>
            </a:fld>
            <a:endParaRPr lang="en-US"/>
          </a:p>
        </p:txBody>
      </p:sp>
    </p:spTree>
    <p:extLst>
      <p:ext uri="{BB962C8B-B14F-4D97-AF65-F5344CB8AC3E}">
        <p14:creationId xmlns:p14="http://schemas.microsoft.com/office/powerpoint/2010/main" val="372624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A8F5D-09CF-4B12-BCB2-FCB998BDD8B8}" type="datetimeFigureOut">
              <a:rPr lang="en-US" smtClean="0"/>
              <a:t>3/22/2013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39C3C-0F6E-4C9D-9BD6-336196307036}" type="slidenum">
              <a:rPr lang="en-US" smtClean="0"/>
              <a:t>‹#›</a:t>
            </a:fld>
            <a:endParaRPr lang="en-US"/>
          </a:p>
        </p:txBody>
      </p:sp>
    </p:spTree>
    <p:extLst>
      <p:ext uri="{BB962C8B-B14F-4D97-AF65-F5344CB8AC3E}">
        <p14:creationId xmlns:p14="http://schemas.microsoft.com/office/powerpoint/2010/main" val="181007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7" name="Picture 11" descr="ppt_4-3_text-no-color.png"/>
          <p:cNvPicPr>
            <a:picLocks noChangeAspect="1"/>
          </p:cNvPicPr>
          <p:nvPr/>
        </p:nvPicPr>
        <p:blipFill>
          <a:blip r:embed="rId15" cstate="print"/>
          <a:srcRect/>
          <a:stretch>
            <a:fillRect/>
          </a:stretch>
        </p:blipFill>
        <p:spPr bwMode="auto">
          <a:xfrm>
            <a:off x="0" y="6405563"/>
            <a:ext cx="9144000" cy="452437"/>
          </a:xfrm>
          <a:prstGeom prst="rect">
            <a:avLst/>
          </a:prstGeom>
          <a:noFill/>
          <a:ln w="9525">
            <a:noFill/>
            <a:miter lim="800000"/>
            <a:headEnd/>
            <a:tailEnd/>
          </a:ln>
        </p:spPr>
      </p:pic>
      <p:sp>
        <p:nvSpPr>
          <p:cNvPr id="1028" name="Rectangle 4"/>
          <p:cNvSpPr>
            <a:spLocks noGrp="1" noChangeArrowheads="1"/>
          </p:cNvSpPr>
          <p:nvPr>
            <p:ph type="title"/>
          </p:nvPr>
        </p:nvSpPr>
        <p:spPr bwMode="auto">
          <a:xfrm>
            <a:off x="633413" y="177800"/>
            <a:ext cx="8205787" cy="105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9" name="Rectangle 5"/>
          <p:cNvSpPr>
            <a:spLocks noGrp="1" noChangeArrowheads="1"/>
          </p:cNvSpPr>
          <p:nvPr>
            <p:ph type="body" idx="1"/>
          </p:nvPr>
        </p:nvSpPr>
        <p:spPr bwMode="auto">
          <a:xfrm>
            <a:off x="638175" y="1225550"/>
            <a:ext cx="8201025" cy="2001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Slide Number Placeholder 7"/>
          <p:cNvSpPr txBox="1">
            <a:spLocks/>
          </p:cNvSpPr>
          <p:nvPr/>
        </p:nvSpPr>
        <p:spPr>
          <a:xfrm>
            <a:off x="8591550" y="6124575"/>
            <a:ext cx="552450" cy="314325"/>
          </a:xfrm>
          <a:prstGeom prst="rect">
            <a:avLst/>
          </a:prstGeom>
        </p:spPr>
        <p:txBody>
          <a:bodyPr anchor="ctr"/>
          <a:lstStyle/>
          <a:p>
            <a:pPr algn="r" fontAlgn="base">
              <a:spcBef>
                <a:spcPct val="50000"/>
              </a:spcBef>
              <a:spcAft>
                <a:spcPct val="17000"/>
              </a:spcAft>
              <a:buClr>
                <a:srgbClr val="000000"/>
              </a:buClr>
              <a:buFont typeface="Wingdings" pitchFamily="2" charset="2"/>
              <a:buNone/>
            </a:pPr>
            <a:fld id="{4E75C7A2-4D03-4E3A-8789-D5A3CA26C55E}" type="slidenum">
              <a:rPr lang="en-US" sz="800">
                <a:solidFill>
                  <a:srgbClr val="B0B7BB"/>
                </a:solidFill>
                <a:ea typeface="ＭＳ Ｐゴシック" pitchFamily="34" charset="-128"/>
              </a:rPr>
              <a:pPr algn="r" fontAlgn="base">
                <a:spcBef>
                  <a:spcPct val="50000"/>
                </a:spcBef>
                <a:spcAft>
                  <a:spcPct val="17000"/>
                </a:spcAft>
                <a:buClr>
                  <a:srgbClr val="000000"/>
                </a:buClr>
                <a:buFont typeface="Wingdings" pitchFamily="2" charset="2"/>
                <a:buNone/>
              </a:pPr>
              <a:t>‹#›</a:t>
            </a:fld>
            <a:endParaRPr lang="en-US" sz="800">
              <a:solidFill>
                <a:srgbClr val="B0B7BB"/>
              </a:solidFill>
              <a:ea typeface="ＭＳ Ｐゴシック" pitchFamily="34" charset="-128"/>
            </a:endParaRPr>
          </a:p>
        </p:txBody>
      </p:sp>
      <p:sp>
        <p:nvSpPr>
          <p:cNvPr id="12" name="Rectangle 11"/>
          <p:cNvSpPr/>
          <p:nvPr/>
        </p:nvSpPr>
        <p:spPr bwMode="auto">
          <a:xfrm>
            <a:off x="0" y="201168"/>
            <a:ext cx="530352" cy="438912"/>
          </a:xfrm>
          <a:prstGeom prst="rect">
            <a:avLst/>
          </a:prstGeom>
          <a:solidFill>
            <a:srgbClr val="FF8917"/>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fontAlgn="base">
              <a:spcBef>
                <a:spcPct val="50000"/>
              </a:spcBef>
              <a:spcAft>
                <a:spcPct val="17000"/>
              </a:spcAft>
              <a:buClr>
                <a:srgbClr val="000000"/>
              </a:buClr>
              <a:buFont typeface="Wingdings" pitchFamily="2" charset="2"/>
              <a:buNone/>
            </a:pPr>
            <a:endParaRPr lang="en-US" sz="1400" smtClean="0">
              <a:solidFill>
                <a:srgbClr val="292929"/>
              </a:solidFill>
              <a:ea typeface="ＭＳ Ｐゴシック" pitchFamily="34" charset="-128"/>
            </a:endParaRPr>
          </a:p>
        </p:txBody>
      </p:sp>
      <p:sp>
        <p:nvSpPr>
          <p:cNvPr id="15" name="Rectangle 14"/>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kern="0" dirty="0" smtClean="0">
                <a:solidFill>
                  <a:srgbClr val="52719E"/>
                </a:solidFill>
                <a:ea typeface="ＭＳ Ｐゴシック" pitchFamily="34" charset="-128"/>
              </a:rPr>
              <a:t/>
            </a:r>
            <a:br>
              <a:rPr lang="en-US" sz="600" b="1" kern="0" dirty="0" smtClean="0">
                <a:solidFill>
                  <a:srgbClr val="52719E"/>
                </a:solidFill>
                <a:ea typeface="ＭＳ Ｐゴシック" pitchFamily="34" charset="-128"/>
              </a:rPr>
            </a:br>
            <a:r>
              <a:rPr lang="en-US" sz="600" b="1" kern="0" dirty="0">
                <a:solidFill>
                  <a:srgbClr val="52719E"/>
                </a:solidFill>
                <a:ea typeface="ＭＳ Ｐゴシック" pitchFamily="34" charset="-128"/>
              </a:rPr>
              <a:t>Copyright © </a:t>
            </a:r>
            <a:r>
              <a:rPr lang="en-US" sz="600" b="1" kern="0" dirty="0" smtClean="0">
                <a:solidFill>
                  <a:srgbClr val="52719E"/>
                </a:solidFill>
                <a:ea typeface="ＭＳ Ｐゴシック" pitchFamily="34" charset="-128"/>
              </a:rPr>
              <a:t>2011, </a:t>
            </a:r>
            <a:r>
              <a:rPr lang="en-US" sz="600" b="1" kern="0" dirty="0">
                <a:solidFill>
                  <a:srgbClr val="52719E"/>
                </a:solidFill>
                <a:ea typeface="ＭＳ Ｐゴシック" pitchFamily="34" charset="-128"/>
              </a:rPr>
              <a:t>SAS Institute Inc. All rights reserved.</a:t>
            </a:r>
          </a:p>
        </p:txBody>
      </p:sp>
    </p:spTree>
    <p:extLst>
      <p:ext uri="{BB962C8B-B14F-4D97-AF65-F5344CB8AC3E}">
        <p14:creationId xmlns:p14="http://schemas.microsoft.com/office/powerpoint/2010/main" val="1955421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lnSpc>
          <a:spcPct val="83000"/>
        </a:lnSpc>
        <a:spcBef>
          <a:spcPct val="0"/>
        </a:spcBef>
        <a:spcAft>
          <a:spcPct val="0"/>
        </a:spcAft>
        <a:defRPr sz="3600" b="1">
          <a:solidFill>
            <a:srgbClr val="0053C3"/>
          </a:solidFill>
          <a:latin typeface="+mj-lt"/>
          <a:ea typeface="ＭＳ Ｐゴシック" pitchFamily="-112" charset="-128"/>
          <a:cs typeface="ＭＳ Ｐゴシック" pitchFamily="-112" charset="-128"/>
        </a:defRPr>
      </a:lvl1pPr>
      <a:lvl2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2pPr>
      <a:lvl3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3pPr>
      <a:lvl4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4pPr>
      <a:lvl5pPr algn="l" rtl="0" eaLnBrk="1" fontAlgn="base" hangingPunct="1">
        <a:lnSpc>
          <a:spcPct val="83000"/>
        </a:lnSpc>
        <a:spcBef>
          <a:spcPct val="0"/>
        </a:spcBef>
        <a:spcAft>
          <a:spcPct val="0"/>
        </a:spcAft>
        <a:defRPr sz="3600" b="1">
          <a:solidFill>
            <a:srgbClr val="0053C3"/>
          </a:solidFill>
          <a:latin typeface="Arial Narrow" pitchFamily="34" charset="0"/>
          <a:ea typeface="ＭＳ Ｐゴシック" pitchFamily="-112"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1" fontAlgn="base" hangingPunct="1">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ＭＳ Ｐゴシック" pitchFamily="-112" charset="-128"/>
          <a:cs typeface="ＭＳ Ｐゴシック" pitchFamily="-112" charset="-128"/>
        </a:defRPr>
      </a:lvl1pPr>
      <a:lvl2pPr marL="684213" indent="-222250" algn="l" rtl="0" eaLnBrk="1" fontAlgn="base" hangingPunct="1">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ＭＳ Ｐゴシック" pitchFamily="-112" charset="-128"/>
        </a:defRPr>
      </a:lvl2pPr>
      <a:lvl3pPr marL="1025525" indent="-227013" algn="l" rtl="0" eaLnBrk="1" fontAlgn="base" hangingPunct="1">
        <a:lnSpc>
          <a:spcPct val="92000"/>
        </a:lnSpc>
        <a:spcBef>
          <a:spcPct val="17000"/>
        </a:spcBef>
        <a:spcAft>
          <a:spcPct val="17000"/>
        </a:spcAft>
        <a:buClr>
          <a:schemeClr val="accent2"/>
        </a:buClr>
        <a:buFont typeface="Arial" pitchFamily="34" charset="0"/>
        <a:buChar char="»"/>
        <a:defRPr sz="2000">
          <a:solidFill>
            <a:schemeClr val="bg2"/>
          </a:solidFill>
          <a:latin typeface="+mn-lt"/>
          <a:ea typeface="ＭＳ Ｐゴシック" pitchFamily="-112" charset="-128"/>
        </a:defRPr>
      </a:lvl3pPr>
      <a:lvl4pPr marL="16002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4pPr>
      <a:lvl5pPr marL="2057400" indent="-228600" algn="l" rtl="0" eaLnBrk="1" fontAlgn="base" hangingPunct="1">
        <a:spcBef>
          <a:spcPct val="20000"/>
        </a:spcBef>
        <a:spcAft>
          <a:spcPct val="0"/>
        </a:spcAft>
        <a:buClr>
          <a:schemeClr val="accent2"/>
        </a:buClr>
        <a:buFont typeface="Arial" pitchFamily="34" charset="0"/>
        <a:buChar char="–"/>
        <a:defRPr sz="2000">
          <a:solidFill>
            <a:schemeClr val="bg2"/>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CBFC7-A4D4-4BFC-AA3C-B7D42C634817}" type="datetimeFigureOut">
              <a:rPr lang="en-US" smtClean="0"/>
              <a:t>3/22/2013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80DE-F250-4ACD-BEBA-820DC43AA687}" type="slidenum">
              <a:rPr lang="en-US" smtClean="0"/>
              <a:t>‹#›</a:t>
            </a:fld>
            <a:endParaRPr lang="en-US"/>
          </a:p>
        </p:txBody>
      </p:sp>
    </p:spTree>
    <p:extLst>
      <p:ext uri="{BB962C8B-B14F-4D97-AF65-F5344CB8AC3E}">
        <p14:creationId xmlns:p14="http://schemas.microsoft.com/office/powerpoint/2010/main" val="176192316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808746"/>
            <a:ext cx="9144000" cy="2031325"/>
          </a:xfrm>
          <a:prstGeom prst="rect">
            <a:avLst/>
          </a:prstGeom>
        </p:spPr>
        <p:txBody>
          <a:bodyPr wrap="square">
            <a:spAutoFit/>
          </a:bodyPr>
          <a:lstStyle/>
          <a:p>
            <a:r>
              <a:rPr lang="en-US" dirty="0"/>
              <a:t>The LHC produces some 15 petabytes of data per year of all varieties and with the exact value depending on duty factor of accelerator (which is reduced simply to cut electricity cost but also due to malfunction of one or more of the many complex systems) and experiments. The raw data produced by experiments is processed on the LHC Computing </a:t>
            </a:r>
            <a:r>
              <a:rPr lang="en-US" dirty="0" smtClean="0"/>
              <a:t>Grid, </a:t>
            </a:r>
            <a:r>
              <a:rPr lang="en-US" dirty="0"/>
              <a:t>which has some 200,000 Cores arranged in a three level structure. Tier-0 is CERN itself, Tier 1 are national facilities and Tier 2 are regional systems. For example one LHC experiment (CMS) has 7 Tier-1 and 50 Tier-2 </a:t>
            </a:r>
            <a:r>
              <a:rPr lang="en-US" dirty="0" smtClean="0"/>
              <a:t>facilities.</a:t>
            </a:r>
            <a:endParaRPr lang="en-US" dirty="0"/>
          </a:p>
        </p:txBody>
      </p:sp>
      <p:sp>
        <p:nvSpPr>
          <p:cNvPr id="4" name="Rectangle 3"/>
          <p:cNvSpPr/>
          <p:nvPr/>
        </p:nvSpPr>
        <p:spPr>
          <a:xfrm>
            <a:off x="-13680" y="2169815"/>
            <a:ext cx="5214657" cy="2585323"/>
          </a:xfrm>
          <a:prstGeom prst="rect">
            <a:avLst/>
          </a:prstGeom>
        </p:spPr>
        <p:txBody>
          <a:bodyPr wrap="square">
            <a:spAutoFit/>
          </a:bodyPr>
          <a:lstStyle/>
          <a:p>
            <a:r>
              <a:rPr lang="en-GB" dirty="0"/>
              <a:t>This analysis raw data </a:t>
            </a:r>
            <a:r>
              <a:rPr lang="en-GB" dirty="0">
                <a:sym typeface="Wingdings"/>
              </a:rPr>
              <a:t></a:t>
            </a:r>
            <a:r>
              <a:rPr lang="en-GB" dirty="0"/>
              <a:t> reconstructed data </a:t>
            </a:r>
            <a:r>
              <a:rPr lang="en-GB" dirty="0">
                <a:sym typeface="Wingdings"/>
              </a:rPr>
              <a:t></a:t>
            </a:r>
            <a:r>
              <a:rPr lang="en-GB" dirty="0"/>
              <a:t> AOD and TAGS </a:t>
            </a:r>
            <a:r>
              <a:rPr lang="en-GB" dirty="0">
                <a:sym typeface="Wingdings"/>
              </a:rPr>
              <a:t></a:t>
            </a:r>
            <a:r>
              <a:rPr lang="en-GB" dirty="0"/>
              <a:t> Physics is performed on the multi-tier LHC Computing Grid. Note that every event can be </a:t>
            </a:r>
            <a:r>
              <a:rPr lang="en-GB" dirty="0" err="1"/>
              <a:t>analyzed</a:t>
            </a:r>
            <a:r>
              <a:rPr lang="en-GB" dirty="0"/>
              <a:t> independently so that many events can be processed in parallel with some concentration operations such as those to gather entries in a histogram. This implies that both Grid and Cloud solutions work with this type of data with currently Grids being the only implementation today.</a:t>
            </a:r>
            <a:endParaRPr lang="en-US" dirty="0"/>
          </a:p>
        </p:txBody>
      </p:sp>
      <p:pic>
        <p:nvPicPr>
          <p:cNvPr id="26626" name="Picture 2" descr="https://encrypted-tbn1.gstatic.com/images?q=tbn:ANd9GcTJzt08Dkd5E30CzdO9a3q1q-HiblnyWr44N9fCM12y33g7ab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213" y="2947784"/>
            <a:ext cx="1953928" cy="1798503"/>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https://encrypted-tbn1.gstatic.com/images?q=tbn:ANd9GcSG8sdGzz20REq-sTl2f4zQOzOwqVkUQ7mkqjWeeUMCw5Y08oW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6" y="354462"/>
            <a:ext cx="5187301" cy="1801906"/>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http://www.etap.physik.uni-mainz.de/Bilder_allgemein/ATLAS_detector_re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316" y="-32535"/>
            <a:ext cx="3933825" cy="2952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57800" y="4376955"/>
            <a:ext cx="1265475" cy="369332"/>
          </a:xfrm>
          <a:prstGeom prst="rect">
            <a:avLst/>
          </a:prstGeom>
          <a:noFill/>
        </p:spPr>
        <p:txBody>
          <a:bodyPr wrap="none" rtlCol="0">
            <a:spAutoFit/>
          </a:bodyPr>
          <a:lstStyle/>
          <a:p>
            <a:r>
              <a:rPr lang="en-US" dirty="0" smtClean="0"/>
              <a:t>Higgs Event</a:t>
            </a:r>
            <a:endParaRPr lang="en-US" dirty="0"/>
          </a:p>
        </p:txBody>
      </p:sp>
      <p:sp>
        <p:nvSpPr>
          <p:cNvPr id="10" name="Rectangle 9"/>
          <p:cNvSpPr/>
          <p:nvPr/>
        </p:nvSpPr>
        <p:spPr>
          <a:xfrm>
            <a:off x="0" y="35664"/>
            <a:ext cx="8991600" cy="307777"/>
          </a:xfrm>
          <a:prstGeom prst="rect">
            <a:avLst/>
          </a:prstGeom>
          <a:solidFill>
            <a:schemeClr val="bg1"/>
          </a:solidFill>
        </p:spPr>
        <p:txBody>
          <a:bodyPr wrap="square">
            <a:spAutoFit/>
          </a:bodyPr>
          <a:lstStyle/>
          <a:p>
            <a:r>
              <a:rPr lang="en-US" sz="1400" dirty="0"/>
              <a:t>http://</a:t>
            </a:r>
            <a:r>
              <a:rPr lang="en-US" sz="1400" dirty="0" smtClean="0"/>
              <a:t>grids.ucs.indiana.edu/ptliupages/publications/Where%20does%20all%20the%20data%20come%20from%20v7.pdf</a:t>
            </a:r>
            <a:endParaRPr lang="en-US" sz="1400" dirty="0"/>
          </a:p>
        </p:txBody>
      </p:sp>
      <p:sp>
        <p:nvSpPr>
          <p:cNvPr id="2" name="Rectangle 1"/>
          <p:cNvSpPr/>
          <p:nvPr/>
        </p:nvSpPr>
        <p:spPr>
          <a:xfrm>
            <a:off x="5174316" y="3246870"/>
            <a:ext cx="1940252" cy="1200329"/>
          </a:xfrm>
          <a:prstGeom prst="rect">
            <a:avLst/>
          </a:prstGeom>
        </p:spPr>
        <p:txBody>
          <a:bodyPr wrap="square">
            <a:spAutoFit/>
          </a:bodyPr>
          <a:lstStyle/>
          <a:p>
            <a:r>
              <a:rPr lang="en-US" dirty="0" smtClean="0"/>
              <a:t>Note LHC lies </a:t>
            </a:r>
            <a:r>
              <a:rPr lang="en-US" dirty="0"/>
              <a:t>in a tunnel 27 </a:t>
            </a:r>
            <a:r>
              <a:rPr lang="en-US" dirty="0" err="1"/>
              <a:t>kilometres</a:t>
            </a:r>
            <a:r>
              <a:rPr lang="en-US" dirty="0"/>
              <a:t> (17 mi) in circumference</a:t>
            </a:r>
          </a:p>
        </p:txBody>
      </p:sp>
      <p:sp>
        <p:nvSpPr>
          <p:cNvPr id="11" name="TextBox 10"/>
          <p:cNvSpPr txBox="1"/>
          <p:nvPr/>
        </p:nvSpPr>
        <p:spPr>
          <a:xfrm>
            <a:off x="5200977" y="2922116"/>
            <a:ext cx="1210781" cy="369332"/>
          </a:xfrm>
          <a:prstGeom prst="rect">
            <a:avLst/>
          </a:prstGeom>
          <a:noFill/>
        </p:spPr>
        <p:txBody>
          <a:bodyPr wrap="none" rtlCol="0">
            <a:spAutoFit/>
          </a:bodyPr>
          <a:lstStyle/>
          <a:p>
            <a:r>
              <a:rPr lang="en-US" dirty="0" smtClean="0"/>
              <a:t>ATLAS </a:t>
            </a:r>
            <a:r>
              <a:rPr lang="en-US" dirty="0" err="1" smtClean="0"/>
              <a:t>Expt</a:t>
            </a:r>
            <a:endParaRPr lang="en-US" dirty="0"/>
          </a:p>
        </p:txBody>
      </p:sp>
    </p:spTree>
    <p:extLst>
      <p:ext uri="{BB962C8B-B14F-4D97-AF65-F5344CB8AC3E}">
        <p14:creationId xmlns:p14="http://schemas.microsoft.com/office/powerpoint/2010/main" val="3985527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quantumdiaries.org/wp-content/uploads/2012/09/ATLASMg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4321"/>
            <a:ext cx="9144000" cy="65636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29400" y="2288703"/>
            <a:ext cx="1292341" cy="584775"/>
          </a:xfrm>
          <a:prstGeom prst="rect">
            <a:avLst/>
          </a:prstGeom>
          <a:noFill/>
        </p:spPr>
        <p:txBody>
          <a:bodyPr wrap="none" rtlCol="0">
            <a:spAutoFit/>
          </a:bodyPr>
          <a:lstStyle/>
          <a:p>
            <a:r>
              <a:rPr lang="en-US" sz="3200" b="1" dirty="0" smtClean="0">
                <a:solidFill>
                  <a:prstClr val="black"/>
                </a:solidFill>
              </a:rPr>
              <a:t>Model</a:t>
            </a:r>
            <a:endParaRPr lang="en-US" sz="3200" b="1" dirty="0">
              <a:solidFill>
                <a:prstClr val="black"/>
              </a:solidFill>
            </a:endParaRPr>
          </a:p>
        </p:txBody>
      </p:sp>
      <p:cxnSp>
        <p:nvCxnSpPr>
          <p:cNvPr id="4" name="Straight Arrow Connector 3"/>
          <p:cNvCxnSpPr/>
          <p:nvPr/>
        </p:nvCxnSpPr>
        <p:spPr>
          <a:xfrm flipH="1" flipV="1">
            <a:off x="4876800" y="2438400"/>
            <a:ext cx="1600200" cy="1426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22429"/>
            <a:ext cx="9144000" cy="369332"/>
          </a:xfrm>
          <a:prstGeom prst="rect">
            <a:avLst/>
          </a:prstGeom>
        </p:spPr>
        <p:txBody>
          <a:bodyPr wrap="square">
            <a:spAutoFit/>
          </a:bodyPr>
          <a:lstStyle/>
          <a:p>
            <a:r>
              <a:rPr lang="en-US" dirty="0">
                <a:solidFill>
                  <a:prstClr val="black"/>
                </a:solidFill>
              </a:rPr>
              <a:t>http://www.quantumdiaries.org/2012/09/07/why-particle-detectors-need-a-trigger/atlasmgg/</a:t>
            </a:r>
          </a:p>
        </p:txBody>
      </p:sp>
    </p:spTree>
    <p:extLst>
      <p:ext uri="{BB962C8B-B14F-4D97-AF65-F5344CB8AC3E}">
        <p14:creationId xmlns:p14="http://schemas.microsoft.com/office/powerpoint/2010/main" val="3717716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1371&quot;&gt;&lt;property id=&quot;20148&quot; value=&quot;5&quot;/&gt;&lt;property id=&quot;20300&quot; value=&quot;Slide 1&quot;/&gt;&lt;property id=&quot;20307&quot; value=&quot;438&quot;/&gt;&lt;/object&gt;&lt;object type=&quot;3&quot; unique_id=&quot;11372&quot;&gt;&lt;property id=&quot;20148&quot; value=&quot;5&quot;/&gt;&lt;property id=&quot;20300&quot; value=&quot;Slide 2&quot;/&gt;&lt;property id=&quot;20307&quot; value=&quot;431&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ternal Audiences Template">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SAS_Presentation_Template_External_Audiences 2">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3811</TotalTime>
  <Words>208</Words>
  <Application>Microsoft Office PowerPoint</Application>
  <PresentationFormat>On-screen Show (4:3)</PresentationFormat>
  <Paragraphs>8</Paragraphs>
  <Slides>2</Slides>
  <Notes>0</Notes>
  <HiddenSlides>0</HiddenSlides>
  <MMClips>0</MMClips>
  <ScaleCrop>false</ScaleCrop>
  <HeadingPairs>
    <vt:vector size="4" baseType="variant">
      <vt:variant>
        <vt:lpstr>Theme</vt:lpstr>
      </vt:variant>
      <vt:variant>
        <vt:i4>3</vt:i4>
      </vt:variant>
      <vt:variant>
        <vt:lpstr>Slide Titles</vt:lpstr>
      </vt:variant>
      <vt:variant>
        <vt:i4>2</vt:i4>
      </vt:variant>
    </vt:vector>
  </HeadingPairs>
  <TitlesOfParts>
    <vt:vector size="5" baseType="lpstr">
      <vt:lpstr>Office Theme</vt:lpstr>
      <vt:lpstr>External Audiences Template</vt:lpstr>
      <vt:lpstr>Custom Design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Fox</dc:creator>
  <cp:lastModifiedBy>Wiggins, Thomas Bruce</cp:lastModifiedBy>
  <cp:revision>116</cp:revision>
  <dcterms:created xsi:type="dcterms:W3CDTF">2013-01-02T02:10:56Z</dcterms:created>
  <dcterms:modified xsi:type="dcterms:W3CDTF">2013-03-22T19:13:10Z</dcterms:modified>
</cp:coreProperties>
</file>