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</p:sldMasterIdLst>
  <p:notesMasterIdLst>
    <p:notesMasterId r:id="rId8"/>
  </p:notesMasterIdLst>
  <p:sldIdLst>
    <p:sldId id="456" r:id="rId4"/>
    <p:sldId id="432" r:id="rId5"/>
    <p:sldId id="435" r:id="rId6"/>
    <p:sldId id="455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4660"/>
  </p:normalViewPr>
  <p:slideViewPr>
    <p:cSldViewPr>
      <p:cViewPr>
        <p:scale>
          <a:sx n="134" d="100"/>
          <a:sy n="134" d="100"/>
        </p:scale>
        <p:origin x="-1194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60197-9BC7-4750-ADAA-2303851E85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19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60197-9BC7-4750-ADAA-2303851E85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1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5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5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4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2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0" y="3267926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4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alsahpc.indiana.edu/dlib/articles/00001935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alsahpc.indiana.edu/dlib/articles/00001935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imple_linear_regress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en.wikipedia.org/wiki/Simple_linear_regress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77"/>
            <a:ext cx="8229600" cy="879423"/>
          </a:xfrm>
        </p:spPr>
        <p:txBody>
          <a:bodyPr/>
          <a:lstStyle/>
          <a:p>
            <a:r>
              <a:rPr lang="en-US" b="1" dirty="0" smtClean="0"/>
              <a:t>Personal Note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As a naïve undergraduate in 1964, I was told by Professor that bumps like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Were particles. I was amazed and found this more intriguing than anything else I had heard about so I decided to do PhD in area.</a:t>
            </a:r>
          </a:p>
          <a:p>
            <a:r>
              <a:rPr lang="en-US" sz="2000" dirty="0" smtClean="0"/>
              <a:t>Note errors; measurements have errors that are SQRT(N) ( N~2000 measured # of events)</a:t>
            </a:r>
          </a:p>
          <a:p>
            <a:pPr marL="0" lvl="1" indent="0">
              <a:buNone/>
            </a:pPr>
            <a:r>
              <a:rPr lang="en-US" sz="1600" dirty="0" smtClean="0"/>
              <a:t>          – Central </a:t>
            </a:r>
            <a:r>
              <a:rPr lang="en-US" sz="1600" dirty="0"/>
              <a:t>Limit theorem that dominates design and study of all such event-based </a:t>
            </a:r>
            <a:r>
              <a:rPr lang="en-US" sz="1600" dirty="0" smtClean="0"/>
              <a:t>experiments</a:t>
            </a:r>
            <a:endParaRPr lang="en-US" sz="2000" dirty="0" smtClean="0"/>
          </a:p>
          <a:p>
            <a:r>
              <a:rPr lang="en-US" sz="2000" dirty="0" smtClean="0"/>
              <a:t>Note: methodology is use of histograms and I used to write (Fortran) code to do all this processing – See routine Papoose at </a:t>
            </a:r>
            <a:r>
              <a:rPr lang="en-US" sz="2000" dirty="0" smtClean="0">
                <a:hlinkClick r:id="rId2"/>
              </a:rPr>
              <a:t>http://salsahpc.indiana.edu/dlib/articles/00001935/</a:t>
            </a:r>
            <a:r>
              <a:rPr lang="en-US" sz="2000" dirty="0" smtClean="0"/>
              <a:t> from 1978</a:t>
            </a:r>
          </a:p>
          <a:p>
            <a:r>
              <a:rPr lang="en-US" sz="2000" dirty="0"/>
              <a:t>Run on CDC 7600 </a:t>
            </a:r>
            <a:r>
              <a:rPr lang="en-US" sz="2000" dirty="0" smtClean="0"/>
              <a:t>– the supercomputer from that time accessed over “Internet”</a:t>
            </a:r>
          </a:p>
          <a:p>
            <a:r>
              <a:rPr lang="en-US" sz="2000" dirty="0" smtClean="0"/>
              <a:t>Note perforated paper. Program on cards discarded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4" name="Picture 2" descr="http://www.quantumdiaries.org/wp-content/uploads/2012/09/ATLASMg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6" t="66200" r="38360" b="16900"/>
          <a:stretch/>
        </p:blipFill>
        <p:spPr bwMode="auto">
          <a:xfrm>
            <a:off x="1196340" y="1295400"/>
            <a:ext cx="1918742" cy="110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1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77"/>
            <a:ext cx="8229600" cy="879423"/>
          </a:xfrm>
        </p:spPr>
        <p:txBody>
          <a:bodyPr/>
          <a:lstStyle/>
          <a:p>
            <a:r>
              <a:rPr lang="en-US" b="1" dirty="0" smtClean="0"/>
              <a:t>Personal Note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As a naïve undergraduate in 1964, I was told by Professor that bumps like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Were particles. I was amazed and found this more intriguing than anything else I had heard about so I decided to do PhD in area.</a:t>
            </a:r>
          </a:p>
          <a:p>
            <a:r>
              <a:rPr lang="en-US" sz="2000" dirty="0" smtClean="0"/>
              <a:t>Note errors; measurements have errors that are SQRT(N) ( N~2000 measured # of events)</a:t>
            </a:r>
          </a:p>
          <a:p>
            <a:pPr lvl="1"/>
            <a:r>
              <a:rPr lang="en-US" sz="1600" dirty="0" smtClean="0"/>
              <a:t>Central Limit theorem that dominates design and study of all such event-based experiments</a:t>
            </a:r>
          </a:p>
          <a:p>
            <a:r>
              <a:rPr lang="en-US" sz="2000" dirty="0" smtClean="0"/>
              <a:t>Note methodology is use of histograms and I used to write (Fortran) code to do all this processing – See routine Papoose </a:t>
            </a:r>
            <a:r>
              <a:rPr lang="en-US" sz="2000" dirty="0"/>
              <a:t>at </a:t>
            </a:r>
            <a:r>
              <a:rPr lang="en-US" sz="2000" dirty="0">
                <a:hlinkClick r:id="rId2"/>
              </a:rPr>
              <a:t>http://salsahpc.indiana.edu/dlib/articles/00001935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from 1978</a:t>
            </a:r>
          </a:p>
          <a:p>
            <a:r>
              <a:rPr lang="en-US" sz="2000" dirty="0" smtClean="0"/>
              <a:t>Run on CDC 7600 – the supercomputer from that time accessed over </a:t>
            </a:r>
            <a:r>
              <a:rPr lang="en-US" sz="2000" dirty="0" err="1" smtClean="0"/>
              <a:t>over</a:t>
            </a:r>
            <a:r>
              <a:rPr lang="en-US" sz="2000" dirty="0" smtClean="0"/>
              <a:t> “Internet”</a:t>
            </a:r>
          </a:p>
          <a:p>
            <a:r>
              <a:rPr lang="en-US" sz="2000" dirty="0" smtClean="0"/>
              <a:t>Note perforated paper. Program on cards discarded</a:t>
            </a:r>
            <a:endParaRPr lang="en-US" sz="2000" dirty="0"/>
          </a:p>
        </p:txBody>
      </p:sp>
      <p:pic>
        <p:nvPicPr>
          <p:cNvPr id="4" name="Picture 2" descr="http://www.quantumdiaries.org/wp-content/uploads/2012/09/ATLASMg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6" t="66200" r="38360" b="16900"/>
          <a:stretch/>
        </p:blipFill>
        <p:spPr bwMode="auto">
          <a:xfrm>
            <a:off x="1196340" y="1295400"/>
            <a:ext cx="1918742" cy="110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alsahpc.indiana.edu/dlibdata/database/Unknown/Newpap1%20Program%20Listing%201978/007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758"/>
            <a:ext cx="9144000" cy="678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68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336" y="0"/>
            <a:ext cx="8229600" cy="838200"/>
          </a:xfrm>
        </p:spPr>
        <p:txBody>
          <a:bodyPr/>
          <a:lstStyle/>
          <a:p>
            <a:r>
              <a:rPr lang="en-US" dirty="0" smtClean="0"/>
              <a:t>Models and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" y="878541"/>
            <a:ext cx="9063318" cy="340770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Newton’s laws such </a:t>
            </a:r>
            <a:r>
              <a:rPr lang="en-US" sz="2800" b="1" dirty="0" smtClean="0">
                <a:solidFill>
                  <a:srgbClr val="FF0000"/>
                </a:solidFill>
              </a:rPr>
              <a:t>Mass . Acceleration = Force </a:t>
            </a:r>
            <a:r>
              <a:rPr lang="en-US" sz="2800" dirty="0" smtClean="0"/>
              <a:t>is a theory as is Einstein’s special relativity and gravitational (general relativity) theory</a:t>
            </a:r>
          </a:p>
          <a:p>
            <a:r>
              <a:rPr lang="en-US" sz="2800" dirty="0" smtClean="0"/>
              <a:t>Physicists just discovered a new particle – the Higgs or God particle whose existence was predicted by the “Grand Unified Theory”</a:t>
            </a:r>
          </a:p>
          <a:p>
            <a:r>
              <a:rPr lang="en-US" sz="2800" dirty="0" smtClean="0"/>
              <a:t>Its search was handicapped as theory did not predict mass and a model is needed to calculate this (I used to build such models)</a:t>
            </a:r>
          </a:p>
          <a:p>
            <a:r>
              <a:rPr lang="en-US" sz="2800" dirty="0" smtClean="0"/>
              <a:t>A model is a hopefully theoretically motivated “phenomenological” approach that allows predictions. Models often have parameters that are fit to existing data to predict new data (see FFF paper)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555" y="4286250"/>
            <a:ext cx="3896591" cy="2571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4187130"/>
            <a:ext cx="480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4"/>
              </a:rPr>
              <a:t>http://en.wikipedia.org/wiki/Simple_linear_regression</a:t>
            </a:r>
            <a:r>
              <a:rPr lang="en-US" sz="2000" dirty="0"/>
              <a:t>: </a:t>
            </a:r>
            <a:r>
              <a:rPr lang="en-US" sz="2000" dirty="0" err="1"/>
              <a:t>Okun's</a:t>
            </a:r>
            <a:r>
              <a:rPr lang="en-US" sz="2000" dirty="0"/>
              <a:t> law in macroeconomics is an example of the simple linear regression. Here the dependent variable (GDP growth) is presumed to be in a linear relationship with the changes in the unemployment rate.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47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336" y="0"/>
            <a:ext cx="8229600" cy="838200"/>
          </a:xfrm>
        </p:spPr>
        <p:txBody>
          <a:bodyPr/>
          <a:lstStyle/>
          <a:p>
            <a:r>
              <a:rPr lang="en-US" dirty="0" smtClean="0"/>
              <a:t>Models and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" y="878541"/>
            <a:ext cx="9063318" cy="340770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Newton’s laws such </a:t>
            </a:r>
            <a:r>
              <a:rPr lang="en-US" sz="2800" b="1" dirty="0" smtClean="0">
                <a:solidFill>
                  <a:srgbClr val="FF0000"/>
                </a:solidFill>
              </a:rPr>
              <a:t>Mass . Acceleration = Force </a:t>
            </a:r>
            <a:r>
              <a:rPr lang="en-US" sz="2800" dirty="0" smtClean="0"/>
              <a:t>is a theory as is Einstein’s special relativity and gravitational (general relativity) theory</a:t>
            </a:r>
          </a:p>
          <a:p>
            <a:r>
              <a:rPr lang="en-US" sz="2800" dirty="0" smtClean="0"/>
              <a:t>Physicists just discovered a new particle – the Higgs or God particle whose existence was predicted by the “Grand Unified Theory”</a:t>
            </a:r>
          </a:p>
          <a:p>
            <a:r>
              <a:rPr lang="en-US" sz="2800" dirty="0" smtClean="0"/>
              <a:t>Its search was handicapped as theory did not predict mass and a model is needed to calculate this (I used to build such models)</a:t>
            </a:r>
          </a:p>
          <a:p>
            <a:r>
              <a:rPr lang="en-US" sz="2800" dirty="0" smtClean="0"/>
              <a:t>A model is a hopefully theoretically motivated “phenomenological” approach that allows predictions. Models often have parameters that are fit to existing data to predict new data (see FFF paper)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555" y="4286250"/>
            <a:ext cx="3896591" cy="2571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4187130"/>
            <a:ext cx="480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4"/>
              </a:rPr>
              <a:t>http://en.wikipedia.org/wiki/Simple_linear_regression</a:t>
            </a:r>
            <a:r>
              <a:rPr lang="en-US" sz="2000" dirty="0"/>
              <a:t>: </a:t>
            </a:r>
            <a:r>
              <a:rPr lang="en-US" sz="2000" dirty="0" err="1"/>
              <a:t>Okun's</a:t>
            </a:r>
            <a:r>
              <a:rPr lang="en-US" sz="2000" dirty="0"/>
              <a:t> law in macroeconomics is an example of the simple linear regression. Here the dependent variable (GDP growth) is presumed to be in a linear relationship with the changes in the unemployment rate.</a:t>
            </a:r>
          </a:p>
          <a:p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13525" r="31695" b="18289"/>
          <a:stretch/>
        </p:blipFill>
        <p:spPr bwMode="auto">
          <a:xfrm>
            <a:off x="2386751" y="16008"/>
            <a:ext cx="674380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74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1373&quot;&gt;&lt;property id=&quot;20148&quot; value=&quot;5&quot;/&gt;&lt;property id=&quot;20300&quot; value=&quot;Slide 2 - &amp;quot;Personal Note&amp;quot;&quot;/&gt;&lt;property id=&quot;20307&quot; value=&quot;432&quot;/&gt;&lt;/object&gt;&lt;object type=&quot;3&quot; unique_id=&quot;11374&quot;&gt;&lt;property id=&quot;20148&quot; value=&quot;5&quot;/&gt;&lt;property id=&quot;20300&quot; value=&quot;Slide 3 - &amp;quot;Models and Theory&amp;quot;&quot;/&gt;&lt;property id=&quot;20307&quot; value=&quot;435&quot;/&gt;&lt;/object&gt;&lt;object type=&quot;3&quot; unique_id=&quot;14982&quot;&gt;&lt;property id=&quot;20148&quot; value=&quot;5&quot;/&gt;&lt;property id=&quot;20300&quot; value=&quot;Slide 1 - &amp;quot;Personal Note&amp;quot;&quot;/&gt;&lt;property id=&quot;20307&quot; value=&quot;456&quot;/&gt;&lt;/object&gt;&lt;object type=&quot;3&quot; unique_id=&quot;14983&quot;&gt;&lt;property id=&quot;20148&quot; value=&quot;5&quot;/&gt;&lt;property id=&quot;20300&quot; value=&quot;Slide 4 - &amp;quot;Models and Theory&amp;quot;&quot;/&gt;&lt;property id=&quot;20307&quot; value=&quot;45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3828</TotalTime>
  <Words>336</Words>
  <Application>Microsoft Office PowerPoint</Application>
  <PresentationFormat>On-screen Show (4:3)</PresentationFormat>
  <Paragraphs>32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External Audiences Template</vt:lpstr>
      <vt:lpstr>Custom Design</vt:lpstr>
      <vt:lpstr>Personal Note</vt:lpstr>
      <vt:lpstr>Personal Note</vt:lpstr>
      <vt:lpstr>Models and Theory</vt:lpstr>
      <vt:lpstr>Models and Theory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118</cp:revision>
  <dcterms:created xsi:type="dcterms:W3CDTF">2013-01-02T02:10:56Z</dcterms:created>
  <dcterms:modified xsi:type="dcterms:W3CDTF">2013-06-19T18:23:11Z</dcterms:modified>
</cp:coreProperties>
</file>