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</p:sldMasterIdLst>
  <p:notesMasterIdLst>
    <p:notesMasterId r:id="rId10"/>
  </p:notesMasterIdLst>
  <p:sldIdLst>
    <p:sldId id="433" r:id="rId4"/>
    <p:sldId id="434" r:id="rId5"/>
    <p:sldId id="275" r:id="rId6"/>
    <p:sldId id="454" r:id="rId7"/>
    <p:sldId id="436" r:id="rId8"/>
    <p:sldId id="437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60"/>
  </p:normalViewPr>
  <p:slideViewPr>
    <p:cSldViewPr>
      <p:cViewPr>
        <p:scale>
          <a:sx n="134" d="100"/>
          <a:sy n="134" d="100"/>
        </p:scale>
        <p:origin x="-119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collaboration/fourthparadig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674216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5341203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2005-20011 Job request at European Bioinformatics Institute EBI for Web hits and automated services WS</a:t>
            </a:r>
          </a:p>
          <a:p>
            <a:r>
              <a:rPr lang="en-US" dirty="0"/>
              <a:t>http://www.ebi.ac.uk/Information/Brochures/</a:t>
            </a:r>
          </a:p>
        </p:txBody>
      </p:sp>
    </p:spTree>
    <p:extLst>
      <p:ext uri="{BB962C8B-B14F-4D97-AF65-F5344CB8AC3E}">
        <p14:creationId xmlns:p14="http://schemas.microsoft.com/office/powerpoint/2010/main" val="4939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818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53200" y="152400"/>
            <a:ext cx="259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2005-20011 </a:t>
            </a:r>
            <a:r>
              <a:rPr lang="en-US" dirty="0" smtClean="0"/>
              <a:t>Data stored at </a:t>
            </a:r>
            <a:r>
              <a:rPr lang="en-US" dirty="0"/>
              <a:t>European Bioinformatics Institute </a:t>
            </a:r>
            <a:r>
              <a:rPr lang="en-US" dirty="0" smtClean="0"/>
              <a:t>EBI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http://www.ebi.ac.uk/Information/Brochures/</a:t>
            </a:r>
          </a:p>
        </p:txBody>
      </p:sp>
    </p:spTree>
    <p:extLst>
      <p:ext uri="{BB962C8B-B14F-4D97-AF65-F5344CB8AC3E}">
        <p14:creationId xmlns:p14="http://schemas.microsoft.com/office/powerpoint/2010/main" val="28146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wired.com/images/article/magazine/1607/1607_h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" y="13252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567" y="19878"/>
            <a:ext cx="4749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http://www.wired.com/wired/issue/16-07</a:t>
            </a:r>
          </a:p>
        </p:txBody>
      </p:sp>
    </p:spTree>
    <p:extLst>
      <p:ext uri="{BB962C8B-B14F-4D97-AF65-F5344CB8AC3E}">
        <p14:creationId xmlns:p14="http://schemas.microsoft.com/office/powerpoint/2010/main" val="5031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4 paradigms of Scientific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5029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 or Observation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E.g. Newton observed apples falling to design his theory of mechanics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of theory or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Data-driven (Big Data) or The </a:t>
            </a:r>
            <a:r>
              <a:rPr lang="en-US" dirty="0"/>
              <a:t>Fourth Paradigm: Data-Intensive Scientific </a:t>
            </a:r>
            <a:r>
              <a:rPr lang="en-US" dirty="0" smtClean="0"/>
              <a:t>Discovery (aka Data Science)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://research.microsoft.com/en-us/collaboration/fourthparadigm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A free book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 smtClean="0"/>
              <a:t>More data; less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Another Personal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1990, only methods 1 and 2 were recognized but due to increasing power of computers, method 3 (computation science) was being recognized</a:t>
            </a:r>
          </a:p>
          <a:p>
            <a:r>
              <a:rPr lang="en-US" sz="2800" dirty="0" smtClean="0"/>
              <a:t>I tried to persuade Caltech to adopt a “computational science curriculum” but failed</a:t>
            </a:r>
          </a:p>
          <a:p>
            <a:pPr lvl="1"/>
            <a:r>
              <a:rPr lang="en-US" sz="2400" dirty="0" smtClean="0"/>
              <a:t>I left Caltech partly for this reason</a:t>
            </a:r>
          </a:p>
          <a:p>
            <a:r>
              <a:rPr lang="en-US" sz="2800" dirty="0" smtClean="0"/>
              <a:t>I now realize that perhaps not such a good idea as not huge numbers of jobs in area.</a:t>
            </a:r>
          </a:p>
          <a:p>
            <a:r>
              <a:rPr lang="en-US" sz="2800" dirty="0" smtClean="0"/>
              <a:t>However starting in 2005-2010, method 4 and data science emerges</a:t>
            </a:r>
          </a:p>
          <a:p>
            <a:pPr lvl="1"/>
            <a:r>
              <a:rPr lang="en-US" sz="2400" dirty="0" smtClean="0"/>
              <a:t>There are lots of jobs in data science so curricula perhaps more interesting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0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50818" y="211542"/>
            <a:ext cx="5943600" cy="757131"/>
          </a:xfrm>
          <a:prstGeom prst="rect">
            <a:avLst/>
          </a:prstGeom>
        </p:spPr>
        <p:txBody>
          <a:bodyPr/>
          <a:lstStyle>
            <a:lvl1pPr algn="l" defTabSz="1218480" rtl="0" eaLnBrk="1" latinLnBrk="0" hangingPunct="1">
              <a:spcBef>
                <a:spcPct val="0"/>
              </a:spcBef>
              <a:buNone/>
              <a:defRPr sz="3700" kern="120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b="1" dirty="0" smtClean="0"/>
              <a:t>The Long Tail of Science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60" y="1250506"/>
            <a:ext cx="8874685" cy="3047174"/>
            <a:chOff x="1905000" y="981596"/>
            <a:chExt cx="8874685" cy="30471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981596"/>
              <a:ext cx="6570662" cy="304717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45080" y="1508760"/>
              <a:ext cx="5285358" cy="4431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spc="-70" dirty="0" smtClean="0">
                  <a:gradFill>
                    <a:gsLst>
                      <a:gs pos="0">
                        <a:schemeClr val="tx1"/>
                      </a:gs>
                      <a:gs pos="80000">
                        <a:schemeClr val="tx1"/>
                      </a:gs>
                    </a:gsLst>
                    <a:lin ang="16200000" scaled="0"/>
                  </a:gradFill>
                  <a:latin typeface="Segoe UI Light" pitchFamily="34" charset="0"/>
                </a:rPr>
                <a:t>High energy  physics, astronomy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54680" y="2330895"/>
              <a:ext cx="1577676" cy="4431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spc="-70" dirty="0" smtClean="0">
                  <a:gradFill>
                    <a:gsLst>
                      <a:gs pos="0">
                        <a:schemeClr val="tx1"/>
                      </a:gs>
                      <a:gs pos="80000">
                        <a:schemeClr val="tx1"/>
                      </a:gs>
                    </a:gsLst>
                    <a:lin ang="16200000" scaled="0"/>
                  </a:gradFill>
                  <a:latin typeface="Segoe UI Light" pitchFamily="34" charset="0"/>
                </a:rPr>
                <a:t>genomics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194560" y="1730359"/>
              <a:ext cx="350520" cy="221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781300" y="2774093"/>
              <a:ext cx="236220" cy="654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43518" y="3116786"/>
              <a:ext cx="6836167" cy="4431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spc="-70" dirty="0" smtClean="0">
                  <a:gradFill>
                    <a:gsLst>
                      <a:gs pos="0">
                        <a:schemeClr val="tx1"/>
                      </a:gs>
                      <a:gs pos="80000">
                        <a:schemeClr val="tx1"/>
                      </a:gs>
                    </a:gsLst>
                    <a:lin ang="16200000" scaled="0"/>
                  </a:gradFill>
                  <a:latin typeface="Segoe UI Light" pitchFamily="34" charset="0"/>
                </a:rPr>
                <a:t>The long tail: economics, social science, ….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4419" y="5715000"/>
            <a:ext cx="737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80-20 rule: 20% users generate 80% data but not necessarily 80% knowledge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9994" y="4638083"/>
            <a:ext cx="69099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Collectively “long tail” science is generating a lot of data</a:t>
            </a:r>
          </a:p>
          <a:p>
            <a:pPr lvl="1"/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Estimated at over 1PB per year and it is growing fast.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385" y="6477000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Gannon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19&quot;&gt;&lt;property id=&quot;20148&quot; value=&quot;5&quot;/&gt;&lt;property id=&quot;20300&quot; value=&quot;Slide 3&quot;/&gt;&lt;property id=&quot;20307&quot; value=&quot;275&quot;/&gt;&lt;/object&gt;&lt;object type=&quot;3&quot; unique_id=&quot;11375&quot;&gt;&lt;property id=&quot;20148&quot; value=&quot;5&quot;/&gt;&lt;property id=&quot;20300&quot; value=&quot;Slide 1&quot;/&gt;&lt;property id=&quot;20307&quot; value=&quot;433&quot;/&gt;&lt;/object&gt;&lt;object type=&quot;3&quot; unique_id=&quot;11376&quot;&gt;&lt;property id=&quot;20148&quot; value=&quot;5&quot;/&gt;&lt;property id=&quot;20300&quot; value=&quot;Slide 2&quot;/&gt;&lt;property id=&quot;20307&quot; value=&quot;434&quot;/&gt;&lt;/object&gt;&lt;object type=&quot;3&quot; unique_id=&quot;11377&quot;&gt;&lt;property id=&quot;20148&quot; value=&quot;5&quot;/&gt;&lt;property id=&quot;20300&quot; value=&quot;Slide 4 - &amp;quot;The 4 paradigms of Scientific Research&amp;quot;&quot;/&gt;&lt;property id=&quot;20307&quot; value=&quot;454&quot;/&gt;&lt;/object&gt;&lt;object type=&quot;3&quot; unique_id=&quot;11378&quot;&gt;&lt;property id=&quot;20148&quot; value=&quot;5&quot;/&gt;&lt;property id=&quot;20300&quot; value=&quot;Slide 5 - &amp;quot;Another Personal Note&amp;quot;&quot;/&gt;&lt;property id=&quot;20307&quot; value=&quot;436&quot;/&gt;&lt;/object&gt;&lt;object type=&quot;3&quot; unique_id=&quot;11379&quot;&gt;&lt;property id=&quot;20148&quot; value=&quot;5&quot;/&gt;&lt;property id=&quot;20300&quot; value=&quot;Slide 6&quot;/&gt;&lt;property id=&quot;20307&quot; value=&quot;43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249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External Audiences Template</vt:lpstr>
      <vt:lpstr>Custom Design</vt:lpstr>
      <vt:lpstr>PowerPoint Presentation</vt:lpstr>
      <vt:lpstr>PowerPoint Presentation</vt:lpstr>
      <vt:lpstr>PowerPoint Presentation</vt:lpstr>
      <vt:lpstr>The 4 paradigms of Scientific Research</vt:lpstr>
      <vt:lpstr>Another Personal Note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118</cp:revision>
  <dcterms:created xsi:type="dcterms:W3CDTF">2013-01-02T02:10:56Z</dcterms:created>
  <dcterms:modified xsi:type="dcterms:W3CDTF">2013-03-19T19:18:29Z</dcterms:modified>
</cp:coreProperties>
</file>