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</p:sldMasterIdLst>
  <p:notesMasterIdLst>
    <p:notesMasterId r:id="rId12"/>
  </p:notesMasterIdLst>
  <p:sldIdLst>
    <p:sldId id="256" r:id="rId4"/>
    <p:sldId id="263" r:id="rId5"/>
    <p:sldId id="314" r:id="rId6"/>
    <p:sldId id="447" r:id="rId7"/>
    <p:sldId id="481" r:id="rId8"/>
    <p:sldId id="448" r:id="rId9"/>
    <p:sldId id="482" r:id="rId10"/>
    <p:sldId id="449" r:id="rId11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0" autoAdjust="0"/>
    <p:restoredTop sz="94660"/>
  </p:normalViewPr>
  <p:slideViewPr>
    <p:cSldViewPr>
      <p:cViewPr>
        <p:scale>
          <a:sx n="100" d="100"/>
          <a:sy n="100" d="100"/>
        </p:scale>
        <p:origin x="-2184" y="-12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DEB1-2545-4401-9ADF-F14D5ABA260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60197-9BC7-4750-ADAA-2303851E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E2EF6-2C29-45ED-84E7-564F5EB1109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157A-BD35-40E5-B22B-0F07E0B9A47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849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157A-BD35-40E5-B22B-0F07E0B9A47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849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87BFC-7041-4634-9E26-7C9D7A5F60C5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87BFC-7041-4634-9E26-7C9D7A5F60C5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353CC8D-5389-4B02-B9D8-2B0D253C4F54}" type="slidenum">
              <a:rPr lang="en-US" b="1">
                <a:solidFill>
                  <a:prstClr val="black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b="1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7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90488"/>
            <a:ext cx="8637588" cy="4810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856454"/>
            <a:ext cx="8382000" cy="1658147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1pPr>
            <a:lvl2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2pPr>
            <a:lvl3pPr>
              <a:lnSpc>
                <a:spcPct val="90000"/>
              </a:lnSpc>
              <a:defRPr sz="2800">
                <a:solidFill>
                  <a:schemeClr val="tx1"/>
                </a:solidFill>
                <a:effectLst/>
              </a:defRPr>
            </a:lvl3pPr>
            <a:lvl4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4pPr>
            <a:lvl5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287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7"/>
          <p:cNvSpPr>
            <a:spLocks noChangeShapeType="1"/>
          </p:cNvSpPr>
          <p:nvPr/>
        </p:nvSpPr>
        <p:spPr bwMode="auto">
          <a:xfrm>
            <a:off x="1252538" y="3198019"/>
            <a:ext cx="4805362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199172"/>
            <a:ext cx="4914900" cy="1011944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rgbClr val="0053C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3200401"/>
            <a:ext cx="3810000" cy="326243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2819400" y="4914900"/>
            <a:ext cx="3505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</a:b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109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53C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8175" y="919162"/>
            <a:ext cx="8201025" cy="1968872"/>
          </a:xfrm>
        </p:spPr>
        <p:txBody>
          <a:bodyPr/>
          <a:lstStyle>
            <a:lvl1pPr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1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150876"/>
            <a:ext cx="530352" cy="32918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50876"/>
            <a:ext cx="530352" cy="32918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14300"/>
            <a:ext cx="584200" cy="4000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43126"/>
            <a:ext cx="7688262" cy="1021556"/>
          </a:xfrm>
        </p:spPr>
        <p:txBody>
          <a:bodyPr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73794"/>
            <a:ext cx="7688262" cy="369332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733425" y="2146459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114300"/>
            <a:ext cx="584200" cy="4000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733425" y="2146459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114300"/>
            <a:ext cx="584200" cy="4000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2" name="Line 47"/>
          <p:cNvSpPr>
            <a:spLocks noChangeShapeType="1"/>
          </p:cNvSpPr>
          <p:nvPr userDrawn="1"/>
        </p:nvSpPr>
        <p:spPr bwMode="auto">
          <a:xfrm>
            <a:off x="733425" y="2146459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465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2299" y="1135857"/>
            <a:ext cx="3912915" cy="2459071"/>
          </a:xfrm>
        </p:spPr>
        <p:txBody>
          <a:bodyPr/>
          <a:lstStyle>
            <a:lvl1pPr>
              <a:defRPr sz="2800" baseline="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35857"/>
            <a:ext cx="4191000" cy="2071273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7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5" y="134541"/>
            <a:ext cx="8194675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5000" y="1042118"/>
            <a:ext cx="3862388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5000" y="1466850"/>
            <a:ext cx="3862388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042118"/>
            <a:ext cx="4194175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6" y="1466849"/>
            <a:ext cx="4194175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7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2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4907757"/>
            <a:ext cx="552450" cy="235744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85D714C4-E159-42BE-A017-B33F6B8BAEFC}" type="slidenum">
              <a:rPr lang="en-US" sz="800">
                <a:solidFill>
                  <a:srgbClr val="5E5E5E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5E5E5E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2819400" y="4914900"/>
            <a:ext cx="3505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404040"/>
                </a:solidFill>
                <a:ea typeface="ＭＳ Ｐゴシック" pitchFamily="34" charset="-128"/>
              </a:rPr>
              <a:t>Copyright © 2010,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0522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4907757"/>
            <a:ext cx="552450" cy="235744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B118F726-21E5-4187-97F3-B22A79AA02B7}" type="slidenum">
              <a:rPr lang="en-US" sz="800">
                <a:solidFill>
                  <a:srgbClr val="000000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9400" y="4914900"/>
            <a:ext cx="3505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2010,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22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ernativ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3400" y="4914900"/>
            <a:ext cx="2362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 dirty="0">
              <a:solidFill>
                <a:srgbClr val="4A91D4"/>
              </a:solidFill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1252538" y="3198019"/>
            <a:ext cx="48053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199172"/>
            <a:ext cx="4914900" cy="1011944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3200401"/>
            <a:ext cx="3810000" cy="326243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19400" y="4914900"/>
            <a:ext cx="3505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171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Coverage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1571625"/>
            <a:ext cx="5408612" cy="752475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4914900"/>
            <a:ext cx="3505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6" y="4778292"/>
            <a:ext cx="1655277" cy="125635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4735762"/>
            <a:ext cx="1805940" cy="212598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2450944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42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1571625"/>
            <a:ext cx="5408612" cy="752475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4914900"/>
            <a:ext cx="3505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6" y="4778292"/>
            <a:ext cx="1655277" cy="125635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4735762"/>
            <a:ext cx="1805940" cy="212598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2450944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90262" y="2773255"/>
            <a:ext cx="5168042" cy="107721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2137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Alternativ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819400" y="4914900"/>
            <a:ext cx="3505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744363" y="4778292"/>
            <a:ext cx="1655277" cy="125635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3669030" y="4735762"/>
            <a:ext cx="1805940" cy="212598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303081" y="2450944"/>
            <a:ext cx="4537841" cy="355482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2749607"/>
            <a:ext cx="4572000" cy="107721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9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21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88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46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04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00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75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97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3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44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63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1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4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1" descr="ppt_4-3_text-no-color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4804173"/>
            <a:ext cx="9144000" cy="33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3414" y="133350"/>
            <a:ext cx="8205787" cy="78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6" y="919162"/>
            <a:ext cx="8201025" cy="20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8591550" y="4593432"/>
            <a:ext cx="552450" cy="235744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4E75C7A2-4D03-4E3A-8789-D5A3CA26C55E}" type="slidenum">
              <a:rPr lang="en-US" sz="800">
                <a:solidFill>
                  <a:srgbClr val="B0B7BB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B0B7BB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150876"/>
            <a:ext cx="530352" cy="329184"/>
          </a:xfrm>
          <a:prstGeom prst="rect">
            <a:avLst/>
          </a:prstGeom>
          <a:solidFill>
            <a:srgbClr val="FF891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19400" y="4914900"/>
            <a:ext cx="3505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542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4213" indent="-22225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025525" indent="-227013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mall.org/X-InformaticsSpring2013/index.html" TargetMode="External"/><Relationship Id="rId2" Type="http://schemas.openxmlformats.org/officeDocument/2006/relationships/hyperlink" Target="mailto:gcf@indiana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pn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png"/><Relationship Id="rId14" Type="http://schemas.openxmlformats.org/officeDocument/2006/relationships/hyperlink" Target="https://sites.google.com/site/opensourceiotclou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8650"/>
            <a:ext cx="9144000" cy="110251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X-Informatics Introduction:</a:t>
            </a:r>
            <a:br>
              <a:rPr lang="en-US" b="1" dirty="0" smtClean="0"/>
            </a:br>
            <a:r>
              <a:rPr lang="en-US" b="1" dirty="0" smtClean="0"/>
              <a:t>What is</a:t>
            </a:r>
            <a:br>
              <a:rPr lang="en-US" b="1" dirty="0" smtClean="0"/>
            </a:br>
            <a:r>
              <a:rPr lang="en-US" b="1" dirty="0" smtClean="0"/>
              <a:t>Big Data, Data Analytics </a:t>
            </a:r>
            <a:br>
              <a:rPr lang="en-US" b="1" dirty="0" smtClean="0"/>
            </a:br>
            <a:r>
              <a:rPr lang="en-US" b="1" dirty="0" smtClean="0"/>
              <a:t>and X-Informatics? (Continued)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" y="2286000"/>
            <a:ext cx="8382000" cy="28575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January 14 2013</a:t>
            </a:r>
          </a:p>
          <a:p>
            <a:r>
              <a:rPr lang="en-US" sz="3600" dirty="0" smtClean="0"/>
              <a:t>Geoffrey Fox</a:t>
            </a:r>
          </a:p>
          <a:p>
            <a:pPr lvl="0">
              <a:defRPr/>
            </a:pPr>
            <a:r>
              <a:rPr lang="en-US" dirty="0">
                <a:hlinkClick r:id="rId2"/>
              </a:rPr>
              <a:t>gcf@indiana.edu</a:t>
            </a:r>
            <a:r>
              <a:rPr lang="en-US" dirty="0"/>
              <a:t>            </a:t>
            </a:r>
          </a:p>
          <a:p>
            <a:pPr lvl="0">
              <a:defRPr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www.infomall.org/X-InformaticsSpring2013/index.html</a:t>
            </a:r>
            <a:r>
              <a:rPr lang="en-US" dirty="0" smtClean="0"/>
              <a:t> </a:t>
            </a:r>
            <a:endParaRPr lang="en-US" dirty="0"/>
          </a:p>
          <a:p>
            <a:pPr>
              <a:defRPr/>
            </a:pPr>
            <a:endParaRPr lang="en-US" dirty="0"/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Associate Dean for Research and Graduate Studies,  School of Informatics and Computing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Indiana University Bloomington</a:t>
            </a:r>
          </a:p>
          <a:p>
            <a:r>
              <a:rPr lang="en-US" dirty="0" smtClean="0"/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113092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848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Sensors (Things) as a Service</a:t>
            </a:r>
            <a:endParaRPr lang="en-US" sz="3600" dirty="0"/>
          </a:p>
        </p:txBody>
      </p:sp>
      <p:pic>
        <p:nvPicPr>
          <p:cNvPr id="4" name="Picture 3" descr="clouds-00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6201" y="2171703"/>
            <a:ext cx="5257799" cy="2300288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95781" y="699659"/>
            <a:ext cx="1162050" cy="735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>
          <a:xfrm flipV="1">
            <a:off x="4419600" y="3257551"/>
            <a:ext cx="3048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 flipV="1">
            <a:off x="4572000" y="4000501"/>
            <a:ext cx="3048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 flipV="1">
            <a:off x="4724400" y="2400301"/>
            <a:ext cx="3048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 flipV="1">
            <a:off x="6019800" y="2400301"/>
            <a:ext cx="3048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flipV="1">
            <a:off x="7086600" y="2400301"/>
            <a:ext cx="3048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flipV="1">
            <a:off x="4191000" y="2686051"/>
            <a:ext cx="3048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>
            <a:off x="3581400" y="1276351"/>
            <a:ext cx="914400" cy="12192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95600" y="2686051"/>
            <a:ext cx="1447800" cy="62865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209800" y="1600201"/>
            <a:ext cx="1981200" cy="108585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895600" y="4057651"/>
            <a:ext cx="1524000" cy="5715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5172075" y="1495426"/>
            <a:ext cx="857250" cy="8382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6562725" y="1864995"/>
            <a:ext cx="628650" cy="3048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76806" y="2857501"/>
            <a:ext cx="2080249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Sensors as a Service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86600" y="3194933"/>
            <a:ext cx="1752600" cy="1289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</a:rPr>
              <a:t>Sensor Processing as a Service (could use</a:t>
            </a:r>
            <a:br>
              <a:rPr lang="en-US" sz="2000" b="1" dirty="0" smtClean="0">
                <a:solidFill>
                  <a:prstClr val="white"/>
                </a:solidFill>
              </a:rPr>
            </a:br>
            <a:r>
              <a:rPr lang="en-US" sz="2000" b="1" dirty="0" smtClean="0">
                <a:solidFill>
                  <a:prstClr val="white"/>
                </a:solidFill>
              </a:rPr>
              <a:t>MapReduce)</a:t>
            </a:r>
            <a:endParaRPr lang="en-US" sz="2000" b="1" dirty="0">
              <a:solidFill>
                <a:prstClr val="white"/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2171701"/>
            <a:ext cx="14478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3657601"/>
            <a:ext cx="2743200" cy="88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29200" y="3207546"/>
            <a:ext cx="1714500" cy="126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2444" y="1067562"/>
            <a:ext cx="1343027" cy="100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61544" y="3321847"/>
            <a:ext cx="275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larger sensor ………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52400" y="644652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Sensor</a:t>
            </a:r>
            <a:endParaRPr lang="en-US" sz="2400" dirty="0"/>
          </a:p>
        </p:txBody>
      </p:sp>
      <p:pic>
        <p:nvPicPr>
          <p:cNvPr id="29" name="Picture 2" descr="http://reviews.cnet.com/i/tim/2010/06/14/product_005_540x338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477" y="644652"/>
            <a:ext cx="1550724" cy="72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910" y="628650"/>
            <a:ext cx="1256728" cy="94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Object 3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54566433"/>
              </p:ext>
            </p:extLst>
          </p:nvPr>
        </p:nvGraphicFramePr>
        <p:xfrm>
          <a:off x="5791195" y="644652"/>
          <a:ext cx="1620629" cy="1025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PhotoImpact" r:id="rId12" imgW="2685714" imgH="2266667" progId="">
                  <p:embed/>
                </p:oleObj>
              </mc:Choice>
              <mc:Fallback>
                <p:oleObj name="PhotoImpact" r:id="rId12" imgW="2685714" imgH="2266667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195" y="644652"/>
                        <a:ext cx="1620629" cy="1025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33"/>
          <p:cNvSpPr/>
          <p:nvPr/>
        </p:nvSpPr>
        <p:spPr>
          <a:xfrm flipV="1">
            <a:off x="8477250" y="2511743"/>
            <a:ext cx="3048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477250" y="1714501"/>
            <a:ext cx="76200" cy="68294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6592" y="4771754"/>
            <a:ext cx="903446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u="sng" dirty="0">
                <a:hlinkClick r:id="rId14"/>
              </a:rPr>
              <a:t>https://sites.google.com/site/opensourceiotcloud</a:t>
            </a:r>
            <a:r>
              <a:rPr lang="en-US" sz="2000" b="1" u="sng" dirty="0" smtClean="0">
                <a:hlinkClick r:id="rId14"/>
              </a:rPr>
              <a:t>/</a:t>
            </a:r>
            <a:r>
              <a:rPr lang="en-US" sz="2000" b="1" dirty="0" smtClean="0"/>
              <a:t> Open Source Sensor (</a:t>
            </a:r>
            <a:r>
              <a:rPr lang="en-US" sz="2000" b="1" dirty="0" err="1" smtClean="0"/>
              <a:t>IoT</a:t>
            </a:r>
            <a:r>
              <a:rPr lang="en-US" sz="2000" b="1" dirty="0" smtClean="0"/>
              <a:t>) Cloud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27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Clouds</a:t>
            </a:r>
            <a:endParaRPr lang="en-US" sz="66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1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2"/>
          <p:cNvGrpSpPr>
            <a:grpSpLocks noChangeAspect="1"/>
          </p:cNvGrpSpPr>
          <p:nvPr/>
        </p:nvGrpSpPr>
        <p:grpSpPr>
          <a:xfrm>
            <a:off x="0" y="2199646"/>
            <a:ext cx="9144000" cy="2886713"/>
            <a:chOff x="0" y="1031644"/>
            <a:chExt cx="12188825" cy="5331092"/>
          </a:xfrm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grpSpPr>
        <p:pic>
          <p:nvPicPr>
            <p:cNvPr id="34" name="FIBER OPTICS" descr="fiber-optics-cables.png"/>
            <p:cNvPicPr>
              <a:picLocks noChangeAspect="1"/>
            </p:cNvPicPr>
            <p:nvPr/>
          </p:nvPicPr>
          <p:blipFill>
            <a:blip r:embed="rId3" cstate="screen">
              <a:lum bright="6000" contras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52979"/>
              <a:ext cx="12188825" cy="5309757"/>
            </a:xfrm>
            <a:prstGeom prst="rect">
              <a:avLst/>
            </a:prstGeom>
          </p:spPr>
        </p:pic>
        <p:pic>
          <p:nvPicPr>
            <p:cNvPr id="35" name="World map" descr="world-map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4" y="1031644"/>
              <a:ext cx="12171337" cy="5302139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436" y="1"/>
            <a:ext cx="8610600" cy="53697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"/>
                <a:cs typeface="Segoe UI"/>
              </a:rPr>
              <a:t>The Microsoft </a:t>
            </a:r>
            <a:r>
              <a:rPr lang="en-US" sz="3200" dirty="0" smtClean="0">
                <a:solidFill>
                  <a:srgbClr val="000000"/>
                </a:solidFill>
                <a:latin typeface="Segoe UI"/>
                <a:cs typeface="Segoe UI"/>
              </a:rPr>
              <a:t>Cloud is Built on Data Centers</a:t>
            </a:r>
            <a:endParaRPr lang="en-US" sz="3200" dirty="0">
              <a:solidFill>
                <a:srgbClr val="000000"/>
              </a:solidFill>
              <a:latin typeface="Segoe UI"/>
              <a:cs typeface="Segoe UI"/>
            </a:endParaRPr>
          </a:p>
        </p:txBody>
      </p:sp>
      <p:pic>
        <p:nvPicPr>
          <p:cNvPr id="28" name="Picture 27" descr="Quincy DC Aerial shot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26864"/>
            <a:ext cx="2032264" cy="6858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3" name="Picture 9" descr="E:\Documents\Microsoft\Products\GFS\Chicago DC Photos\Chicago dc1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38410" y="1226857"/>
            <a:ext cx="1585455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36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287" y="2845760"/>
            <a:ext cx="280945" cy="310812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7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376" y="3006294"/>
            <a:ext cx="280945" cy="310812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8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742" y="3267001"/>
            <a:ext cx="280945" cy="310812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9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092" y="3088487"/>
            <a:ext cx="280945" cy="310812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40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3" y="2914650"/>
            <a:ext cx="280945" cy="310812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41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099" y="3815021"/>
            <a:ext cx="280945" cy="310812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42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56" y="2914650"/>
            <a:ext cx="280945" cy="310812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2" name="TextBox 21"/>
          <p:cNvSpPr txBox="1"/>
          <p:nvPr/>
        </p:nvSpPr>
        <p:spPr>
          <a:xfrm>
            <a:off x="307492" y="1906805"/>
            <a:ext cx="900823" cy="276969"/>
          </a:xfrm>
          <a:prstGeom prst="rect">
            <a:avLst/>
          </a:prstGeom>
          <a:noFill/>
        </p:spPr>
        <p:txBody>
          <a:bodyPr wrap="none" lIns="91408" tIns="45705" rIns="91408" bIns="45705" rtlCol="0">
            <a:spAutoFit/>
          </a:bodyPr>
          <a:lstStyle/>
          <a:p>
            <a:pPr defTabSz="914363"/>
            <a:r>
              <a:rPr lang="en-US" sz="1200" dirty="0">
                <a:solidFill>
                  <a:srgbClr val="0000CC"/>
                </a:solidFill>
              </a:rPr>
              <a:t>Quincy, WA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79838" y="1906811"/>
            <a:ext cx="846386" cy="276969"/>
          </a:xfrm>
          <a:prstGeom prst="rect">
            <a:avLst/>
          </a:prstGeom>
          <a:noFill/>
        </p:spPr>
        <p:txBody>
          <a:bodyPr wrap="none" lIns="91408" tIns="45705" rIns="91408" bIns="45705" rtlCol="0">
            <a:spAutoFit/>
          </a:bodyPr>
          <a:lstStyle/>
          <a:p>
            <a:pPr defTabSz="914363"/>
            <a:r>
              <a:rPr lang="en-US" sz="1200" dirty="0">
                <a:solidFill>
                  <a:srgbClr val="0000CC"/>
                </a:solidFill>
              </a:rPr>
              <a:t>Chicago, IL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117488" y="1906811"/>
            <a:ext cx="1168012" cy="276969"/>
          </a:xfrm>
          <a:prstGeom prst="rect">
            <a:avLst/>
          </a:prstGeom>
          <a:noFill/>
        </p:spPr>
        <p:txBody>
          <a:bodyPr wrap="none" lIns="91408" tIns="45705" rIns="91408" bIns="45705" rtlCol="0">
            <a:spAutoFit/>
          </a:bodyPr>
          <a:lstStyle/>
          <a:p>
            <a:pPr defTabSz="914363"/>
            <a:r>
              <a:rPr lang="en-US" sz="1200" dirty="0">
                <a:solidFill>
                  <a:srgbClr val="0000CC"/>
                </a:solidFill>
              </a:rPr>
              <a:t>San Antonio, TX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27440" y="1906811"/>
            <a:ext cx="1099467" cy="276969"/>
          </a:xfrm>
          <a:prstGeom prst="rect">
            <a:avLst/>
          </a:prstGeom>
          <a:noFill/>
        </p:spPr>
        <p:txBody>
          <a:bodyPr wrap="none" lIns="91408" tIns="45705" rIns="91408" bIns="45705" rtlCol="0">
            <a:spAutoFit/>
          </a:bodyPr>
          <a:lstStyle/>
          <a:p>
            <a:pPr defTabSz="914363"/>
            <a:r>
              <a:rPr lang="en-US" sz="1200" dirty="0">
                <a:solidFill>
                  <a:srgbClr val="0000CC"/>
                </a:solidFill>
              </a:rPr>
              <a:t>Dublin, Ireland</a:t>
            </a:r>
          </a:p>
        </p:txBody>
      </p:sp>
      <p:pic>
        <p:nvPicPr>
          <p:cNvPr id="48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420" y="3291840"/>
            <a:ext cx="123980" cy="137160"/>
          </a:xfrm>
          <a:prstGeom prst="rect">
            <a:avLst/>
          </a:prstGeom>
          <a:noFill/>
          <a:effectLst/>
        </p:spPr>
      </p:pic>
      <p:pic>
        <p:nvPicPr>
          <p:cNvPr id="49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420" y="3314700"/>
            <a:ext cx="123980" cy="137160"/>
          </a:xfrm>
          <a:prstGeom prst="rect">
            <a:avLst/>
          </a:prstGeom>
          <a:noFill/>
          <a:effectLst/>
        </p:spPr>
      </p:pic>
      <p:pic>
        <p:nvPicPr>
          <p:cNvPr id="50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71800"/>
            <a:ext cx="123980" cy="137160"/>
          </a:xfrm>
          <a:prstGeom prst="rect">
            <a:avLst/>
          </a:prstGeom>
          <a:noFill/>
          <a:effectLst/>
        </p:spPr>
      </p:pic>
      <p:pic>
        <p:nvPicPr>
          <p:cNvPr id="51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71950"/>
            <a:ext cx="123980" cy="137160"/>
          </a:xfrm>
          <a:prstGeom prst="rect">
            <a:avLst/>
          </a:prstGeom>
          <a:noFill/>
          <a:effectLst/>
        </p:spPr>
      </p:pic>
      <p:pic>
        <p:nvPicPr>
          <p:cNvPr id="52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514850"/>
            <a:ext cx="123980" cy="137160"/>
          </a:xfrm>
          <a:prstGeom prst="rect">
            <a:avLst/>
          </a:prstGeom>
          <a:noFill/>
          <a:effectLst/>
        </p:spPr>
      </p:pic>
      <p:pic>
        <p:nvPicPr>
          <p:cNvPr id="53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429000"/>
            <a:ext cx="123980" cy="137160"/>
          </a:xfrm>
          <a:prstGeom prst="rect">
            <a:avLst/>
          </a:prstGeom>
          <a:noFill/>
          <a:effectLst/>
        </p:spPr>
      </p:pic>
      <p:pic>
        <p:nvPicPr>
          <p:cNvPr id="54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143250"/>
            <a:ext cx="123980" cy="137160"/>
          </a:xfrm>
          <a:prstGeom prst="rect">
            <a:avLst/>
          </a:prstGeom>
          <a:noFill/>
          <a:effectLst/>
        </p:spPr>
      </p:pic>
      <p:pic>
        <p:nvPicPr>
          <p:cNvPr id="55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143250"/>
            <a:ext cx="123980" cy="137160"/>
          </a:xfrm>
          <a:prstGeom prst="rect">
            <a:avLst/>
          </a:prstGeom>
          <a:noFill/>
          <a:effectLst/>
        </p:spPr>
      </p:pic>
      <p:pic>
        <p:nvPicPr>
          <p:cNvPr id="56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400550"/>
            <a:ext cx="123980" cy="137160"/>
          </a:xfrm>
          <a:prstGeom prst="rect">
            <a:avLst/>
          </a:prstGeom>
          <a:noFill/>
          <a:effectLst/>
        </p:spPr>
      </p:pic>
      <p:pic>
        <p:nvPicPr>
          <p:cNvPr id="57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43300"/>
            <a:ext cx="123980" cy="137160"/>
          </a:xfrm>
          <a:prstGeom prst="rect">
            <a:avLst/>
          </a:prstGeom>
          <a:noFill/>
          <a:effectLst/>
        </p:spPr>
      </p:pic>
      <p:pic>
        <p:nvPicPr>
          <p:cNvPr id="58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14700"/>
            <a:ext cx="123980" cy="137160"/>
          </a:xfrm>
          <a:prstGeom prst="rect">
            <a:avLst/>
          </a:prstGeom>
          <a:noFill/>
          <a:effectLst/>
        </p:spPr>
      </p:pic>
      <p:pic>
        <p:nvPicPr>
          <p:cNvPr id="59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371850"/>
            <a:ext cx="123980" cy="137160"/>
          </a:xfrm>
          <a:prstGeom prst="rect">
            <a:avLst/>
          </a:prstGeom>
          <a:noFill/>
          <a:effectLst/>
        </p:spPr>
      </p:pic>
      <p:pic>
        <p:nvPicPr>
          <p:cNvPr id="60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314700"/>
            <a:ext cx="123980" cy="137160"/>
          </a:xfrm>
          <a:prstGeom prst="rect">
            <a:avLst/>
          </a:prstGeom>
          <a:noFill/>
          <a:effectLst/>
        </p:spPr>
      </p:pic>
      <p:pic>
        <p:nvPicPr>
          <p:cNvPr id="1034" name="Picture 10" descr="E:\Documents\Microsoft\Products\GFS\PhotosDataCenter_public_ok\SanAntonio\Microsoft San Antonio 2 Data Center (credit to Aero Photo) .jpg"/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17486" y="1221005"/>
            <a:ext cx="1600200" cy="6944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1035" name="Picture 11" descr="E:\Documents\Microsoft\Products\GFS\Generation4graphics\Aerial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5921" y="1221002"/>
            <a:ext cx="1409489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63" name="TextBox 62"/>
          <p:cNvSpPr txBox="1"/>
          <p:nvPr/>
        </p:nvSpPr>
        <p:spPr>
          <a:xfrm>
            <a:off x="7489640" y="1906811"/>
            <a:ext cx="1273297" cy="276969"/>
          </a:xfrm>
          <a:prstGeom prst="rect">
            <a:avLst/>
          </a:prstGeom>
          <a:noFill/>
        </p:spPr>
        <p:txBody>
          <a:bodyPr wrap="none" lIns="91408" tIns="45705" rIns="91408" bIns="45705" rtlCol="0">
            <a:spAutoFit/>
          </a:bodyPr>
          <a:lstStyle/>
          <a:p>
            <a:pPr defTabSz="914363"/>
            <a:r>
              <a:rPr lang="en-US" sz="1200" dirty="0">
                <a:solidFill>
                  <a:srgbClr val="0000CC"/>
                </a:solidFill>
              </a:rPr>
              <a:t>Generation 4 DCs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" y="-184648"/>
            <a:ext cx="184666" cy="36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08" tIns="45705" rIns="91408" bIns="45705" numCol="1" anchor="ctr" anchorCtr="0" compatLnSpc="1">
            <a:prstTxWarp prst="textNoShape">
              <a:avLst/>
            </a:prstTxWarp>
            <a:spAutoFit/>
          </a:bodyPr>
          <a:lstStyle/>
          <a:p>
            <a:pPr defTabSz="914363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26" name="Picture 2" descr="C:\Users\Public\Documents\Microsoft\Events\Architect Council\Dublin-DC.bmp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449" y="1221011"/>
            <a:ext cx="1551763" cy="681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43" name="Content Placeholder 4"/>
          <p:cNvSpPr txBox="1">
            <a:spLocks/>
          </p:cNvSpPr>
          <p:nvPr/>
        </p:nvSpPr>
        <p:spPr>
          <a:xfrm>
            <a:off x="256923" y="617765"/>
            <a:ext cx="8610600" cy="400050"/>
          </a:xfrm>
          <a:prstGeom prst="rect">
            <a:avLst/>
          </a:prstGeom>
        </p:spPr>
        <p:txBody>
          <a:bodyPr vert="horz" lIns="91408" tIns="45705" rIns="91408" bIns="45705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Segoe UI" pitchFamily="34" charset="0"/>
              <a:buChar char="&gt;"/>
              <a:defRPr sz="32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egoe UI" pitchFamily="34" charset="0"/>
              <a:buNone/>
            </a:pPr>
            <a:r>
              <a:rPr lang="en-US" sz="2800" dirty="0">
                <a:solidFill>
                  <a:srgbClr val="000000"/>
                </a:solidFill>
                <a:latin typeface="Candara" pitchFamily="34" charset="0"/>
              </a:rPr>
              <a:t>~</a:t>
            </a:r>
            <a:r>
              <a:rPr lang="en-US" sz="2800" dirty="0" smtClean="0">
                <a:solidFill>
                  <a:srgbClr val="000000"/>
                </a:solidFill>
                <a:latin typeface="Candara" pitchFamily="34" charset="0"/>
              </a:rPr>
              <a:t>100 Globally Distributed Data Centers</a:t>
            </a:r>
            <a:endParaRPr lang="en-US" sz="2800" dirty="0">
              <a:solidFill>
                <a:srgbClr val="000000"/>
              </a:solidFill>
              <a:latin typeface="Candara" pitchFamily="34" charset="0"/>
            </a:endParaRPr>
          </a:p>
        </p:txBody>
      </p:sp>
      <p:sp>
        <p:nvSpPr>
          <p:cNvPr id="44" name="Text Placeholder 2"/>
          <p:cNvSpPr txBox="1">
            <a:spLocks/>
          </p:cNvSpPr>
          <p:nvPr/>
        </p:nvSpPr>
        <p:spPr bwMode="auto">
          <a:xfrm>
            <a:off x="1719448" y="956026"/>
            <a:ext cx="7239001" cy="24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96859" indent="-396859" defTabSz="912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dirty="0" smtClean="0">
                <a:latin typeface="Segeo UI"/>
              </a:rPr>
              <a:t>Range in size from “edge” facilities to </a:t>
            </a:r>
            <a:r>
              <a:rPr lang="en-US" dirty="0" err="1" smtClean="0">
                <a:latin typeface="Segeo UI"/>
              </a:rPr>
              <a:t>megascale</a:t>
            </a:r>
            <a:r>
              <a:rPr lang="en-US" dirty="0" smtClean="0">
                <a:latin typeface="Segeo UI"/>
              </a:rPr>
              <a:t> (100K to 1M servers)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2201" y="4914900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Gannon 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9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"/>
                            </p:stCondLst>
                            <p:childTnLst>
                              <p:par>
                                <p:cTn id="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"/>
                            </p:stCondLst>
                            <p:childTnLst>
                              <p:par>
                                <p:cTn id="6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"/>
                            </p:stCondLst>
                            <p:childTnLst>
                              <p:par>
                                <p:cTn id="6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00"/>
                            </p:stCondLst>
                            <p:childTnLst>
                              <p:par>
                                <p:cTn id="7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400"/>
                            </p:stCondLst>
                            <p:childTnLst>
                              <p:par>
                                <p:cTn id="7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600"/>
                            </p:stCondLst>
                            <p:childTnLst>
                              <p:par>
                                <p:cTn id="8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700"/>
                            </p:stCondLst>
                            <p:childTnLst>
                              <p:par>
                                <p:cTn id="9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00"/>
                            </p:stCondLst>
                            <p:childTnLst>
                              <p:par>
                                <p:cTn id="9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2"/>
          <p:cNvGrpSpPr>
            <a:grpSpLocks noChangeAspect="1"/>
          </p:cNvGrpSpPr>
          <p:nvPr/>
        </p:nvGrpSpPr>
        <p:grpSpPr>
          <a:xfrm>
            <a:off x="0" y="2199646"/>
            <a:ext cx="9144000" cy="2886713"/>
            <a:chOff x="0" y="1031644"/>
            <a:chExt cx="12188825" cy="5331092"/>
          </a:xfrm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grpSpPr>
        <p:pic>
          <p:nvPicPr>
            <p:cNvPr id="34" name="FIBER OPTICS" descr="fiber-optics-cables.png"/>
            <p:cNvPicPr>
              <a:picLocks noChangeAspect="1"/>
            </p:cNvPicPr>
            <p:nvPr/>
          </p:nvPicPr>
          <p:blipFill>
            <a:blip r:embed="rId3" cstate="screen">
              <a:lum bright="6000" contras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52979"/>
              <a:ext cx="12188825" cy="5309757"/>
            </a:xfrm>
            <a:prstGeom prst="rect">
              <a:avLst/>
            </a:prstGeom>
          </p:spPr>
        </p:pic>
        <p:pic>
          <p:nvPicPr>
            <p:cNvPr id="35" name="World map" descr="world-map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4" y="1031644"/>
              <a:ext cx="12171337" cy="5302139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436" y="1"/>
            <a:ext cx="8610600" cy="53697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"/>
                <a:cs typeface="Segoe UI"/>
              </a:rPr>
              <a:t>The Microsoft </a:t>
            </a:r>
            <a:r>
              <a:rPr lang="en-US" sz="3200" dirty="0" smtClean="0">
                <a:solidFill>
                  <a:srgbClr val="000000"/>
                </a:solidFill>
                <a:latin typeface="Segoe UI"/>
                <a:cs typeface="Segoe UI"/>
              </a:rPr>
              <a:t>Cloud is Built on Data Centers</a:t>
            </a:r>
            <a:endParaRPr lang="en-US" sz="3200" dirty="0">
              <a:solidFill>
                <a:srgbClr val="000000"/>
              </a:solidFill>
              <a:latin typeface="Segoe UI"/>
              <a:cs typeface="Segoe UI"/>
            </a:endParaRPr>
          </a:p>
        </p:txBody>
      </p:sp>
      <p:pic>
        <p:nvPicPr>
          <p:cNvPr id="28" name="Picture 27" descr="Quincy DC Aerial shot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26864"/>
            <a:ext cx="2032264" cy="6858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3" name="Picture 9" descr="E:\Documents\Microsoft\Products\GFS\Chicago DC Photos\Chicago dc1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38410" y="1226857"/>
            <a:ext cx="1585455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36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287" y="2845760"/>
            <a:ext cx="280945" cy="310812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7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376" y="3006294"/>
            <a:ext cx="280945" cy="310812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8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742" y="3267001"/>
            <a:ext cx="280945" cy="310812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9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092" y="3088487"/>
            <a:ext cx="280945" cy="310812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40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3" y="2914650"/>
            <a:ext cx="280945" cy="310812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41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099" y="3815021"/>
            <a:ext cx="280945" cy="310812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42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56" y="2914650"/>
            <a:ext cx="280945" cy="310812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2" name="TextBox 21"/>
          <p:cNvSpPr txBox="1"/>
          <p:nvPr/>
        </p:nvSpPr>
        <p:spPr>
          <a:xfrm>
            <a:off x="307492" y="1906805"/>
            <a:ext cx="900823" cy="276969"/>
          </a:xfrm>
          <a:prstGeom prst="rect">
            <a:avLst/>
          </a:prstGeom>
          <a:noFill/>
        </p:spPr>
        <p:txBody>
          <a:bodyPr wrap="none" lIns="91408" tIns="45705" rIns="91408" bIns="45705" rtlCol="0">
            <a:spAutoFit/>
          </a:bodyPr>
          <a:lstStyle/>
          <a:p>
            <a:pPr defTabSz="914363"/>
            <a:r>
              <a:rPr lang="en-US" sz="1200" dirty="0">
                <a:solidFill>
                  <a:srgbClr val="0000CC"/>
                </a:solidFill>
              </a:rPr>
              <a:t>Quincy, WA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79838" y="1906811"/>
            <a:ext cx="846386" cy="276969"/>
          </a:xfrm>
          <a:prstGeom prst="rect">
            <a:avLst/>
          </a:prstGeom>
          <a:noFill/>
        </p:spPr>
        <p:txBody>
          <a:bodyPr wrap="none" lIns="91408" tIns="45705" rIns="91408" bIns="45705" rtlCol="0">
            <a:spAutoFit/>
          </a:bodyPr>
          <a:lstStyle/>
          <a:p>
            <a:pPr defTabSz="914363"/>
            <a:r>
              <a:rPr lang="en-US" sz="1200" dirty="0">
                <a:solidFill>
                  <a:srgbClr val="0000CC"/>
                </a:solidFill>
              </a:rPr>
              <a:t>Chicago, IL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117488" y="1906811"/>
            <a:ext cx="1168012" cy="276969"/>
          </a:xfrm>
          <a:prstGeom prst="rect">
            <a:avLst/>
          </a:prstGeom>
          <a:noFill/>
        </p:spPr>
        <p:txBody>
          <a:bodyPr wrap="none" lIns="91408" tIns="45705" rIns="91408" bIns="45705" rtlCol="0">
            <a:spAutoFit/>
          </a:bodyPr>
          <a:lstStyle/>
          <a:p>
            <a:pPr defTabSz="914363"/>
            <a:r>
              <a:rPr lang="en-US" sz="1200" dirty="0">
                <a:solidFill>
                  <a:srgbClr val="0000CC"/>
                </a:solidFill>
              </a:rPr>
              <a:t>San Antonio, TX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27440" y="1906811"/>
            <a:ext cx="1099467" cy="276969"/>
          </a:xfrm>
          <a:prstGeom prst="rect">
            <a:avLst/>
          </a:prstGeom>
          <a:noFill/>
        </p:spPr>
        <p:txBody>
          <a:bodyPr wrap="none" lIns="91408" tIns="45705" rIns="91408" bIns="45705" rtlCol="0">
            <a:spAutoFit/>
          </a:bodyPr>
          <a:lstStyle/>
          <a:p>
            <a:pPr defTabSz="914363"/>
            <a:r>
              <a:rPr lang="en-US" sz="1200" dirty="0">
                <a:solidFill>
                  <a:srgbClr val="0000CC"/>
                </a:solidFill>
              </a:rPr>
              <a:t>Dublin, Ireland</a:t>
            </a:r>
          </a:p>
        </p:txBody>
      </p:sp>
      <p:pic>
        <p:nvPicPr>
          <p:cNvPr id="48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420" y="3291840"/>
            <a:ext cx="123980" cy="137160"/>
          </a:xfrm>
          <a:prstGeom prst="rect">
            <a:avLst/>
          </a:prstGeom>
          <a:noFill/>
          <a:effectLst/>
        </p:spPr>
      </p:pic>
      <p:pic>
        <p:nvPicPr>
          <p:cNvPr id="49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420" y="3314700"/>
            <a:ext cx="123980" cy="137160"/>
          </a:xfrm>
          <a:prstGeom prst="rect">
            <a:avLst/>
          </a:prstGeom>
          <a:noFill/>
          <a:effectLst/>
        </p:spPr>
      </p:pic>
      <p:pic>
        <p:nvPicPr>
          <p:cNvPr id="50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71800"/>
            <a:ext cx="123980" cy="137160"/>
          </a:xfrm>
          <a:prstGeom prst="rect">
            <a:avLst/>
          </a:prstGeom>
          <a:noFill/>
          <a:effectLst/>
        </p:spPr>
      </p:pic>
      <p:pic>
        <p:nvPicPr>
          <p:cNvPr id="51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71950"/>
            <a:ext cx="123980" cy="137160"/>
          </a:xfrm>
          <a:prstGeom prst="rect">
            <a:avLst/>
          </a:prstGeom>
          <a:noFill/>
          <a:effectLst/>
        </p:spPr>
      </p:pic>
      <p:pic>
        <p:nvPicPr>
          <p:cNvPr id="52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514850"/>
            <a:ext cx="123980" cy="137160"/>
          </a:xfrm>
          <a:prstGeom prst="rect">
            <a:avLst/>
          </a:prstGeom>
          <a:noFill/>
          <a:effectLst/>
        </p:spPr>
      </p:pic>
      <p:pic>
        <p:nvPicPr>
          <p:cNvPr id="53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429000"/>
            <a:ext cx="123980" cy="137160"/>
          </a:xfrm>
          <a:prstGeom prst="rect">
            <a:avLst/>
          </a:prstGeom>
          <a:noFill/>
          <a:effectLst/>
        </p:spPr>
      </p:pic>
      <p:pic>
        <p:nvPicPr>
          <p:cNvPr id="54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143250"/>
            <a:ext cx="123980" cy="137160"/>
          </a:xfrm>
          <a:prstGeom prst="rect">
            <a:avLst/>
          </a:prstGeom>
          <a:noFill/>
          <a:effectLst/>
        </p:spPr>
      </p:pic>
      <p:pic>
        <p:nvPicPr>
          <p:cNvPr id="55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143250"/>
            <a:ext cx="123980" cy="137160"/>
          </a:xfrm>
          <a:prstGeom prst="rect">
            <a:avLst/>
          </a:prstGeom>
          <a:noFill/>
          <a:effectLst/>
        </p:spPr>
      </p:pic>
      <p:pic>
        <p:nvPicPr>
          <p:cNvPr id="56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400550"/>
            <a:ext cx="123980" cy="137160"/>
          </a:xfrm>
          <a:prstGeom prst="rect">
            <a:avLst/>
          </a:prstGeom>
          <a:noFill/>
          <a:effectLst/>
        </p:spPr>
      </p:pic>
      <p:pic>
        <p:nvPicPr>
          <p:cNvPr id="57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43300"/>
            <a:ext cx="123980" cy="137160"/>
          </a:xfrm>
          <a:prstGeom prst="rect">
            <a:avLst/>
          </a:prstGeom>
          <a:noFill/>
          <a:effectLst/>
        </p:spPr>
      </p:pic>
      <p:pic>
        <p:nvPicPr>
          <p:cNvPr id="58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14700"/>
            <a:ext cx="123980" cy="137160"/>
          </a:xfrm>
          <a:prstGeom prst="rect">
            <a:avLst/>
          </a:prstGeom>
          <a:noFill/>
          <a:effectLst/>
        </p:spPr>
      </p:pic>
      <p:pic>
        <p:nvPicPr>
          <p:cNvPr id="59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371850"/>
            <a:ext cx="123980" cy="137160"/>
          </a:xfrm>
          <a:prstGeom prst="rect">
            <a:avLst/>
          </a:prstGeom>
          <a:noFill/>
          <a:effectLst/>
        </p:spPr>
      </p:pic>
      <p:pic>
        <p:nvPicPr>
          <p:cNvPr id="60" name="Picture 2" descr="C:\Users\alexbrad\Documents\Logos\DVD_ART34\Artwork_Imagery\Icons - Illustrations\_XML ICONS\Servers computer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314700"/>
            <a:ext cx="123980" cy="137160"/>
          </a:xfrm>
          <a:prstGeom prst="rect">
            <a:avLst/>
          </a:prstGeom>
          <a:noFill/>
          <a:effectLst/>
        </p:spPr>
      </p:pic>
      <p:pic>
        <p:nvPicPr>
          <p:cNvPr id="1034" name="Picture 10" descr="E:\Documents\Microsoft\Products\GFS\PhotosDataCenter_public_ok\SanAntonio\Microsoft San Antonio 2 Data Center (credit to Aero Photo) .jpg"/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17486" y="1221005"/>
            <a:ext cx="1600200" cy="6944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1035" name="Picture 11" descr="E:\Documents\Microsoft\Products\GFS\Generation4graphics\Aerial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5921" y="1221002"/>
            <a:ext cx="1409489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63" name="TextBox 62"/>
          <p:cNvSpPr txBox="1"/>
          <p:nvPr/>
        </p:nvSpPr>
        <p:spPr>
          <a:xfrm>
            <a:off x="7489640" y="1906811"/>
            <a:ext cx="1273297" cy="276969"/>
          </a:xfrm>
          <a:prstGeom prst="rect">
            <a:avLst/>
          </a:prstGeom>
          <a:noFill/>
        </p:spPr>
        <p:txBody>
          <a:bodyPr wrap="none" lIns="91408" tIns="45705" rIns="91408" bIns="45705" rtlCol="0">
            <a:spAutoFit/>
          </a:bodyPr>
          <a:lstStyle/>
          <a:p>
            <a:pPr defTabSz="914363"/>
            <a:r>
              <a:rPr lang="en-US" sz="1200" dirty="0">
                <a:solidFill>
                  <a:srgbClr val="0000CC"/>
                </a:solidFill>
              </a:rPr>
              <a:t>Generation 4 DCs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" y="-184648"/>
            <a:ext cx="184666" cy="36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08" tIns="45705" rIns="91408" bIns="45705" numCol="1" anchor="ctr" anchorCtr="0" compatLnSpc="1">
            <a:prstTxWarp prst="textNoShape">
              <a:avLst/>
            </a:prstTxWarp>
            <a:spAutoFit/>
          </a:bodyPr>
          <a:lstStyle/>
          <a:p>
            <a:pPr defTabSz="914363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26" name="Picture 2" descr="C:\Users\Public\Documents\Microsoft\Events\Architect Council\Dublin-DC.bmp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449" y="1221011"/>
            <a:ext cx="1551763" cy="681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43" name="Content Placeholder 4"/>
          <p:cNvSpPr txBox="1">
            <a:spLocks/>
          </p:cNvSpPr>
          <p:nvPr/>
        </p:nvSpPr>
        <p:spPr>
          <a:xfrm>
            <a:off x="256923" y="617765"/>
            <a:ext cx="8610600" cy="400050"/>
          </a:xfrm>
          <a:prstGeom prst="rect">
            <a:avLst/>
          </a:prstGeom>
        </p:spPr>
        <p:txBody>
          <a:bodyPr vert="horz" lIns="91408" tIns="45705" rIns="91408" bIns="45705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Segoe UI" pitchFamily="34" charset="0"/>
              <a:buChar char="&gt;"/>
              <a:defRPr sz="32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egoe UI" pitchFamily="34" charset="0"/>
              <a:buNone/>
            </a:pPr>
            <a:r>
              <a:rPr lang="en-US" sz="2800" dirty="0">
                <a:solidFill>
                  <a:srgbClr val="000000"/>
                </a:solidFill>
                <a:latin typeface="Candara" pitchFamily="34" charset="0"/>
              </a:rPr>
              <a:t>~</a:t>
            </a:r>
            <a:r>
              <a:rPr lang="en-US" sz="2800" dirty="0" smtClean="0">
                <a:solidFill>
                  <a:srgbClr val="000000"/>
                </a:solidFill>
                <a:latin typeface="Candara" pitchFamily="34" charset="0"/>
              </a:rPr>
              <a:t>100 Globally Distributed Data Centers</a:t>
            </a:r>
            <a:endParaRPr lang="en-US" sz="2800" dirty="0">
              <a:solidFill>
                <a:srgbClr val="000000"/>
              </a:solidFill>
              <a:latin typeface="Candara" pitchFamily="34" charset="0"/>
            </a:endParaRPr>
          </a:p>
        </p:txBody>
      </p:sp>
      <p:sp>
        <p:nvSpPr>
          <p:cNvPr id="44" name="Text Placeholder 2"/>
          <p:cNvSpPr txBox="1">
            <a:spLocks/>
          </p:cNvSpPr>
          <p:nvPr/>
        </p:nvSpPr>
        <p:spPr bwMode="auto">
          <a:xfrm>
            <a:off x="1719448" y="956026"/>
            <a:ext cx="7239001" cy="24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96859" indent="-396859" defTabSz="912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dirty="0" smtClean="0">
                <a:latin typeface="Segeo UI"/>
              </a:rPr>
              <a:t>Range in size from “edge” facilities to </a:t>
            </a:r>
            <a:r>
              <a:rPr lang="en-US" dirty="0" err="1" smtClean="0">
                <a:latin typeface="Segeo UI"/>
              </a:rPr>
              <a:t>megascale</a:t>
            </a:r>
            <a:r>
              <a:rPr lang="en-US" dirty="0" smtClean="0">
                <a:latin typeface="Segeo UI"/>
              </a:rPr>
              <a:t> (100K to 1M servers)</a:t>
            </a:r>
          </a:p>
        </p:txBody>
      </p:sp>
      <p:pic>
        <p:nvPicPr>
          <p:cNvPr id="61" name="Picture 11" descr="E:\Documents\Microsoft\Products\GFS\Generation4graphics\Aerial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15485" y="1691720"/>
            <a:ext cx="5966506" cy="29030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5" name="TextBox 4"/>
          <p:cNvSpPr txBox="1"/>
          <p:nvPr/>
        </p:nvSpPr>
        <p:spPr>
          <a:xfrm>
            <a:off x="6172201" y="4914900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Gannon 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04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"/>
                            </p:stCondLst>
                            <p:childTnLst>
                              <p:par>
                                <p:cTn id="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"/>
                            </p:stCondLst>
                            <p:childTnLst>
                              <p:par>
                                <p:cTn id="6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"/>
                            </p:stCondLst>
                            <p:childTnLst>
                              <p:par>
                                <p:cTn id="6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00"/>
                            </p:stCondLst>
                            <p:childTnLst>
                              <p:par>
                                <p:cTn id="7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400"/>
                            </p:stCondLst>
                            <p:childTnLst>
                              <p:par>
                                <p:cTn id="7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600"/>
                            </p:stCondLst>
                            <p:childTnLst>
                              <p:par>
                                <p:cTn id="8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700"/>
                            </p:stCondLst>
                            <p:childTnLst>
                              <p:par>
                                <p:cTn id="9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00"/>
                            </p:stCondLst>
                            <p:childTnLst>
                              <p:par>
                                <p:cTn id="9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324600" cy="85724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 Centers Clouds &amp; </a:t>
            </a:r>
            <a:br>
              <a:rPr lang="en-US" b="1" dirty="0" smtClean="0"/>
            </a:br>
            <a:r>
              <a:rPr lang="en-US" b="1" dirty="0" smtClean="0"/>
              <a:t>Economies of Scale I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775741"/>
            <a:ext cx="4750546" cy="3715111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Range in size from “edge” facilities to </a:t>
            </a:r>
            <a:r>
              <a:rPr lang="en-US" sz="2800" dirty="0" err="1" smtClean="0"/>
              <a:t>megascale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smtClean="0"/>
              <a:t>Economies of scale</a:t>
            </a:r>
          </a:p>
          <a:p>
            <a:pPr marL="346075" lvl="1" indent="-234950">
              <a:buNone/>
            </a:pPr>
            <a:r>
              <a:rPr lang="en-US" sz="2400" dirty="0" smtClean="0"/>
              <a:t>Approximate costs for a small size center (1K servers) and a larger, 50K server center.</a:t>
            </a:r>
          </a:p>
        </p:txBody>
      </p:sp>
      <p:grpSp>
        <p:nvGrpSpPr>
          <p:cNvPr id="4" name="Group 9"/>
          <p:cNvGrpSpPr/>
          <p:nvPr/>
        </p:nvGrpSpPr>
        <p:grpSpPr>
          <a:xfrm>
            <a:off x="4854580" y="3398409"/>
            <a:ext cx="3908425" cy="1900656"/>
            <a:chOff x="1173163" y="1900238"/>
            <a:chExt cx="7002462" cy="4671057"/>
          </a:xfrm>
        </p:grpSpPr>
        <p:grpSp>
          <p:nvGrpSpPr>
            <p:cNvPr id="5" name="Group 9"/>
            <p:cNvGrpSpPr>
              <a:grpSpLocks noChangeAspect="1"/>
            </p:cNvGrpSpPr>
            <p:nvPr/>
          </p:nvGrpSpPr>
          <p:grpSpPr bwMode="auto">
            <a:xfrm>
              <a:off x="1173163" y="1900238"/>
              <a:ext cx="7002462" cy="3508375"/>
              <a:chOff x="395785" y="1122323"/>
              <a:chExt cx="9582912" cy="4801897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395785" y="1132764"/>
                <a:ext cx="9582912" cy="4791456"/>
              </a:xfrm>
              <a:prstGeom prst="rect">
                <a:avLst/>
              </a:prstGeom>
              <a:solidFill>
                <a:srgbClr val="C00000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lstStyle/>
              <a:p>
                <a:pPr algn="ctr" defTabSz="914099">
                  <a:defRPr/>
                </a:pP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8" name="Picture 2" descr="http://upload.wikimedia.org/wikipedia/commons/thumb/c/c5/AmFBfield.svg/300px-AmFBfield.svg.png"/>
              <p:cNvPicPr>
                <a:picLocks noChangeArrowheads="1"/>
              </p:cNvPicPr>
              <p:nvPr/>
            </p:nvPicPr>
            <p:blipFill>
              <a:blip r:embed="rId3" cstate="print"/>
              <a:srcRect l="10240" t="3310" r="9920" b="3310"/>
              <a:stretch>
                <a:fillRect/>
              </a:stretch>
            </p:blipFill>
            <p:spPr bwMode="auto">
              <a:xfrm>
                <a:off x="398871" y="1122323"/>
                <a:ext cx="2743200" cy="1463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2767523" y="3016250"/>
              <a:ext cx="5032420" cy="35550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457200">
                <a:defRPr/>
              </a:pPr>
              <a:r>
                <a:rPr lang="en-US" sz="2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Each data center is </a:t>
              </a:r>
            </a:p>
            <a:p>
              <a:pPr algn="ctr" defTabSz="457200">
                <a:defRPr/>
              </a:pPr>
              <a:r>
                <a:rPr lang="en-US" sz="20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11.5 times </a:t>
              </a:r>
            </a:p>
            <a:p>
              <a:pPr algn="ctr" defTabSz="457200">
                <a:defRPr/>
              </a:pPr>
              <a:r>
                <a:rPr lang="en-US" sz="2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 size of a football field</a:t>
              </a:r>
            </a:p>
            <a:p>
              <a:pPr algn="ctr" defTabSz="457200">
                <a:defRPr/>
              </a:pPr>
              <a:endParaRPr lang="en-US" sz="28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9" name="Picture 8" descr="datacenter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26750" y="939356"/>
            <a:ext cx="3936255" cy="2217039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8600" y="3028951"/>
          <a:ext cx="4419600" cy="1781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145"/>
                <a:gridCol w="1160145"/>
                <a:gridCol w="1215390"/>
                <a:gridCol w="883920"/>
              </a:tblGrid>
              <a:tr h="5033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Technology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Cost in small-sized</a:t>
                      </a:r>
                      <a:r>
                        <a:rPr lang="en-US" sz="900" baseline="0" dirty="0" smtClean="0"/>
                        <a:t> Data Center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Cost in Large</a:t>
                      </a:r>
                      <a:r>
                        <a:rPr lang="en-US" sz="900" baseline="0" dirty="0" smtClean="0"/>
                        <a:t> Data Center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Ratio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38718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Network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$95 per Mbps/</a:t>
                      </a:r>
                    </a:p>
                    <a:p>
                      <a:r>
                        <a:rPr lang="en-US" sz="900" dirty="0" smtClean="0"/>
                        <a:t>month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$13 per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dirty="0" smtClean="0"/>
                        <a:t>Mbps/</a:t>
                      </a:r>
                    </a:p>
                    <a:p>
                      <a:r>
                        <a:rPr lang="en-US" sz="900" dirty="0" smtClean="0"/>
                        <a:t>month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   7.1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38718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Storage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$2.20 per GB/</a:t>
                      </a:r>
                    </a:p>
                    <a:p>
                      <a:r>
                        <a:rPr lang="en-US" sz="900" dirty="0" smtClean="0"/>
                        <a:t>month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$0.40 per GB/</a:t>
                      </a:r>
                    </a:p>
                    <a:p>
                      <a:r>
                        <a:rPr lang="en-US" sz="900" dirty="0" smtClean="0"/>
                        <a:t>month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   5.7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5033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Administration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~140 servers/</a:t>
                      </a:r>
                    </a:p>
                    <a:p>
                      <a:r>
                        <a:rPr lang="en-US" sz="900" dirty="0" smtClean="0"/>
                        <a:t>Administrator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&gt;1000 Servers/</a:t>
                      </a:r>
                    </a:p>
                    <a:p>
                      <a:r>
                        <a:rPr lang="en-US" sz="900" dirty="0" smtClean="0"/>
                        <a:t>Administrator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   7.1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914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324600" cy="85724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 Centers Clouds &amp; </a:t>
            </a:r>
            <a:br>
              <a:rPr lang="en-US" b="1" dirty="0" smtClean="0"/>
            </a:br>
            <a:r>
              <a:rPr lang="en-US" b="1" dirty="0" smtClean="0"/>
              <a:t>Economies of Scale I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775741"/>
            <a:ext cx="4750546" cy="3715111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Range in size from “edge” facilities to </a:t>
            </a:r>
            <a:r>
              <a:rPr lang="en-US" sz="2800" dirty="0" err="1" smtClean="0"/>
              <a:t>megascale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smtClean="0"/>
              <a:t>Economies of scale</a:t>
            </a:r>
          </a:p>
          <a:p>
            <a:pPr marL="346075" lvl="1" indent="-234950">
              <a:buNone/>
            </a:pPr>
            <a:r>
              <a:rPr lang="en-US" sz="2400" dirty="0" smtClean="0"/>
              <a:t>Approximate costs for a small size center (1K servers) and a larger, 50K server center.</a:t>
            </a:r>
          </a:p>
        </p:txBody>
      </p:sp>
      <p:grpSp>
        <p:nvGrpSpPr>
          <p:cNvPr id="4" name="Group 9"/>
          <p:cNvGrpSpPr/>
          <p:nvPr/>
        </p:nvGrpSpPr>
        <p:grpSpPr>
          <a:xfrm>
            <a:off x="4854580" y="3398409"/>
            <a:ext cx="3908425" cy="1900656"/>
            <a:chOff x="1173163" y="1900238"/>
            <a:chExt cx="7002462" cy="4671057"/>
          </a:xfrm>
        </p:grpSpPr>
        <p:grpSp>
          <p:nvGrpSpPr>
            <p:cNvPr id="5" name="Group 9"/>
            <p:cNvGrpSpPr>
              <a:grpSpLocks noChangeAspect="1"/>
            </p:cNvGrpSpPr>
            <p:nvPr/>
          </p:nvGrpSpPr>
          <p:grpSpPr bwMode="auto">
            <a:xfrm>
              <a:off x="1173163" y="1900238"/>
              <a:ext cx="7002462" cy="3508375"/>
              <a:chOff x="395785" y="1122323"/>
              <a:chExt cx="9582912" cy="4801897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395785" y="1132764"/>
                <a:ext cx="9582912" cy="4791456"/>
              </a:xfrm>
              <a:prstGeom prst="rect">
                <a:avLst/>
              </a:prstGeom>
              <a:solidFill>
                <a:srgbClr val="C00000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lstStyle/>
              <a:p>
                <a:pPr algn="ctr" defTabSz="914099">
                  <a:defRPr/>
                </a:pP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8" name="Picture 2" descr="http://upload.wikimedia.org/wikipedia/commons/thumb/c/c5/AmFBfield.svg/300px-AmFBfield.svg.png"/>
              <p:cNvPicPr>
                <a:picLocks noChangeArrowheads="1"/>
              </p:cNvPicPr>
              <p:nvPr/>
            </p:nvPicPr>
            <p:blipFill>
              <a:blip r:embed="rId3" cstate="print"/>
              <a:srcRect l="10240" t="3310" r="9920" b="3310"/>
              <a:stretch>
                <a:fillRect/>
              </a:stretch>
            </p:blipFill>
            <p:spPr bwMode="auto">
              <a:xfrm>
                <a:off x="398871" y="1122323"/>
                <a:ext cx="2743200" cy="1463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2767523" y="3016250"/>
              <a:ext cx="5032420" cy="35550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457200">
                <a:defRPr/>
              </a:pPr>
              <a:r>
                <a:rPr lang="en-US" sz="2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Each data center is </a:t>
              </a:r>
            </a:p>
            <a:p>
              <a:pPr algn="ctr" defTabSz="457200">
                <a:defRPr/>
              </a:pPr>
              <a:r>
                <a:rPr lang="en-US" sz="20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11.5 times </a:t>
              </a:r>
            </a:p>
            <a:p>
              <a:pPr algn="ctr" defTabSz="457200">
                <a:defRPr/>
              </a:pPr>
              <a:r>
                <a:rPr lang="en-US" sz="2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 size of a football field</a:t>
              </a:r>
            </a:p>
            <a:p>
              <a:pPr algn="ctr" defTabSz="457200">
                <a:defRPr/>
              </a:pPr>
              <a:endParaRPr lang="en-US" sz="28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9" name="Picture 8" descr="datacenter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26750" y="939356"/>
            <a:ext cx="3936255" cy="2217039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8600" y="3028951"/>
          <a:ext cx="4419600" cy="1781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145"/>
                <a:gridCol w="1160145"/>
                <a:gridCol w="1215390"/>
                <a:gridCol w="883920"/>
              </a:tblGrid>
              <a:tr h="5033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Technology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Cost in small-sized</a:t>
                      </a:r>
                      <a:r>
                        <a:rPr lang="en-US" sz="900" baseline="0" dirty="0" smtClean="0"/>
                        <a:t> Data Center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Cost in Large</a:t>
                      </a:r>
                      <a:r>
                        <a:rPr lang="en-US" sz="900" baseline="0" dirty="0" smtClean="0"/>
                        <a:t> Data Center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Ratio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38718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Network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$95 per Mbps/</a:t>
                      </a:r>
                    </a:p>
                    <a:p>
                      <a:r>
                        <a:rPr lang="en-US" sz="900" dirty="0" smtClean="0"/>
                        <a:t>month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$13 per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dirty="0" smtClean="0"/>
                        <a:t>Mbps/</a:t>
                      </a:r>
                    </a:p>
                    <a:p>
                      <a:r>
                        <a:rPr lang="en-US" sz="900" dirty="0" smtClean="0"/>
                        <a:t>month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   7.1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38718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Storage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$2.20 per GB/</a:t>
                      </a:r>
                    </a:p>
                    <a:p>
                      <a:r>
                        <a:rPr lang="en-US" sz="900" dirty="0" smtClean="0"/>
                        <a:t>month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$0.40 per GB/</a:t>
                      </a:r>
                    </a:p>
                    <a:p>
                      <a:r>
                        <a:rPr lang="en-US" sz="900" dirty="0" smtClean="0"/>
                        <a:t>month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   5.7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5033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Administration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~140 servers/</a:t>
                      </a:r>
                    </a:p>
                    <a:p>
                      <a:r>
                        <a:rPr lang="en-US" sz="900" dirty="0" smtClean="0"/>
                        <a:t>Administrator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&gt;1000 Servers/</a:t>
                      </a:r>
                    </a:p>
                    <a:p>
                      <a:r>
                        <a:rPr lang="en-US" sz="900" dirty="0" smtClean="0"/>
                        <a:t>Administrator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   7.1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grpSp>
        <p:nvGrpSpPr>
          <p:cNvPr id="10" name="Group 11"/>
          <p:cNvGrpSpPr/>
          <p:nvPr/>
        </p:nvGrpSpPr>
        <p:grpSpPr>
          <a:xfrm>
            <a:off x="-1" y="2732380"/>
            <a:ext cx="9144001" cy="3229258"/>
            <a:chOff x="-1" y="3943350"/>
            <a:chExt cx="9144001" cy="4305678"/>
          </a:xfrm>
        </p:grpSpPr>
        <p:sp>
          <p:nvSpPr>
            <p:cNvPr id="13" name="TextBox 12"/>
            <p:cNvSpPr txBox="1"/>
            <p:nvPr/>
          </p:nvSpPr>
          <p:spPr>
            <a:xfrm>
              <a:off x="-1" y="4186377"/>
              <a:ext cx="4991725" cy="406265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</a:rPr>
                <a:t>2 Google warehouses of computers on the banks of the Columbia River, in The </a:t>
              </a:r>
              <a:r>
                <a:rPr lang="en-US" sz="2400" dirty="0" err="1" smtClean="0">
                  <a:solidFill>
                    <a:prstClr val="black"/>
                  </a:solidFill>
                </a:rPr>
                <a:t>Dalles</a:t>
              </a:r>
              <a:r>
                <a:rPr lang="en-US" sz="2400" dirty="0" smtClean="0">
                  <a:solidFill>
                    <a:prstClr val="black"/>
                  </a:solidFill>
                </a:rPr>
                <a:t>, Oregon</a:t>
              </a:r>
            </a:p>
            <a:p>
              <a:r>
                <a:rPr lang="en-US" sz="2400" dirty="0" smtClean="0">
                  <a:solidFill>
                    <a:prstClr val="black"/>
                  </a:solidFill>
                </a:rPr>
                <a:t>Such centers use 20MW-200MW </a:t>
              </a:r>
            </a:p>
            <a:p>
              <a:r>
                <a:rPr lang="en-US" sz="2400" dirty="0" smtClean="0">
                  <a:solidFill>
                    <a:prstClr val="black"/>
                  </a:solidFill>
                </a:rPr>
                <a:t>(Future) each  with </a:t>
              </a:r>
              <a:r>
                <a:rPr lang="en-US" sz="2400" dirty="0" smtClean="0">
                  <a:solidFill>
                    <a:prstClr val="black"/>
                  </a:solidFill>
                </a:rPr>
                <a:t>150 </a:t>
              </a:r>
              <a:r>
                <a:rPr lang="en-US" sz="2400" dirty="0" smtClean="0">
                  <a:solidFill>
                    <a:prstClr val="black"/>
                  </a:solidFill>
                </a:rPr>
                <a:t>watts per CPU</a:t>
              </a:r>
            </a:p>
            <a:p>
              <a:r>
                <a:rPr lang="en-US" sz="2400" dirty="0" smtClean="0">
                  <a:solidFill>
                    <a:prstClr val="black"/>
                  </a:solidFill>
                </a:rPr>
                <a:t>Save money from large size, positioning with cheap power and access with Internet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991724" y="3943350"/>
              <a:ext cx="4152276" cy="291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02742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CC8C1C-C7DF-4071-8522-5AB5116975BF}" type="slidenum">
              <a:rPr lang="en-US" sz="1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z="1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pic>
        <p:nvPicPr>
          <p:cNvPr id="273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2375869"/>
            <a:ext cx="2514600" cy="276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3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1" y="2476972"/>
            <a:ext cx="6100997" cy="264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0" y="672683"/>
            <a:ext cx="8991600" cy="19431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 Builds giant data centers with 100,000’s of computers;</a:t>
            </a:r>
            <a:br>
              <a:rPr lang="en-US" sz="2400" dirty="0" smtClean="0"/>
            </a:br>
            <a:r>
              <a:rPr lang="en-US" sz="2400" dirty="0" smtClean="0"/>
              <a:t> ~ 200-1000 to a shipping container with Internet access</a:t>
            </a:r>
          </a:p>
          <a:p>
            <a:r>
              <a:rPr lang="en-US" sz="2400" dirty="0" smtClean="0"/>
              <a:t>“Microsoft will cram between 150 and 220 shipping containers filled with data center gear into a new 500,000 square foot Chicago facility. This move marks the most significant, public use of the shipping container systems popularized by the likes of Sun Microsystems and </a:t>
            </a:r>
            <a:r>
              <a:rPr lang="en-US" sz="2400" dirty="0" err="1" smtClean="0"/>
              <a:t>Rackable</a:t>
            </a:r>
            <a:r>
              <a:rPr lang="en-US" sz="2400" dirty="0" smtClean="0"/>
              <a:t> Systems to date.”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94085" y="90488"/>
            <a:ext cx="5636302" cy="481013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Data Centers, Clouds </a:t>
            </a:r>
            <a:br>
              <a:rPr lang="en-US" sz="3200" b="1" dirty="0" smtClean="0"/>
            </a:br>
            <a:r>
              <a:rPr lang="en-US" sz="3200" b="1" dirty="0" smtClean="0"/>
              <a:t>&amp; Economies of Scale II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0935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X-Informatics Introduction: What is Big Data, Data Analytics  and X-Informatics? (Continued)&amp;quot;&quot;/&gt;&lt;property id=&quot;20307&quot; value=&quot;256&quot;/&gt;&lt;/object&gt;&lt;object type=&quot;3&quot; unique_id=&quot;10023&quot;&gt;&lt;property id=&quot;20148&quot; value=&quot;5&quot;/&gt;&lt;property id=&quot;20300&quot; value=&quot;Slide 2 - &amp;quot;Sensors (Things) as a Service&amp;quot;&quot;/&gt;&lt;property id=&quot;20307&quot; value=&quot;263&quot;/&gt;&lt;/object&gt;&lt;object type=&quot;3&quot; unique_id=&quot;10128&quot;&gt;&lt;property id=&quot;20148&quot; value=&quot;5&quot;/&gt;&lt;property id=&quot;20300&quot; value=&quot;Slide 3 - &amp;quot;Clouds&amp;quot;&quot;/&gt;&lt;property id=&quot;20307&quot; value=&quot;314&quot;/&gt;&lt;/object&gt;&lt;object type=&quot;3&quot; unique_id=&quot;10129&quot;&gt;&lt;property id=&quot;20148&quot; value=&quot;5&quot;/&gt;&lt;property id=&quot;20300&quot; value=&quot;Slide 4 - &amp;quot;The Microsoft Cloud is Built on Data Centers&amp;quot;&quot;/&gt;&lt;property id=&quot;20307&quot; value=&quot;447&quot;/&gt;&lt;/object&gt;&lt;object type=&quot;3&quot; unique_id=&quot;10130&quot;&gt;&lt;property id=&quot;20148&quot; value=&quot;5&quot;/&gt;&lt;property id=&quot;20300&quot; value=&quot;Slide 6 - &amp;quot;Data Centers Clouds &amp;amp;  Economies of Scale I&amp;quot;&quot;/&gt;&lt;property id=&quot;20307&quot; value=&quot;448&quot;/&gt;&lt;/object&gt;&lt;object type=&quot;3&quot; unique_id=&quot;10131&quot;&gt;&lt;property id=&quot;20148&quot; value=&quot;5&quot;/&gt;&lt;property id=&quot;20300&quot; value=&quot;Slide 8 - &amp;quot;Data Centers, Clouds  &amp;amp; Economies of Scale II&amp;quot;&quot;/&gt;&lt;property id=&quot;20307&quot; value=&quot;449&quot;/&gt;&lt;/object&gt;&lt;object type=&quot;3&quot; unique_id=&quot;15434&quot;&gt;&lt;property id=&quot;20148&quot; value=&quot;5&quot;/&gt;&lt;property id=&quot;20300&quot; value=&quot;Slide 5 - &amp;quot;The Microsoft Cloud is Built on Data Centers&amp;quot;&quot;/&gt;&lt;property id=&quot;20307&quot; value=&quot;481&quot;/&gt;&lt;/object&gt;&lt;object type=&quot;3&quot; unique_id=&quot;15435&quot;&gt;&lt;property id=&quot;20148&quot; value=&quot;5&quot;/&gt;&lt;property id=&quot;20300&quot; value=&quot;Slide 7 - &amp;quot;Data Centers Clouds &amp;amp;  Economies of Scale I&amp;quot;&quot;/&gt;&lt;property id=&quot;20307&quot; value=&quot;48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ternal Audiences Template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4201</TotalTime>
  <Words>428</Words>
  <Application>Microsoft Office PowerPoint</Application>
  <PresentationFormat>On-screen Show (16:9)</PresentationFormat>
  <Paragraphs>106</Paragraphs>
  <Slides>8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Office Theme</vt:lpstr>
      <vt:lpstr>External Audiences Template</vt:lpstr>
      <vt:lpstr>Custom Design</vt:lpstr>
      <vt:lpstr>PhotoImpact</vt:lpstr>
      <vt:lpstr>X-Informatics Introduction: What is Big Data, Data Analytics  and X-Informatics? (Continued)</vt:lpstr>
      <vt:lpstr>Sensors (Things) as a Service</vt:lpstr>
      <vt:lpstr>Clouds</vt:lpstr>
      <vt:lpstr>The Microsoft Cloud is Built on Data Centers</vt:lpstr>
      <vt:lpstr>The Microsoft Cloud is Built on Data Centers</vt:lpstr>
      <vt:lpstr>Data Centers Clouds &amp;  Economies of Scale I</vt:lpstr>
      <vt:lpstr>Data Centers Clouds &amp;  Economies of Scale I</vt:lpstr>
      <vt:lpstr>Data Centers, Clouds  &amp; Economies of Scale II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Fox</dc:creator>
  <cp:lastModifiedBy>Wiggins, Thomas Bruce</cp:lastModifiedBy>
  <cp:revision>128</cp:revision>
  <dcterms:created xsi:type="dcterms:W3CDTF">2013-01-02T02:10:56Z</dcterms:created>
  <dcterms:modified xsi:type="dcterms:W3CDTF">2013-03-19T19:26:52Z</dcterms:modified>
</cp:coreProperties>
</file>