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Lst>
  <p:notesMasterIdLst>
    <p:notesMasterId r:id="rId9"/>
  </p:notesMasterIdLst>
  <p:sldIdLst>
    <p:sldId id="322" r:id="rId4"/>
    <p:sldId id="439" r:id="rId5"/>
    <p:sldId id="440" r:id="rId6"/>
    <p:sldId id="441" r:id="rId7"/>
    <p:sldId id="442" r:id="rId8"/>
  </p:sldIdLst>
  <p:sldSz cx="9144000" cy="5143500" type="screen16x9"/>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10" autoAdjust="0"/>
    <p:restoredTop sz="94660"/>
  </p:normalViewPr>
  <p:slideViewPr>
    <p:cSldViewPr>
      <p:cViewPr>
        <p:scale>
          <a:sx n="100" d="100"/>
          <a:sy n="100" d="100"/>
        </p:scale>
        <p:origin x="-2184" y="-1206"/>
      </p:cViewPr>
      <p:guideLst>
        <p:guide orient="horz" pos="1620"/>
        <p:guide pos="2880"/>
      </p:guideLst>
    </p:cSldViewPr>
  </p:slideViewPr>
  <p:notesTextViewPr>
    <p:cViewPr>
      <p:scale>
        <a:sx n="1" d="1"/>
        <a:sy n="1" d="1"/>
      </p:scale>
      <p:origin x="0" y="0"/>
    </p:cViewPr>
  </p:notesTextViewPr>
  <p:sorterViewPr>
    <p:cViewPr>
      <p:scale>
        <a:sx n="100" d="100"/>
        <a:sy n="100" d="100"/>
      </p:scale>
      <p:origin x="0" y="38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tags" Target="tags/tag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ADEB1-2545-4401-9ADF-F14D5ABA2607}" type="datetimeFigureOut">
              <a:rPr lang="en-US" smtClean="0"/>
              <a:t>3/19/2013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60197-9BC7-4750-ADAA-2303851E8542}" type="slidenum">
              <a:rPr lang="en-US" smtClean="0"/>
              <a:t>‹#›</a:t>
            </a:fld>
            <a:endParaRPr lang="en-US"/>
          </a:p>
        </p:txBody>
      </p:sp>
    </p:spTree>
    <p:extLst>
      <p:ext uri="{BB962C8B-B14F-4D97-AF65-F5344CB8AC3E}">
        <p14:creationId xmlns:p14="http://schemas.microsoft.com/office/powerpoint/2010/main" val="3702071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41067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55998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16374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Line 47"/>
          <p:cNvSpPr>
            <a:spLocks noChangeShapeType="1"/>
          </p:cNvSpPr>
          <p:nvPr/>
        </p:nvSpPr>
        <p:spPr bwMode="auto">
          <a:xfrm>
            <a:off x="1252538" y="3198019"/>
            <a:ext cx="4805362" cy="0"/>
          </a:xfrm>
          <a:prstGeom prst="line">
            <a:avLst/>
          </a:prstGeom>
          <a:noFill/>
          <a:ln w="19050">
            <a:solidFill>
              <a:schemeClr val="accent5"/>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2199172"/>
            <a:ext cx="4914900" cy="1011944"/>
          </a:xfrm>
        </p:spPr>
        <p:txBody>
          <a:bodyPr anchor="b">
            <a:spAutoFit/>
          </a:bodyPr>
          <a:lstStyle>
            <a:lvl1pPr>
              <a:defRPr sz="3600" b="1" i="0" spc="0">
                <a:solidFill>
                  <a:srgbClr val="0053C3"/>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3200401"/>
            <a:ext cx="3810000" cy="326243"/>
          </a:xfrm>
        </p:spPr>
        <p:txBody>
          <a:bodyPr/>
          <a:lstStyle>
            <a:lvl1pPr marL="0" indent="0">
              <a:lnSpc>
                <a:spcPct val="95000"/>
              </a:lnSpc>
              <a:spcBef>
                <a:spcPct val="0"/>
              </a:spcBef>
              <a:spcAft>
                <a:spcPct val="0"/>
              </a:spcAft>
              <a:buFont typeface="Wingdings" pitchFamily="2" charset="2"/>
              <a:buNone/>
              <a:defRPr sz="1600" baseline="0">
                <a:solidFill>
                  <a:schemeClr val="tx1"/>
                </a:solidFill>
                <a:latin typeface="Arial Narrow" pitchFamily="34" charset="0"/>
              </a:defRPr>
            </a:lvl1pPr>
          </a:lstStyle>
          <a:p>
            <a:r>
              <a:rPr lang="en-US" smtClean="0"/>
              <a:t>Click to edit Master subtitle style</a:t>
            </a:r>
            <a:endParaRPr lang="en-US" dirty="0"/>
          </a:p>
        </p:txBody>
      </p:sp>
      <p:sp>
        <p:nvSpPr>
          <p:cNvPr id="19" name="Rectangle 18"/>
          <p:cNvSpPr>
            <a:spLocks noChangeArrowheads="1"/>
          </p:cNvSpPr>
          <p:nvPr userDrawn="1"/>
        </p:nvSpPr>
        <p:spPr bwMode="auto">
          <a:xfrm>
            <a:off x="2819400" y="4914900"/>
            <a:ext cx="3505200" cy="2286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D9D9D9"/>
                </a:solidFill>
                <a:ea typeface="ＭＳ Ｐゴシック" pitchFamily="34" charset="-128"/>
              </a:rPr>
              <a:t/>
            </a:r>
            <a:br>
              <a:rPr lang="en-US" sz="600" b="1" kern="0" dirty="0" smtClean="0">
                <a:solidFill>
                  <a:srgbClr val="D9D9D9"/>
                </a:solidFill>
                <a:ea typeface="ＭＳ Ｐゴシック" pitchFamily="34" charset="-128"/>
              </a:rPr>
            </a:br>
            <a:r>
              <a:rPr lang="en-US" sz="600" b="1" kern="0" dirty="0" smtClean="0">
                <a:solidFill>
                  <a:srgbClr val="D9D9D9"/>
                </a:solidFill>
                <a:ea typeface="ＭＳ Ｐゴシック" pitchFamily="34" charset="-128"/>
              </a:rPr>
              <a:t>Copyright </a:t>
            </a:r>
            <a:r>
              <a:rPr lang="en-US" sz="600" b="1" kern="0" dirty="0">
                <a:solidFill>
                  <a:srgbClr val="D9D9D9"/>
                </a:solidFill>
                <a:ea typeface="ＭＳ Ｐゴシック" pitchFamily="34" charset="-128"/>
              </a:rPr>
              <a:t>© </a:t>
            </a:r>
            <a:r>
              <a:rPr lang="en-US" sz="600" b="1" kern="0" dirty="0" smtClean="0">
                <a:solidFill>
                  <a:srgbClr val="D9D9D9"/>
                </a:solidFill>
                <a:ea typeface="ＭＳ Ｐゴシック" pitchFamily="34" charset="-128"/>
              </a:rPr>
              <a:t>2011, </a:t>
            </a:r>
            <a:r>
              <a:rPr lang="en-US" sz="600" b="1" kern="0" dirty="0">
                <a:solidFill>
                  <a:srgbClr val="D9D9D9"/>
                </a:solidFill>
                <a:ea typeface="ＭＳ Ｐゴシック" pitchFamily="34" charset="-128"/>
              </a:rPr>
              <a:t>SAS Institute Inc. All rights reserved.</a:t>
            </a:r>
            <a:endParaRPr lang="en-US" sz="600" kern="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41092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0053C3"/>
                </a:solidFil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638175" y="919162"/>
            <a:ext cx="8201025" cy="1968872"/>
          </a:xfrm>
        </p:spPr>
        <p:txBody>
          <a:bodyPr/>
          <a:lstStyle>
            <a:lvl1pPr>
              <a:buClr>
                <a:schemeClr val="accent2"/>
              </a:buClr>
              <a:defRPr sz="2200"/>
            </a:lvl1pPr>
            <a:lvl2pPr>
              <a:buClr>
                <a:schemeClr val="accent2"/>
              </a:buClr>
              <a:buFont typeface="Wingdings" pitchFamily="2" charset="2"/>
              <a:buChar char="§"/>
              <a:defRPr/>
            </a:lvl2pPr>
            <a:lvl3pPr>
              <a:buClr>
                <a:schemeClr val="accent2"/>
              </a:buClr>
              <a:buFont typeface="Arial" pitchFamily="34" charset="0"/>
              <a:buChar char="»"/>
              <a:defRPr/>
            </a:lvl3pPr>
            <a:lvl4pPr>
              <a:buClr>
                <a:schemeClr val="accent2"/>
              </a:buClr>
              <a:buFont typeface="Arial" pitchFamily="34" charset="0"/>
              <a:buChar char="»"/>
              <a:defRPr/>
            </a:lvl4pPr>
            <a:lvl5pPr>
              <a:buClr>
                <a:schemeClr val="accent2"/>
              </a:buClr>
              <a:buFont typeface="Arial" pitchFamily="34" charset="0"/>
              <a:buChar char="–"/>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92917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07288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5" name="Rectangle 4"/>
          <p:cNvSpPr/>
          <p:nvPr/>
        </p:nvSpPr>
        <p:spPr bwMode="auto">
          <a:xfrm>
            <a:off x="0" y="150876"/>
            <a:ext cx="530352" cy="329184"/>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7" name="Rectangle 6"/>
          <p:cNvSpPr/>
          <p:nvPr userDrawn="1"/>
        </p:nvSpPr>
        <p:spPr bwMode="auto">
          <a:xfrm>
            <a:off x="0" y="150876"/>
            <a:ext cx="530352" cy="329184"/>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Tree>
    <p:extLst>
      <p:ext uri="{BB962C8B-B14F-4D97-AF65-F5344CB8AC3E}">
        <p14:creationId xmlns:p14="http://schemas.microsoft.com/office/powerpoint/2010/main" val="34105709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auto">
          <a:xfrm>
            <a:off x="0" y="114300"/>
            <a:ext cx="584200" cy="40005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 name="Title 1"/>
          <p:cNvSpPr>
            <a:spLocks noGrp="1"/>
          </p:cNvSpPr>
          <p:nvPr>
            <p:ph type="title"/>
          </p:nvPr>
        </p:nvSpPr>
        <p:spPr>
          <a:xfrm>
            <a:off x="722313" y="2143126"/>
            <a:ext cx="7688262" cy="1021556"/>
          </a:xfrm>
        </p:spPr>
        <p:txBody>
          <a:bodyPr/>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1773794"/>
            <a:ext cx="7688262" cy="369332"/>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Line 47"/>
          <p:cNvSpPr>
            <a:spLocks noChangeShapeType="1"/>
          </p:cNvSpPr>
          <p:nvPr/>
        </p:nvSpPr>
        <p:spPr bwMode="auto">
          <a:xfrm>
            <a:off x="733425" y="2146459"/>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7" name="Rectangle 6"/>
          <p:cNvSpPr/>
          <p:nvPr/>
        </p:nvSpPr>
        <p:spPr bwMode="auto">
          <a:xfrm>
            <a:off x="0" y="114300"/>
            <a:ext cx="584200" cy="40005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9" name="Line 47"/>
          <p:cNvSpPr>
            <a:spLocks noChangeShapeType="1"/>
          </p:cNvSpPr>
          <p:nvPr/>
        </p:nvSpPr>
        <p:spPr bwMode="auto">
          <a:xfrm>
            <a:off x="733425" y="2146459"/>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0" name="Rectangle 9"/>
          <p:cNvSpPr/>
          <p:nvPr userDrawn="1"/>
        </p:nvSpPr>
        <p:spPr bwMode="auto">
          <a:xfrm>
            <a:off x="0" y="114300"/>
            <a:ext cx="584200" cy="40005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2" name="Line 47"/>
          <p:cNvSpPr>
            <a:spLocks noChangeShapeType="1"/>
          </p:cNvSpPr>
          <p:nvPr userDrawn="1"/>
        </p:nvSpPr>
        <p:spPr bwMode="auto">
          <a:xfrm>
            <a:off x="733425" y="2146459"/>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Tree>
    <p:extLst>
      <p:ext uri="{BB962C8B-B14F-4D97-AF65-F5344CB8AC3E}">
        <p14:creationId xmlns:p14="http://schemas.microsoft.com/office/powerpoint/2010/main" val="1956465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622299" y="1135857"/>
            <a:ext cx="3912915" cy="2459071"/>
          </a:xfrm>
        </p:spPr>
        <p:txBody>
          <a:bodyPr/>
          <a:lstStyle>
            <a:lvl1pPr>
              <a:defRPr sz="2800" baseline="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35857"/>
            <a:ext cx="4191000" cy="2071273"/>
          </a:xfrm>
        </p:spPr>
        <p:txBody>
          <a:bodyPr/>
          <a:lstStyle>
            <a:lvl1pPr>
              <a:defRPr sz="280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697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525" y="134541"/>
            <a:ext cx="8194675" cy="8572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635000" y="1042118"/>
            <a:ext cx="3862388"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4" name="Content Placeholder 3"/>
          <p:cNvSpPr>
            <a:spLocks noGrp="1"/>
          </p:cNvSpPr>
          <p:nvPr>
            <p:ph sz="half" idx="2" hasCustomPrompt="1"/>
          </p:nvPr>
        </p:nvSpPr>
        <p:spPr>
          <a:xfrm>
            <a:off x="635000" y="1466850"/>
            <a:ext cx="3862388"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6" y="1042118"/>
            <a:ext cx="4194175"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6" name="Content Placeholder 5"/>
          <p:cNvSpPr>
            <a:spLocks noGrp="1"/>
          </p:cNvSpPr>
          <p:nvPr>
            <p:ph sz="quarter" idx="4" hasCustomPrompt="1"/>
          </p:nvPr>
        </p:nvSpPr>
        <p:spPr>
          <a:xfrm>
            <a:off x="4645026" y="1466849"/>
            <a:ext cx="4194175"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8474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4907757"/>
            <a:ext cx="552450" cy="235744"/>
          </a:xfrm>
          <a:prstGeom prst="rect">
            <a:avLst/>
          </a:prstGeom>
        </p:spPr>
        <p:txBody>
          <a:bodyPr anchor="ctr"/>
          <a:lstStyle/>
          <a:p>
            <a:pPr algn="r" fontAlgn="base">
              <a:spcBef>
                <a:spcPct val="50000"/>
              </a:spcBef>
              <a:spcAft>
                <a:spcPct val="17000"/>
              </a:spcAft>
              <a:buClr>
                <a:srgbClr val="000000"/>
              </a:buClr>
              <a:buFont typeface="Wingdings" pitchFamily="2" charset="2"/>
              <a:buNone/>
            </a:pPr>
            <a:fld id="{85D714C4-E159-42BE-A017-B33F6B8BAEFC}" type="slidenum">
              <a:rPr lang="en-US" sz="800">
                <a:solidFill>
                  <a:srgbClr val="5E5E5E"/>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5E5E5E"/>
              </a:solidFill>
              <a:ea typeface="ＭＳ Ｐゴシック" pitchFamily="34" charset="-128"/>
            </a:endParaRPr>
          </a:p>
        </p:txBody>
      </p:sp>
      <p:sp>
        <p:nvSpPr>
          <p:cNvPr id="4" name="Rectangle 3"/>
          <p:cNvSpPr>
            <a:spLocks noChangeArrowheads="1"/>
          </p:cNvSpPr>
          <p:nvPr userDrawn="1"/>
        </p:nvSpPr>
        <p:spPr bwMode="auto">
          <a:xfrm>
            <a:off x="2819400" y="4914900"/>
            <a:ext cx="3505200" cy="2286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404040"/>
                </a:solidFill>
                <a:ea typeface="ＭＳ Ｐゴシック" pitchFamily="34" charset="-128"/>
              </a:rPr>
              <a:t/>
            </a:r>
            <a:br>
              <a:rPr lang="en-US" sz="600" b="1" dirty="0" smtClean="0">
                <a:solidFill>
                  <a:srgbClr val="404040"/>
                </a:solidFill>
                <a:ea typeface="ＭＳ Ｐゴシック" pitchFamily="34" charset="-128"/>
              </a:rPr>
            </a:br>
            <a:r>
              <a:rPr lang="en-US" sz="600" b="1" dirty="0">
                <a:solidFill>
                  <a:srgbClr val="404040"/>
                </a:solidFill>
                <a:ea typeface="ＭＳ Ｐゴシック" pitchFamily="34" charset="-128"/>
              </a:rPr>
              <a:t>Copyright © 2010, SAS Institute Inc. All rights reserved.</a:t>
            </a:r>
          </a:p>
        </p:txBody>
      </p:sp>
    </p:spTree>
    <p:extLst>
      <p:ext uri="{BB962C8B-B14F-4D97-AF65-F5344CB8AC3E}">
        <p14:creationId xmlns:p14="http://schemas.microsoft.com/office/powerpoint/2010/main" val="191052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611322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White Background">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4907757"/>
            <a:ext cx="552450" cy="235744"/>
          </a:xfrm>
          <a:prstGeom prst="rect">
            <a:avLst/>
          </a:prstGeom>
        </p:spPr>
        <p:txBody>
          <a:bodyPr anchor="ctr"/>
          <a:lstStyle/>
          <a:p>
            <a:pPr algn="r" fontAlgn="base">
              <a:spcBef>
                <a:spcPct val="50000"/>
              </a:spcBef>
              <a:spcAft>
                <a:spcPct val="17000"/>
              </a:spcAft>
              <a:buClr>
                <a:srgbClr val="000000"/>
              </a:buClr>
              <a:buFont typeface="Wingdings" pitchFamily="2" charset="2"/>
              <a:buNone/>
            </a:pPr>
            <a:fld id="{B118F726-21E5-4187-97F3-B22A79AA02B7}" type="slidenum">
              <a:rPr lang="en-US" sz="800">
                <a:solidFill>
                  <a:srgbClr val="000000"/>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dirty="0">
              <a:solidFill>
                <a:srgbClr val="000000"/>
              </a:solidFill>
              <a:ea typeface="ＭＳ Ｐゴシック" pitchFamily="34" charset="-128"/>
            </a:endParaRPr>
          </a:p>
        </p:txBody>
      </p:sp>
      <p:sp>
        <p:nvSpPr>
          <p:cNvPr id="4" name="Rectangle 3"/>
          <p:cNvSpPr>
            <a:spLocks noChangeArrowheads="1"/>
          </p:cNvSpPr>
          <p:nvPr/>
        </p:nvSpPr>
        <p:spPr bwMode="auto">
          <a:xfrm>
            <a:off x="2819400" y="4914900"/>
            <a:ext cx="3505200" cy="2286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D9D9D9"/>
                </a:solidFill>
                <a:ea typeface="ＭＳ Ｐゴシック" pitchFamily="34" charset="-128"/>
              </a:rPr>
              <a:t>Copyright </a:t>
            </a:r>
            <a:r>
              <a:rPr lang="en-US" sz="600" b="1" dirty="0">
                <a:solidFill>
                  <a:srgbClr val="D9D9D9"/>
                </a:solidFill>
                <a:ea typeface="ＭＳ Ｐゴシック" pitchFamily="34" charset="-128"/>
              </a:rPr>
              <a:t>© </a:t>
            </a:r>
            <a:r>
              <a:rPr lang="en-US" sz="600" b="1" dirty="0" smtClean="0">
                <a:solidFill>
                  <a:srgbClr val="D9D9D9"/>
                </a:solidFill>
                <a:ea typeface="ＭＳ Ｐゴシック" pitchFamily="34" charset="-128"/>
              </a:rPr>
              <a:t>2010, </a:t>
            </a:r>
            <a:r>
              <a:rPr lang="en-US" sz="600" b="1" dirty="0">
                <a:solidFill>
                  <a:srgbClr val="D9D9D9"/>
                </a:solidFill>
                <a:ea typeface="ＭＳ Ｐゴシック" pitchFamily="34" charset="-128"/>
              </a:rPr>
              <a:t>SAS Institute Inc. All rights reserved.</a:t>
            </a:r>
            <a:endParaRPr lang="en-US" sz="60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244622837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iv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533400" y="4914900"/>
            <a:ext cx="2362200" cy="228600"/>
          </a:xfrm>
          <a:prstGeom prst="rect">
            <a:avLst/>
          </a:prstGeom>
          <a:noFill/>
          <a:ln w="9525">
            <a:noFill/>
            <a:miter lim="800000"/>
            <a:headEnd/>
            <a:tailEnd/>
          </a:ln>
          <a:effectLst/>
        </p:spPr>
        <p:txBody>
          <a:bodyPr anchor="b"/>
          <a:lstStyle/>
          <a:p>
            <a:pPr eaLnBrk="0" fontAlgn="base" hangingPunct="0">
              <a:spcBef>
                <a:spcPct val="0"/>
              </a:spcBef>
              <a:spcAft>
                <a:spcPct val="0"/>
              </a:spcAft>
              <a:defRPr/>
            </a:pPr>
            <a:endParaRPr lang="en-US" sz="600" dirty="0">
              <a:solidFill>
                <a:srgbClr val="4A91D4"/>
              </a:solidFill>
              <a:latin typeface="Times New Roman" pitchFamily="-112" charset="0"/>
              <a:ea typeface="ＭＳ Ｐゴシック" pitchFamily="-112" charset="-128"/>
              <a:cs typeface="ＭＳ Ｐゴシック" pitchFamily="-112" charset="-128"/>
            </a:endParaRPr>
          </a:p>
        </p:txBody>
      </p:sp>
      <p:sp>
        <p:nvSpPr>
          <p:cNvPr id="6" name="Line 47"/>
          <p:cNvSpPr>
            <a:spLocks noChangeShapeType="1"/>
          </p:cNvSpPr>
          <p:nvPr/>
        </p:nvSpPr>
        <p:spPr bwMode="auto">
          <a:xfrm>
            <a:off x="1252538" y="3198019"/>
            <a:ext cx="4805362" cy="0"/>
          </a:xfrm>
          <a:prstGeom prst="line">
            <a:avLst/>
          </a:prstGeom>
          <a:noFill/>
          <a:ln w="19050">
            <a:solidFill>
              <a:schemeClr val="bg1"/>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2199172"/>
            <a:ext cx="4914900" cy="1011944"/>
          </a:xfrm>
        </p:spPr>
        <p:txBody>
          <a:bodyPr anchor="b">
            <a:spAutoFit/>
          </a:bodyPr>
          <a:lstStyle>
            <a:lvl1pPr>
              <a:defRPr sz="3600" b="1" i="0" spc="0">
                <a:solidFill>
                  <a:schemeClr val="bg1"/>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3200401"/>
            <a:ext cx="3810000" cy="326243"/>
          </a:xfrm>
        </p:spPr>
        <p:txBody>
          <a:bodyPr/>
          <a:lstStyle>
            <a:lvl1pPr marL="0" indent="0">
              <a:lnSpc>
                <a:spcPct val="95000"/>
              </a:lnSpc>
              <a:spcBef>
                <a:spcPct val="0"/>
              </a:spcBef>
              <a:spcAft>
                <a:spcPct val="0"/>
              </a:spcAft>
              <a:buFont typeface="Wingdings" pitchFamily="2" charset="2"/>
              <a:buNone/>
              <a:defRPr sz="1600" baseline="0">
                <a:solidFill>
                  <a:schemeClr val="bg1"/>
                </a:solidFill>
                <a:latin typeface="Arial Narrow" pitchFamily="34" charset="0"/>
              </a:defRPr>
            </a:lvl1pPr>
          </a:lstStyle>
          <a:p>
            <a:r>
              <a:rPr lang="en-US" smtClean="0"/>
              <a:t>Click to edit Master subtitle style</a:t>
            </a:r>
            <a:endParaRPr lang="en-US" dirty="0"/>
          </a:p>
        </p:txBody>
      </p:sp>
      <p:sp>
        <p:nvSpPr>
          <p:cNvPr id="12" name="Rectangle 11"/>
          <p:cNvSpPr>
            <a:spLocks noChangeArrowheads="1"/>
          </p:cNvSpPr>
          <p:nvPr/>
        </p:nvSpPr>
        <p:spPr bwMode="auto">
          <a:xfrm>
            <a:off x="2819400" y="4914900"/>
            <a:ext cx="3505200" cy="2286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14171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ull Coverage 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1571625"/>
            <a:ext cx="5408612" cy="752475"/>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4914900"/>
            <a:ext cx="3505200" cy="2286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00539B"/>
                </a:solidFill>
                <a:ea typeface="ＭＳ Ｐゴシック" pitchFamily="34" charset="-128"/>
              </a:rPr>
              <a:t/>
            </a:r>
            <a:br>
              <a:rPr lang="en-US" sz="600" b="1" kern="0" dirty="0" smtClean="0">
                <a:solidFill>
                  <a:srgbClr val="00539B"/>
                </a:solidFill>
                <a:ea typeface="ＭＳ Ｐゴシック" pitchFamily="34" charset="-128"/>
              </a:rPr>
            </a:br>
            <a:r>
              <a:rPr lang="en-US" sz="600" b="1" kern="0" dirty="0">
                <a:solidFill>
                  <a:srgbClr val="00539B"/>
                </a:solidFill>
                <a:ea typeface="ＭＳ Ｐゴシック" pitchFamily="34" charset="-128"/>
              </a:rPr>
              <a:t>Copyright © </a:t>
            </a:r>
            <a:r>
              <a:rPr lang="en-US" sz="600" b="1" kern="0" dirty="0" smtClean="0">
                <a:solidFill>
                  <a:srgbClr val="00539B"/>
                </a:solidFill>
                <a:ea typeface="ＭＳ Ｐゴシック" pitchFamily="34" charset="-128"/>
              </a:rPr>
              <a:t>2011, </a:t>
            </a:r>
            <a:r>
              <a:rPr lang="en-US" sz="600" b="1" kern="0" dirty="0">
                <a:solidFill>
                  <a:srgbClr val="00539B"/>
                </a:solidFill>
                <a:ea typeface="ＭＳ Ｐゴシック" pitchFamily="34" charset="-128"/>
              </a:rPr>
              <a:t>SAS Institute Inc. All rights reserved.</a:t>
            </a:r>
            <a:endParaRPr lang="en-US" sz="600" kern="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6" y="4778292"/>
            <a:ext cx="1655277" cy="125635"/>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4735762"/>
            <a:ext cx="1805940" cy="212598"/>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2450944"/>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Tree>
    <p:extLst>
      <p:ext uri="{BB962C8B-B14F-4D97-AF65-F5344CB8AC3E}">
        <p14:creationId xmlns:p14="http://schemas.microsoft.com/office/powerpoint/2010/main" val="1107744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AS 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1571625"/>
            <a:ext cx="5408612" cy="752475"/>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4914900"/>
            <a:ext cx="3505200" cy="2286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6" y="4778292"/>
            <a:ext cx="1655277" cy="125635"/>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4"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4735762"/>
            <a:ext cx="1805940" cy="212598"/>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2450944"/>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1490262" y="2773255"/>
            <a:ext cx="5168042" cy="1077218"/>
          </a:xfrm>
        </p:spPr>
        <p:txBody>
          <a:bodyPr/>
          <a:lstStyle>
            <a:lvl1pPr marL="0" indent="0" algn="l">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9912137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AS Closing Slide Alternativ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 name="Rectangle 13"/>
          <p:cNvSpPr>
            <a:spLocks noChangeArrowheads="1"/>
          </p:cNvSpPr>
          <p:nvPr userDrawn="1"/>
        </p:nvSpPr>
        <p:spPr bwMode="auto">
          <a:xfrm>
            <a:off x="2819400" y="4914900"/>
            <a:ext cx="3505200" cy="2286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3744363" y="4778292"/>
            <a:ext cx="1655277" cy="125635"/>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3"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3669030" y="4735762"/>
            <a:ext cx="1805940" cy="212598"/>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2303081" y="2450944"/>
            <a:ext cx="4537841" cy="355482"/>
          </a:xfrm>
        </p:spPr>
        <p:txBody>
          <a:bodyPr/>
          <a:lstStyle>
            <a:lvl1pPr marL="0" indent="0" algn="ctr">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2286000" y="2749607"/>
            <a:ext cx="4572000" cy="1077218"/>
          </a:xfrm>
        </p:spPr>
        <p:txBody>
          <a:bodyPr/>
          <a:lstStyle>
            <a:lvl1pPr marL="0" indent="0" algn="ctr">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4212943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093102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4291418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6CBFC7-A4D4-4BFC-AA3C-B7D42C634817}"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723094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6CBFC7-A4D4-4BFC-AA3C-B7D42C634817}"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983355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6CBFC7-A4D4-4BFC-AA3C-B7D42C634817}" type="datetimeFigureOut">
              <a:rPr lang="en-US" smtClean="0"/>
              <a:t>3/19/2013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2443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A8F5D-09CF-4B12-BCB2-FCB998BDD8B8}"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916704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6CBFC7-A4D4-4BFC-AA3C-B7D42C634817}" type="datetimeFigureOut">
              <a:rPr lang="en-US" smtClean="0"/>
              <a:t>3/19/2013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591477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CBFC7-A4D4-4BFC-AA3C-B7D42C634817}" type="datetimeFigureOut">
              <a:rPr lang="en-US" smtClean="0"/>
              <a:t>3/19/2013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951539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3754039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411874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578763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4747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1A8F5D-09CF-4B12-BCB2-FCB998BDD8B8}"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230303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1A8F5D-09CF-4B12-BCB2-FCB998BDD8B8}" type="datetimeFigureOut">
              <a:rPr lang="en-US" smtClean="0"/>
              <a:t>3/19/2013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87751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A8F5D-09CF-4B12-BCB2-FCB998BDD8B8}" type="datetimeFigureOut">
              <a:rPr lang="en-US" smtClean="0"/>
              <a:t>3/19/2013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22181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A8F5D-09CF-4B12-BCB2-FCB998BDD8B8}" type="datetimeFigureOut">
              <a:rPr lang="en-US" smtClean="0"/>
              <a:t>3/19/2013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80976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226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372624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91A8F5D-09CF-4B12-BCB2-FCB998BDD8B8}" type="datetimeFigureOut">
              <a:rPr lang="en-US" smtClean="0"/>
              <a:t>3/19/2013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6339C3C-0F6E-4C9D-9BD6-336196307036}" type="slidenum">
              <a:rPr lang="en-US" smtClean="0"/>
              <a:t>‹#›</a:t>
            </a:fld>
            <a:endParaRPr lang="en-US"/>
          </a:p>
        </p:txBody>
      </p:sp>
    </p:spTree>
    <p:extLst>
      <p:ext uri="{BB962C8B-B14F-4D97-AF65-F5344CB8AC3E}">
        <p14:creationId xmlns:p14="http://schemas.microsoft.com/office/powerpoint/2010/main" val="1810072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7" name="Picture 11" descr="ppt_4-3_text-no-color.png"/>
          <p:cNvPicPr>
            <a:picLocks noChangeAspect="1"/>
          </p:cNvPicPr>
          <p:nvPr/>
        </p:nvPicPr>
        <p:blipFill>
          <a:blip r:embed="rId15" cstate="print"/>
          <a:srcRect/>
          <a:stretch>
            <a:fillRect/>
          </a:stretch>
        </p:blipFill>
        <p:spPr bwMode="auto">
          <a:xfrm>
            <a:off x="0" y="4804173"/>
            <a:ext cx="9144000" cy="339328"/>
          </a:xfrm>
          <a:prstGeom prst="rect">
            <a:avLst/>
          </a:prstGeom>
          <a:noFill/>
          <a:ln w="9525">
            <a:noFill/>
            <a:miter lim="800000"/>
            <a:headEnd/>
            <a:tailEnd/>
          </a:ln>
        </p:spPr>
      </p:pic>
      <p:sp>
        <p:nvSpPr>
          <p:cNvPr id="1028" name="Rectangle 4"/>
          <p:cNvSpPr>
            <a:spLocks noGrp="1" noChangeArrowheads="1"/>
          </p:cNvSpPr>
          <p:nvPr>
            <p:ph type="title"/>
          </p:nvPr>
        </p:nvSpPr>
        <p:spPr bwMode="auto">
          <a:xfrm>
            <a:off x="633414" y="133350"/>
            <a:ext cx="8205787" cy="7881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9" name="Rectangle 5"/>
          <p:cNvSpPr>
            <a:spLocks noGrp="1" noChangeArrowheads="1"/>
          </p:cNvSpPr>
          <p:nvPr>
            <p:ph type="body" idx="1"/>
          </p:nvPr>
        </p:nvSpPr>
        <p:spPr bwMode="auto">
          <a:xfrm>
            <a:off x="638176" y="919162"/>
            <a:ext cx="8201025" cy="20017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Slide Number Placeholder 7"/>
          <p:cNvSpPr txBox="1">
            <a:spLocks/>
          </p:cNvSpPr>
          <p:nvPr/>
        </p:nvSpPr>
        <p:spPr>
          <a:xfrm>
            <a:off x="8591550" y="4593432"/>
            <a:ext cx="552450" cy="235744"/>
          </a:xfrm>
          <a:prstGeom prst="rect">
            <a:avLst/>
          </a:prstGeom>
        </p:spPr>
        <p:txBody>
          <a:bodyPr anchor="ctr"/>
          <a:lstStyle/>
          <a:p>
            <a:pPr algn="r" fontAlgn="base">
              <a:spcBef>
                <a:spcPct val="50000"/>
              </a:spcBef>
              <a:spcAft>
                <a:spcPct val="17000"/>
              </a:spcAft>
              <a:buClr>
                <a:srgbClr val="000000"/>
              </a:buClr>
              <a:buFont typeface="Wingdings" pitchFamily="2" charset="2"/>
              <a:buNone/>
            </a:pPr>
            <a:fld id="{4E75C7A2-4D03-4E3A-8789-D5A3CA26C55E}" type="slidenum">
              <a:rPr lang="en-US" sz="800">
                <a:solidFill>
                  <a:srgbClr val="B0B7BB"/>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B0B7BB"/>
              </a:solidFill>
              <a:ea typeface="ＭＳ Ｐゴシック" pitchFamily="34" charset="-128"/>
            </a:endParaRPr>
          </a:p>
        </p:txBody>
      </p:sp>
      <p:sp>
        <p:nvSpPr>
          <p:cNvPr id="12" name="Rectangle 11"/>
          <p:cNvSpPr/>
          <p:nvPr/>
        </p:nvSpPr>
        <p:spPr bwMode="auto">
          <a:xfrm>
            <a:off x="0" y="150876"/>
            <a:ext cx="530352" cy="329184"/>
          </a:xfrm>
          <a:prstGeom prst="rect">
            <a:avLst/>
          </a:prstGeom>
          <a:solidFill>
            <a:srgbClr val="FF8917"/>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15" name="Rectangle 14"/>
          <p:cNvSpPr>
            <a:spLocks noChangeArrowheads="1"/>
          </p:cNvSpPr>
          <p:nvPr/>
        </p:nvSpPr>
        <p:spPr bwMode="auto">
          <a:xfrm>
            <a:off x="2819400" y="4914900"/>
            <a:ext cx="3505200" cy="2286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52719E"/>
                </a:solidFill>
                <a:ea typeface="ＭＳ Ｐゴシック" pitchFamily="34" charset="-128"/>
              </a:rPr>
              <a:t/>
            </a:r>
            <a:br>
              <a:rPr lang="en-US" sz="600" b="1" kern="0" dirty="0" smtClean="0">
                <a:solidFill>
                  <a:srgbClr val="52719E"/>
                </a:solidFill>
                <a:ea typeface="ＭＳ Ｐゴシック" pitchFamily="34" charset="-128"/>
              </a:rPr>
            </a:br>
            <a:r>
              <a:rPr lang="en-US" sz="600" b="1" kern="0" dirty="0">
                <a:solidFill>
                  <a:srgbClr val="52719E"/>
                </a:solidFill>
                <a:ea typeface="ＭＳ Ｐゴシック" pitchFamily="34" charset="-128"/>
              </a:rPr>
              <a:t>Copyright © </a:t>
            </a:r>
            <a:r>
              <a:rPr lang="en-US" sz="600" b="1" kern="0" dirty="0" smtClean="0">
                <a:solidFill>
                  <a:srgbClr val="52719E"/>
                </a:solidFill>
                <a:ea typeface="ＭＳ Ｐゴシック" pitchFamily="34" charset="-128"/>
              </a:rPr>
              <a:t>2011, </a:t>
            </a:r>
            <a:r>
              <a:rPr lang="en-US" sz="600" b="1" kern="0" dirty="0">
                <a:solidFill>
                  <a:srgbClr val="52719E"/>
                </a:solidFill>
                <a:ea typeface="ＭＳ Ｐゴシック" pitchFamily="34" charset="-128"/>
              </a:rPr>
              <a:t>SAS Institute Inc. All rights reserved.</a:t>
            </a:r>
          </a:p>
        </p:txBody>
      </p:sp>
    </p:spTree>
    <p:extLst>
      <p:ext uri="{BB962C8B-B14F-4D97-AF65-F5344CB8AC3E}">
        <p14:creationId xmlns:p14="http://schemas.microsoft.com/office/powerpoint/2010/main" val="1955421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lnSpc>
          <a:spcPct val="83000"/>
        </a:lnSpc>
        <a:spcBef>
          <a:spcPct val="0"/>
        </a:spcBef>
        <a:spcAft>
          <a:spcPct val="0"/>
        </a:spcAft>
        <a:defRPr sz="3600" b="1">
          <a:solidFill>
            <a:srgbClr val="0053C3"/>
          </a:solidFill>
          <a:latin typeface="+mj-lt"/>
          <a:ea typeface="ＭＳ Ｐゴシック" pitchFamily="-112" charset="-128"/>
          <a:cs typeface="ＭＳ Ｐゴシック" pitchFamily="-112" charset="-128"/>
        </a:defRPr>
      </a:lvl1pPr>
      <a:lvl2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2pPr>
      <a:lvl3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3pPr>
      <a:lvl4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4pPr>
      <a:lvl5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marL="347663" indent="-347663" algn="l" rtl="0" eaLnBrk="1" fontAlgn="base" hangingPunct="1">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1" fontAlgn="base" hangingPunct="1">
        <a:lnSpc>
          <a:spcPct val="92000"/>
        </a:lnSpc>
        <a:spcBef>
          <a:spcPct val="17000"/>
        </a:spcBef>
        <a:spcAft>
          <a:spcPct val="17000"/>
        </a:spcAft>
        <a:buClr>
          <a:schemeClr val="accent2"/>
        </a:buClr>
        <a:buFont typeface="Wingdings" pitchFamily="2" charset="2"/>
        <a:buChar char="§"/>
        <a:defRPr sz="2000">
          <a:solidFill>
            <a:schemeClr val="bg2"/>
          </a:solidFill>
          <a:latin typeface="+mn-lt"/>
          <a:ea typeface="ＭＳ Ｐゴシック" pitchFamily="-112" charset="-128"/>
        </a:defRPr>
      </a:lvl2pPr>
      <a:lvl3pPr marL="1025525" indent="-227013" algn="l" rtl="0" eaLnBrk="1" fontAlgn="base" hangingPunct="1">
        <a:lnSpc>
          <a:spcPct val="92000"/>
        </a:lnSpc>
        <a:spcBef>
          <a:spcPct val="17000"/>
        </a:spcBef>
        <a:spcAft>
          <a:spcPct val="17000"/>
        </a:spcAft>
        <a:buClr>
          <a:schemeClr val="accent2"/>
        </a:buClr>
        <a:buFont typeface="Arial" pitchFamily="34" charset="0"/>
        <a:buChar char="»"/>
        <a:defRPr sz="2000">
          <a:solidFill>
            <a:schemeClr val="bg2"/>
          </a:solidFill>
          <a:latin typeface="+mn-lt"/>
          <a:ea typeface="ＭＳ Ｐゴシック" pitchFamily="-112" charset="-128"/>
        </a:defRPr>
      </a:lvl3pPr>
      <a:lvl4pPr marL="16002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4pPr>
      <a:lvl5pPr marL="20574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26CBFC7-A4D4-4BFC-AA3C-B7D42C634817}" type="datetimeFigureOut">
              <a:rPr lang="en-US" smtClean="0"/>
              <a:t>3/19/2013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B180DE-F250-4ACD-BEBA-820DC43AA687}" type="slidenum">
              <a:rPr lang="en-US" smtClean="0"/>
              <a:t>‹#›</a:t>
            </a:fld>
            <a:endParaRPr lang="en-US"/>
          </a:p>
        </p:txBody>
      </p:sp>
    </p:spTree>
    <p:extLst>
      <p:ext uri="{BB962C8B-B14F-4D97-AF65-F5344CB8AC3E}">
        <p14:creationId xmlns:p14="http://schemas.microsoft.com/office/powerpoint/2010/main" val="176192316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084" y="114300"/>
            <a:ext cx="9144000" cy="857250"/>
          </a:xfrm>
        </p:spPr>
        <p:txBody>
          <a:bodyPr>
            <a:normAutofit fontScale="90000"/>
          </a:bodyPr>
          <a:lstStyle/>
          <a:p>
            <a:r>
              <a:rPr lang="en-US" dirty="0" smtClean="0"/>
              <a:t>Clouds Offer </a:t>
            </a:r>
            <a:r>
              <a:rPr lang="en-US" sz="3600" b="0" dirty="0"/>
              <a:t>From different points of view</a:t>
            </a:r>
            <a:br>
              <a:rPr lang="en-US" sz="3600" b="0" dirty="0"/>
            </a:br>
            <a:endParaRPr lang="en-US" b="0" dirty="0"/>
          </a:p>
        </p:txBody>
      </p:sp>
      <p:sp>
        <p:nvSpPr>
          <p:cNvPr id="4" name="Content Placeholder 3"/>
          <p:cNvSpPr>
            <a:spLocks noGrp="1"/>
          </p:cNvSpPr>
          <p:nvPr>
            <p:ph idx="1"/>
          </p:nvPr>
        </p:nvSpPr>
        <p:spPr>
          <a:xfrm>
            <a:off x="152400" y="685800"/>
            <a:ext cx="8839200" cy="4286250"/>
          </a:xfrm>
        </p:spPr>
        <p:txBody>
          <a:bodyPr>
            <a:normAutofit fontScale="77500" lnSpcReduction="20000"/>
          </a:bodyPr>
          <a:lstStyle/>
          <a:p>
            <a:r>
              <a:rPr lang="en-US" sz="2400" b="1" dirty="0" smtClean="0"/>
              <a:t>Features from NIST</a:t>
            </a:r>
            <a:r>
              <a:rPr lang="en-US" sz="2400" b="1" dirty="0"/>
              <a:t>: </a:t>
            </a:r>
            <a:endParaRPr lang="en-US" sz="2400" b="1" dirty="0" smtClean="0"/>
          </a:p>
          <a:p>
            <a:pPr lvl="1">
              <a:lnSpc>
                <a:spcPts val="2500"/>
              </a:lnSpc>
            </a:pPr>
            <a:r>
              <a:rPr lang="en-US" sz="2400" dirty="0" smtClean="0"/>
              <a:t>On-demand </a:t>
            </a:r>
            <a:r>
              <a:rPr lang="en-US" sz="2400" dirty="0"/>
              <a:t>service (elastic); </a:t>
            </a:r>
            <a:endParaRPr lang="en-US" sz="2400" dirty="0" smtClean="0"/>
          </a:p>
          <a:p>
            <a:pPr lvl="1">
              <a:lnSpc>
                <a:spcPts val="2500"/>
              </a:lnSpc>
            </a:pPr>
            <a:r>
              <a:rPr lang="en-US" sz="2400" dirty="0" smtClean="0"/>
              <a:t>Broad </a:t>
            </a:r>
            <a:r>
              <a:rPr lang="en-US" sz="2400" dirty="0"/>
              <a:t>network access; </a:t>
            </a:r>
            <a:endParaRPr lang="en-US" sz="2400" dirty="0" smtClean="0"/>
          </a:p>
          <a:p>
            <a:pPr lvl="1">
              <a:lnSpc>
                <a:spcPts val="2500"/>
              </a:lnSpc>
            </a:pPr>
            <a:r>
              <a:rPr lang="en-US" sz="2400" dirty="0" smtClean="0"/>
              <a:t>Resource </a:t>
            </a:r>
            <a:r>
              <a:rPr lang="en-US" sz="2400" dirty="0"/>
              <a:t>pooling; </a:t>
            </a:r>
            <a:endParaRPr lang="en-US" sz="2400" dirty="0" smtClean="0"/>
          </a:p>
          <a:p>
            <a:pPr lvl="1">
              <a:lnSpc>
                <a:spcPts val="2500"/>
              </a:lnSpc>
            </a:pPr>
            <a:r>
              <a:rPr lang="en-US" sz="2400" dirty="0" smtClean="0"/>
              <a:t>Flexible </a:t>
            </a:r>
            <a:r>
              <a:rPr lang="en-US" sz="2400" dirty="0"/>
              <a:t>resource allocation; </a:t>
            </a:r>
            <a:endParaRPr lang="en-US" sz="2400" dirty="0" smtClean="0"/>
          </a:p>
          <a:p>
            <a:pPr lvl="1">
              <a:lnSpc>
                <a:spcPts val="2500"/>
              </a:lnSpc>
            </a:pPr>
            <a:r>
              <a:rPr lang="en-US" sz="2400" dirty="0" smtClean="0"/>
              <a:t>Measured </a:t>
            </a:r>
            <a:r>
              <a:rPr lang="en-US" sz="2400" dirty="0"/>
              <a:t>service</a:t>
            </a:r>
          </a:p>
          <a:p>
            <a:r>
              <a:rPr lang="en-US" sz="2400" b="1" dirty="0"/>
              <a:t>Economies of </a:t>
            </a:r>
            <a:r>
              <a:rPr lang="en-US" sz="2400" b="1" dirty="0" smtClean="0"/>
              <a:t>scale </a:t>
            </a:r>
            <a:r>
              <a:rPr lang="en-US" sz="2400" dirty="0" smtClean="0"/>
              <a:t>in performance and electrical power </a:t>
            </a:r>
            <a:r>
              <a:rPr lang="en-US" sz="2400" b="1" dirty="0" smtClean="0"/>
              <a:t>(Green IT)</a:t>
            </a:r>
            <a:endParaRPr lang="en-US" sz="2400" b="1" dirty="0"/>
          </a:p>
          <a:p>
            <a:r>
              <a:rPr lang="en-US" sz="2400" dirty="0"/>
              <a:t>Powerful new </a:t>
            </a:r>
            <a:r>
              <a:rPr lang="en-US" sz="2400" b="1" dirty="0"/>
              <a:t>software </a:t>
            </a:r>
            <a:r>
              <a:rPr lang="en-US" sz="2400" b="1" dirty="0" smtClean="0"/>
              <a:t>models </a:t>
            </a:r>
          </a:p>
          <a:p>
            <a:pPr lvl="1"/>
            <a:r>
              <a:rPr lang="en-US" sz="2400" b="1" dirty="0" smtClean="0"/>
              <a:t>Platform as a Service </a:t>
            </a:r>
            <a:r>
              <a:rPr lang="en-US" sz="2400" dirty="0" smtClean="0"/>
              <a:t>is not an alternative to </a:t>
            </a:r>
            <a:r>
              <a:rPr lang="en-US" sz="2400" b="1" dirty="0" smtClean="0"/>
              <a:t>Infrastructure as a Service – </a:t>
            </a:r>
            <a:r>
              <a:rPr lang="en-US" sz="2400" dirty="0" smtClean="0"/>
              <a:t>it is instead an incredible valued added</a:t>
            </a:r>
          </a:p>
          <a:p>
            <a:pPr lvl="1"/>
            <a:r>
              <a:rPr lang="en-US" sz="2400" dirty="0" smtClean="0"/>
              <a:t>New programming ideas including MapReduce and new storage ideas like NOSQL, Bigtable etc. designed for Big Data as invented by Google and internet companies to solve Cloud applications like information retrieval, e-commerce and Social Media</a:t>
            </a:r>
            <a:endParaRPr lang="en-US" sz="2400" dirty="0"/>
          </a:p>
          <a:p>
            <a:endParaRPr lang="en-US" dirty="0"/>
          </a:p>
        </p:txBody>
      </p:sp>
      <p:sp>
        <p:nvSpPr>
          <p:cNvPr id="2" name="Slide Number Placeholder 1"/>
          <p:cNvSpPr>
            <a:spLocks noGrp="1"/>
          </p:cNvSpPr>
          <p:nvPr>
            <p:ph type="sldNum" sz="quarter" idx="12"/>
          </p:nvPr>
        </p:nvSpPr>
        <p:spPr/>
        <p:txBody>
          <a:bodyPr/>
          <a:lstStyle/>
          <a:p>
            <a:fld id="{37046A98-E713-4B22-96A8-FD47EC0F5D67}" type="slidenum">
              <a:rPr lang="en-US" smtClean="0"/>
              <a:pPr/>
              <a:t>1</a:t>
            </a:fld>
            <a:endParaRPr lang="en-US"/>
          </a:p>
        </p:txBody>
      </p:sp>
    </p:spTree>
    <p:extLst>
      <p:ext uri="{BB962C8B-B14F-4D97-AF65-F5344CB8AC3E}">
        <p14:creationId xmlns:p14="http://schemas.microsoft.com/office/powerpoint/2010/main" val="1758297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6600" b="1" dirty="0" smtClean="0"/>
              <a:t>Features of Data Deluge</a:t>
            </a:r>
            <a:endParaRPr lang="en-US" sz="6600" b="1"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38533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3035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4866501"/>
            <a:ext cx="6813532" cy="369332"/>
          </a:xfrm>
          <a:prstGeom prst="rect">
            <a:avLst/>
          </a:prstGeom>
        </p:spPr>
        <p:txBody>
          <a:bodyPr wrap="none">
            <a:spAutoFit/>
          </a:bodyPr>
          <a:lstStyle/>
          <a:p>
            <a:r>
              <a:rPr lang="en-US" dirty="0" err="1" smtClean="0"/>
              <a:t>Bina</a:t>
            </a:r>
            <a:r>
              <a:rPr lang="en-US" dirty="0"/>
              <a:t> Ramamurthy http://www.cse.buffalo.edu/~bina/cse487/fall2011/</a:t>
            </a:r>
          </a:p>
        </p:txBody>
      </p:sp>
    </p:spTree>
    <p:extLst>
      <p:ext uri="{BB962C8B-B14F-4D97-AF65-F5344CB8AC3E}">
        <p14:creationId xmlns:p14="http://schemas.microsoft.com/office/powerpoint/2010/main" val="2529701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 y="693153"/>
            <a:ext cx="9144000" cy="3917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4866501"/>
            <a:ext cx="6813532" cy="369332"/>
          </a:xfrm>
          <a:prstGeom prst="rect">
            <a:avLst/>
          </a:prstGeom>
        </p:spPr>
        <p:txBody>
          <a:bodyPr wrap="none">
            <a:spAutoFit/>
          </a:bodyPr>
          <a:lstStyle/>
          <a:p>
            <a:r>
              <a:rPr lang="en-US" dirty="0" err="1" smtClean="0"/>
              <a:t>Bina</a:t>
            </a:r>
            <a:r>
              <a:rPr lang="en-US" dirty="0"/>
              <a:t> Ramamurthy http://www.cse.buffalo.edu/~bina/cse487/fall2011/</a:t>
            </a:r>
          </a:p>
        </p:txBody>
      </p:sp>
    </p:spTree>
    <p:extLst>
      <p:ext uri="{BB962C8B-B14F-4D97-AF65-F5344CB8AC3E}">
        <p14:creationId xmlns:p14="http://schemas.microsoft.com/office/powerpoint/2010/main" val="1921556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 y="0"/>
            <a:ext cx="9093868"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962400" y="1"/>
            <a:ext cx="5081776" cy="646331"/>
          </a:xfrm>
          <a:prstGeom prst="rect">
            <a:avLst/>
          </a:prstGeom>
        </p:spPr>
        <p:txBody>
          <a:bodyPr wrap="none">
            <a:spAutoFit/>
          </a:bodyPr>
          <a:lstStyle/>
          <a:p>
            <a:r>
              <a:rPr lang="en-US" dirty="0" err="1" smtClean="0"/>
              <a:t>Bina</a:t>
            </a:r>
            <a:r>
              <a:rPr lang="en-US" dirty="0"/>
              <a:t> Ramamurthy </a:t>
            </a:r>
            <a:endParaRPr lang="en-US" dirty="0" smtClean="0"/>
          </a:p>
          <a:p>
            <a:r>
              <a:rPr lang="en-US" dirty="0" smtClean="0"/>
              <a:t>http</a:t>
            </a:r>
            <a:r>
              <a:rPr lang="en-US" dirty="0"/>
              <a:t>://www.cse.buffalo.edu/~bina/cse487/fall2011/</a:t>
            </a:r>
          </a:p>
        </p:txBody>
      </p:sp>
    </p:spTree>
    <p:extLst>
      <p:ext uri="{BB962C8B-B14F-4D97-AF65-F5344CB8AC3E}">
        <p14:creationId xmlns:p14="http://schemas.microsoft.com/office/powerpoint/2010/main" val="41312984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0135&quot;&gt;&lt;property id=&quot;20148&quot; value=&quot;5&quot;/&gt;&lt;property id=&quot;20300&quot; value=&quot;Slide 1 - &amp;quot;Clouds Offer From different points of view &amp;quot;&quot;/&gt;&lt;property id=&quot;20307&quot; value=&quot;322&quot;/&gt;&lt;/object&gt;&lt;object type=&quot;3&quot; unique_id=&quot;10136&quot;&gt;&lt;property id=&quot;20148&quot; value=&quot;5&quot;/&gt;&lt;property id=&quot;20300&quot; value=&quot;Slide 2 - &amp;quot;Features of Data Deluge&amp;quot;&quot;/&gt;&lt;property id=&quot;20307&quot; value=&quot;439&quot;/&gt;&lt;/object&gt;&lt;object type=&quot;3&quot; unique_id=&quot;10137&quot;&gt;&lt;property id=&quot;20148&quot; value=&quot;5&quot;/&gt;&lt;property id=&quot;20300&quot; value=&quot;Slide 3&quot;/&gt;&lt;property id=&quot;20307&quot; value=&quot;440&quot;/&gt;&lt;/object&gt;&lt;object type=&quot;3&quot; unique_id=&quot;10138&quot;&gt;&lt;property id=&quot;20148&quot; value=&quot;5&quot;/&gt;&lt;property id=&quot;20300&quot; value=&quot;Slide 4&quot;/&gt;&lt;property id=&quot;20307&quot; value=&quot;441&quot;/&gt;&lt;/object&gt;&lt;object type=&quot;3&quot; unique_id=&quot;10139&quot;&gt;&lt;property id=&quot;20148&quot; value=&quot;5&quot;/&gt;&lt;property id=&quot;20300&quot; value=&quot;Slide 5&quot;/&gt;&lt;property id=&quot;20307&quot; value=&quot;442&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ternal Audiences Template">
  <a:themeElements>
    <a:clrScheme name="SAS_2010_Template">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sz="1400" b="0" i="0" u="none" strike="noStrike" cap="none" normalizeH="0" baseline="0" smtClean="0">
            <a:ln>
              <a:noFill/>
            </a:ln>
            <a:solidFill>
              <a:srgbClr val="292929"/>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objectDefaults>
  <a:extraClrSchemeLst>
    <a:extraClrScheme>
      <a:clrScheme name="SAS_Presentation_Template_External_Audiences 2">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4204</TotalTime>
  <Words>133</Words>
  <Application>Microsoft Office PowerPoint</Application>
  <PresentationFormat>On-screen Show (16:9)</PresentationFormat>
  <Paragraphs>17</Paragraphs>
  <Slides>5</Slides>
  <Notes>0</Notes>
  <HiddenSlides>0</HiddenSlides>
  <MMClips>0</MMClips>
  <ScaleCrop>false</ScaleCrop>
  <HeadingPairs>
    <vt:vector size="4" baseType="variant">
      <vt:variant>
        <vt:lpstr>Theme</vt:lpstr>
      </vt:variant>
      <vt:variant>
        <vt:i4>3</vt:i4>
      </vt:variant>
      <vt:variant>
        <vt:lpstr>Slide Titles</vt:lpstr>
      </vt:variant>
      <vt:variant>
        <vt:i4>5</vt:i4>
      </vt:variant>
    </vt:vector>
  </HeadingPairs>
  <TitlesOfParts>
    <vt:vector size="8" baseType="lpstr">
      <vt:lpstr>Office Theme</vt:lpstr>
      <vt:lpstr>External Audiences Template</vt:lpstr>
      <vt:lpstr>Custom Design</vt:lpstr>
      <vt:lpstr>Clouds Offer From different points of view </vt:lpstr>
      <vt:lpstr>Features of Data Deluge</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Fox</dc:creator>
  <cp:lastModifiedBy>Wiggins, Thomas Bruce</cp:lastModifiedBy>
  <cp:revision>130</cp:revision>
  <dcterms:created xsi:type="dcterms:W3CDTF">2013-01-02T02:10:56Z</dcterms:created>
  <dcterms:modified xsi:type="dcterms:W3CDTF">2013-03-19T19:29:43Z</dcterms:modified>
</cp:coreProperties>
</file>