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Lst>
  <p:notesMasterIdLst>
    <p:notesMasterId r:id="rId8"/>
  </p:notesMasterIdLst>
  <p:sldIdLst>
    <p:sldId id="443" r:id="rId4"/>
    <p:sldId id="444" r:id="rId5"/>
    <p:sldId id="445" r:id="rId6"/>
    <p:sldId id="446" r:id="rId7"/>
  </p:sldIdLst>
  <p:sldSz cx="9144000" cy="5143500" type="screen16x9"/>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0" autoAdjust="0"/>
    <p:restoredTop sz="94660"/>
  </p:normalViewPr>
  <p:slideViewPr>
    <p:cSldViewPr>
      <p:cViewPr>
        <p:scale>
          <a:sx n="100" d="100"/>
          <a:sy n="100" d="100"/>
        </p:scale>
        <p:origin x="-2184" y="-1206"/>
      </p:cViewPr>
      <p:guideLst>
        <p:guide orient="horz" pos="1620"/>
        <p:guide pos="2880"/>
      </p:guideLst>
    </p:cSldViewPr>
  </p:slideViewPr>
  <p:notesTextViewPr>
    <p:cViewPr>
      <p:scale>
        <a:sx n="1" d="1"/>
        <a:sy n="1" d="1"/>
      </p:scale>
      <p:origin x="0" y="0"/>
    </p:cViewPr>
  </p:notesTextViewPr>
  <p:sorterViewPr>
    <p:cViewPr>
      <p:scale>
        <a:sx n="100" d="100"/>
        <a:sy n="100" d="100"/>
      </p:scale>
      <p:origin x="0" y="38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ADEB1-2545-4401-9ADF-F14D5ABA2607}" type="datetimeFigureOut">
              <a:rPr lang="en-US" smtClean="0"/>
              <a:t>6/19/2013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60197-9BC7-4750-ADAA-2303851E8542}" type="slidenum">
              <a:rPr lang="en-US" smtClean="0"/>
              <a:t>‹#›</a:t>
            </a:fld>
            <a:endParaRPr lang="en-US"/>
          </a:p>
        </p:txBody>
      </p:sp>
    </p:spTree>
    <p:extLst>
      <p:ext uri="{BB962C8B-B14F-4D97-AF65-F5344CB8AC3E}">
        <p14:creationId xmlns:p14="http://schemas.microsoft.com/office/powerpoint/2010/main" val="3702071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41067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55998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16374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Line 47"/>
          <p:cNvSpPr>
            <a:spLocks noChangeShapeType="1"/>
          </p:cNvSpPr>
          <p:nvPr/>
        </p:nvSpPr>
        <p:spPr bwMode="auto">
          <a:xfrm>
            <a:off x="1252538" y="3198019"/>
            <a:ext cx="4805362" cy="0"/>
          </a:xfrm>
          <a:prstGeom prst="line">
            <a:avLst/>
          </a:prstGeom>
          <a:noFill/>
          <a:ln w="19050">
            <a:solidFill>
              <a:schemeClr val="accent5"/>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2199172"/>
            <a:ext cx="4914900" cy="1011944"/>
          </a:xfrm>
        </p:spPr>
        <p:txBody>
          <a:bodyPr anchor="b">
            <a:spAutoFit/>
          </a:bodyPr>
          <a:lstStyle>
            <a:lvl1pPr>
              <a:defRPr sz="3600" b="1" i="0" spc="0">
                <a:solidFill>
                  <a:srgbClr val="0053C3"/>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3200401"/>
            <a:ext cx="3810000" cy="326243"/>
          </a:xfrm>
        </p:spPr>
        <p:txBody>
          <a:bodyPr/>
          <a:lstStyle>
            <a:lvl1pPr marL="0" indent="0">
              <a:lnSpc>
                <a:spcPct val="95000"/>
              </a:lnSpc>
              <a:spcBef>
                <a:spcPct val="0"/>
              </a:spcBef>
              <a:spcAft>
                <a:spcPct val="0"/>
              </a:spcAft>
              <a:buFont typeface="Wingdings" pitchFamily="2" charset="2"/>
              <a:buNone/>
              <a:defRPr sz="1600" baseline="0">
                <a:solidFill>
                  <a:schemeClr val="tx1"/>
                </a:solidFill>
                <a:latin typeface="Arial Narrow" pitchFamily="34" charset="0"/>
              </a:defRPr>
            </a:lvl1pPr>
          </a:lstStyle>
          <a:p>
            <a:r>
              <a:rPr lang="en-US" smtClean="0"/>
              <a:t>Click to edit Master subtitle style</a:t>
            </a:r>
            <a:endParaRPr lang="en-US" dirty="0"/>
          </a:p>
        </p:txBody>
      </p:sp>
      <p:sp>
        <p:nvSpPr>
          <p:cNvPr id="19" name="Rectangle 18"/>
          <p:cNvSpPr>
            <a:spLocks noChangeArrowheads="1"/>
          </p:cNvSpPr>
          <p:nvPr userDrawn="1"/>
        </p:nvSpPr>
        <p:spPr bwMode="auto">
          <a:xfrm>
            <a:off x="2819400" y="4914900"/>
            <a:ext cx="3505200" cy="2286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D9D9D9"/>
                </a:solidFill>
                <a:ea typeface="ＭＳ Ｐゴシック" pitchFamily="34" charset="-128"/>
              </a:rPr>
              <a:t/>
            </a:r>
            <a:br>
              <a:rPr lang="en-US" sz="600" b="1" kern="0" dirty="0" smtClean="0">
                <a:solidFill>
                  <a:srgbClr val="D9D9D9"/>
                </a:solidFill>
                <a:ea typeface="ＭＳ Ｐゴシック" pitchFamily="34" charset="-128"/>
              </a:rPr>
            </a:br>
            <a:r>
              <a:rPr lang="en-US" sz="600" b="1" kern="0" dirty="0" smtClean="0">
                <a:solidFill>
                  <a:srgbClr val="D9D9D9"/>
                </a:solidFill>
                <a:ea typeface="ＭＳ Ｐゴシック" pitchFamily="34" charset="-128"/>
              </a:rPr>
              <a:t>Copyright </a:t>
            </a:r>
            <a:r>
              <a:rPr lang="en-US" sz="600" b="1" kern="0" dirty="0">
                <a:solidFill>
                  <a:srgbClr val="D9D9D9"/>
                </a:solidFill>
                <a:ea typeface="ＭＳ Ｐゴシック" pitchFamily="34" charset="-128"/>
              </a:rPr>
              <a:t>© </a:t>
            </a:r>
            <a:r>
              <a:rPr lang="en-US" sz="600" b="1" kern="0" dirty="0" smtClean="0">
                <a:solidFill>
                  <a:srgbClr val="D9D9D9"/>
                </a:solidFill>
                <a:ea typeface="ＭＳ Ｐゴシック" pitchFamily="34" charset="-128"/>
              </a:rPr>
              <a:t>2011, </a:t>
            </a:r>
            <a:r>
              <a:rPr lang="en-US" sz="600" b="1" kern="0" dirty="0">
                <a:solidFill>
                  <a:srgbClr val="D9D9D9"/>
                </a:solidFill>
                <a:ea typeface="ＭＳ Ｐゴシック" pitchFamily="34" charset="-128"/>
              </a:rPr>
              <a:t>SAS Institute Inc. All rights reserved.</a:t>
            </a:r>
            <a:endParaRPr lang="en-US" sz="600" kern="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41092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0053C3"/>
                </a:solidFil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638175" y="919162"/>
            <a:ext cx="8201025" cy="1968872"/>
          </a:xfrm>
        </p:spPr>
        <p:txBody>
          <a:bodyPr/>
          <a:lstStyle>
            <a:lvl1pPr>
              <a:buClr>
                <a:schemeClr val="accent2"/>
              </a:buClr>
              <a:defRPr sz="2200"/>
            </a:lvl1pPr>
            <a:lvl2pPr>
              <a:buClr>
                <a:schemeClr val="accent2"/>
              </a:buClr>
              <a:buFont typeface="Wingdings" pitchFamily="2" charset="2"/>
              <a:buChar char="§"/>
              <a:defRPr/>
            </a:lvl2pPr>
            <a:lvl3pPr>
              <a:buClr>
                <a:schemeClr val="accent2"/>
              </a:buClr>
              <a:buFont typeface="Arial" pitchFamily="34" charset="0"/>
              <a:buChar char="»"/>
              <a:defRPr/>
            </a:lvl3pPr>
            <a:lvl4pPr>
              <a:buClr>
                <a:schemeClr val="accent2"/>
              </a:buClr>
              <a:buFont typeface="Arial" pitchFamily="34" charset="0"/>
              <a:buChar char="»"/>
              <a:defRPr/>
            </a:lvl4pPr>
            <a:lvl5pPr>
              <a:buClr>
                <a:schemeClr val="accent2"/>
              </a:buClr>
              <a:buFont typeface="Arial" pitchFamily="34" charset="0"/>
              <a:buChar char="–"/>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92917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07288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5" name="Rectangle 4"/>
          <p:cNvSpPr/>
          <p:nvPr/>
        </p:nvSpPr>
        <p:spPr bwMode="auto">
          <a:xfrm>
            <a:off x="0" y="150876"/>
            <a:ext cx="530352" cy="329184"/>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7" name="Rectangle 6"/>
          <p:cNvSpPr/>
          <p:nvPr userDrawn="1"/>
        </p:nvSpPr>
        <p:spPr bwMode="auto">
          <a:xfrm>
            <a:off x="0" y="150876"/>
            <a:ext cx="530352" cy="329184"/>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Tree>
    <p:extLst>
      <p:ext uri="{BB962C8B-B14F-4D97-AF65-F5344CB8AC3E}">
        <p14:creationId xmlns:p14="http://schemas.microsoft.com/office/powerpoint/2010/main" val="34105709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auto">
          <a:xfrm>
            <a:off x="0" y="114300"/>
            <a:ext cx="584200" cy="40005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 name="Title 1"/>
          <p:cNvSpPr>
            <a:spLocks noGrp="1"/>
          </p:cNvSpPr>
          <p:nvPr>
            <p:ph type="title"/>
          </p:nvPr>
        </p:nvSpPr>
        <p:spPr>
          <a:xfrm>
            <a:off x="722313" y="2143126"/>
            <a:ext cx="7688262" cy="1021556"/>
          </a:xfrm>
        </p:spPr>
        <p:txBody>
          <a:bodyPr/>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1773794"/>
            <a:ext cx="7688262" cy="369332"/>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Line 47"/>
          <p:cNvSpPr>
            <a:spLocks noChangeShapeType="1"/>
          </p:cNvSpPr>
          <p:nvPr/>
        </p:nvSpPr>
        <p:spPr bwMode="auto">
          <a:xfrm>
            <a:off x="733425" y="2146459"/>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7" name="Rectangle 6"/>
          <p:cNvSpPr/>
          <p:nvPr/>
        </p:nvSpPr>
        <p:spPr bwMode="auto">
          <a:xfrm>
            <a:off x="0" y="114300"/>
            <a:ext cx="584200" cy="40005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9" name="Line 47"/>
          <p:cNvSpPr>
            <a:spLocks noChangeShapeType="1"/>
          </p:cNvSpPr>
          <p:nvPr/>
        </p:nvSpPr>
        <p:spPr bwMode="auto">
          <a:xfrm>
            <a:off x="733425" y="2146459"/>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0" name="Rectangle 9"/>
          <p:cNvSpPr/>
          <p:nvPr userDrawn="1"/>
        </p:nvSpPr>
        <p:spPr bwMode="auto">
          <a:xfrm>
            <a:off x="0" y="114300"/>
            <a:ext cx="584200" cy="40005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2" name="Line 47"/>
          <p:cNvSpPr>
            <a:spLocks noChangeShapeType="1"/>
          </p:cNvSpPr>
          <p:nvPr userDrawn="1"/>
        </p:nvSpPr>
        <p:spPr bwMode="auto">
          <a:xfrm>
            <a:off x="733425" y="2146459"/>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Tree>
    <p:extLst>
      <p:ext uri="{BB962C8B-B14F-4D97-AF65-F5344CB8AC3E}">
        <p14:creationId xmlns:p14="http://schemas.microsoft.com/office/powerpoint/2010/main" val="1956465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622299" y="1135857"/>
            <a:ext cx="3912915" cy="2459071"/>
          </a:xfrm>
        </p:spPr>
        <p:txBody>
          <a:bodyPr/>
          <a:lstStyle>
            <a:lvl1pPr>
              <a:defRPr sz="2800" baseline="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35857"/>
            <a:ext cx="4191000" cy="2071273"/>
          </a:xfrm>
        </p:spPr>
        <p:txBody>
          <a:bodyPr/>
          <a:lstStyle>
            <a:lvl1pPr>
              <a:defRPr sz="280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697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525" y="134541"/>
            <a:ext cx="8194675" cy="8572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635000" y="1042118"/>
            <a:ext cx="3862388"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4" name="Content Placeholder 3"/>
          <p:cNvSpPr>
            <a:spLocks noGrp="1"/>
          </p:cNvSpPr>
          <p:nvPr>
            <p:ph sz="half" idx="2" hasCustomPrompt="1"/>
          </p:nvPr>
        </p:nvSpPr>
        <p:spPr>
          <a:xfrm>
            <a:off x="635000" y="1466850"/>
            <a:ext cx="3862388"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6" y="1042118"/>
            <a:ext cx="4194175"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6" name="Content Placeholder 5"/>
          <p:cNvSpPr>
            <a:spLocks noGrp="1"/>
          </p:cNvSpPr>
          <p:nvPr>
            <p:ph sz="quarter" idx="4" hasCustomPrompt="1"/>
          </p:nvPr>
        </p:nvSpPr>
        <p:spPr>
          <a:xfrm>
            <a:off x="4645026" y="1466849"/>
            <a:ext cx="4194175"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8474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4907757"/>
            <a:ext cx="552450" cy="235744"/>
          </a:xfrm>
          <a:prstGeom prst="rect">
            <a:avLst/>
          </a:prstGeom>
        </p:spPr>
        <p:txBody>
          <a:bodyPr anchor="ctr"/>
          <a:lstStyle/>
          <a:p>
            <a:pPr algn="r" fontAlgn="base">
              <a:spcBef>
                <a:spcPct val="50000"/>
              </a:spcBef>
              <a:spcAft>
                <a:spcPct val="17000"/>
              </a:spcAft>
              <a:buClr>
                <a:srgbClr val="000000"/>
              </a:buClr>
              <a:buFont typeface="Wingdings" pitchFamily="2" charset="2"/>
              <a:buNone/>
            </a:pPr>
            <a:fld id="{85D714C4-E159-42BE-A017-B33F6B8BAEFC}" type="slidenum">
              <a:rPr lang="en-US" sz="800">
                <a:solidFill>
                  <a:srgbClr val="5E5E5E"/>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5E5E5E"/>
              </a:solidFill>
              <a:ea typeface="ＭＳ Ｐゴシック" pitchFamily="34" charset="-128"/>
            </a:endParaRPr>
          </a:p>
        </p:txBody>
      </p:sp>
      <p:sp>
        <p:nvSpPr>
          <p:cNvPr id="4" name="Rectangle 3"/>
          <p:cNvSpPr>
            <a:spLocks noChangeArrowheads="1"/>
          </p:cNvSpPr>
          <p:nvPr userDrawn="1"/>
        </p:nvSpPr>
        <p:spPr bwMode="auto">
          <a:xfrm>
            <a:off x="2819400" y="4914900"/>
            <a:ext cx="3505200" cy="2286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404040"/>
                </a:solidFill>
                <a:ea typeface="ＭＳ Ｐゴシック" pitchFamily="34" charset="-128"/>
              </a:rPr>
              <a:t/>
            </a:r>
            <a:br>
              <a:rPr lang="en-US" sz="600" b="1" dirty="0" smtClean="0">
                <a:solidFill>
                  <a:srgbClr val="404040"/>
                </a:solidFill>
                <a:ea typeface="ＭＳ Ｐゴシック" pitchFamily="34" charset="-128"/>
              </a:rPr>
            </a:br>
            <a:r>
              <a:rPr lang="en-US" sz="600" b="1" dirty="0">
                <a:solidFill>
                  <a:srgbClr val="404040"/>
                </a:solidFill>
                <a:ea typeface="ＭＳ Ｐゴシック" pitchFamily="34" charset="-128"/>
              </a:rPr>
              <a:t>Copyright © 2010, SAS Institute Inc. All rights reserved.</a:t>
            </a:r>
          </a:p>
        </p:txBody>
      </p:sp>
    </p:spTree>
    <p:extLst>
      <p:ext uri="{BB962C8B-B14F-4D97-AF65-F5344CB8AC3E}">
        <p14:creationId xmlns:p14="http://schemas.microsoft.com/office/powerpoint/2010/main" val="191052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611322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White Background">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4907757"/>
            <a:ext cx="552450" cy="235744"/>
          </a:xfrm>
          <a:prstGeom prst="rect">
            <a:avLst/>
          </a:prstGeom>
        </p:spPr>
        <p:txBody>
          <a:bodyPr anchor="ctr"/>
          <a:lstStyle/>
          <a:p>
            <a:pPr algn="r" fontAlgn="base">
              <a:spcBef>
                <a:spcPct val="50000"/>
              </a:spcBef>
              <a:spcAft>
                <a:spcPct val="17000"/>
              </a:spcAft>
              <a:buClr>
                <a:srgbClr val="000000"/>
              </a:buClr>
              <a:buFont typeface="Wingdings" pitchFamily="2" charset="2"/>
              <a:buNone/>
            </a:pPr>
            <a:fld id="{B118F726-21E5-4187-97F3-B22A79AA02B7}" type="slidenum">
              <a:rPr lang="en-US" sz="800">
                <a:solidFill>
                  <a:srgbClr val="000000"/>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dirty="0">
              <a:solidFill>
                <a:srgbClr val="000000"/>
              </a:solidFill>
              <a:ea typeface="ＭＳ Ｐゴシック" pitchFamily="34" charset="-128"/>
            </a:endParaRPr>
          </a:p>
        </p:txBody>
      </p:sp>
      <p:sp>
        <p:nvSpPr>
          <p:cNvPr id="4" name="Rectangle 3"/>
          <p:cNvSpPr>
            <a:spLocks noChangeArrowheads="1"/>
          </p:cNvSpPr>
          <p:nvPr/>
        </p:nvSpPr>
        <p:spPr bwMode="auto">
          <a:xfrm>
            <a:off x="2819400" y="4914900"/>
            <a:ext cx="3505200" cy="2286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D9D9D9"/>
                </a:solidFill>
                <a:ea typeface="ＭＳ Ｐゴシック" pitchFamily="34" charset="-128"/>
              </a:rPr>
              <a:t>Copyright </a:t>
            </a:r>
            <a:r>
              <a:rPr lang="en-US" sz="600" b="1" dirty="0">
                <a:solidFill>
                  <a:srgbClr val="D9D9D9"/>
                </a:solidFill>
                <a:ea typeface="ＭＳ Ｐゴシック" pitchFamily="34" charset="-128"/>
              </a:rPr>
              <a:t>© </a:t>
            </a:r>
            <a:r>
              <a:rPr lang="en-US" sz="600" b="1" dirty="0" smtClean="0">
                <a:solidFill>
                  <a:srgbClr val="D9D9D9"/>
                </a:solidFill>
                <a:ea typeface="ＭＳ Ｐゴシック" pitchFamily="34" charset="-128"/>
              </a:rPr>
              <a:t>2010, </a:t>
            </a:r>
            <a:r>
              <a:rPr lang="en-US" sz="600" b="1" dirty="0">
                <a:solidFill>
                  <a:srgbClr val="D9D9D9"/>
                </a:solidFill>
                <a:ea typeface="ＭＳ Ｐゴシック" pitchFamily="34" charset="-128"/>
              </a:rPr>
              <a:t>SAS Institute Inc. All rights reserved.</a:t>
            </a:r>
            <a:endParaRPr lang="en-US" sz="60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244622837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iv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533400" y="4914900"/>
            <a:ext cx="2362200" cy="228600"/>
          </a:xfrm>
          <a:prstGeom prst="rect">
            <a:avLst/>
          </a:prstGeom>
          <a:noFill/>
          <a:ln w="9525">
            <a:noFill/>
            <a:miter lim="800000"/>
            <a:headEnd/>
            <a:tailEnd/>
          </a:ln>
          <a:effectLst/>
        </p:spPr>
        <p:txBody>
          <a:bodyPr anchor="b"/>
          <a:lstStyle/>
          <a:p>
            <a:pPr eaLnBrk="0" fontAlgn="base" hangingPunct="0">
              <a:spcBef>
                <a:spcPct val="0"/>
              </a:spcBef>
              <a:spcAft>
                <a:spcPct val="0"/>
              </a:spcAft>
              <a:defRPr/>
            </a:pPr>
            <a:endParaRPr lang="en-US" sz="600" dirty="0">
              <a:solidFill>
                <a:srgbClr val="4A91D4"/>
              </a:solidFill>
              <a:latin typeface="Times New Roman" pitchFamily="-112" charset="0"/>
              <a:ea typeface="ＭＳ Ｐゴシック" pitchFamily="-112" charset="-128"/>
              <a:cs typeface="ＭＳ Ｐゴシック" pitchFamily="-112" charset="-128"/>
            </a:endParaRPr>
          </a:p>
        </p:txBody>
      </p:sp>
      <p:sp>
        <p:nvSpPr>
          <p:cNvPr id="6" name="Line 47"/>
          <p:cNvSpPr>
            <a:spLocks noChangeShapeType="1"/>
          </p:cNvSpPr>
          <p:nvPr/>
        </p:nvSpPr>
        <p:spPr bwMode="auto">
          <a:xfrm>
            <a:off x="1252538" y="3198019"/>
            <a:ext cx="4805362" cy="0"/>
          </a:xfrm>
          <a:prstGeom prst="line">
            <a:avLst/>
          </a:prstGeom>
          <a:noFill/>
          <a:ln w="19050">
            <a:solidFill>
              <a:schemeClr val="bg1"/>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2199172"/>
            <a:ext cx="4914900" cy="1011944"/>
          </a:xfrm>
        </p:spPr>
        <p:txBody>
          <a:bodyPr anchor="b">
            <a:spAutoFit/>
          </a:bodyPr>
          <a:lstStyle>
            <a:lvl1pPr>
              <a:defRPr sz="3600" b="1" i="0" spc="0">
                <a:solidFill>
                  <a:schemeClr val="bg1"/>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3200401"/>
            <a:ext cx="3810000" cy="326243"/>
          </a:xfrm>
        </p:spPr>
        <p:txBody>
          <a:bodyPr/>
          <a:lstStyle>
            <a:lvl1pPr marL="0" indent="0">
              <a:lnSpc>
                <a:spcPct val="95000"/>
              </a:lnSpc>
              <a:spcBef>
                <a:spcPct val="0"/>
              </a:spcBef>
              <a:spcAft>
                <a:spcPct val="0"/>
              </a:spcAft>
              <a:buFont typeface="Wingdings" pitchFamily="2" charset="2"/>
              <a:buNone/>
              <a:defRPr sz="1600" baseline="0">
                <a:solidFill>
                  <a:schemeClr val="bg1"/>
                </a:solidFill>
                <a:latin typeface="Arial Narrow" pitchFamily="34" charset="0"/>
              </a:defRPr>
            </a:lvl1pPr>
          </a:lstStyle>
          <a:p>
            <a:r>
              <a:rPr lang="en-US" smtClean="0"/>
              <a:t>Click to edit Master subtitle style</a:t>
            </a:r>
            <a:endParaRPr lang="en-US" dirty="0"/>
          </a:p>
        </p:txBody>
      </p:sp>
      <p:sp>
        <p:nvSpPr>
          <p:cNvPr id="12" name="Rectangle 11"/>
          <p:cNvSpPr>
            <a:spLocks noChangeArrowheads="1"/>
          </p:cNvSpPr>
          <p:nvPr/>
        </p:nvSpPr>
        <p:spPr bwMode="auto">
          <a:xfrm>
            <a:off x="2819400" y="4914900"/>
            <a:ext cx="3505200" cy="2286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14171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ull Coverage 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1571625"/>
            <a:ext cx="5408612" cy="752475"/>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4914900"/>
            <a:ext cx="3505200" cy="2286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00539B"/>
                </a:solidFill>
                <a:ea typeface="ＭＳ Ｐゴシック" pitchFamily="34" charset="-128"/>
              </a:rPr>
              <a:t/>
            </a:r>
            <a:br>
              <a:rPr lang="en-US" sz="600" b="1" kern="0" dirty="0" smtClean="0">
                <a:solidFill>
                  <a:srgbClr val="00539B"/>
                </a:solidFill>
                <a:ea typeface="ＭＳ Ｐゴシック" pitchFamily="34" charset="-128"/>
              </a:rPr>
            </a:br>
            <a:r>
              <a:rPr lang="en-US" sz="600" b="1" kern="0" dirty="0">
                <a:solidFill>
                  <a:srgbClr val="00539B"/>
                </a:solidFill>
                <a:ea typeface="ＭＳ Ｐゴシック" pitchFamily="34" charset="-128"/>
              </a:rPr>
              <a:t>Copyright © </a:t>
            </a:r>
            <a:r>
              <a:rPr lang="en-US" sz="600" b="1" kern="0" dirty="0" smtClean="0">
                <a:solidFill>
                  <a:srgbClr val="00539B"/>
                </a:solidFill>
                <a:ea typeface="ＭＳ Ｐゴシック" pitchFamily="34" charset="-128"/>
              </a:rPr>
              <a:t>2011, </a:t>
            </a:r>
            <a:r>
              <a:rPr lang="en-US" sz="600" b="1" kern="0" dirty="0">
                <a:solidFill>
                  <a:srgbClr val="00539B"/>
                </a:solidFill>
                <a:ea typeface="ＭＳ Ｐゴシック" pitchFamily="34" charset="-128"/>
              </a:rPr>
              <a:t>SAS Institute Inc. All rights reserved.</a:t>
            </a:r>
            <a:endParaRPr lang="en-US" sz="600" kern="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6" y="4778292"/>
            <a:ext cx="1655277" cy="125635"/>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4735762"/>
            <a:ext cx="1805940" cy="212598"/>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2450944"/>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Tree>
    <p:extLst>
      <p:ext uri="{BB962C8B-B14F-4D97-AF65-F5344CB8AC3E}">
        <p14:creationId xmlns:p14="http://schemas.microsoft.com/office/powerpoint/2010/main" val="1107744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AS 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1571625"/>
            <a:ext cx="5408612" cy="752475"/>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4914900"/>
            <a:ext cx="3505200" cy="2286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6" y="4778292"/>
            <a:ext cx="1655277" cy="125635"/>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4"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4735762"/>
            <a:ext cx="1805940" cy="212598"/>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2450944"/>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1490262" y="2773255"/>
            <a:ext cx="5168042" cy="1077218"/>
          </a:xfrm>
        </p:spPr>
        <p:txBody>
          <a:bodyPr/>
          <a:lstStyle>
            <a:lvl1pPr marL="0" indent="0" algn="l">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9912137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AS Closing Slide Alternativ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 name="Rectangle 13"/>
          <p:cNvSpPr>
            <a:spLocks noChangeArrowheads="1"/>
          </p:cNvSpPr>
          <p:nvPr userDrawn="1"/>
        </p:nvSpPr>
        <p:spPr bwMode="auto">
          <a:xfrm>
            <a:off x="2819400" y="4914900"/>
            <a:ext cx="3505200" cy="2286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3744363" y="4778292"/>
            <a:ext cx="1655277" cy="125635"/>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3"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3669030" y="4735762"/>
            <a:ext cx="1805940" cy="212598"/>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2303081" y="2450944"/>
            <a:ext cx="4537841" cy="355482"/>
          </a:xfrm>
        </p:spPr>
        <p:txBody>
          <a:bodyPr/>
          <a:lstStyle>
            <a:lvl1pPr marL="0" indent="0" algn="ctr">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2286000" y="2749607"/>
            <a:ext cx="4572000" cy="1077218"/>
          </a:xfrm>
        </p:spPr>
        <p:txBody>
          <a:bodyPr/>
          <a:lstStyle>
            <a:lvl1pPr marL="0" indent="0" algn="ctr">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4212943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093102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4291418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6CBFC7-A4D4-4BFC-AA3C-B7D42C634817}"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723094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6CBFC7-A4D4-4BFC-AA3C-B7D42C634817}" type="datetimeFigureOut">
              <a:rPr lang="en-US" smtClean="0"/>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983355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6CBFC7-A4D4-4BFC-AA3C-B7D42C634817}" type="datetimeFigureOut">
              <a:rPr lang="en-US" smtClean="0"/>
              <a:t>6/19/2013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2443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A8F5D-09CF-4B12-BCB2-FCB998BDD8B8}"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916704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6CBFC7-A4D4-4BFC-AA3C-B7D42C634817}" type="datetimeFigureOut">
              <a:rPr lang="en-US" smtClean="0"/>
              <a:t>6/19/2013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591477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CBFC7-A4D4-4BFC-AA3C-B7D42C634817}" type="datetimeFigureOut">
              <a:rPr lang="en-US" smtClean="0"/>
              <a:t>6/19/2013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951539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3754039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411874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578763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4747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1A8F5D-09CF-4B12-BCB2-FCB998BDD8B8}" type="datetimeFigureOut">
              <a:rPr lang="en-US" smtClean="0"/>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230303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1A8F5D-09CF-4B12-BCB2-FCB998BDD8B8}" type="datetimeFigureOut">
              <a:rPr lang="en-US" smtClean="0"/>
              <a:t>6/19/2013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87751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A8F5D-09CF-4B12-BCB2-FCB998BDD8B8}" type="datetimeFigureOut">
              <a:rPr lang="en-US" smtClean="0"/>
              <a:t>6/19/2013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22181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A8F5D-09CF-4B12-BCB2-FCB998BDD8B8}" type="datetimeFigureOut">
              <a:rPr lang="en-US" smtClean="0"/>
              <a:t>6/19/2013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80976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226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372624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91A8F5D-09CF-4B12-BCB2-FCB998BDD8B8}" type="datetimeFigureOut">
              <a:rPr lang="en-US" smtClean="0"/>
              <a:t>6/19/2013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6339C3C-0F6E-4C9D-9BD6-336196307036}" type="slidenum">
              <a:rPr lang="en-US" smtClean="0"/>
              <a:t>‹#›</a:t>
            </a:fld>
            <a:endParaRPr lang="en-US"/>
          </a:p>
        </p:txBody>
      </p:sp>
    </p:spTree>
    <p:extLst>
      <p:ext uri="{BB962C8B-B14F-4D97-AF65-F5344CB8AC3E}">
        <p14:creationId xmlns:p14="http://schemas.microsoft.com/office/powerpoint/2010/main" val="1810072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7" name="Picture 11" descr="ppt_4-3_text-no-color.png"/>
          <p:cNvPicPr>
            <a:picLocks noChangeAspect="1"/>
          </p:cNvPicPr>
          <p:nvPr/>
        </p:nvPicPr>
        <p:blipFill>
          <a:blip r:embed="rId15" cstate="print"/>
          <a:srcRect/>
          <a:stretch>
            <a:fillRect/>
          </a:stretch>
        </p:blipFill>
        <p:spPr bwMode="auto">
          <a:xfrm>
            <a:off x="0" y="4804173"/>
            <a:ext cx="9144000" cy="339328"/>
          </a:xfrm>
          <a:prstGeom prst="rect">
            <a:avLst/>
          </a:prstGeom>
          <a:noFill/>
          <a:ln w="9525">
            <a:noFill/>
            <a:miter lim="800000"/>
            <a:headEnd/>
            <a:tailEnd/>
          </a:ln>
        </p:spPr>
      </p:pic>
      <p:sp>
        <p:nvSpPr>
          <p:cNvPr id="1028" name="Rectangle 4"/>
          <p:cNvSpPr>
            <a:spLocks noGrp="1" noChangeArrowheads="1"/>
          </p:cNvSpPr>
          <p:nvPr>
            <p:ph type="title"/>
          </p:nvPr>
        </p:nvSpPr>
        <p:spPr bwMode="auto">
          <a:xfrm>
            <a:off x="633414" y="133350"/>
            <a:ext cx="8205787" cy="7881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9" name="Rectangle 5"/>
          <p:cNvSpPr>
            <a:spLocks noGrp="1" noChangeArrowheads="1"/>
          </p:cNvSpPr>
          <p:nvPr>
            <p:ph type="body" idx="1"/>
          </p:nvPr>
        </p:nvSpPr>
        <p:spPr bwMode="auto">
          <a:xfrm>
            <a:off x="638176" y="919162"/>
            <a:ext cx="8201025" cy="20017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Slide Number Placeholder 7"/>
          <p:cNvSpPr txBox="1">
            <a:spLocks/>
          </p:cNvSpPr>
          <p:nvPr/>
        </p:nvSpPr>
        <p:spPr>
          <a:xfrm>
            <a:off x="8591550" y="4593432"/>
            <a:ext cx="552450" cy="235744"/>
          </a:xfrm>
          <a:prstGeom prst="rect">
            <a:avLst/>
          </a:prstGeom>
        </p:spPr>
        <p:txBody>
          <a:bodyPr anchor="ctr"/>
          <a:lstStyle/>
          <a:p>
            <a:pPr algn="r" fontAlgn="base">
              <a:spcBef>
                <a:spcPct val="50000"/>
              </a:spcBef>
              <a:spcAft>
                <a:spcPct val="17000"/>
              </a:spcAft>
              <a:buClr>
                <a:srgbClr val="000000"/>
              </a:buClr>
              <a:buFont typeface="Wingdings" pitchFamily="2" charset="2"/>
              <a:buNone/>
            </a:pPr>
            <a:fld id="{4E75C7A2-4D03-4E3A-8789-D5A3CA26C55E}" type="slidenum">
              <a:rPr lang="en-US" sz="800">
                <a:solidFill>
                  <a:srgbClr val="B0B7BB"/>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B0B7BB"/>
              </a:solidFill>
              <a:ea typeface="ＭＳ Ｐゴシック" pitchFamily="34" charset="-128"/>
            </a:endParaRPr>
          </a:p>
        </p:txBody>
      </p:sp>
      <p:sp>
        <p:nvSpPr>
          <p:cNvPr id="12" name="Rectangle 11"/>
          <p:cNvSpPr/>
          <p:nvPr/>
        </p:nvSpPr>
        <p:spPr bwMode="auto">
          <a:xfrm>
            <a:off x="0" y="150876"/>
            <a:ext cx="530352" cy="329184"/>
          </a:xfrm>
          <a:prstGeom prst="rect">
            <a:avLst/>
          </a:prstGeom>
          <a:solidFill>
            <a:srgbClr val="FF8917"/>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15" name="Rectangle 14"/>
          <p:cNvSpPr>
            <a:spLocks noChangeArrowheads="1"/>
          </p:cNvSpPr>
          <p:nvPr/>
        </p:nvSpPr>
        <p:spPr bwMode="auto">
          <a:xfrm>
            <a:off x="2819400" y="4914900"/>
            <a:ext cx="3505200" cy="2286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52719E"/>
                </a:solidFill>
                <a:ea typeface="ＭＳ Ｐゴシック" pitchFamily="34" charset="-128"/>
              </a:rPr>
              <a:t/>
            </a:r>
            <a:br>
              <a:rPr lang="en-US" sz="600" b="1" kern="0" dirty="0" smtClean="0">
                <a:solidFill>
                  <a:srgbClr val="52719E"/>
                </a:solidFill>
                <a:ea typeface="ＭＳ Ｐゴシック" pitchFamily="34" charset="-128"/>
              </a:rPr>
            </a:br>
            <a:r>
              <a:rPr lang="en-US" sz="600" b="1" kern="0" dirty="0">
                <a:solidFill>
                  <a:srgbClr val="52719E"/>
                </a:solidFill>
                <a:ea typeface="ＭＳ Ｐゴシック" pitchFamily="34" charset="-128"/>
              </a:rPr>
              <a:t>Copyright © </a:t>
            </a:r>
            <a:r>
              <a:rPr lang="en-US" sz="600" b="1" kern="0" dirty="0" smtClean="0">
                <a:solidFill>
                  <a:srgbClr val="52719E"/>
                </a:solidFill>
                <a:ea typeface="ＭＳ Ｐゴシック" pitchFamily="34" charset="-128"/>
              </a:rPr>
              <a:t>2011, </a:t>
            </a:r>
            <a:r>
              <a:rPr lang="en-US" sz="600" b="1" kern="0" dirty="0">
                <a:solidFill>
                  <a:srgbClr val="52719E"/>
                </a:solidFill>
                <a:ea typeface="ＭＳ Ｐゴシック" pitchFamily="34" charset="-128"/>
              </a:rPr>
              <a:t>SAS Institute Inc. All rights reserved.</a:t>
            </a:r>
          </a:p>
        </p:txBody>
      </p:sp>
    </p:spTree>
    <p:extLst>
      <p:ext uri="{BB962C8B-B14F-4D97-AF65-F5344CB8AC3E}">
        <p14:creationId xmlns:p14="http://schemas.microsoft.com/office/powerpoint/2010/main" val="1955421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lnSpc>
          <a:spcPct val="83000"/>
        </a:lnSpc>
        <a:spcBef>
          <a:spcPct val="0"/>
        </a:spcBef>
        <a:spcAft>
          <a:spcPct val="0"/>
        </a:spcAft>
        <a:defRPr sz="3600" b="1">
          <a:solidFill>
            <a:srgbClr val="0053C3"/>
          </a:solidFill>
          <a:latin typeface="+mj-lt"/>
          <a:ea typeface="ＭＳ Ｐゴシック" pitchFamily="-112" charset="-128"/>
          <a:cs typeface="ＭＳ Ｐゴシック" pitchFamily="-112" charset="-128"/>
        </a:defRPr>
      </a:lvl1pPr>
      <a:lvl2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2pPr>
      <a:lvl3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3pPr>
      <a:lvl4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4pPr>
      <a:lvl5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marL="347663" indent="-347663" algn="l" rtl="0" eaLnBrk="1" fontAlgn="base" hangingPunct="1">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1" fontAlgn="base" hangingPunct="1">
        <a:lnSpc>
          <a:spcPct val="92000"/>
        </a:lnSpc>
        <a:spcBef>
          <a:spcPct val="17000"/>
        </a:spcBef>
        <a:spcAft>
          <a:spcPct val="17000"/>
        </a:spcAft>
        <a:buClr>
          <a:schemeClr val="accent2"/>
        </a:buClr>
        <a:buFont typeface="Wingdings" pitchFamily="2" charset="2"/>
        <a:buChar char="§"/>
        <a:defRPr sz="2000">
          <a:solidFill>
            <a:schemeClr val="bg2"/>
          </a:solidFill>
          <a:latin typeface="+mn-lt"/>
          <a:ea typeface="ＭＳ Ｐゴシック" pitchFamily="-112" charset="-128"/>
        </a:defRPr>
      </a:lvl2pPr>
      <a:lvl3pPr marL="1025525" indent="-227013" algn="l" rtl="0" eaLnBrk="1" fontAlgn="base" hangingPunct="1">
        <a:lnSpc>
          <a:spcPct val="92000"/>
        </a:lnSpc>
        <a:spcBef>
          <a:spcPct val="17000"/>
        </a:spcBef>
        <a:spcAft>
          <a:spcPct val="17000"/>
        </a:spcAft>
        <a:buClr>
          <a:schemeClr val="accent2"/>
        </a:buClr>
        <a:buFont typeface="Arial" pitchFamily="34" charset="0"/>
        <a:buChar char="»"/>
        <a:defRPr sz="2000">
          <a:solidFill>
            <a:schemeClr val="bg2"/>
          </a:solidFill>
          <a:latin typeface="+mn-lt"/>
          <a:ea typeface="ＭＳ Ｐゴシック" pitchFamily="-112" charset="-128"/>
        </a:defRPr>
      </a:lvl3pPr>
      <a:lvl4pPr marL="16002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4pPr>
      <a:lvl5pPr marL="20574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26CBFC7-A4D4-4BFC-AA3C-B7D42C634817}" type="datetimeFigureOut">
              <a:rPr lang="en-US" smtClean="0"/>
              <a:t>6/19/2013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B180DE-F250-4ACD-BEBA-820DC43AA687}" type="slidenum">
              <a:rPr lang="en-US" smtClean="0"/>
              <a:t>‹#›</a:t>
            </a:fld>
            <a:endParaRPr lang="en-US"/>
          </a:p>
        </p:txBody>
      </p:sp>
    </p:spTree>
    <p:extLst>
      <p:ext uri="{BB962C8B-B14F-4D97-AF65-F5344CB8AC3E}">
        <p14:creationId xmlns:p14="http://schemas.microsoft.com/office/powerpoint/2010/main" val="176192316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Semantic Web/Grid v. Big Data</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Original vision of Semantic Web was that one would annotate (curate) web pages by extra “meta-data” (data about data) to tell web browser (machine, person) the “real meaning” of page</a:t>
            </a:r>
          </a:p>
          <a:p>
            <a:r>
              <a:rPr lang="en-US" dirty="0" smtClean="0"/>
              <a:t>The success of Google Search is “Big Data” approach; one mines the text on page to find “real meaning”</a:t>
            </a:r>
          </a:p>
          <a:p>
            <a:r>
              <a:rPr lang="en-US" dirty="0" smtClean="0"/>
              <a:t>Obviously combination is powerful but the pure “Big Data” method is more powerful than expected 15 years ago</a:t>
            </a:r>
            <a:endParaRPr lang="en-US" dirty="0"/>
          </a:p>
        </p:txBody>
      </p:sp>
    </p:spTree>
    <p:extLst>
      <p:ext uri="{BB962C8B-B14F-4D97-AF65-F5344CB8AC3E}">
        <p14:creationId xmlns:p14="http://schemas.microsoft.com/office/powerpoint/2010/main" val="4294698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nand-scoo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0" y="573363"/>
            <a:ext cx="2838450" cy="45577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793310" y="3815775"/>
            <a:ext cx="6172200" cy="584775"/>
          </a:xfrm>
          <a:prstGeom prst="rect">
            <a:avLst/>
          </a:prstGeom>
        </p:spPr>
        <p:txBody>
          <a:bodyPr wrap="square">
            <a:spAutoFit/>
          </a:bodyPr>
          <a:lstStyle/>
          <a:p>
            <a:r>
              <a:rPr lang="en-US" sz="1600" dirty="0" err="1" smtClean="0"/>
              <a:t>Anand</a:t>
            </a:r>
            <a:r>
              <a:rPr lang="en-US" sz="1600" dirty="0" smtClean="0"/>
              <a:t> </a:t>
            </a:r>
            <a:r>
              <a:rPr lang="en-US" sz="1600" dirty="0" err="1" smtClean="0"/>
              <a:t>Rajaraman</a:t>
            </a:r>
            <a:r>
              <a:rPr lang="en-US" sz="1600" dirty="0" smtClean="0"/>
              <a:t> is Senior Vice President at </a:t>
            </a:r>
            <a:r>
              <a:rPr lang="en-US" sz="1600" dirty="0" err="1" smtClean="0"/>
              <a:t>Walmart</a:t>
            </a:r>
            <a:r>
              <a:rPr lang="en-US" sz="1600" dirty="0" smtClean="0"/>
              <a:t> Global </a:t>
            </a:r>
            <a:r>
              <a:rPr lang="en-US" sz="1600" dirty="0" err="1" smtClean="0"/>
              <a:t>eCommerce</a:t>
            </a:r>
            <a:r>
              <a:rPr lang="en-US" sz="1600" dirty="0" smtClean="0"/>
              <a:t>, where he heads up the newly created @</a:t>
            </a:r>
            <a:r>
              <a:rPr lang="en-US" sz="1600" dirty="0" err="1" smtClean="0"/>
              <a:t>WalmartLabs</a:t>
            </a:r>
            <a:r>
              <a:rPr lang="en-US" sz="1600" dirty="0" smtClean="0"/>
              <a:t>, </a:t>
            </a:r>
            <a:endParaRPr lang="en-US" sz="1600" dirty="0"/>
          </a:p>
        </p:txBody>
      </p:sp>
      <p:sp>
        <p:nvSpPr>
          <p:cNvPr id="3" name="Rectangle 2"/>
          <p:cNvSpPr/>
          <p:nvPr/>
        </p:nvSpPr>
        <p:spPr>
          <a:xfrm>
            <a:off x="1350894" y="114300"/>
            <a:ext cx="6454075" cy="523220"/>
          </a:xfrm>
          <a:prstGeom prst="rect">
            <a:avLst/>
          </a:prstGeom>
        </p:spPr>
        <p:txBody>
          <a:bodyPr wrap="none">
            <a:spAutoFit/>
          </a:bodyPr>
          <a:lstStyle/>
          <a:p>
            <a:r>
              <a:rPr lang="en-US" sz="2800" b="1" dirty="0"/>
              <a:t>More data usually beats better algorithms</a:t>
            </a:r>
          </a:p>
        </p:txBody>
      </p:sp>
      <p:sp>
        <p:nvSpPr>
          <p:cNvPr id="5" name="Rectangle 4"/>
          <p:cNvSpPr/>
          <p:nvPr/>
        </p:nvSpPr>
        <p:spPr>
          <a:xfrm>
            <a:off x="2793310" y="4486667"/>
            <a:ext cx="6172200" cy="338554"/>
          </a:xfrm>
          <a:prstGeom prst="rect">
            <a:avLst/>
          </a:prstGeom>
        </p:spPr>
        <p:txBody>
          <a:bodyPr wrap="square">
            <a:spAutoFit/>
          </a:bodyPr>
          <a:lstStyle/>
          <a:p>
            <a:r>
              <a:rPr lang="en-US" sz="1600" dirty="0"/>
              <a:t>http://</a:t>
            </a:r>
            <a:r>
              <a:rPr lang="en-US" sz="1600" dirty="0" smtClean="0"/>
              <a:t>anand.typepad.com/datawocky/2008/03/more-data-usual.html</a:t>
            </a:r>
            <a:endParaRPr lang="en-US" sz="1600" dirty="0"/>
          </a:p>
        </p:txBody>
      </p:sp>
      <p:sp>
        <p:nvSpPr>
          <p:cNvPr id="6" name="Rectangle 5"/>
          <p:cNvSpPr/>
          <p:nvPr/>
        </p:nvSpPr>
        <p:spPr>
          <a:xfrm>
            <a:off x="4545169" y="4854077"/>
            <a:ext cx="4308808" cy="369332"/>
          </a:xfrm>
          <a:prstGeom prst="rect">
            <a:avLst/>
          </a:prstGeom>
        </p:spPr>
        <p:txBody>
          <a:bodyPr wrap="none">
            <a:spAutoFit/>
          </a:bodyPr>
          <a:lstStyle/>
          <a:p>
            <a:r>
              <a:rPr lang="en-US" dirty="0"/>
              <a:t>20120117berkeley1.pdf Jeff </a:t>
            </a:r>
            <a:r>
              <a:rPr lang="en-US" dirty="0" err="1"/>
              <a:t>Hammerbacher</a:t>
            </a:r>
            <a:endParaRPr lang="en-US" dirty="0"/>
          </a:p>
        </p:txBody>
      </p:sp>
      <p:sp>
        <p:nvSpPr>
          <p:cNvPr id="7" name="Rectangle 6"/>
          <p:cNvSpPr/>
          <p:nvPr/>
        </p:nvSpPr>
        <p:spPr>
          <a:xfrm>
            <a:off x="2286000" y="534233"/>
            <a:ext cx="6858000" cy="3293209"/>
          </a:xfrm>
          <a:prstGeom prst="rect">
            <a:avLst/>
          </a:prstGeom>
        </p:spPr>
        <p:txBody>
          <a:bodyPr wrap="square">
            <a:spAutoFit/>
          </a:bodyPr>
          <a:lstStyle/>
          <a:p>
            <a:pPr lvl="1"/>
            <a:r>
              <a:rPr lang="en-US" sz="1600" dirty="0"/>
              <a:t>Here's how the competition works. Netflix has provided a large data set that tells you how nearly half a million people have rated about 18,000 movies. Based on these ratings, you are asked to predict the ratings of these users for movies in the set that they have not rated. The first team to beat the accuracy of Netflix's proprietary algorithm by a certain margin wins a prize of $1 million!</a:t>
            </a:r>
          </a:p>
          <a:p>
            <a:pPr lvl="1"/>
            <a:r>
              <a:rPr lang="en-US" sz="1600" dirty="0"/>
              <a:t>Different student teams in my class adopted different approaches to the problem, using both published algorithms and novel ideas. Of these, the results from two of the teams illustrate a broader point. Team A came up with a very sophisticated algorithm using the Netflix data. Team B used a very simple algorithm, but they added in additional data beyond the Netflix set: information about movie genres from the Internet Movie Database(IMDB). Guess which team did better?</a:t>
            </a:r>
          </a:p>
        </p:txBody>
      </p:sp>
    </p:spTree>
    <p:extLst>
      <p:ext uri="{BB962C8B-B14F-4D97-AF65-F5344CB8AC3E}">
        <p14:creationId xmlns:p14="http://schemas.microsoft.com/office/powerpoint/2010/main" val="3509099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458"/>
            <a:ext cx="9144000" cy="5064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062224" y="4479489"/>
            <a:ext cx="5081776" cy="646331"/>
          </a:xfrm>
          <a:prstGeom prst="rect">
            <a:avLst/>
          </a:prstGeom>
          <a:solidFill>
            <a:schemeClr val="bg1"/>
          </a:solidFill>
          <a:ln>
            <a:solidFill>
              <a:schemeClr val="bg1"/>
            </a:solidFill>
          </a:ln>
        </p:spPr>
        <p:txBody>
          <a:bodyPr wrap="square">
            <a:spAutoFit/>
          </a:bodyPr>
          <a:lstStyle/>
          <a:p>
            <a:r>
              <a:rPr lang="en-US" dirty="0" err="1" smtClean="0"/>
              <a:t>Bina</a:t>
            </a:r>
            <a:r>
              <a:rPr lang="en-US" dirty="0"/>
              <a:t> Ramamurthy </a:t>
            </a:r>
            <a:endParaRPr lang="en-US" dirty="0" smtClean="0"/>
          </a:p>
          <a:p>
            <a:r>
              <a:rPr lang="en-US" dirty="0" smtClean="0"/>
              <a:t>http</a:t>
            </a:r>
            <a:r>
              <a:rPr lang="en-US" dirty="0"/>
              <a:t>://www.cse.buffalo.edu/~bina/cse487/fall2011/</a:t>
            </a:r>
          </a:p>
        </p:txBody>
      </p:sp>
    </p:spTree>
    <p:extLst>
      <p:ext uri="{BB962C8B-B14F-4D97-AF65-F5344CB8AC3E}">
        <p14:creationId xmlns:p14="http://schemas.microsoft.com/office/powerpoint/2010/main" val="1714759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39"/>
            <a:ext cx="8229600" cy="857250"/>
          </a:xfrm>
        </p:spPr>
        <p:txBody>
          <a:bodyPr/>
          <a:lstStyle/>
          <a:p>
            <a:r>
              <a:rPr lang="en-US" b="1" dirty="0" smtClean="0"/>
              <a:t>Types of Data Deluge</a:t>
            </a:r>
            <a:endParaRPr lang="en-US" b="1" dirty="0"/>
          </a:p>
        </p:txBody>
      </p:sp>
      <p:sp>
        <p:nvSpPr>
          <p:cNvPr id="3" name="Content Placeholder 2"/>
          <p:cNvSpPr>
            <a:spLocks noGrp="1"/>
          </p:cNvSpPr>
          <p:nvPr>
            <p:ph idx="1"/>
          </p:nvPr>
        </p:nvSpPr>
        <p:spPr>
          <a:xfrm>
            <a:off x="152400" y="914400"/>
            <a:ext cx="8915400" cy="3886200"/>
          </a:xfrm>
        </p:spPr>
        <p:txBody>
          <a:bodyPr>
            <a:normAutofit fontScale="77500" lnSpcReduction="20000"/>
          </a:bodyPr>
          <a:lstStyle/>
          <a:p>
            <a:r>
              <a:rPr lang="en-US" dirty="0" smtClean="0"/>
              <a:t>Traditional business transaction data from credit cards to stock market</a:t>
            </a:r>
          </a:p>
          <a:p>
            <a:r>
              <a:rPr lang="en-US" dirty="0" smtClean="0"/>
              <a:t>Interaction data as in LinkedIn and Facebook</a:t>
            </a:r>
          </a:p>
          <a:p>
            <a:r>
              <a:rPr lang="en-US" dirty="0" smtClean="0"/>
              <a:t>Information retrieval with topic and language etc. enhancements</a:t>
            </a:r>
          </a:p>
          <a:p>
            <a:r>
              <a:rPr lang="en-US" dirty="0" smtClean="0"/>
              <a:t>Recommender and user customization systems</a:t>
            </a:r>
          </a:p>
          <a:p>
            <a:r>
              <a:rPr lang="en-US" dirty="0" smtClean="0"/>
              <a:t>Marketing information as produced in operation of </a:t>
            </a:r>
            <a:r>
              <a:rPr lang="en-US" dirty="0" err="1" smtClean="0"/>
              <a:t>Walmart</a:t>
            </a:r>
            <a:endParaRPr lang="en-US" dirty="0" smtClean="0"/>
          </a:p>
          <a:p>
            <a:r>
              <a:rPr lang="en-US" dirty="0" smtClean="0"/>
              <a:t>Pervasive sensors in vehicles and people (health)</a:t>
            </a:r>
          </a:p>
          <a:p>
            <a:r>
              <a:rPr lang="en-US" dirty="0" smtClean="0"/>
              <a:t>Scientific Instruments such as satellites, telescopes,  Large Hadron Colliders, Gene Sequencers</a:t>
            </a:r>
          </a:p>
          <a:p>
            <a:r>
              <a:rPr lang="en-US" dirty="0" smtClean="0"/>
              <a:t>Military sensors and satellites</a:t>
            </a:r>
            <a:endParaRPr lang="en-US" dirty="0"/>
          </a:p>
        </p:txBody>
      </p:sp>
    </p:spTree>
    <p:extLst>
      <p:ext uri="{BB962C8B-B14F-4D97-AF65-F5344CB8AC3E}">
        <p14:creationId xmlns:p14="http://schemas.microsoft.com/office/powerpoint/2010/main" val="6836938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0140&quot;&gt;&lt;property id=&quot;20148&quot; value=&quot;5&quot;/&gt;&lt;property id=&quot;20300&quot; value=&quot;Slide 1 - &amp;quot;Semantic Web/Grid v. Big Data&amp;quot;&quot;/&gt;&lt;property id=&quot;20307&quot; value=&quot;443&quot;/&gt;&lt;/object&gt;&lt;object type=&quot;3&quot; unique_id=&quot;10141&quot;&gt;&lt;property id=&quot;20148&quot; value=&quot;5&quot;/&gt;&lt;property id=&quot;20300&quot; value=&quot;Slide 2&quot;/&gt;&lt;property id=&quot;20307&quot; value=&quot;444&quot;/&gt;&lt;/object&gt;&lt;object type=&quot;3&quot; unique_id=&quot;10142&quot;&gt;&lt;property id=&quot;20148&quot; value=&quot;5&quot;/&gt;&lt;property id=&quot;20300&quot; value=&quot;Slide 3&quot;/&gt;&lt;property id=&quot;20307&quot; value=&quot;445&quot;/&gt;&lt;/object&gt;&lt;object type=&quot;3&quot; unique_id=&quot;10143&quot;&gt;&lt;property id=&quot;20148&quot; value=&quot;5&quot;/&gt;&lt;property id=&quot;20300&quot; value=&quot;Slide 4 - &amp;quot;Types of Data Deluge&amp;quot;&quot;/&gt;&lt;property id=&quot;20307&quot; value=&quot;44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ternal Audiences Template">
  <a:themeElements>
    <a:clrScheme name="SAS_2010_Template">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sz="1400" b="0" i="0" u="none" strike="noStrike" cap="none" normalizeH="0" baseline="0" smtClean="0">
            <a:ln>
              <a:noFill/>
            </a:ln>
            <a:solidFill>
              <a:srgbClr val="292929"/>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objectDefaults>
  <a:extraClrSchemeLst>
    <a:extraClrScheme>
      <a:clrScheme name="SAS_Presentation_Template_External_Audiences 2">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4215</TotalTime>
  <Words>253</Words>
  <Application>Microsoft Office PowerPoint</Application>
  <PresentationFormat>On-screen Show (16:9)</PresentationFormat>
  <Paragraphs>21</Paragraphs>
  <Slides>4</Slides>
  <Notes>0</Notes>
  <HiddenSlides>0</HiddenSlides>
  <MMClips>0</MMClips>
  <ScaleCrop>false</ScaleCrop>
  <HeadingPairs>
    <vt:vector size="4" baseType="variant">
      <vt:variant>
        <vt:lpstr>Theme</vt:lpstr>
      </vt:variant>
      <vt:variant>
        <vt:i4>3</vt:i4>
      </vt:variant>
      <vt:variant>
        <vt:lpstr>Slide Titles</vt:lpstr>
      </vt:variant>
      <vt:variant>
        <vt:i4>4</vt:i4>
      </vt:variant>
    </vt:vector>
  </HeadingPairs>
  <TitlesOfParts>
    <vt:vector size="7" baseType="lpstr">
      <vt:lpstr>Office Theme</vt:lpstr>
      <vt:lpstr>External Audiences Template</vt:lpstr>
      <vt:lpstr>Custom Design</vt:lpstr>
      <vt:lpstr>Semantic Web/Grid v. Big Data</vt:lpstr>
      <vt:lpstr>PowerPoint Presentation</vt:lpstr>
      <vt:lpstr>PowerPoint Presentation</vt:lpstr>
      <vt:lpstr>Types of Data Deluge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Fox</dc:creator>
  <cp:lastModifiedBy>Wiggins, Thomas Bruce</cp:lastModifiedBy>
  <cp:revision>133</cp:revision>
  <dcterms:created xsi:type="dcterms:W3CDTF">2013-01-02T02:10:56Z</dcterms:created>
  <dcterms:modified xsi:type="dcterms:W3CDTF">2013-06-19T19:22:21Z</dcterms:modified>
</cp:coreProperties>
</file>