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13"/>
  </p:notesMasterIdLst>
  <p:sldIdLst>
    <p:sldId id="256" r:id="rId4"/>
    <p:sldId id="462" r:id="rId5"/>
    <p:sldId id="463" r:id="rId6"/>
    <p:sldId id="467" r:id="rId7"/>
    <p:sldId id="480" r:id="rId8"/>
    <p:sldId id="468" r:id="rId9"/>
    <p:sldId id="469" r:id="rId10"/>
    <p:sldId id="470" r:id="rId11"/>
    <p:sldId id="471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0" autoAdjust="0"/>
    <p:restoredTop sz="94660"/>
  </p:normalViewPr>
  <p:slideViewPr>
    <p:cSldViewPr>
      <p:cViewPr varScale="1">
        <p:scale>
          <a:sx n="126" d="100"/>
          <a:sy n="126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mall.org/X-InformaticsSpring2013/index.html" TargetMode="External"/><Relationship Id="rId2" Type="http://schemas.openxmlformats.org/officeDocument/2006/relationships/hyperlink" Target="mailto:gcf@indiana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X-Informatics </a:t>
            </a:r>
            <a:br>
              <a:rPr lang="en-US" b="1" dirty="0" smtClean="0"/>
            </a:br>
            <a:r>
              <a:rPr lang="en-US" b="1" dirty="0" smtClean="0"/>
              <a:t>Introduction: What is</a:t>
            </a:r>
            <a:br>
              <a:rPr lang="en-US" b="1" dirty="0" smtClean="0"/>
            </a:br>
            <a:r>
              <a:rPr lang="en-US" b="1" dirty="0" smtClean="0"/>
              <a:t>Big Data, Data Analytics </a:t>
            </a:r>
            <a:br>
              <a:rPr lang="en-US" b="1" dirty="0" smtClean="0"/>
            </a:br>
            <a:r>
              <a:rPr lang="en-US" b="1" dirty="0" smtClean="0"/>
              <a:t>and X-Informatics? (Continued)</a:t>
            </a:r>
            <a:br>
              <a:rPr lang="en-US" b="1" dirty="0" smtClean="0"/>
            </a:br>
            <a:r>
              <a:rPr lang="en-US" b="1" dirty="0" smtClean="0"/>
              <a:t>Physics </a:t>
            </a:r>
            <a:r>
              <a:rPr lang="en-US" b="1" smtClean="0"/>
              <a:t>Use Case (Start)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3820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January 16 2013</a:t>
            </a:r>
          </a:p>
          <a:p>
            <a:r>
              <a:rPr lang="en-US" sz="3600" dirty="0" smtClean="0"/>
              <a:t>Geoffrey Fox</a:t>
            </a:r>
          </a:p>
          <a:p>
            <a:pPr lvl="0">
              <a:defRPr/>
            </a:pPr>
            <a:r>
              <a:rPr lang="en-US" dirty="0">
                <a:hlinkClick r:id="rId2"/>
              </a:rPr>
              <a:t>gcf@indiana.edu</a:t>
            </a:r>
            <a:r>
              <a:rPr lang="en-US" dirty="0"/>
              <a:t>            </a:t>
            </a:r>
          </a:p>
          <a:p>
            <a:pPr lvl="0">
              <a:defRPr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www.infomall.org/X-InformaticsSpring2013/index.html</a:t>
            </a:r>
            <a:r>
              <a:rPr lang="en-US" dirty="0" smtClean="0"/>
              <a:t> 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Dean for Research and Graduate Studies,  School of Informatics and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Indiana University Bloomington</a:t>
            </a:r>
          </a:p>
          <a:p>
            <a:r>
              <a:rPr lang="en-US" dirty="0" smtClean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1309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1351"/>
            <a:ext cx="9144000" cy="596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8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772400" cy="1470025"/>
          </a:xfrm>
        </p:spPr>
        <p:txBody>
          <a:bodyPr/>
          <a:lstStyle/>
          <a:p>
            <a:r>
              <a:rPr lang="en-US" b="1" dirty="0" smtClean="0"/>
              <a:t>Data Science Process</a:t>
            </a:r>
            <a:br>
              <a:rPr lang="en-US" b="1" dirty="0" smtClean="0"/>
            </a:br>
            <a:r>
              <a:rPr lang="en-US" b="1" dirty="0" smtClean="0"/>
              <a:t>(Continued)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Tom Davenport Harvard Business School http://fisheritcenter.haas.berkeley.edu/Big_Data/index.html Nov 2012</a:t>
            </a:r>
          </a:p>
        </p:txBody>
      </p:sp>
    </p:spTree>
    <p:extLst>
      <p:ext uri="{BB962C8B-B14F-4D97-AF65-F5344CB8AC3E}">
        <p14:creationId xmlns:p14="http://schemas.microsoft.com/office/powerpoint/2010/main" val="13154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Davenport Correct?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the 1.5 million decision makers/managers of McKinsey report</a:t>
            </a:r>
          </a:p>
          <a:p>
            <a:r>
              <a:rPr lang="en-US" dirty="0" smtClean="0"/>
              <a:t>Up to 190,000 “nerds” </a:t>
            </a:r>
          </a:p>
          <a:p>
            <a:r>
              <a:rPr lang="en-US" dirty="0" smtClean="0"/>
              <a:t>Davenport appears to describe nerds not the larger 1.5M body of “generalists”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Jeff </a:t>
            </a:r>
            <a:r>
              <a:rPr lang="en-US" b="1" dirty="0" err="1" smtClean="0"/>
              <a:t>Hammerbacher’s</a:t>
            </a:r>
            <a:r>
              <a:rPr lang="en-US" b="1" dirty="0" smtClean="0"/>
              <a:t> Process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Identify problem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Instrument </a:t>
            </a:r>
            <a:r>
              <a:rPr lang="en-US" dirty="0"/>
              <a:t>data sources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Collect data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Prepare </a:t>
            </a:r>
            <a:r>
              <a:rPr lang="en-US" dirty="0"/>
              <a:t>data (integrate, transform, clean, impute, filter, aggregate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Build model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Evaluate model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Communicate </a:t>
            </a:r>
            <a:r>
              <a:rPr lang="en-US" dirty="0"/>
              <a:t>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5169" y="6472103"/>
            <a:ext cx="430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20120117berkeley1.pdf Jeff </a:t>
            </a:r>
            <a:r>
              <a:rPr lang="en-US" dirty="0" err="1"/>
              <a:t>Hammerbacher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Another </a:t>
            </a:r>
            <a:r>
              <a:rPr lang="en-US" b="1" dirty="0"/>
              <a:t>Jeff </a:t>
            </a:r>
            <a:r>
              <a:rPr lang="en-US" b="1" dirty="0" err="1" smtClean="0"/>
              <a:t>Hammerbacher</a:t>
            </a:r>
            <a:r>
              <a:rPr lang="en-US" b="1" dirty="0" smtClean="0"/>
              <a:t> </a:t>
            </a:r>
            <a:r>
              <a:rPr lang="en-US" b="1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Obtain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Scrub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Explore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Model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Interpret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5169" y="6472103"/>
            <a:ext cx="430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20120117berkeley1.pdf Jeff </a:t>
            </a:r>
            <a:r>
              <a:rPr lang="en-US" dirty="0" err="1"/>
              <a:t>Hammerbacher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Statistician Colin </a:t>
            </a:r>
            <a:r>
              <a:rPr lang="en-US" b="1" dirty="0"/>
              <a:t>Mallows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Identify </a:t>
            </a:r>
            <a:r>
              <a:rPr lang="en-US" dirty="0"/>
              <a:t>data to collect and its relevance to your problem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Statistical </a:t>
            </a:r>
            <a:r>
              <a:rPr lang="en-US" dirty="0"/>
              <a:t>specification of the problem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Method </a:t>
            </a:r>
            <a:r>
              <a:rPr lang="en-US" dirty="0"/>
              <a:t>selection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Analysis </a:t>
            </a:r>
            <a:r>
              <a:rPr lang="en-US" dirty="0"/>
              <a:t>of </a:t>
            </a: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Interpret </a:t>
            </a:r>
            <a:r>
              <a:rPr lang="en-US" dirty="0"/>
              <a:t>results for non-statisticians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45169" y="6472103"/>
            <a:ext cx="430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20120117berkeley1.pdf Jeff </a:t>
            </a:r>
            <a:r>
              <a:rPr lang="en-US" dirty="0" err="1"/>
              <a:t>Hammerbacher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Ben </a:t>
            </a:r>
            <a:r>
              <a:rPr lang="en-US" b="1" dirty="0" smtClean="0"/>
              <a:t>Fry Data Visualization</a:t>
            </a:r>
            <a:br>
              <a:rPr lang="en-US" b="1" dirty="0" smtClean="0"/>
            </a:br>
            <a:r>
              <a:rPr lang="en-US" sz="4000" b="1" dirty="0" smtClean="0"/>
              <a:t>http</a:t>
            </a:r>
            <a:r>
              <a:rPr lang="en-US" sz="4000" b="1" dirty="0"/>
              <a:t>://en.wikipedia.org/wiki/Benjamin_Fry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496" y="1676400"/>
            <a:ext cx="87630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Acquire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Parse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Filter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Mine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Represent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Reﬁne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Interact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5169" y="6472103"/>
            <a:ext cx="430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20120117berkeley1.pdf Jeff </a:t>
            </a:r>
            <a:r>
              <a:rPr lang="en-US" dirty="0" err="1"/>
              <a:t>Hammerbacher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X-Informatics  Introduction: What is Big Data, Data Analytics  and X-Informatics? (Continued) Physics Use Case (Sta&quot;/&gt;&lt;property id=&quot;20307&quot; value=&quot;256&quot;/&gt;&lt;/object&gt;&lt;object type=&quot;3&quot; unique_id=&quot;11197&quot;&gt;&lt;property id=&quot;20148&quot; value=&quot;5&quot;/&gt;&lt;property id=&quot;20300&quot; value=&quot;Slide 2&quot;/&gt;&lt;property id=&quot;20307&quot; value=&quot;462&quot;/&gt;&lt;/object&gt;&lt;object type=&quot;3&quot; unique_id=&quot;11198&quot;&gt;&lt;property id=&quot;20148&quot; value=&quot;5&quot;/&gt;&lt;property id=&quot;20300&quot; value=&quot;Slide 3 - &amp;quot;Data Science Process (Continued)&amp;quot;&quot;/&gt;&lt;property id=&quot;20307&quot; value=&quot;463&quot;/&gt;&lt;/object&gt;&lt;object type=&quot;3&quot; unique_id=&quot;11199&quot;&gt;&lt;property id=&quot;20148&quot; value=&quot;5&quot;/&gt;&lt;property id=&quot;20300&quot; value=&quot;Slide 4&quot;/&gt;&lt;property id=&quot;20307&quot; value=&quot;467&quot;/&gt;&lt;/object&gt;&lt;object type=&quot;3&quot; unique_id=&quot;11200&quot;&gt;&lt;property id=&quot;20148&quot; value=&quot;5&quot;/&gt;&lt;property id=&quot;20300&quot; value=&quot;Slide 6 - &amp;quot;Jeff Hammerbacher’s Process&amp;quot;&quot;/&gt;&lt;property id=&quot;20307&quot; value=&quot;468&quot;/&gt;&lt;/object&gt;&lt;object type=&quot;3&quot; unique_id=&quot;11201&quot;&gt;&lt;property id=&quot;20148&quot; value=&quot;5&quot;/&gt;&lt;property id=&quot;20300&quot; value=&quot;Slide 7 - &amp;quot;Another Jeff Hammerbacher Process&amp;quot;&quot;/&gt;&lt;property id=&quot;20307&quot; value=&quot;469&quot;/&gt;&lt;/object&gt;&lt;object type=&quot;3&quot; unique_id=&quot;11202&quot;&gt;&lt;property id=&quot;20148&quot; value=&quot;5&quot;/&gt;&lt;property id=&quot;20300&quot; value=&quot;Slide 8 - &amp;quot;Statistician Colin Mallows&amp;quot;&quot;/&gt;&lt;property id=&quot;20307&quot; value=&quot;470&quot;/&gt;&lt;/object&gt;&lt;object type=&quot;3&quot; unique_id=&quot;11203&quot;&gt;&lt;property id=&quot;20148&quot; value=&quot;5&quot;/&gt;&lt;property id=&quot;20300&quot; value=&quot;Slide 9 - &amp;quot;Ben Fry Data Visualization http://en.wikipedia.org/wiki/Benjamin_Fry &amp;quot;&quot;/&gt;&lt;property id=&quot;20307&quot; value=&quot;471&quot;/&gt;&lt;/object&gt;&lt;object type=&quot;3&quot; unique_id=&quot;11204&quot;&gt;&lt;property id=&quot;20148&quot; value=&quot;5&quot;/&gt;&lt;property id=&quot;20300&quot; value=&quot;Slide 10 - &amp;quot; Peter Huber Statistics (UCB) &amp;quot;&quot;/&gt;&lt;property id=&quot;20307&quot; value=&quot;472&quot;/&gt;&lt;/object&gt;&lt;object type=&quot;3&quot; unique_id=&quot;11205&quot;&gt;&lt;property id=&quot;20148&quot; value=&quot;5&quot;/&gt;&lt;property id=&quot;20300&quot; value=&quot;Slide 11 - &amp;quot;Jim Gray Microsoft Database/eScience&amp;quot;&quot;/&gt;&lt;property id=&quot;20307&quot; value=&quot;473&quot;/&gt;&lt;/object&gt;&lt;object type=&quot;3&quot; unique_id=&quot;11206&quot;&gt;&lt;property id=&quot;20148&quot; value=&quot;5&quot;/&gt;&lt;property id=&quot;20300&quot; value=&quot;Slide 12 - &amp;quot;Data Analytics&amp;quot;&quot;/&gt;&lt;property id=&quot;20307&quot; value=&quot;474&quot;/&gt;&lt;/object&gt;&lt;object type=&quot;3&quot; unique_id=&quot;11207&quot;&gt;&lt;property id=&quot;20148&quot; value=&quot;5&quot;/&gt;&lt;property id=&quot;20300&quot; value=&quot;Slide 13&quot;/&gt;&lt;property id=&quot;20307&quot; value=&quot;475&quot;/&gt;&lt;/object&gt;&lt;object type=&quot;3&quot; unique_id=&quot;11208&quot;&gt;&lt;property id=&quot;20148&quot; value=&quot;5&quot;/&gt;&lt;property id=&quot;20300&quot; value=&quot;Slide 14 - &amp;quot;General Remarks I&amp;quot;&quot;/&gt;&lt;property id=&quot;20307&quot; value=&quot;476&quot;/&gt;&lt;/object&gt;&lt;object type=&quot;3&quot; unique_id=&quot;11209&quot;&gt;&lt;property id=&quot;20148&quot; value=&quot;5&quot;/&gt;&lt;property id=&quot;20300&quot; value=&quot;Slide 15 - &amp;quot;General Remarks II&amp;quot;&quot;/&gt;&lt;property id=&quot;20307&quot; value=&quot;477&quot;/&gt;&lt;/object&gt;&lt;object type=&quot;3&quot; unique_id=&quot;11210&quot;&gt;&lt;property id=&quot;20148&quot; value=&quot;5&quot;/&gt;&lt;property id=&quot;20300&quot; value=&quot;Slide 16 - &amp;quot;Algorithms for Data Analytics&amp;quot;&quot;/&gt;&lt;property id=&quot;20307&quot; value=&quot;478&quot;/&gt;&lt;/object&gt;&lt;object type=&quot;3&quot; unique_id=&quot;11211&quot;&gt;&lt;property id=&quot;20148&quot; value=&quot;5&quot;/&gt;&lt;property id=&quot;20300&quot; value=&quot;Slide 17&quot;/&gt;&lt;property id=&quot;20307&quot; value=&quot;479&quot;/&gt;&lt;/object&gt;&lt;object type=&quot;3&quot; unique_id=&quot;14090&quot;&gt;&lt;property id=&quot;20148&quot; value=&quot;5&quot;/&gt;&lt;property id=&quot;20300&quot; value=&quot;Slide 5 - &amp;quot;Is Davenport Correct?&amp;quot;&quot;/&gt;&lt;property id=&quot;20307&quot; value=&quot;480&quot;/&gt;&lt;/object&gt;&lt;object type=&quot;3&quot; unique_id=&quot;14552&quot;&gt;&lt;property id=&quot;20148&quot; value=&quot;5&quot;/&gt;&lt;property id=&quot;20300&quot; value=&quot;Slide 18 - &amp;quot;Physics-Informatics  Looking for Higgs Particle Counting Errors  (start) &amp;quot;&quot;/&gt;&lt;property id=&quot;20307&quot; value=&quot;481&quot;/&gt;&lt;/object&gt;&lt;object type=&quot;3&quot; unique_id=&quot;14553&quot;&gt;&lt;property id=&quot;20148&quot; value=&quot;5&quot;/&gt;&lt;property id=&quot;20300&quot; value=&quot;Slide 19&quot;/&gt;&lt;property id=&quot;20307&quot; value=&quot;482&quot;/&gt;&lt;/object&gt;&lt;object type=&quot;3&quot; unique_id=&quot;14554&quot;&gt;&lt;property id=&quot;20148&quot; value=&quot;5&quot;/&gt;&lt;property id=&quot;20300&quot; value=&quot;Slide 20&quot;/&gt;&lt;property id=&quot;20307&quot; value=&quot;483&quot;/&gt;&lt;/object&gt;&lt;object type=&quot;3&quot; unique_id=&quot;14555&quot;&gt;&lt;property id=&quot;20148&quot; value=&quot;5&quot;/&gt;&lt;property id=&quot;20300&quot; value=&quot;Slide 21 - &amp;quot;Personal Note&amp;quot;&quot;/&gt;&lt;property id=&quot;20307&quot; value=&quot;484&quot;/&gt;&lt;/object&gt;&lt;object type=&quot;3&quot; unique_id=&quot;14556&quot;&gt;&lt;property id=&quot;20148&quot; value=&quot;5&quot;/&gt;&lt;property id=&quot;20300&quot; value=&quot;Slide 22 - &amp;quot;More Details&amp;quot;&quot;/&gt;&lt;property id=&quot;20307&quot; value=&quot;485&quot;/&gt;&lt;/object&gt;&lt;object type=&quot;3&quot; unique_id=&quot;14557&quot;&gt;&lt;property id=&quot;20148&quot; value=&quot;5&quot;/&gt;&lt;property id=&quot;20300&quot; value=&quot;Slide 23 - &amp;quot;Experiments&amp;quot;&quot;/&gt;&lt;property id=&quot;20307&quot; value=&quot;486&quot;/&gt;&lt;/object&gt;&lt;object type=&quot;3&quot; unique_id=&quot;14558&quot;&gt;&lt;property id=&quot;20148&quot; value=&quot;5&quot;/&gt;&lt;property id=&quot;20300&quot; value=&quot;Slide 24 - &amp;quot;Budgets&amp;quot;&quot;/&gt;&lt;property id=&quot;20307&quot; value=&quot;48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156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External Audiences Template</vt:lpstr>
      <vt:lpstr>Custom Design</vt:lpstr>
      <vt:lpstr>X-Informatics  Introduction: What is Big Data, Data Analytics  and X-Informatics? (Continued) Physics Use Case (Start)</vt:lpstr>
      <vt:lpstr>PowerPoint Presentation</vt:lpstr>
      <vt:lpstr>Data Science Process (Continued)</vt:lpstr>
      <vt:lpstr>PowerPoint Presentation</vt:lpstr>
      <vt:lpstr>Is Davenport Correct?</vt:lpstr>
      <vt:lpstr>Jeff Hammerbacher’s Process</vt:lpstr>
      <vt:lpstr>Another Jeff Hammerbacher Process</vt:lpstr>
      <vt:lpstr>Statistician Colin Mallows</vt:lpstr>
      <vt:lpstr>Ben Fry Data Visualization http://en.wikipedia.org/wiki/Benjamin_Fry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124</cp:revision>
  <dcterms:created xsi:type="dcterms:W3CDTF">2013-01-02T02:10:56Z</dcterms:created>
  <dcterms:modified xsi:type="dcterms:W3CDTF">2013-03-19T19:43:44Z</dcterms:modified>
</cp:coreProperties>
</file>