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7"/>
  </p:notesMasterIdLst>
  <p:sldIdLst>
    <p:sldId id="477" r:id="rId4"/>
    <p:sldId id="478" r:id="rId5"/>
    <p:sldId id="479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 varScale="1">
        <p:scale>
          <a:sx n="126" d="100"/>
          <a:sy n="12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a.org/ccc/docs/nitrdsymposium/pdfs/key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General Remarks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5259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Tools: </a:t>
            </a:r>
            <a:r>
              <a:rPr lang="en-US" sz="2400" dirty="0" smtClean="0"/>
              <a:t>Regression analysis; biostatistics; neural nets; </a:t>
            </a:r>
            <a:r>
              <a:rPr lang="en-US" sz="2400" dirty="0" err="1" smtClean="0"/>
              <a:t>bayesian</a:t>
            </a:r>
            <a:r>
              <a:rPr lang="en-US" sz="2400" dirty="0" smtClean="0"/>
              <a:t> nets; support vector machines; classification; clustering; dimension reduction; artificial intelligence; semantic web</a:t>
            </a:r>
          </a:p>
          <a:p>
            <a:r>
              <a:rPr lang="en-US" sz="2400" b="1" dirty="0" smtClean="0"/>
              <a:t>One driving force: </a:t>
            </a:r>
            <a:r>
              <a:rPr lang="en-US" sz="2400" dirty="0" smtClean="0"/>
              <a:t>Patient records growing fast</a:t>
            </a:r>
          </a:p>
          <a:p>
            <a:r>
              <a:rPr lang="en-US" sz="2400" b="1" dirty="0" smtClean="0"/>
              <a:t>Another: </a:t>
            </a:r>
            <a:r>
              <a:rPr lang="en-US" sz="2400" dirty="0" smtClean="0"/>
              <a:t>Abstract graphs from net leads to community detection</a:t>
            </a:r>
          </a:p>
          <a:p>
            <a:r>
              <a:rPr lang="en-US" sz="2400" dirty="0" smtClean="0"/>
              <a:t>Some data in metric spaces; others very high dimension or none</a:t>
            </a:r>
          </a:p>
          <a:p>
            <a:r>
              <a:rPr lang="en-US" sz="2400" dirty="0" smtClean="0"/>
              <a:t>Large Hadron Collider analysis mainly histogramming – all can be done with MapReduce (larger use than MPI)</a:t>
            </a:r>
          </a:p>
          <a:p>
            <a:r>
              <a:rPr lang="en-US" sz="2400" b="1" dirty="0" smtClean="0"/>
              <a:t>Commercial: </a:t>
            </a:r>
            <a:r>
              <a:rPr lang="en-US" sz="2400" dirty="0" smtClean="0"/>
              <a:t>Google, Bing largest data analytics in world</a:t>
            </a:r>
          </a:p>
          <a:p>
            <a:r>
              <a:rPr lang="en-US" sz="2400" b="1" dirty="0" smtClean="0"/>
              <a:t>Time Series: </a:t>
            </a:r>
            <a:r>
              <a:rPr lang="en-US" sz="2400" dirty="0" smtClean="0"/>
              <a:t>Earthquakes, Tweets, Stock Market </a:t>
            </a:r>
            <a:r>
              <a:rPr lang="en-US" sz="2400" dirty="0"/>
              <a:t>(</a:t>
            </a:r>
            <a:r>
              <a:rPr lang="en-US" sz="2400" b="1" dirty="0"/>
              <a:t>Pattern Informatics</a:t>
            </a:r>
            <a:r>
              <a:rPr lang="en-US" sz="2400" dirty="0"/>
              <a:t>)</a:t>
            </a:r>
          </a:p>
          <a:p>
            <a:r>
              <a:rPr lang="en-US" sz="2400" b="1" dirty="0" smtClean="0"/>
              <a:t>Image Processing </a:t>
            </a:r>
            <a:r>
              <a:rPr lang="en-US" sz="2400" dirty="0" smtClean="0"/>
              <a:t>from climate simulations to NASA to </a:t>
            </a:r>
            <a:r>
              <a:rPr lang="en-US" sz="2400" dirty="0" err="1" smtClean="0"/>
              <a:t>DoD</a:t>
            </a:r>
            <a:r>
              <a:rPr lang="en-US" sz="2400" dirty="0" smtClean="0"/>
              <a:t> to Radiology (Radar and Pathology Informatics – same library)</a:t>
            </a:r>
          </a:p>
          <a:p>
            <a:r>
              <a:rPr lang="en-US" sz="2400" b="1" dirty="0" smtClean="0"/>
              <a:t>Financial decision support</a:t>
            </a:r>
            <a:r>
              <a:rPr lang="en-US" sz="2400" dirty="0" smtClean="0"/>
              <a:t>; marketing; fraud detection; automatic preference detection (map users to books, films)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6A98-E713-4B22-96A8-FD47EC0F5D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Algorithms for Data Analytics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3243" y="6858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 simulation area, it is observed that equal contributions to improved performance come from increased computer power and </a:t>
            </a:r>
            <a:r>
              <a:rPr lang="en-US" sz="2800" dirty="0"/>
              <a:t>better algorithms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cra.org/ccc/docs/nitrdsymposium/pdfs/keyes.pdf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In data intensive area, we haven’t seen this effect so clearly</a:t>
            </a:r>
          </a:p>
          <a:p>
            <a:pPr lvl="1"/>
            <a:r>
              <a:rPr lang="en-US" sz="2400" dirty="0" smtClean="0"/>
              <a:t>Information retrieval revolutionized but</a:t>
            </a:r>
          </a:p>
          <a:p>
            <a:pPr lvl="1"/>
            <a:r>
              <a:rPr lang="en-US" sz="2400" dirty="0" smtClean="0"/>
              <a:t>Still using Blast in Bioinformatics (although Smith Waterman etc. better)</a:t>
            </a:r>
          </a:p>
          <a:p>
            <a:pPr lvl="1"/>
            <a:r>
              <a:rPr lang="en-US" sz="2400" dirty="0" smtClean="0"/>
              <a:t>Still using R library which has many non optimal algorithms</a:t>
            </a:r>
          </a:p>
          <a:p>
            <a:pPr lvl="1"/>
            <a:r>
              <a:rPr lang="en-US" sz="2400" dirty="0" smtClean="0"/>
              <a:t>Parallelism and use of GPU’s often ignored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E096-9650-498C-990C-20F2420C25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E096-9650-498C-990C-20F2420C253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16565"/>
            <a:ext cx="9144000" cy="683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2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1209&quot;&gt;&lt;property id=&quot;20148&quot; value=&quot;5&quot;/&gt;&lt;property id=&quot;20300&quot; value=&quot;Slide 1 - &amp;quot;General Remarks II&amp;quot;&quot;/&gt;&lt;property id=&quot;20307&quot; value=&quot;477&quot;/&gt;&lt;/object&gt;&lt;object type=&quot;3&quot; unique_id=&quot;11210&quot;&gt;&lt;property id=&quot;20148&quot; value=&quot;5&quot;/&gt;&lt;property id=&quot;20300&quot; value=&quot;Slide 2 - &amp;quot;Algorithms for Data Analytics&amp;quot;&quot;/&gt;&lt;property id=&quot;20307&quot; value=&quot;478&quot;/&gt;&lt;/object&gt;&lt;object type=&quot;3&quot; unique_id=&quot;11211&quot;&gt;&lt;property id=&quot;20148&quot; value=&quot;5&quot;/&gt;&lt;property id=&quot;20300&quot; value=&quot;Slide 3&quot;/&gt;&lt;property id=&quot;20307&quot; value=&quot;4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172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External Audiences Template</vt:lpstr>
      <vt:lpstr>Custom Design</vt:lpstr>
      <vt:lpstr>General Remarks II</vt:lpstr>
      <vt:lpstr>Algorithms for Data Analytics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126</cp:revision>
  <dcterms:created xsi:type="dcterms:W3CDTF">2013-01-02T02:10:56Z</dcterms:created>
  <dcterms:modified xsi:type="dcterms:W3CDTF">2013-03-19T19:46:57Z</dcterms:modified>
</cp:coreProperties>
</file>