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Lst>
  <p:notesMasterIdLst>
    <p:notesMasterId r:id="rId11"/>
  </p:notesMasterIdLst>
  <p:sldIdLst>
    <p:sldId id="481" r:id="rId4"/>
    <p:sldId id="482" r:id="rId5"/>
    <p:sldId id="483" r:id="rId6"/>
    <p:sldId id="484" r:id="rId7"/>
    <p:sldId id="485" r:id="rId8"/>
    <p:sldId id="486" r:id="rId9"/>
    <p:sldId id="487" r:id="rId10"/>
  </p:sldIdLst>
  <p:sldSz cx="9144000" cy="6858000" type="screen4x3"/>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0" autoAdjust="0"/>
    <p:restoredTop sz="94660"/>
  </p:normalViewPr>
  <p:slideViewPr>
    <p:cSldViewPr>
      <p:cViewPr varScale="1">
        <p:scale>
          <a:sx n="126" d="100"/>
          <a:sy n="126" d="100"/>
        </p:scale>
        <p:origin x="-1434" y="-102"/>
      </p:cViewPr>
      <p:guideLst>
        <p:guide orient="horz" pos="2160"/>
        <p:guide pos="2880"/>
      </p:guideLst>
    </p:cSldViewPr>
  </p:slideViewPr>
  <p:notesTextViewPr>
    <p:cViewPr>
      <p:scale>
        <a:sx n="1" d="1"/>
        <a:sy n="1" d="1"/>
      </p:scale>
      <p:origin x="0" y="0"/>
    </p:cViewPr>
  </p:notesTextViewPr>
  <p:sorterViewPr>
    <p:cViewPr>
      <p:scale>
        <a:sx n="100" d="100"/>
        <a:sy n="100" d="100"/>
      </p:scale>
      <p:origin x="0" y="38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CADEB1-2545-4401-9ADF-F14D5ABA2607}" type="datetimeFigureOut">
              <a:rPr lang="en-US" smtClean="0"/>
              <a:t>6/19/2013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60197-9BC7-4750-ADAA-2303851E8542}" type="slidenum">
              <a:rPr lang="en-US" smtClean="0"/>
              <a:t>‹#›</a:t>
            </a:fld>
            <a:endParaRPr lang="en-US"/>
          </a:p>
        </p:txBody>
      </p:sp>
    </p:spTree>
    <p:extLst>
      <p:ext uri="{BB962C8B-B14F-4D97-AF65-F5344CB8AC3E}">
        <p14:creationId xmlns:p14="http://schemas.microsoft.com/office/powerpoint/2010/main" val="3702071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41067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55998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416374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Line 47"/>
          <p:cNvSpPr>
            <a:spLocks noChangeShapeType="1"/>
          </p:cNvSpPr>
          <p:nvPr/>
        </p:nvSpPr>
        <p:spPr bwMode="auto">
          <a:xfrm>
            <a:off x="1252538" y="4264025"/>
            <a:ext cx="4805362" cy="0"/>
          </a:xfrm>
          <a:prstGeom prst="line">
            <a:avLst/>
          </a:prstGeom>
          <a:noFill/>
          <a:ln w="19050">
            <a:solidFill>
              <a:schemeClr val="accent5"/>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3596" name="Rectangle 44"/>
          <p:cNvSpPr>
            <a:spLocks noGrp="1" noChangeArrowheads="1"/>
          </p:cNvSpPr>
          <p:nvPr>
            <p:ph type="ctrTitle" sz="quarter"/>
          </p:nvPr>
        </p:nvSpPr>
        <p:spPr>
          <a:xfrm>
            <a:off x="1143000" y="3253821"/>
            <a:ext cx="4914900" cy="1027666"/>
          </a:xfrm>
        </p:spPr>
        <p:txBody>
          <a:bodyPr anchor="b">
            <a:spAutoFit/>
          </a:bodyPr>
          <a:lstStyle>
            <a:lvl1pPr>
              <a:defRPr sz="3600" b="1" i="0" spc="0">
                <a:solidFill>
                  <a:srgbClr val="0053C3"/>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1152525" y="4267200"/>
            <a:ext cx="3810000" cy="328295"/>
          </a:xfrm>
        </p:spPr>
        <p:txBody>
          <a:bodyPr/>
          <a:lstStyle>
            <a:lvl1pPr marL="0" indent="0">
              <a:lnSpc>
                <a:spcPct val="95000"/>
              </a:lnSpc>
              <a:spcBef>
                <a:spcPct val="0"/>
              </a:spcBef>
              <a:spcAft>
                <a:spcPct val="0"/>
              </a:spcAft>
              <a:buFont typeface="Wingdings" pitchFamily="2" charset="2"/>
              <a:buNone/>
              <a:defRPr sz="1600" baseline="0">
                <a:solidFill>
                  <a:schemeClr val="tx1"/>
                </a:solidFill>
                <a:latin typeface="Arial Narrow" pitchFamily="34" charset="0"/>
              </a:defRPr>
            </a:lvl1pPr>
          </a:lstStyle>
          <a:p>
            <a:r>
              <a:rPr lang="en-US" smtClean="0"/>
              <a:t>Click to edit Master subtitle style</a:t>
            </a:r>
            <a:endParaRPr lang="en-US" dirty="0"/>
          </a:p>
        </p:txBody>
      </p:sp>
      <p:sp>
        <p:nvSpPr>
          <p:cNvPr id="19" name="Rectangle 18"/>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D9D9D9"/>
                </a:solidFill>
                <a:ea typeface="ＭＳ Ｐゴシック" pitchFamily="34" charset="-128"/>
              </a:rPr>
              <a:t/>
            </a:r>
            <a:br>
              <a:rPr lang="en-US" sz="600" b="1" kern="0" dirty="0" smtClean="0">
                <a:solidFill>
                  <a:srgbClr val="D9D9D9"/>
                </a:solidFill>
                <a:ea typeface="ＭＳ Ｐゴシック" pitchFamily="34" charset="-128"/>
              </a:rPr>
            </a:br>
            <a:r>
              <a:rPr lang="en-US" sz="600" b="1" kern="0" dirty="0" smtClean="0">
                <a:solidFill>
                  <a:srgbClr val="D9D9D9"/>
                </a:solidFill>
                <a:ea typeface="ＭＳ Ｐゴシック" pitchFamily="34" charset="-128"/>
              </a:rPr>
              <a:t>Copyright </a:t>
            </a:r>
            <a:r>
              <a:rPr lang="en-US" sz="600" b="1" kern="0" dirty="0">
                <a:solidFill>
                  <a:srgbClr val="D9D9D9"/>
                </a:solidFill>
                <a:ea typeface="ＭＳ Ｐゴシック" pitchFamily="34" charset="-128"/>
              </a:rPr>
              <a:t>© </a:t>
            </a:r>
            <a:r>
              <a:rPr lang="en-US" sz="600" b="1" kern="0" dirty="0" smtClean="0">
                <a:solidFill>
                  <a:srgbClr val="D9D9D9"/>
                </a:solidFill>
                <a:ea typeface="ＭＳ Ｐゴシック" pitchFamily="34" charset="-128"/>
              </a:rPr>
              <a:t>2011, </a:t>
            </a:r>
            <a:r>
              <a:rPr lang="en-US" sz="600" b="1" kern="0" dirty="0">
                <a:solidFill>
                  <a:srgbClr val="D9D9D9"/>
                </a:solidFill>
                <a:ea typeface="ＭＳ Ｐゴシック" pitchFamily="34" charset="-128"/>
              </a:rPr>
              <a:t>SAS Institute Inc. All rights reserved.</a:t>
            </a:r>
            <a:endParaRPr lang="en-US" sz="600" kern="0" dirty="0">
              <a:solidFill>
                <a:srgbClr val="D9D9D9"/>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3341092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0053C3"/>
                </a:solidFill>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638174" y="1225550"/>
            <a:ext cx="8201025" cy="2001766"/>
          </a:xfrm>
        </p:spPr>
        <p:txBody>
          <a:bodyPr/>
          <a:lstStyle>
            <a:lvl1pPr>
              <a:buClr>
                <a:schemeClr val="accent2"/>
              </a:buClr>
              <a:defRPr sz="2200"/>
            </a:lvl1pPr>
            <a:lvl2pPr>
              <a:buClr>
                <a:schemeClr val="accent2"/>
              </a:buClr>
              <a:buFont typeface="Wingdings" pitchFamily="2" charset="2"/>
              <a:buChar char="§"/>
              <a:defRPr/>
            </a:lvl2pPr>
            <a:lvl3pPr>
              <a:buClr>
                <a:schemeClr val="accent2"/>
              </a:buClr>
              <a:buFont typeface="Arial" pitchFamily="34" charset="0"/>
              <a:buChar char="»"/>
              <a:defRPr/>
            </a:lvl3pPr>
            <a:lvl4pPr>
              <a:buClr>
                <a:schemeClr val="accent2"/>
              </a:buClr>
              <a:buFont typeface="Arial" pitchFamily="34" charset="0"/>
              <a:buChar char="»"/>
              <a:defRPr/>
            </a:lvl4pPr>
            <a:lvl5pPr>
              <a:buClr>
                <a:schemeClr val="accent2"/>
              </a:buClr>
              <a:buFont typeface="Arial" pitchFamily="34" charset="0"/>
              <a:buChar char="–"/>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92917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07288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5" name="Rectangle 4"/>
          <p:cNvSpPr/>
          <p:nvPr/>
        </p:nvSpPr>
        <p:spPr bwMode="auto">
          <a:xfrm>
            <a:off x="0" y="201168"/>
            <a:ext cx="530352" cy="438912"/>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7" name="Rectangle 6"/>
          <p:cNvSpPr/>
          <p:nvPr userDrawn="1"/>
        </p:nvSpPr>
        <p:spPr bwMode="auto">
          <a:xfrm>
            <a:off x="0" y="201168"/>
            <a:ext cx="530352" cy="438912"/>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Tree>
    <p:extLst>
      <p:ext uri="{BB962C8B-B14F-4D97-AF65-F5344CB8AC3E}">
        <p14:creationId xmlns:p14="http://schemas.microsoft.com/office/powerpoint/2010/main" val="34105709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 name="Title 1"/>
          <p:cNvSpPr>
            <a:spLocks noGrp="1"/>
          </p:cNvSpPr>
          <p:nvPr>
            <p:ph type="title"/>
          </p:nvPr>
        </p:nvSpPr>
        <p:spPr>
          <a:xfrm>
            <a:off x="722313" y="2857500"/>
            <a:ext cx="7688262" cy="1362075"/>
          </a:xfrm>
        </p:spPr>
        <p:txBody>
          <a:bodyPr/>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483039"/>
            <a:ext cx="7688262" cy="374461"/>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Line 47"/>
          <p:cNvSpPr>
            <a:spLocks noChangeShapeType="1"/>
          </p:cNvSpPr>
          <p:nvPr/>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7" name="Rectangle 6"/>
          <p:cNvSpPr/>
          <p:nvPr/>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9" name="Line 47"/>
          <p:cNvSpPr>
            <a:spLocks noChangeShapeType="1"/>
          </p:cNvSpPr>
          <p:nvPr/>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10" name="Rectangle 9"/>
          <p:cNvSpPr/>
          <p:nvPr userDrawn="1"/>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12" name="Line 47"/>
          <p:cNvSpPr>
            <a:spLocks noChangeShapeType="1"/>
          </p:cNvSpPr>
          <p:nvPr userDrawn="1"/>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Tree>
    <p:extLst>
      <p:ext uri="{BB962C8B-B14F-4D97-AF65-F5344CB8AC3E}">
        <p14:creationId xmlns:p14="http://schemas.microsoft.com/office/powerpoint/2010/main" val="1956465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622299" y="1514475"/>
            <a:ext cx="3912915" cy="2459071"/>
          </a:xfrm>
        </p:spPr>
        <p:txBody>
          <a:bodyPr/>
          <a:lstStyle>
            <a:lvl1pPr>
              <a:defRPr sz="2800" baseline="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514475"/>
            <a:ext cx="4191000" cy="2071273"/>
          </a:xfrm>
        </p:spPr>
        <p:txBody>
          <a:bodyPr/>
          <a:lstStyle>
            <a:lvl1pPr>
              <a:defRPr sz="280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697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4524" y="179388"/>
            <a:ext cx="8194675"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635000" y="1531068"/>
            <a:ext cx="3862388"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 styles</a:t>
            </a:r>
          </a:p>
        </p:txBody>
      </p:sp>
      <p:sp>
        <p:nvSpPr>
          <p:cNvPr id="4" name="Content Placeholder 3"/>
          <p:cNvSpPr>
            <a:spLocks noGrp="1"/>
          </p:cNvSpPr>
          <p:nvPr>
            <p:ph sz="half" idx="2" hasCustomPrompt="1"/>
          </p:nvPr>
        </p:nvSpPr>
        <p:spPr>
          <a:xfrm>
            <a:off x="635000" y="1955800"/>
            <a:ext cx="3862388" cy="1815177"/>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531068"/>
            <a:ext cx="4194175"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 styles</a:t>
            </a:r>
          </a:p>
        </p:txBody>
      </p:sp>
      <p:sp>
        <p:nvSpPr>
          <p:cNvPr id="6" name="Content Placeholder 5"/>
          <p:cNvSpPr>
            <a:spLocks noGrp="1"/>
          </p:cNvSpPr>
          <p:nvPr>
            <p:ph sz="quarter" idx="4" hasCustomPrompt="1"/>
          </p:nvPr>
        </p:nvSpPr>
        <p:spPr>
          <a:xfrm>
            <a:off x="4645025" y="1955799"/>
            <a:ext cx="4194175" cy="1815177"/>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8474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3" name="Slide Number Placeholder 7"/>
          <p:cNvSpPr txBox="1">
            <a:spLocks/>
          </p:cNvSpPr>
          <p:nvPr userDrawn="1"/>
        </p:nvSpPr>
        <p:spPr>
          <a:xfrm>
            <a:off x="8591550" y="65436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85D714C4-E159-42BE-A017-B33F6B8BAEFC}" type="slidenum">
              <a:rPr lang="en-US" sz="800">
                <a:solidFill>
                  <a:srgbClr val="5E5E5E"/>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a:solidFill>
                <a:srgbClr val="5E5E5E"/>
              </a:solidFill>
              <a:ea typeface="ＭＳ Ｐゴシック" pitchFamily="34" charset="-128"/>
            </a:endParaRPr>
          </a:p>
        </p:txBody>
      </p:sp>
      <p:sp>
        <p:nvSpPr>
          <p:cNvPr id="4" name="Rectangle 3"/>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404040"/>
                </a:solidFill>
                <a:ea typeface="ＭＳ Ｐゴシック" pitchFamily="34" charset="-128"/>
              </a:rPr>
              <a:t/>
            </a:r>
            <a:br>
              <a:rPr lang="en-US" sz="600" b="1" dirty="0" smtClean="0">
                <a:solidFill>
                  <a:srgbClr val="404040"/>
                </a:solidFill>
                <a:ea typeface="ＭＳ Ｐゴシック" pitchFamily="34" charset="-128"/>
              </a:rPr>
            </a:br>
            <a:r>
              <a:rPr lang="en-US" sz="600" b="1" dirty="0">
                <a:solidFill>
                  <a:srgbClr val="404040"/>
                </a:solidFill>
                <a:ea typeface="ＭＳ Ｐゴシック" pitchFamily="34" charset="-128"/>
              </a:rPr>
              <a:t>Copyright © 2010, SAS Institute Inc. All rights reserved.</a:t>
            </a:r>
          </a:p>
        </p:txBody>
      </p:sp>
    </p:spTree>
    <p:extLst>
      <p:ext uri="{BB962C8B-B14F-4D97-AF65-F5344CB8AC3E}">
        <p14:creationId xmlns:p14="http://schemas.microsoft.com/office/powerpoint/2010/main" val="191052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611322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White Background">
    <p:spTree>
      <p:nvGrpSpPr>
        <p:cNvPr id="1" name=""/>
        <p:cNvGrpSpPr/>
        <p:nvPr/>
      </p:nvGrpSpPr>
      <p:grpSpPr>
        <a:xfrm>
          <a:off x="0" y="0"/>
          <a:ext cx="0" cy="0"/>
          <a:chOff x="0" y="0"/>
          <a:chExt cx="0" cy="0"/>
        </a:xfrm>
      </p:grpSpPr>
      <p:sp>
        <p:nvSpPr>
          <p:cNvPr id="3" name="Slide Number Placeholder 7"/>
          <p:cNvSpPr txBox="1">
            <a:spLocks/>
          </p:cNvSpPr>
          <p:nvPr userDrawn="1"/>
        </p:nvSpPr>
        <p:spPr>
          <a:xfrm>
            <a:off x="8591550" y="65436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B118F726-21E5-4187-97F3-B22A79AA02B7}" type="slidenum">
              <a:rPr lang="en-US" sz="800">
                <a:solidFill>
                  <a:srgbClr val="000000"/>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dirty="0">
              <a:solidFill>
                <a:srgbClr val="000000"/>
              </a:solidFill>
              <a:ea typeface="ＭＳ Ｐゴシック" pitchFamily="34" charset="-128"/>
            </a:endParaRPr>
          </a:p>
        </p:txBody>
      </p:sp>
      <p:sp>
        <p:nvSpPr>
          <p:cNvPr id="4" name="Rectangle 3"/>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D9D9D9"/>
                </a:solidFill>
                <a:ea typeface="ＭＳ Ｐゴシック" pitchFamily="34" charset="-128"/>
              </a:rPr>
              <a:t>Copyright </a:t>
            </a:r>
            <a:r>
              <a:rPr lang="en-US" sz="600" b="1" dirty="0">
                <a:solidFill>
                  <a:srgbClr val="D9D9D9"/>
                </a:solidFill>
                <a:ea typeface="ＭＳ Ｐゴシック" pitchFamily="34" charset="-128"/>
              </a:rPr>
              <a:t>© </a:t>
            </a:r>
            <a:r>
              <a:rPr lang="en-US" sz="600" b="1" dirty="0" smtClean="0">
                <a:solidFill>
                  <a:srgbClr val="D9D9D9"/>
                </a:solidFill>
                <a:ea typeface="ＭＳ Ｐゴシック" pitchFamily="34" charset="-128"/>
              </a:rPr>
              <a:t>2010, </a:t>
            </a:r>
            <a:r>
              <a:rPr lang="en-US" sz="600" b="1" dirty="0">
                <a:solidFill>
                  <a:srgbClr val="D9D9D9"/>
                </a:solidFill>
                <a:ea typeface="ＭＳ Ｐゴシック" pitchFamily="34" charset="-128"/>
              </a:rPr>
              <a:t>SAS Institute Inc. All rights reserved.</a:t>
            </a:r>
            <a:endParaRPr lang="en-US" sz="600" dirty="0">
              <a:solidFill>
                <a:srgbClr val="D9D9D9"/>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244622837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iv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533400" y="6553200"/>
            <a:ext cx="2362200" cy="304800"/>
          </a:xfrm>
          <a:prstGeom prst="rect">
            <a:avLst/>
          </a:prstGeom>
          <a:noFill/>
          <a:ln w="9525">
            <a:noFill/>
            <a:miter lim="800000"/>
            <a:headEnd/>
            <a:tailEnd/>
          </a:ln>
          <a:effectLst/>
        </p:spPr>
        <p:txBody>
          <a:bodyPr anchor="b"/>
          <a:lstStyle/>
          <a:p>
            <a:pPr eaLnBrk="0" fontAlgn="base" hangingPunct="0">
              <a:spcBef>
                <a:spcPct val="0"/>
              </a:spcBef>
              <a:spcAft>
                <a:spcPct val="0"/>
              </a:spcAft>
              <a:defRPr/>
            </a:pPr>
            <a:endParaRPr lang="en-US" sz="600" dirty="0">
              <a:solidFill>
                <a:srgbClr val="4A91D4"/>
              </a:solidFill>
              <a:latin typeface="Times New Roman" pitchFamily="-112" charset="0"/>
              <a:ea typeface="ＭＳ Ｐゴシック" pitchFamily="-112" charset="-128"/>
              <a:cs typeface="ＭＳ Ｐゴシック" pitchFamily="-112" charset="-128"/>
            </a:endParaRPr>
          </a:p>
        </p:txBody>
      </p:sp>
      <p:sp>
        <p:nvSpPr>
          <p:cNvPr id="6" name="Line 47"/>
          <p:cNvSpPr>
            <a:spLocks noChangeShapeType="1"/>
          </p:cNvSpPr>
          <p:nvPr/>
        </p:nvSpPr>
        <p:spPr bwMode="auto">
          <a:xfrm>
            <a:off x="1252538" y="4264025"/>
            <a:ext cx="4805362" cy="0"/>
          </a:xfrm>
          <a:prstGeom prst="line">
            <a:avLst/>
          </a:prstGeom>
          <a:noFill/>
          <a:ln w="19050">
            <a:solidFill>
              <a:schemeClr val="bg1"/>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3596" name="Rectangle 44"/>
          <p:cNvSpPr>
            <a:spLocks noGrp="1" noChangeArrowheads="1"/>
          </p:cNvSpPr>
          <p:nvPr>
            <p:ph type="ctrTitle" sz="quarter"/>
          </p:nvPr>
        </p:nvSpPr>
        <p:spPr>
          <a:xfrm>
            <a:off x="1143000" y="3253821"/>
            <a:ext cx="4914900" cy="1027666"/>
          </a:xfrm>
        </p:spPr>
        <p:txBody>
          <a:bodyPr anchor="b">
            <a:spAutoFit/>
          </a:bodyPr>
          <a:lstStyle>
            <a:lvl1pPr>
              <a:defRPr sz="3600" b="1" i="0" spc="0">
                <a:solidFill>
                  <a:schemeClr val="bg1"/>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1152525" y="4267200"/>
            <a:ext cx="3810000" cy="328295"/>
          </a:xfrm>
        </p:spPr>
        <p:txBody>
          <a:bodyPr/>
          <a:lstStyle>
            <a:lvl1pPr marL="0" indent="0">
              <a:lnSpc>
                <a:spcPct val="95000"/>
              </a:lnSpc>
              <a:spcBef>
                <a:spcPct val="0"/>
              </a:spcBef>
              <a:spcAft>
                <a:spcPct val="0"/>
              </a:spcAft>
              <a:buFont typeface="Wingdings" pitchFamily="2" charset="2"/>
              <a:buNone/>
              <a:defRPr sz="1600" baseline="0">
                <a:solidFill>
                  <a:schemeClr val="bg1"/>
                </a:solidFill>
                <a:latin typeface="Arial Narrow" pitchFamily="34" charset="0"/>
              </a:defRPr>
            </a:lvl1pPr>
          </a:lstStyle>
          <a:p>
            <a:r>
              <a:rPr lang="en-US" smtClean="0"/>
              <a:t>Click to edit Master subtitle style</a:t>
            </a:r>
            <a:endParaRPr lang="en-US" dirty="0"/>
          </a:p>
        </p:txBody>
      </p:sp>
      <p:sp>
        <p:nvSpPr>
          <p:cNvPr id="12" name="Rectangle 11"/>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3314171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ull Coverage 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8088" y="2095500"/>
            <a:ext cx="5408612" cy="1003300"/>
          </a:xfrm>
        </p:spPr>
        <p:txBody>
          <a:bodyPr anchor="ctr"/>
          <a:lstStyle>
            <a:lvl1pPr algn="l">
              <a:defRPr baseline="0">
                <a:solidFill>
                  <a:srgbClr val="FFFFFF"/>
                </a:solidFill>
              </a:defRPr>
            </a:lvl1pPr>
          </a:lstStyle>
          <a:p>
            <a:r>
              <a:rPr lang="en-US" smtClean="0"/>
              <a:t>Click to edit Master title style</a:t>
            </a:r>
            <a:endParaRPr lang="en-US" dirty="0"/>
          </a:p>
        </p:txBody>
      </p:sp>
      <p:sp>
        <p:nvSpPr>
          <p:cNvPr id="13" name="Rectangle 12"/>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00539B"/>
                </a:solidFill>
                <a:ea typeface="ＭＳ Ｐゴシック" pitchFamily="34" charset="-128"/>
              </a:rPr>
              <a:t/>
            </a:r>
            <a:br>
              <a:rPr lang="en-US" sz="600" b="1" kern="0" dirty="0" smtClean="0">
                <a:solidFill>
                  <a:srgbClr val="00539B"/>
                </a:solidFill>
                <a:ea typeface="ＭＳ Ｐゴシック" pitchFamily="34" charset="-128"/>
              </a:rPr>
            </a:br>
            <a:r>
              <a:rPr lang="en-US" sz="600" b="1" kern="0" dirty="0">
                <a:solidFill>
                  <a:srgbClr val="00539B"/>
                </a:solidFill>
                <a:ea typeface="ＭＳ Ｐゴシック" pitchFamily="34" charset="-128"/>
              </a:rPr>
              <a:t>Copyright © </a:t>
            </a:r>
            <a:r>
              <a:rPr lang="en-US" sz="600" b="1" kern="0" dirty="0" smtClean="0">
                <a:solidFill>
                  <a:srgbClr val="00539B"/>
                </a:solidFill>
                <a:ea typeface="ＭＳ Ｐゴシック" pitchFamily="34" charset="-128"/>
              </a:rPr>
              <a:t>2011, </a:t>
            </a:r>
            <a:r>
              <a:rPr lang="en-US" sz="600" b="1" kern="0" dirty="0">
                <a:solidFill>
                  <a:srgbClr val="00539B"/>
                </a:solidFill>
                <a:ea typeface="ＭＳ Ｐゴシック" pitchFamily="34" charset="-128"/>
              </a:rPr>
              <a:t>SAS Institute Inc. All rights reserved.</a:t>
            </a:r>
            <a:endParaRPr lang="en-US" sz="600" kern="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1313815"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0"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2"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1247775"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1226185" y="3267926"/>
            <a:ext cx="3810000" cy="355482"/>
          </a:xfrm>
        </p:spPr>
        <p:txBody>
          <a:bodyPr/>
          <a:lstStyle>
            <a:lvl1pPr marL="0" indent="0">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Tree>
    <p:extLst>
      <p:ext uri="{BB962C8B-B14F-4D97-AF65-F5344CB8AC3E}">
        <p14:creationId xmlns:p14="http://schemas.microsoft.com/office/powerpoint/2010/main" val="1107744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AS 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8088" y="2095500"/>
            <a:ext cx="5408612" cy="1003300"/>
          </a:xfrm>
        </p:spPr>
        <p:txBody>
          <a:bodyPr anchor="ctr"/>
          <a:lstStyle>
            <a:lvl1pPr algn="l">
              <a:defRPr baseline="0">
                <a:solidFill>
                  <a:srgbClr val="FFFFFF"/>
                </a:solidFill>
              </a:defRPr>
            </a:lvl1pPr>
          </a:lstStyle>
          <a:p>
            <a:r>
              <a:rPr lang="en-US" smtClean="0"/>
              <a:t>Click to edit Master title style</a:t>
            </a:r>
            <a:endParaRPr lang="en-US" dirty="0"/>
          </a:p>
        </p:txBody>
      </p:sp>
      <p:sp>
        <p:nvSpPr>
          <p:cNvPr id="13" name="Rectangle 12"/>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1313815"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0"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4"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1247775"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1226185" y="3267926"/>
            <a:ext cx="3810000" cy="355482"/>
          </a:xfrm>
        </p:spPr>
        <p:txBody>
          <a:bodyPr/>
          <a:lstStyle>
            <a:lvl1pPr marL="0" indent="0">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
        <p:nvSpPr>
          <p:cNvPr id="21" name="Text Placeholder 9"/>
          <p:cNvSpPr>
            <a:spLocks noGrp="1"/>
          </p:cNvSpPr>
          <p:nvPr>
            <p:ph type="body" sz="quarter" idx="11" hasCustomPrompt="1"/>
          </p:nvPr>
        </p:nvSpPr>
        <p:spPr>
          <a:xfrm>
            <a:off x="1490262" y="3697674"/>
            <a:ext cx="5168042" cy="1077218"/>
          </a:xfrm>
        </p:spPr>
        <p:txBody>
          <a:bodyPr/>
          <a:lstStyle>
            <a:lvl1pPr marL="0" indent="0" algn="l">
              <a:lnSpc>
                <a:spcPct val="100000"/>
              </a:lnSpc>
              <a:spcBef>
                <a:spcPts val="0"/>
              </a:spcBef>
              <a:spcAft>
                <a:spcPts val="0"/>
              </a:spcAft>
              <a:buNone/>
              <a:defRPr sz="1600" b="0" baseline="0">
                <a:solidFill>
                  <a:schemeClr val="bg1"/>
                </a:solidFill>
                <a:latin typeface="+mj-lt"/>
              </a:defRPr>
            </a:lvl1pPr>
            <a:lvl2pPr indent="0" algn="ctr">
              <a:lnSpc>
                <a:spcPct val="100000"/>
              </a:lnSpc>
              <a:buNone/>
              <a:defRPr sz="1800" b="0">
                <a:solidFill>
                  <a:schemeClr val="bg1"/>
                </a:solidFill>
                <a:latin typeface="+mj-lt"/>
              </a:defRPr>
            </a:lvl2pPr>
            <a:lvl3pPr indent="0" algn="ctr">
              <a:lnSpc>
                <a:spcPct val="100000"/>
              </a:lnSpc>
              <a:buNone/>
              <a:defRPr sz="1800" b="0">
                <a:solidFill>
                  <a:schemeClr val="bg1"/>
                </a:solidFill>
                <a:latin typeface="+mj-lt"/>
              </a:defRPr>
            </a:lvl3pPr>
            <a:lvl4pPr algn="ctr">
              <a:buNone/>
              <a:defRPr sz="1800" b="0">
                <a:solidFill>
                  <a:schemeClr val="bg1"/>
                </a:solidFill>
                <a:latin typeface="+mj-lt"/>
              </a:defRPr>
            </a:lvl4pPr>
            <a:lvl5pPr algn="ctr">
              <a:buNone/>
              <a:defRPr sz="1800" b="0">
                <a:solidFill>
                  <a:schemeClr val="bg1"/>
                </a:solidFill>
                <a:latin typeface="+mj-lt"/>
              </a:defRPr>
            </a:lvl5pPr>
          </a:lstStyle>
          <a:p>
            <a:pPr lvl="0"/>
            <a:r>
              <a:rPr lang="en-US" dirty="0" smtClean="0"/>
              <a:t>Second level</a:t>
            </a:r>
          </a:p>
          <a:p>
            <a:pPr lvl="0"/>
            <a:r>
              <a:rPr lang="en-US" dirty="0" smtClean="0"/>
              <a:t>Third level</a:t>
            </a:r>
          </a:p>
          <a:p>
            <a:pPr lvl="0"/>
            <a:r>
              <a:rPr lang="en-US" dirty="0" smtClean="0"/>
              <a:t>Fourth level</a:t>
            </a:r>
          </a:p>
          <a:p>
            <a:pPr lvl="0"/>
            <a:r>
              <a:rPr lang="en-US" dirty="0" smtClean="0"/>
              <a:t>Fifth level</a:t>
            </a:r>
          </a:p>
        </p:txBody>
      </p:sp>
    </p:spTree>
    <p:extLst>
      <p:ext uri="{BB962C8B-B14F-4D97-AF65-F5344CB8AC3E}">
        <p14:creationId xmlns:p14="http://schemas.microsoft.com/office/powerpoint/2010/main" val="9912137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AS Closing Slide Alternativ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 name="Rectangle 13"/>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3744362"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2"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3"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3669030"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2303080" y="3267926"/>
            <a:ext cx="4537841" cy="355482"/>
          </a:xfrm>
        </p:spPr>
        <p:txBody>
          <a:bodyPr/>
          <a:lstStyle>
            <a:lvl1pPr marL="0" indent="0" algn="ctr">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
        <p:nvSpPr>
          <p:cNvPr id="21" name="Text Placeholder 9"/>
          <p:cNvSpPr>
            <a:spLocks noGrp="1"/>
          </p:cNvSpPr>
          <p:nvPr>
            <p:ph type="body" sz="quarter" idx="11" hasCustomPrompt="1"/>
          </p:nvPr>
        </p:nvSpPr>
        <p:spPr>
          <a:xfrm>
            <a:off x="2286000" y="3666143"/>
            <a:ext cx="4572000" cy="1077218"/>
          </a:xfrm>
        </p:spPr>
        <p:txBody>
          <a:bodyPr/>
          <a:lstStyle>
            <a:lvl1pPr marL="0" indent="0" algn="ctr">
              <a:lnSpc>
                <a:spcPct val="100000"/>
              </a:lnSpc>
              <a:spcBef>
                <a:spcPts val="0"/>
              </a:spcBef>
              <a:spcAft>
                <a:spcPts val="0"/>
              </a:spcAft>
              <a:buNone/>
              <a:defRPr sz="1600" b="0" baseline="0">
                <a:solidFill>
                  <a:schemeClr val="bg1"/>
                </a:solidFill>
                <a:latin typeface="+mj-lt"/>
              </a:defRPr>
            </a:lvl1pPr>
            <a:lvl2pPr indent="0" algn="ctr">
              <a:lnSpc>
                <a:spcPct val="100000"/>
              </a:lnSpc>
              <a:buNone/>
              <a:defRPr sz="1800" b="0">
                <a:solidFill>
                  <a:schemeClr val="bg1"/>
                </a:solidFill>
                <a:latin typeface="+mj-lt"/>
              </a:defRPr>
            </a:lvl2pPr>
            <a:lvl3pPr indent="0" algn="ctr">
              <a:lnSpc>
                <a:spcPct val="100000"/>
              </a:lnSpc>
              <a:buNone/>
              <a:defRPr sz="1800" b="0">
                <a:solidFill>
                  <a:schemeClr val="bg1"/>
                </a:solidFill>
                <a:latin typeface="+mj-lt"/>
              </a:defRPr>
            </a:lvl3pPr>
            <a:lvl4pPr algn="ctr">
              <a:buNone/>
              <a:defRPr sz="1800" b="0">
                <a:solidFill>
                  <a:schemeClr val="bg1"/>
                </a:solidFill>
                <a:latin typeface="+mj-lt"/>
              </a:defRPr>
            </a:lvl4pPr>
            <a:lvl5pPr algn="ctr">
              <a:buNone/>
              <a:defRPr sz="1800" b="0">
                <a:solidFill>
                  <a:schemeClr val="bg1"/>
                </a:solidFill>
                <a:latin typeface="+mj-lt"/>
              </a:defRPr>
            </a:lvl5pPr>
          </a:lstStyle>
          <a:p>
            <a:pPr lvl="0"/>
            <a:r>
              <a:rPr lang="en-US" dirty="0" smtClean="0"/>
              <a:t>Second level</a:t>
            </a:r>
          </a:p>
          <a:p>
            <a:pPr lvl="0"/>
            <a:r>
              <a:rPr lang="en-US" dirty="0" smtClean="0"/>
              <a:t>Third level</a:t>
            </a:r>
          </a:p>
          <a:p>
            <a:pPr lvl="0"/>
            <a:r>
              <a:rPr lang="en-US" dirty="0" smtClean="0"/>
              <a:t>Fourth level</a:t>
            </a:r>
          </a:p>
          <a:p>
            <a:pPr lvl="0"/>
            <a:r>
              <a:rPr lang="en-US" dirty="0" smtClean="0"/>
              <a:t>Fifth level</a:t>
            </a:r>
          </a:p>
        </p:txBody>
      </p:sp>
    </p:spTree>
    <p:extLst>
      <p:ext uri="{BB962C8B-B14F-4D97-AF65-F5344CB8AC3E}">
        <p14:creationId xmlns:p14="http://schemas.microsoft.com/office/powerpoint/2010/main" val="4212943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093102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4291418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6CBFC7-A4D4-4BFC-AA3C-B7D42C634817}"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723094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6CBFC7-A4D4-4BFC-AA3C-B7D42C634817}" type="datetimeFigureOut">
              <a:rPr lang="en-US" smtClean="0"/>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29833555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6CBFC7-A4D4-4BFC-AA3C-B7D42C634817}" type="datetimeFigureOut">
              <a:rPr lang="en-US" smtClean="0"/>
              <a:t>6/19/2013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2443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A8F5D-09CF-4B12-BCB2-FCB998BDD8B8}"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916704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6CBFC7-A4D4-4BFC-AA3C-B7D42C634817}" type="datetimeFigureOut">
              <a:rPr lang="en-US" smtClean="0"/>
              <a:t>6/19/2013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2591477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CBFC7-A4D4-4BFC-AA3C-B7D42C634817}" type="datetimeFigureOut">
              <a:rPr lang="en-US" smtClean="0"/>
              <a:t>6/19/2013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951539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CBFC7-A4D4-4BFC-AA3C-B7D42C634817}" type="datetimeFigureOut">
              <a:rPr lang="en-US" smtClean="0"/>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3754039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CBFC7-A4D4-4BFC-AA3C-B7D42C634817}" type="datetimeFigureOut">
              <a:rPr lang="en-US" smtClean="0"/>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411874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5578763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54747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1A8F5D-09CF-4B12-BCB2-FCB998BDD8B8}" type="datetimeFigureOut">
              <a:rPr lang="en-US" smtClean="0"/>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230303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1A8F5D-09CF-4B12-BCB2-FCB998BDD8B8}" type="datetimeFigureOut">
              <a:rPr lang="en-US" smtClean="0"/>
              <a:t>6/19/2013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87751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A8F5D-09CF-4B12-BCB2-FCB998BDD8B8}" type="datetimeFigureOut">
              <a:rPr lang="en-US" smtClean="0"/>
              <a:t>6/19/2013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422181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A8F5D-09CF-4B12-BCB2-FCB998BDD8B8}" type="datetimeFigureOut">
              <a:rPr lang="en-US" smtClean="0"/>
              <a:t>6/19/2013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80976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A8F5D-09CF-4B12-BCB2-FCB998BDD8B8}" type="datetimeFigureOut">
              <a:rPr lang="en-US" smtClean="0"/>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226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A8F5D-09CF-4B12-BCB2-FCB998BDD8B8}" type="datetimeFigureOut">
              <a:rPr lang="en-US" smtClean="0"/>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372624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A8F5D-09CF-4B12-BCB2-FCB998BDD8B8}" type="datetimeFigureOut">
              <a:rPr lang="en-US" smtClean="0"/>
              <a:t>6/19/2013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39C3C-0F6E-4C9D-9BD6-336196307036}" type="slidenum">
              <a:rPr lang="en-US" smtClean="0"/>
              <a:t>‹#›</a:t>
            </a:fld>
            <a:endParaRPr lang="en-US"/>
          </a:p>
        </p:txBody>
      </p:sp>
    </p:spTree>
    <p:extLst>
      <p:ext uri="{BB962C8B-B14F-4D97-AF65-F5344CB8AC3E}">
        <p14:creationId xmlns:p14="http://schemas.microsoft.com/office/powerpoint/2010/main" val="1810072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7" name="Picture 11" descr="ppt_4-3_text-no-color.png"/>
          <p:cNvPicPr>
            <a:picLocks noChangeAspect="1"/>
          </p:cNvPicPr>
          <p:nvPr/>
        </p:nvPicPr>
        <p:blipFill>
          <a:blip r:embed="rId15" cstate="print"/>
          <a:srcRect/>
          <a:stretch>
            <a:fillRect/>
          </a:stretch>
        </p:blipFill>
        <p:spPr bwMode="auto">
          <a:xfrm>
            <a:off x="0" y="6405563"/>
            <a:ext cx="9144000" cy="452437"/>
          </a:xfrm>
          <a:prstGeom prst="rect">
            <a:avLst/>
          </a:prstGeom>
          <a:noFill/>
          <a:ln w="9525">
            <a:noFill/>
            <a:miter lim="800000"/>
            <a:headEnd/>
            <a:tailEnd/>
          </a:ln>
        </p:spPr>
      </p:pic>
      <p:sp>
        <p:nvSpPr>
          <p:cNvPr id="1028" name="Rectangle 4"/>
          <p:cNvSpPr>
            <a:spLocks noGrp="1" noChangeArrowheads="1"/>
          </p:cNvSpPr>
          <p:nvPr>
            <p:ph type="title"/>
          </p:nvPr>
        </p:nvSpPr>
        <p:spPr bwMode="auto">
          <a:xfrm>
            <a:off x="633413" y="177800"/>
            <a:ext cx="8205787" cy="105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9" name="Rectangle 5"/>
          <p:cNvSpPr>
            <a:spLocks noGrp="1" noChangeArrowheads="1"/>
          </p:cNvSpPr>
          <p:nvPr>
            <p:ph type="body" idx="1"/>
          </p:nvPr>
        </p:nvSpPr>
        <p:spPr bwMode="auto">
          <a:xfrm>
            <a:off x="638175" y="1225550"/>
            <a:ext cx="8201025" cy="20017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Slide Number Placeholder 7"/>
          <p:cNvSpPr txBox="1">
            <a:spLocks/>
          </p:cNvSpPr>
          <p:nvPr/>
        </p:nvSpPr>
        <p:spPr>
          <a:xfrm>
            <a:off x="8591550" y="61245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4E75C7A2-4D03-4E3A-8789-D5A3CA26C55E}" type="slidenum">
              <a:rPr lang="en-US" sz="800">
                <a:solidFill>
                  <a:srgbClr val="B0B7BB"/>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a:solidFill>
                <a:srgbClr val="B0B7BB"/>
              </a:solidFill>
              <a:ea typeface="ＭＳ Ｐゴシック" pitchFamily="34" charset="-128"/>
            </a:endParaRPr>
          </a:p>
        </p:txBody>
      </p:sp>
      <p:sp>
        <p:nvSpPr>
          <p:cNvPr id="12" name="Rectangle 11"/>
          <p:cNvSpPr/>
          <p:nvPr/>
        </p:nvSpPr>
        <p:spPr bwMode="auto">
          <a:xfrm>
            <a:off x="0" y="201168"/>
            <a:ext cx="530352" cy="438912"/>
          </a:xfrm>
          <a:prstGeom prst="rect">
            <a:avLst/>
          </a:prstGeom>
          <a:solidFill>
            <a:srgbClr val="FF8917"/>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15" name="Rectangle 14"/>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52719E"/>
                </a:solidFill>
                <a:ea typeface="ＭＳ Ｐゴシック" pitchFamily="34" charset="-128"/>
              </a:rPr>
              <a:t/>
            </a:r>
            <a:br>
              <a:rPr lang="en-US" sz="600" b="1" kern="0" dirty="0" smtClean="0">
                <a:solidFill>
                  <a:srgbClr val="52719E"/>
                </a:solidFill>
                <a:ea typeface="ＭＳ Ｐゴシック" pitchFamily="34" charset="-128"/>
              </a:rPr>
            </a:br>
            <a:r>
              <a:rPr lang="en-US" sz="600" b="1" kern="0" dirty="0">
                <a:solidFill>
                  <a:srgbClr val="52719E"/>
                </a:solidFill>
                <a:ea typeface="ＭＳ Ｐゴシック" pitchFamily="34" charset="-128"/>
              </a:rPr>
              <a:t>Copyright © </a:t>
            </a:r>
            <a:r>
              <a:rPr lang="en-US" sz="600" b="1" kern="0" dirty="0" smtClean="0">
                <a:solidFill>
                  <a:srgbClr val="52719E"/>
                </a:solidFill>
                <a:ea typeface="ＭＳ Ｐゴシック" pitchFamily="34" charset="-128"/>
              </a:rPr>
              <a:t>2011, </a:t>
            </a:r>
            <a:r>
              <a:rPr lang="en-US" sz="600" b="1" kern="0" dirty="0">
                <a:solidFill>
                  <a:srgbClr val="52719E"/>
                </a:solidFill>
                <a:ea typeface="ＭＳ Ｐゴシック" pitchFamily="34" charset="-128"/>
              </a:rPr>
              <a:t>SAS Institute Inc. All rights reserved.</a:t>
            </a:r>
          </a:p>
        </p:txBody>
      </p:sp>
    </p:spTree>
    <p:extLst>
      <p:ext uri="{BB962C8B-B14F-4D97-AF65-F5344CB8AC3E}">
        <p14:creationId xmlns:p14="http://schemas.microsoft.com/office/powerpoint/2010/main" val="1955421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lnSpc>
          <a:spcPct val="83000"/>
        </a:lnSpc>
        <a:spcBef>
          <a:spcPct val="0"/>
        </a:spcBef>
        <a:spcAft>
          <a:spcPct val="0"/>
        </a:spcAft>
        <a:defRPr sz="3600" b="1">
          <a:solidFill>
            <a:srgbClr val="0053C3"/>
          </a:solidFill>
          <a:latin typeface="+mj-lt"/>
          <a:ea typeface="ＭＳ Ｐゴシック" pitchFamily="-112" charset="-128"/>
          <a:cs typeface="ＭＳ Ｐゴシック" pitchFamily="-112" charset="-128"/>
        </a:defRPr>
      </a:lvl1pPr>
      <a:lvl2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2pPr>
      <a:lvl3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3pPr>
      <a:lvl4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4pPr>
      <a:lvl5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marL="347663" indent="-347663" algn="l" rtl="0" eaLnBrk="1" fontAlgn="base" hangingPunct="1">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1" fontAlgn="base" hangingPunct="1">
        <a:lnSpc>
          <a:spcPct val="92000"/>
        </a:lnSpc>
        <a:spcBef>
          <a:spcPct val="17000"/>
        </a:spcBef>
        <a:spcAft>
          <a:spcPct val="17000"/>
        </a:spcAft>
        <a:buClr>
          <a:schemeClr val="accent2"/>
        </a:buClr>
        <a:buFont typeface="Wingdings" pitchFamily="2" charset="2"/>
        <a:buChar char="§"/>
        <a:defRPr sz="2000">
          <a:solidFill>
            <a:schemeClr val="bg2"/>
          </a:solidFill>
          <a:latin typeface="+mn-lt"/>
          <a:ea typeface="ＭＳ Ｐゴシック" pitchFamily="-112" charset="-128"/>
        </a:defRPr>
      </a:lvl2pPr>
      <a:lvl3pPr marL="1025525" indent="-227013" algn="l" rtl="0" eaLnBrk="1" fontAlgn="base" hangingPunct="1">
        <a:lnSpc>
          <a:spcPct val="92000"/>
        </a:lnSpc>
        <a:spcBef>
          <a:spcPct val="17000"/>
        </a:spcBef>
        <a:spcAft>
          <a:spcPct val="17000"/>
        </a:spcAft>
        <a:buClr>
          <a:schemeClr val="accent2"/>
        </a:buClr>
        <a:buFont typeface="Arial" pitchFamily="34" charset="0"/>
        <a:buChar char="»"/>
        <a:defRPr sz="2000">
          <a:solidFill>
            <a:schemeClr val="bg2"/>
          </a:solidFill>
          <a:latin typeface="+mn-lt"/>
          <a:ea typeface="ＭＳ Ｐゴシック" pitchFamily="-112" charset="-128"/>
        </a:defRPr>
      </a:lvl3pPr>
      <a:lvl4pPr marL="1600200" indent="-228600" algn="l" rtl="0" eaLnBrk="1" fontAlgn="base" hangingPunct="1">
        <a:spcBef>
          <a:spcPct val="20000"/>
        </a:spcBef>
        <a:spcAft>
          <a:spcPct val="0"/>
        </a:spcAft>
        <a:buClr>
          <a:schemeClr val="accent2"/>
        </a:buClr>
        <a:buFont typeface="Arial" pitchFamily="34" charset="0"/>
        <a:buChar char="»"/>
        <a:defRPr sz="2000">
          <a:solidFill>
            <a:schemeClr val="bg2"/>
          </a:solidFill>
          <a:latin typeface="+mn-lt"/>
          <a:ea typeface="ＭＳ Ｐゴシック" pitchFamily="-112" charset="-128"/>
        </a:defRPr>
      </a:lvl4pPr>
      <a:lvl5pPr marL="2057400" indent="-228600" algn="l" rtl="0" eaLnBrk="1" fontAlgn="base" hangingPunct="1">
        <a:spcBef>
          <a:spcPct val="20000"/>
        </a:spcBef>
        <a:spcAft>
          <a:spcPct val="0"/>
        </a:spcAft>
        <a:buClr>
          <a:schemeClr val="accent2"/>
        </a:buClr>
        <a:buFont typeface="Arial" pitchFamily="34" charset="0"/>
        <a:buChar char="–"/>
        <a:defRPr sz="2000">
          <a:solidFill>
            <a:schemeClr val="bg2"/>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CBFC7-A4D4-4BFC-AA3C-B7D42C634817}" type="datetimeFigureOut">
              <a:rPr lang="en-US" smtClean="0"/>
              <a:t>6/19/2013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180DE-F250-4ACD-BEBA-820DC43AA687}" type="slidenum">
              <a:rPr lang="en-US" smtClean="0"/>
              <a:t>‹#›</a:t>
            </a:fld>
            <a:endParaRPr lang="en-US"/>
          </a:p>
        </p:txBody>
      </p:sp>
    </p:spTree>
    <p:extLst>
      <p:ext uri="{BB962C8B-B14F-4D97-AF65-F5344CB8AC3E}">
        <p14:creationId xmlns:p14="http://schemas.microsoft.com/office/powerpoint/2010/main" val="176192316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57400"/>
            <a:ext cx="9144000" cy="1470025"/>
          </a:xfrm>
        </p:spPr>
        <p:txBody>
          <a:bodyPr>
            <a:normAutofit fontScale="90000"/>
          </a:bodyPr>
          <a:lstStyle/>
          <a:p>
            <a:r>
              <a:rPr lang="en-US" b="1" dirty="0" smtClean="0"/>
              <a:t>Physics-Informatics </a:t>
            </a:r>
            <a:br>
              <a:rPr lang="en-US" b="1" dirty="0" smtClean="0"/>
            </a:br>
            <a:r>
              <a:rPr lang="en-US" b="1" dirty="0" smtClean="0"/>
              <a:t>Looking for Higgs Particle</a:t>
            </a:r>
            <a:br>
              <a:rPr lang="en-US" b="1" dirty="0" smtClean="0"/>
            </a:br>
            <a:r>
              <a:rPr lang="en-US" b="1" dirty="0" smtClean="0"/>
              <a:t>Counting Errors  (start)</a:t>
            </a:r>
            <a:r>
              <a:rPr lang="en-US" b="1" dirty="0"/>
              <a:t/>
            </a:r>
            <a:br>
              <a:rPr lang="en-US" b="1" dirty="0"/>
            </a:b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9399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808746"/>
            <a:ext cx="9144000" cy="2031325"/>
          </a:xfrm>
          <a:prstGeom prst="rect">
            <a:avLst/>
          </a:prstGeom>
        </p:spPr>
        <p:txBody>
          <a:bodyPr wrap="square">
            <a:spAutoFit/>
          </a:bodyPr>
          <a:lstStyle/>
          <a:p>
            <a:r>
              <a:rPr lang="en-US" dirty="0"/>
              <a:t>The LHC produces some 15 petabytes of data per year of all varieties and with the exact value depending on duty factor of accelerator (which is reduced simply to cut electricity cost but also due to malfunction of one or more of the many complex systems) and experiments. The raw data produced by experiments is processed on the LHC Computing </a:t>
            </a:r>
            <a:r>
              <a:rPr lang="en-US" dirty="0" smtClean="0"/>
              <a:t>Grid, </a:t>
            </a:r>
            <a:r>
              <a:rPr lang="en-US" dirty="0"/>
              <a:t>which has some 200,000 Cores arranged in a three level structure. Tier-0 is CERN itself, Tier 1 are national facilities and Tier 2 are regional systems. For example one LHC experiment (CMS) has 7 Tier-1 and 50 Tier-2 </a:t>
            </a:r>
            <a:r>
              <a:rPr lang="en-US" dirty="0" smtClean="0"/>
              <a:t>facilities.</a:t>
            </a:r>
            <a:endParaRPr lang="en-US" dirty="0"/>
          </a:p>
        </p:txBody>
      </p:sp>
      <p:sp>
        <p:nvSpPr>
          <p:cNvPr id="4" name="Rectangle 3"/>
          <p:cNvSpPr/>
          <p:nvPr/>
        </p:nvSpPr>
        <p:spPr>
          <a:xfrm>
            <a:off x="-13680" y="2169815"/>
            <a:ext cx="5214657" cy="2585323"/>
          </a:xfrm>
          <a:prstGeom prst="rect">
            <a:avLst/>
          </a:prstGeom>
        </p:spPr>
        <p:txBody>
          <a:bodyPr wrap="square">
            <a:spAutoFit/>
          </a:bodyPr>
          <a:lstStyle/>
          <a:p>
            <a:r>
              <a:rPr lang="en-GB" dirty="0"/>
              <a:t>This analysis raw data </a:t>
            </a:r>
            <a:r>
              <a:rPr lang="en-GB" dirty="0">
                <a:sym typeface="Wingdings"/>
              </a:rPr>
              <a:t></a:t>
            </a:r>
            <a:r>
              <a:rPr lang="en-GB" dirty="0"/>
              <a:t> reconstructed data </a:t>
            </a:r>
            <a:r>
              <a:rPr lang="en-GB" dirty="0">
                <a:sym typeface="Wingdings"/>
              </a:rPr>
              <a:t></a:t>
            </a:r>
            <a:r>
              <a:rPr lang="en-GB" dirty="0"/>
              <a:t> AOD and TAGS </a:t>
            </a:r>
            <a:r>
              <a:rPr lang="en-GB" dirty="0">
                <a:sym typeface="Wingdings"/>
              </a:rPr>
              <a:t></a:t>
            </a:r>
            <a:r>
              <a:rPr lang="en-GB" dirty="0"/>
              <a:t> Physics is performed on the multi-tier LHC Computing Grid. Note that every event can be </a:t>
            </a:r>
            <a:r>
              <a:rPr lang="en-GB" dirty="0" err="1"/>
              <a:t>analyzed</a:t>
            </a:r>
            <a:r>
              <a:rPr lang="en-GB" dirty="0"/>
              <a:t> independently so that many events can be processed in parallel with some concentration operations such as those to gather entries in a histogram. This implies that both Grid and Cloud solutions work with this type of data with currently Grids being the only implementation today.</a:t>
            </a:r>
            <a:endParaRPr lang="en-US" dirty="0"/>
          </a:p>
        </p:txBody>
      </p:sp>
      <p:pic>
        <p:nvPicPr>
          <p:cNvPr id="26626" name="Picture 2" descr="https://encrypted-tbn1.gstatic.com/images?q=tbn:ANd9GcTJzt08Dkd5E30CzdO9a3q1q-HiblnyWr44N9fCM12y33g7abo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213" y="2947784"/>
            <a:ext cx="1953928" cy="1798503"/>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https://encrypted-tbn1.gstatic.com/images?q=tbn:ANd9GcSG8sdGzz20REq-sTl2f4zQOzOwqVkUQ7mkqjWeeUMCw5Y08oW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6" y="354462"/>
            <a:ext cx="5187301" cy="1801906"/>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descr="http://www.etap.physik.uni-mainz.de/Bilder_allgemein/ATLAS_detector_re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316" y="-32535"/>
            <a:ext cx="3933825" cy="2952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57800" y="4376955"/>
            <a:ext cx="1265475" cy="369332"/>
          </a:xfrm>
          <a:prstGeom prst="rect">
            <a:avLst/>
          </a:prstGeom>
          <a:noFill/>
        </p:spPr>
        <p:txBody>
          <a:bodyPr wrap="none" rtlCol="0">
            <a:spAutoFit/>
          </a:bodyPr>
          <a:lstStyle/>
          <a:p>
            <a:r>
              <a:rPr lang="en-US" dirty="0" smtClean="0"/>
              <a:t>Higgs Event</a:t>
            </a:r>
            <a:endParaRPr lang="en-US" dirty="0"/>
          </a:p>
        </p:txBody>
      </p:sp>
      <p:sp>
        <p:nvSpPr>
          <p:cNvPr id="10" name="Rectangle 9"/>
          <p:cNvSpPr/>
          <p:nvPr/>
        </p:nvSpPr>
        <p:spPr>
          <a:xfrm>
            <a:off x="0" y="35664"/>
            <a:ext cx="8991600" cy="307777"/>
          </a:xfrm>
          <a:prstGeom prst="rect">
            <a:avLst/>
          </a:prstGeom>
          <a:solidFill>
            <a:schemeClr val="bg1"/>
          </a:solidFill>
        </p:spPr>
        <p:txBody>
          <a:bodyPr wrap="square">
            <a:spAutoFit/>
          </a:bodyPr>
          <a:lstStyle/>
          <a:p>
            <a:r>
              <a:rPr lang="en-US" sz="1400" dirty="0"/>
              <a:t>http://</a:t>
            </a:r>
            <a:r>
              <a:rPr lang="en-US" sz="1400" dirty="0" smtClean="0"/>
              <a:t>grids.ucs.indiana.edu/ptliupages/publications/Where%20does%20all%20the%20data%20come%20from%20v7.pdf</a:t>
            </a:r>
            <a:endParaRPr lang="en-US" sz="1400" dirty="0"/>
          </a:p>
        </p:txBody>
      </p:sp>
      <p:sp>
        <p:nvSpPr>
          <p:cNvPr id="2" name="Rectangle 1"/>
          <p:cNvSpPr/>
          <p:nvPr/>
        </p:nvSpPr>
        <p:spPr>
          <a:xfrm>
            <a:off x="5174316" y="3246870"/>
            <a:ext cx="1940252" cy="1200329"/>
          </a:xfrm>
          <a:prstGeom prst="rect">
            <a:avLst/>
          </a:prstGeom>
        </p:spPr>
        <p:txBody>
          <a:bodyPr wrap="square">
            <a:spAutoFit/>
          </a:bodyPr>
          <a:lstStyle/>
          <a:p>
            <a:r>
              <a:rPr lang="en-US" dirty="0" smtClean="0"/>
              <a:t>Note LHC lies </a:t>
            </a:r>
            <a:r>
              <a:rPr lang="en-US" dirty="0"/>
              <a:t>in a tunnel 27 </a:t>
            </a:r>
            <a:r>
              <a:rPr lang="en-US" dirty="0" err="1"/>
              <a:t>kilometres</a:t>
            </a:r>
            <a:r>
              <a:rPr lang="en-US" dirty="0"/>
              <a:t> (17 mi) in circumference</a:t>
            </a:r>
          </a:p>
        </p:txBody>
      </p:sp>
      <p:sp>
        <p:nvSpPr>
          <p:cNvPr id="11" name="TextBox 10"/>
          <p:cNvSpPr txBox="1"/>
          <p:nvPr/>
        </p:nvSpPr>
        <p:spPr>
          <a:xfrm>
            <a:off x="5200977" y="2922116"/>
            <a:ext cx="1210781" cy="369332"/>
          </a:xfrm>
          <a:prstGeom prst="rect">
            <a:avLst/>
          </a:prstGeom>
          <a:noFill/>
        </p:spPr>
        <p:txBody>
          <a:bodyPr wrap="none" rtlCol="0">
            <a:spAutoFit/>
          </a:bodyPr>
          <a:lstStyle/>
          <a:p>
            <a:r>
              <a:rPr lang="en-US" dirty="0" smtClean="0"/>
              <a:t>ATLAS </a:t>
            </a:r>
            <a:r>
              <a:rPr lang="en-US" dirty="0" err="1" smtClean="0"/>
              <a:t>Expt</a:t>
            </a:r>
            <a:endParaRPr lang="en-US" dirty="0"/>
          </a:p>
        </p:txBody>
      </p:sp>
    </p:spTree>
    <p:extLst>
      <p:ext uri="{BB962C8B-B14F-4D97-AF65-F5344CB8AC3E}">
        <p14:creationId xmlns:p14="http://schemas.microsoft.com/office/powerpoint/2010/main" val="101860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www.quantumdiaries.org/wp-content/uploads/2012/09/ATLASMg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4321"/>
            <a:ext cx="9144000" cy="65636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629400" y="2288703"/>
            <a:ext cx="1292341" cy="584775"/>
          </a:xfrm>
          <a:prstGeom prst="rect">
            <a:avLst/>
          </a:prstGeom>
          <a:noFill/>
        </p:spPr>
        <p:txBody>
          <a:bodyPr wrap="none" rtlCol="0">
            <a:spAutoFit/>
          </a:bodyPr>
          <a:lstStyle/>
          <a:p>
            <a:r>
              <a:rPr lang="en-US" sz="3200" b="1" dirty="0" smtClean="0"/>
              <a:t>Model</a:t>
            </a:r>
            <a:endParaRPr lang="en-US" sz="3200" b="1" dirty="0"/>
          </a:p>
        </p:txBody>
      </p:sp>
      <p:cxnSp>
        <p:nvCxnSpPr>
          <p:cNvPr id="4" name="Straight Arrow Connector 3"/>
          <p:cNvCxnSpPr/>
          <p:nvPr/>
        </p:nvCxnSpPr>
        <p:spPr>
          <a:xfrm flipH="1" flipV="1">
            <a:off x="4876800" y="2438400"/>
            <a:ext cx="1600200" cy="1426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22429"/>
            <a:ext cx="9144000" cy="369332"/>
          </a:xfrm>
          <a:prstGeom prst="rect">
            <a:avLst/>
          </a:prstGeom>
        </p:spPr>
        <p:txBody>
          <a:bodyPr wrap="square">
            <a:spAutoFit/>
          </a:bodyPr>
          <a:lstStyle/>
          <a:p>
            <a:r>
              <a:rPr lang="en-US" dirty="0"/>
              <a:t>http://www.quantumdiaries.org/2012/09/07/why-particle-detectors-need-a-trigger/atlasmgg/</a:t>
            </a:r>
          </a:p>
        </p:txBody>
      </p:sp>
    </p:spTree>
    <p:extLst>
      <p:ext uri="{BB962C8B-B14F-4D97-AF65-F5344CB8AC3E}">
        <p14:creationId xmlns:p14="http://schemas.microsoft.com/office/powerpoint/2010/main" val="3956630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977"/>
            <a:ext cx="8229600" cy="879423"/>
          </a:xfrm>
        </p:spPr>
        <p:txBody>
          <a:bodyPr/>
          <a:lstStyle/>
          <a:p>
            <a:r>
              <a:rPr lang="en-US" b="1" dirty="0" smtClean="0"/>
              <a:t>Personal Note</a:t>
            </a:r>
            <a:endParaRPr lang="en-US" b="1" dirty="0"/>
          </a:p>
        </p:txBody>
      </p:sp>
      <p:sp>
        <p:nvSpPr>
          <p:cNvPr id="3" name="Content Placeholder 2"/>
          <p:cNvSpPr>
            <a:spLocks noGrp="1"/>
          </p:cNvSpPr>
          <p:nvPr>
            <p:ph idx="1"/>
          </p:nvPr>
        </p:nvSpPr>
        <p:spPr>
          <a:xfrm>
            <a:off x="228600" y="914400"/>
            <a:ext cx="8839200" cy="4525963"/>
          </a:xfrm>
        </p:spPr>
        <p:txBody>
          <a:bodyPr>
            <a:noAutofit/>
          </a:bodyPr>
          <a:lstStyle/>
          <a:p>
            <a:r>
              <a:rPr lang="en-US" sz="2000" dirty="0" smtClean="0"/>
              <a:t>As a naïve undergraduate in 1964, I was told by Professor that bumps like</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endParaRPr lang="en-US" sz="2000" dirty="0"/>
          </a:p>
          <a:p>
            <a:r>
              <a:rPr lang="en-US" sz="2000" dirty="0" smtClean="0"/>
              <a:t>Were particles. I was amazed and found this more intriguing than anything else I had heard about so I decided to do PhD in area.</a:t>
            </a:r>
          </a:p>
          <a:p>
            <a:r>
              <a:rPr lang="en-US" sz="2000" dirty="0" smtClean="0"/>
              <a:t>Note errors; measurements have errors that are SQRT(N) ( N~2000 measured # of events)</a:t>
            </a:r>
          </a:p>
          <a:p>
            <a:pPr lvl="1"/>
            <a:r>
              <a:rPr lang="en-US" sz="1600" dirty="0" smtClean="0"/>
              <a:t>Central Limit theorem that dominates design and study of all such event-based experiments</a:t>
            </a:r>
          </a:p>
        </p:txBody>
      </p:sp>
      <p:pic>
        <p:nvPicPr>
          <p:cNvPr id="4" name="Picture 2" descr="http://www.quantumdiaries.org/wp-content/uploads/2012/09/ATLASMgg.png"/>
          <p:cNvPicPr>
            <a:picLocks noChangeAspect="1" noChangeArrowheads="1"/>
          </p:cNvPicPr>
          <p:nvPr/>
        </p:nvPicPr>
        <p:blipFill rotWithShape="1">
          <a:blip r:embed="rId2">
            <a:extLst>
              <a:ext uri="{28A0092B-C50C-407E-A947-70E740481C1C}">
                <a14:useLocalDpi xmlns:a14="http://schemas.microsoft.com/office/drawing/2010/main" val="0"/>
              </a:ext>
            </a:extLst>
          </a:blip>
          <a:srcRect l="40656" t="66200" r="38360" b="16900"/>
          <a:stretch/>
        </p:blipFill>
        <p:spPr bwMode="auto">
          <a:xfrm>
            <a:off x="1196340" y="1295400"/>
            <a:ext cx="1918742" cy="110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321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33"/>
            <a:ext cx="8229600" cy="898967"/>
          </a:xfrm>
        </p:spPr>
        <p:txBody>
          <a:bodyPr/>
          <a:lstStyle/>
          <a:p>
            <a:r>
              <a:rPr lang="en-US" dirty="0" smtClean="0"/>
              <a:t>More Details</a:t>
            </a:r>
            <a:endParaRPr lang="en-US" dirty="0"/>
          </a:p>
        </p:txBody>
      </p:sp>
      <p:sp>
        <p:nvSpPr>
          <p:cNvPr id="3" name="Content Placeholder 2"/>
          <p:cNvSpPr>
            <a:spLocks noGrp="1"/>
          </p:cNvSpPr>
          <p:nvPr>
            <p:ph idx="1"/>
          </p:nvPr>
        </p:nvSpPr>
        <p:spPr>
          <a:xfrm>
            <a:off x="0" y="838200"/>
            <a:ext cx="9144000" cy="5943600"/>
          </a:xfrm>
        </p:spPr>
        <p:txBody>
          <a:bodyPr>
            <a:normAutofit fontScale="70000" lnSpcReduction="20000"/>
          </a:bodyPr>
          <a:lstStyle/>
          <a:p>
            <a:r>
              <a:rPr lang="en-US" dirty="0" smtClean="0"/>
              <a:t>To get that acceleration, the scientists at CERN used the Large Hadron Collider, which is buried under the French/Swiss border. It’s a circular path that’s about 16.8 miles long and about 330 feet below the surface. The Collider has about 9,300 magnets, which are super-cooled to -456.25 degrees Fahrenheit. This enables the Collider to get protons to 99.99% of the speed of light. The protons run through six different detectors, which run different experiments and the amount of electricity that powers it is incredible –</a:t>
            </a:r>
            <a:r>
              <a:rPr lang="en-US" b="1" dirty="0" smtClean="0"/>
              <a:t> 120 Megawatts </a:t>
            </a:r>
            <a:r>
              <a:rPr lang="en-US" dirty="0" smtClean="0"/>
              <a:t>– about as much as all of the homes in the neighboring Swiss Canton of Geneva.</a:t>
            </a:r>
          </a:p>
          <a:p>
            <a:r>
              <a:rPr lang="en-US" dirty="0" smtClean="0"/>
              <a:t>The Large Hadron Collider took about a decade to construct, for a total cost of about $4.75 billion. Computing power is also a significant part of the cost of running CERN – about $286 million annually. Electricity costs alone for the LHC run about $23.5 million per year. The total operating budget of the LHC runs to about $1 billion per year.</a:t>
            </a:r>
          </a:p>
          <a:p>
            <a:r>
              <a:rPr lang="en-US" dirty="0" smtClean="0"/>
              <a:t>The Large Hadron Collider was first turned on in August of 2008, then stopped for repairs in September until November 2009. Taking all of those costs into consideration, the total cost of finding the Higgs boson ran about </a:t>
            </a:r>
            <a:r>
              <a:rPr lang="en-US" b="1" dirty="0" smtClean="0"/>
              <a:t>$13.25 billion. </a:t>
            </a:r>
            <a:r>
              <a:rPr lang="en-US" dirty="0" smtClean="0"/>
              <a:t>That’s a large amount, but there are over 50 billionaires on the Forbes list actually worth more than that. </a:t>
            </a:r>
            <a:endParaRPr lang="en-US" dirty="0"/>
          </a:p>
        </p:txBody>
      </p:sp>
    </p:spTree>
    <p:extLst>
      <p:ext uri="{BB962C8B-B14F-4D97-AF65-F5344CB8AC3E}">
        <p14:creationId xmlns:p14="http://schemas.microsoft.com/office/powerpoint/2010/main" val="844448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Experiments</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ATLAS (A </a:t>
            </a:r>
            <a:r>
              <a:rPr lang="en-US" dirty="0" err="1" smtClean="0"/>
              <a:t>Toroidal</a:t>
            </a:r>
            <a:r>
              <a:rPr lang="en-US" dirty="0" smtClean="0"/>
              <a:t> LHC Apparatus) is one of the seven particle detector experiments (ALICE, ATLAS, CMS, TOTEM, </a:t>
            </a:r>
            <a:r>
              <a:rPr lang="en-US" dirty="0" err="1" smtClean="0"/>
              <a:t>LHCb</a:t>
            </a:r>
            <a:r>
              <a:rPr lang="en-US" dirty="0" smtClean="0"/>
              <a:t>, </a:t>
            </a:r>
            <a:r>
              <a:rPr lang="en-US" dirty="0" err="1" smtClean="0"/>
              <a:t>LHCf</a:t>
            </a:r>
            <a:r>
              <a:rPr lang="en-US" dirty="0" smtClean="0"/>
              <a:t> and </a:t>
            </a:r>
            <a:r>
              <a:rPr lang="en-US" dirty="0" err="1" smtClean="0"/>
              <a:t>MoEDAL</a:t>
            </a:r>
            <a:r>
              <a:rPr lang="en-US" dirty="0" smtClean="0"/>
              <a:t>) constructed at the Large Hadron Collider (LHC), a particle accelerator at CERN (the European Organization for Nuclear Research) in Switzerland. </a:t>
            </a:r>
          </a:p>
          <a:p>
            <a:r>
              <a:rPr lang="en-US" dirty="0" smtClean="0"/>
              <a:t>ATLAS is 45 </a:t>
            </a:r>
            <a:r>
              <a:rPr lang="en-US" dirty="0" err="1" smtClean="0"/>
              <a:t>metres</a:t>
            </a:r>
            <a:r>
              <a:rPr lang="en-US" dirty="0" smtClean="0"/>
              <a:t> long, 25 </a:t>
            </a:r>
            <a:r>
              <a:rPr lang="en-US" dirty="0" err="1" smtClean="0"/>
              <a:t>metres</a:t>
            </a:r>
            <a:r>
              <a:rPr lang="en-US" dirty="0" smtClean="0"/>
              <a:t> in diameter, and weighs about 7,000 tons. The experiment is a collaboration involving roughly 3,000 physicists at 175 institutions in 38 countries</a:t>
            </a:r>
          </a:p>
          <a:p>
            <a:r>
              <a:rPr lang="en-US" dirty="0" smtClean="0"/>
              <a:t>The Compact </a:t>
            </a:r>
            <a:r>
              <a:rPr lang="en-US" dirty="0" err="1" smtClean="0"/>
              <a:t>Muon</a:t>
            </a:r>
            <a:r>
              <a:rPr lang="en-US" dirty="0" smtClean="0"/>
              <a:t> Solenoid (CMS) experiment is one of two large general-purpose particle physics detectors built on the Large Hadron Collider (LHC) at CERN in Switzerland and France. </a:t>
            </a:r>
          </a:p>
          <a:p>
            <a:pPr lvl="1"/>
            <a:r>
              <a:rPr lang="en-US" dirty="0" smtClean="0"/>
              <a:t>Approximately 3,600 people, representing 183 scientific institutes and 38 countries, form the CMS collaboration who built and now operate the detector.</a:t>
            </a:r>
          </a:p>
          <a:p>
            <a:pPr lvl="1"/>
            <a:r>
              <a:rPr lang="en-US" dirty="0" smtClean="0"/>
              <a:t>It is located in an underground cavern at </a:t>
            </a:r>
            <a:r>
              <a:rPr lang="en-US" dirty="0" err="1" smtClean="0"/>
              <a:t>Cessy</a:t>
            </a:r>
            <a:r>
              <a:rPr lang="en-US" dirty="0" smtClean="0"/>
              <a:t> in France, just across the border from Geneva.</a:t>
            </a:r>
          </a:p>
          <a:p>
            <a:endParaRPr lang="en-US" dirty="0"/>
          </a:p>
        </p:txBody>
      </p:sp>
    </p:spTree>
    <p:extLst>
      <p:ext uri="{BB962C8B-B14F-4D97-AF65-F5344CB8AC3E}">
        <p14:creationId xmlns:p14="http://schemas.microsoft.com/office/powerpoint/2010/main" val="387431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Budgets</a:t>
            </a:r>
            <a:endParaRPr lang="en-US" b="1" dirty="0"/>
          </a:p>
        </p:txBody>
      </p:sp>
      <p:sp>
        <p:nvSpPr>
          <p:cNvPr id="3" name="Content Placeholder 2"/>
          <p:cNvSpPr>
            <a:spLocks noGrp="1"/>
          </p:cNvSpPr>
          <p:nvPr>
            <p:ph idx="1"/>
          </p:nvPr>
        </p:nvSpPr>
        <p:spPr/>
        <p:txBody>
          <a:bodyPr>
            <a:normAutofit/>
          </a:bodyPr>
          <a:lstStyle/>
          <a:p>
            <a:r>
              <a:rPr lang="en-US" dirty="0" smtClean="0"/>
              <a:t>US Department of Energy particle physics budget $777M a year</a:t>
            </a:r>
          </a:p>
          <a:p>
            <a:pPr lvl="1"/>
            <a:r>
              <a:rPr lang="en-US" dirty="0" smtClean="0"/>
              <a:t>LHC is flagship project but may not</a:t>
            </a:r>
          </a:p>
          <a:p>
            <a:r>
              <a:rPr lang="en-US" dirty="0" smtClean="0"/>
              <a:t>ATLAS + CMS (2 largest experiments) are 6,000 people which is perhaps $500M a year</a:t>
            </a:r>
          </a:p>
        </p:txBody>
      </p:sp>
    </p:spTree>
    <p:extLst>
      <p:ext uri="{BB962C8B-B14F-4D97-AF65-F5344CB8AC3E}">
        <p14:creationId xmlns:p14="http://schemas.microsoft.com/office/powerpoint/2010/main" val="791011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4552&quot;&gt;&lt;property id=&quot;20148&quot; value=&quot;5&quot;/&gt;&lt;property id=&quot;20300&quot; value=&quot;Slide 1 - &amp;quot;Physics-Informatics  Looking for Higgs Particle Counting Errors  (start) &amp;quot;&quot;/&gt;&lt;property id=&quot;20307&quot; value=&quot;481&quot;/&gt;&lt;/object&gt;&lt;object type=&quot;3&quot; unique_id=&quot;14553&quot;&gt;&lt;property id=&quot;20148&quot; value=&quot;5&quot;/&gt;&lt;property id=&quot;20300&quot; value=&quot;Slide 2&quot;/&gt;&lt;property id=&quot;20307&quot; value=&quot;482&quot;/&gt;&lt;/object&gt;&lt;object type=&quot;3&quot; unique_id=&quot;14554&quot;&gt;&lt;property id=&quot;20148&quot; value=&quot;5&quot;/&gt;&lt;property id=&quot;20300&quot; value=&quot;Slide 3&quot;/&gt;&lt;property id=&quot;20307&quot; value=&quot;483&quot;/&gt;&lt;/object&gt;&lt;object type=&quot;3&quot; unique_id=&quot;14555&quot;&gt;&lt;property id=&quot;20148&quot; value=&quot;5&quot;/&gt;&lt;property id=&quot;20300&quot; value=&quot;Slide 4 - &amp;quot;Personal Note&amp;quot;&quot;/&gt;&lt;property id=&quot;20307&quot; value=&quot;484&quot;/&gt;&lt;/object&gt;&lt;object type=&quot;3&quot; unique_id=&quot;14556&quot;&gt;&lt;property id=&quot;20148&quot; value=&quot;5&quot;/&gt;&lt;property id=&quot;20300&quot; value=&quot;Slide 5 - &amp;quot;More Details&amp;quot;&quot;/&gt;&lt;property id=&quot;20307&quot; value=&quot;485&quot;/&gt;&lt;/object&gt;&lt;object type=&quot;3&quot; unique_id=&quot;14557&quot;&gt;&lt;property id=&quot;20148&quot; value=&quot;5&quot;/&gt;&lt;property id=&quot;20300&quot; value=&quot;Slide 6 - &amp;quot;Experiments&amp;quot;&quot;/&gt;&lt;property id=&quot;20307&quot; value=&quot;486&quot;/&gt;&lt;/object&gt;&lt;object type=&quot;3&quot; unique_id=&quot;14558&quot;&gt;&lt;property id=&quot;20148&quot; value=&quot;5&quot;/&gt;&lt;property id=&quot;20300&quot; value=&quot;Slide 7 - &amp;quot;Budgets&amp;quot;&quot;/&gt;&lt;property id=&quot;20307&quot; value=&quot;487&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ternal Audiences Template">
  <a:themeElements>
    <a:clrScheme name="SAS_2010_Template">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sz="1400" b="0" i="0" u="none" strike="noStrike" cap="none" normalizeH="0" baseline="0" smtClean="0">
            <a:ln>
              <a:noFill/>
            </a:ln>
            <a:solidFill>
              <a:srgbClr val="292929"/>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objectDefaults>
  <a:extraClrSchemeLst>
    <a:extraClrScheme>
      <a:clrScheme name="SAS_Presentation_Template_External_Audiences 2">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4243</TotalTime>
  <Words>680</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3</vt:i4>
      </vt:variant>
      <vt:variant>
        <vt:lpstr>Slide Titles</vt:lpstr>
      </vt:variant>
      <vt:variant>
        <vt:i4>7</vt:i4>
      </vt:variant>
    </vt:vector>
  </HeadingPairs>
  <TitlesOfParts>
    <vt:vector size="10" baseType="lpstr">
      <vt:lpstr>Office Theme</vt:lpstr>
      <vt:lpstr>External Audiences Template</vt:lpstr>
      <vt:lpstr>Custom Design</vt:lpstr>
      <vt:lpstr>Physics-Informatics  Looking for Higgs Particle Counting Errors  (start) </vt:lpstr>
      <vt:lpstr>PowerPoint Presentation</vt:lpstr>
      <vt:lpstr>PowerPoint Presentation</vt:lpstr>
      <vt:lpstr>Personal Note</vt:lpstr>
      <vt:lpstr>More Details</vt:lpstr>
      <vt:lpstr>Experiments</vt:lpstr>
      <vt:lpstr>Budgets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Fox</dc:creator>
  <cp:lastModifiedBy>Wiggins, Thomas Bruce</cp:lastModifiedBy>
  <cp:revision>128</cp:revision>
  <dcterms:created xsi:type="dcterms:W3CDTF">2013-01-02T02:10:56Z</dcterms:created>
  <dcterms:modified xsi:type="dcterms:W3CDTF">2013-06-19T18:55:47Z</dcterms:modified>
</cp:coreProperties>
</file>