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99" r:id="rId3"/>
    <p:sldId id="258" r:id="rId4"/>
    <p:sldId id="259" r:id="rId5"/>
    <p:sldId id="301" r:id="rId6"/>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ED7D-D6EF-4A0A-9C71-B094BFBA9E06}" type="datetimeFigureOut">
              <a:rPr lang="en-US" smtClean="0"/>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060B7-20EA-493E-8A57-6060AE47ED35}" type="slidenum">
              <a:rPr lang="en-US" smtClean="0"/>
              <a:t>‹#›</a:t>
            </a:fld>
            <a:endParaRPr lang="en-US"/>
          </a:p>
        </p:txBody>
      </p:sp>
    </p:spTree>
    <p:extLst>
      <p:ext uri="{BB962C8B-B14F-4D97-AF65-F5344CB8AC3E}">
        <p14:creationId xmlns:p14="http://schemas.microsoft.com/office/powerpoint/2010/main" val="418267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060B7-20EA-493E-8A57-6060AE47ED35}" type="slidenum">
              <a:rPr lang="en-US" smtClean="0"/>
              <a:t>5</a:t>
            </a:fld>
            <a:endParaRPr lang="en-US"/>
          </a:p>
        </p:txBody>
      </p:sp>
    </p:spTree>
    <p:extLst>
      <p:ext uri="{BB962C8B-B14F-4D97-AF65-F5344CB8AC3E}">
        <p14:creationId xmlns:p14="http://schemas.microsoft.com/office/powerpoint/2010/main" val="155464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7421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4329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849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4055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64078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09573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D8128-8550-4C7F-833E-962DE9C9C605}"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84025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D8128-8550-4C7F-833E-962DE9C9C605}"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3174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8128-8550-4C7F-833E-962DE9C9C605}"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2355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164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8243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8128-8550-4C7F-833E-962DE9C9C605}"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4AF4D-CB40-41BE-8FAF-CDD695FFFBD2}" type="slidenum">
              <a:rPr lang="en-US" smtClean="0"/>
              <a:t>‹#›</a:t>
            </a:fld>
            <a:endParaRPr lang="en-US"/>
          </a:p>
        </p:txBody>
      </p:sp>
    </p:spTree>
    <p:extLst>
      <p:ext uri="{BB962C8B-B14F-4D97-AF65-F5344CB8AC3E}">
        <p14:creationId xmlns:p14="http://schemas.microsoft.com/office/powerpoint/2010/main" val="167189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fomall.org/X-InformaticsSpring2013/index.html" TargetMode="External"/><Relationship Id="rId2" Type="http://schemas.openxmlformats.org/officeDocument/2006/relationships/hyperlink" Target="mailto:gcf@indiana.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1470025"/>
          </a:xfrm>
        </p:spPr>
        <p:txBody>
          <a:bodyPr>
            <a:normAutofit fontScale="90000"/>
          </a:bodyPr>
          <a:lstStyle/>
          <a:p>
            <a:r>
              <a:rPr lang="en-US" b="1" dirty="0" smtClean="0"/>
              <a:t>Physics-Informatics </a:t>
            </a:r>
            <a:br>
              <a:rPr lang="en-US" b="1" dirty="0" smtClean="0"/>
            </a:br>
            <a:r>
              <a:rPr lang="en-US" b="1" dirty="0" smtClean="0"/>
              <a:t>Looking for Higgs Particle</a:t>
            </a:r>
            <a:br>
              <a:rPr lang="en-US" b="1" dirty="0" smtClean="0"/>
            </a:br>
            <a:r>
              <a:rPr lang="en-US" b="1" dirty="0" smtClean="0"/>
              <a:t>Counting Errors (Continued)</a:t>
            </a:r>
            <a:r>
              <a:rPr lang="en-US" b="1" dirty="0"/>
              <a:t/>
            </a:r>
            <a:br>
              <a:rPr lang="en-US" b="1" dirty="0"/>
            </a:br>
            <a:endParaRPr lang="en-US" b="1" dirty="0"/>
          </a:p>
        </p:txBody>
      </p:sp>
      <p:sp>
        <p:nvSpPr>
          <p:cNvPr id="4" name="Subtitle 3"/>
          <p:cNvSpPr>
            <a:spLocks noGrp="1"/>
          </p:cNvSpPr>
          <p:nvPr>
            <p:ph type="subTitle" idx="1"/>
          </p:nvPr>
        </p:nvSpPr>
        <p:spPr>
          <a:xfrm>
            <a:off x="304800" y="3048000"/>
            <a:ext cx="8382000" cy="3810000"/>
          </a:xfrm>
        </p:spPr>
        <p:txBody>
          <a:bodyPr>
            <a:normAutofit fontScale="77500" lnSpcReduction="20000"/>
          </a:bodyPr>
          <a:lstStyle/>
          <a:p>
            <a:r>
              <a:rPr lang="en-US" dirty="0" smtClean="0"/>
              <a:t>January 23 2013</a:t>
            </a:r>
          </a:p>
          <a:p>
            <a:r>
              <a:rPr lang="en-US" sz="3600" dirty="0" smtClean="0"/>
              <a:t>Geoffrey Fox</a:t>
            </a:r>
          </a:p>
          <a:p>
            <a:pPr lvl="0">
              <a:defRPr/>
            </a:pPr>
            <a:r>
              <a:rPr lang="en-US" dirty="0">
                <a:hlinkClick r:id="rId2"/>
              </a:rPr>
              <a:t>gcf@indiana.edu</a:t>
            </a:r>
            <a:r>
              <a:rPr lang="en-US" dirty="0"/>
              <a:t>            </a:t>
            </a:r>
          </a:p>
          <a:p>
            <a:pPr lvl="0">
              <a:defRPr/>
            </a:pPr>
            <a:r>
              <a:rPr lang="en-US" dirty="0"/>
              <a:t> </a:t>
            </a:r>
            <a:r>
              <a:rPr lang="en-US" dirty="0">
                <a:hlinkClick r:id="rId3"/>
              </a:rPr>
              <a:t>http://</a:t>
            </a:r>
            <a:r>
              <a:rPr lang="en-US" dirty="0" smtClean="0">
                <a:hlinkClick r:id="rId3"/>
              </a:rPr>
              <a:t>www.infomall.org/X-InformaticsSpring2013/index.html</a:t>
            </a:r>
            <a:r>
              <a:rPr lang="en-US" dirty="0" smtClean="0"/>
              <a:t> </a:t>
            </a:r>
            <a:endParaRPr lang="en-US" dirty="0"/>
          </a:p>
          <a:p>
            <a:pPr>
              <a:defRPr/>
            </a:pPr>
            <a:endParaRPr lang="en-US" dirty="0"/>
          </a:p>
          <a:p>
            <a:pPr lvl="0"/>
            <a:r>
              <a:rPr lang="en-US" dirty="0" smtClean="0">
                <a:latin typeface="Times New Roman" pitchFamily="18" charset="0"/>
                <a:cs typeface="Times New Roman" pitchFamily="18" charset="0"/>
              </a:rPr>
              <a:t>Associate Dean for Research and Graduate Studies,  School of Informatics and Computing</a:t>
            </a:r>
          </a:p>
          <a:p>
            <a:r>
              <a:rPr lang="en-US" dirty="0" smtClean="0">
                <a:latin typeface="Times New Roman" pitchFamily="18" charset="0"/>
                <a:cs typeface="Times New Roman" pitchFamily="18" charset="0"/>
              </a:rPr>
              <a:t>Indiana University Bloomington</a:t>
            </a:r>
          </a:p>
          <a:p>
            <a:r>
              <a:rPr lang="en-US" dirty="0" smtClean="0"/>
              <a:t>2013</a:t>
            </a:r>
          </a:p>
        </p:txBody>
      </p:sp>
    </p:spTree>
    <p:extLst>
      <p:ext uri="{BB962C8B-B14F-4D97-AF65-F5344CB8AC3E}">
        <p14:creationId xmlns:p14="http://schemas.microsoft.com/office/powerpoint/2010/main" val="272306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t>Top Topics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0831205"/>
              </p:ext>
            </p:extLst>
          </p:nvPr>
        </p:nvGraphicFramePr>
        <p:xfrm>
          <a:off x="152400" y="1066800"/>
          <a:ext cx="8763000" cy="4922837"/>
        </p:xfrm>
        <a:graphic>
          <a:graphicData uri="http://schemas.openxmlformats.org/drawingml/2006/table">
            <a:tbl>
              <a:tblPr>
                <a:tableStyleId>{5C22544A-7EE6-4342-B048-85BDC9FD1C3A}</a:tableStyleId>
              </a:tblPr>
              <a:tblGrid>
                <a:gridCol w="8001000"/>
                <a:gridCol w="762000"/>
              </a:tblGrid>
              <a:tr h="515181">
                <a:tc>
                  <a:txBody>
                    <a:bodyPr/>
                    <a:lstStyle/>
                    <a:p>
                      <a:pPr algn="l" fontAlgn="b"/>
                      <a:r>
                        <a:rPr lang="en-US" sz="2400" b="1" u="none" strike="noStrike">
                          <a:effectLst/>
                        </a:rPr>
                        <a:t>TOPICS</a:t>
                      </a:r>
                      <a:endParaRPr lang="en-US" sz="2400" b="1" i="0" u="none" strike="noStrike">
                        <a:solidFill>
                          <a:srgbClr val="000000"/>
                        </a:solidFill>
                        <a:effectLst/>
                        <a:latin typeface="Arial"/>
                      </a:endParaRPr>
                    </a:p>
                  </a:txBody>
                  <a:tcPr marL="9525" marR="9525" marT="9525" marB="0" anchor="b"/>
                </a:tc>
                <a:tc>
                  <a:txBody>
                    <a:bodyPr/>
                    <a:lstStyle/>
                    <a:p>
                      <a:pPr algn="l" fontAlgn="b"/>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Medical/Health (medical records)</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11</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Commerce (Target, Amazon)</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7</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Internet/Search engine data</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7</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Business </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6</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Bio-informatics (metagenomics, forestry, disease)</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6</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Sensors (music, videogames, 911 calls, traffic, automotive)</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5</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Social informatics (social networks, communities)</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5</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Environmental science</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4</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Music Informatics</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4</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Astronomy</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a:effectLst/>
                        </a:rPr>
                        <a:t>4</a:t>
                      </a:r>
                      <a:endParaRPr lang="en-US" sz="2400" b="1" i="0" u="none" strike="noStrike">
                        <a:solidFill>
                          <a:srgbClr val="000000"/>
                        </a:solidFill>
                        <a:effectLst/>
                        <a:latin typeface="Arial"/>
                      </a:endParaRPr>
                    </a:p>
                  </a:txBody>
                  <a:tcPr marL="9525" marR="9525" marT="9525" marB="0" anchor="b"/>
                </a:tc>
              </a:tr>
              <a:tr h="400696">
                <a:tc>
                  <a:txBody>
                    <a:bodyPr/>
                    <a:lstStyle/>
                    <a:p>
                      <a:pPr algn="l" fontAlgn="b"/>
                      <a:r>
                        <a:rPr lang="en-US" sz="2400" b="1" u="none" strike="noStrike">
                          <a:effectLst/>
                        </a:rPr>
                        <a:t>Science (LHC, modeling)</a:t>
                      </a:r>
                      <a:endParaRPr lang="en-US" sz="2400" b="1" i="0" u="none" strike="noStrike">
                        <a:solidFill>
                          <a:srgbClr val="000000"/>
                        </a:solidFill>
                        <a:effectLst/>
                        <a:latin typeface="Arial"/>
                      </a:endParaRPr>
                    </a:p>
                  </a:txBody>
                  <a:tcPr marL="9525" marR="9525" marT="9525" marB="0" anchor="b"/>
                </a:tc>
                <a:tc>
                  <a:txBody>
                    <a:bodyPr/>
                    <a:lstStyle/>
                    <a:p>
                      <a:pPr algn="r" fontAlgn="b"/>
                      <a:r>
                        <a:rPr lang="en-US" sz="2400" b="1" u="none" strike="noStrike" dirty="0">
                          <a:effectLst/>
                        </a:rPr>
                        <a:t>3</a:t>
                      </a:r>
                      <a:endParaRPr lang="en-US" sz="2400" b="1"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247840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808746"/>
            <a:ext cx="9144000" cy="2031325"/>
          </a:xfrm>
          <a:prstGeom prst="rect">
            <a:avLst/>
          </a:prstGeom>
        </p:spPr>
        <p:txBody>
          <a:bodyPr wrap="square">
            <a:spAutoFit/>
          </a:bodyPr>
          <a:lstStyle/>
          <a:p>
            <a:r>
              <a:rPr lang="en-US" dirty="0"/>
              <a:t>The LHC produces some 15 petabytes of data per year of all varieties and with the exact value depending on duty factor of accelerator (which is reduced simply to cut electricity cost but also due to malfunction of one or more of the many complex systems) and experiments. The raw data produced by experiments is processed on the LHC Computing </a:t>
            </a:r>
            <a:r>
              <a:rPr lang="en-US" dirty="0" smtClean="0"/>
              <a:t>Grid, </a:t>
            </a:r>
            <a:r>
              <a:rPr lang="en-US" dirty="0"/>
              <a:t>which has some 200,000 Cores arranged in a three level structure. Tier-0 is CERN itself, Tier 1 are national facilities and Tier 2 are regional systems. For example one LHC experiment (CMS) has 7 Tier-1 and 50 Tier-2 </a:t>
            </a:r>
            <a:r>
              <a:rPr lang="en-US" dirty="0" smtClean="0"/>
              <a:t>facilities.</a:t>
            </a:r>
            <a:endParaRPr lang="en-US" dirty="0"/>
          </a:p>
        </p:txBody>
      </p:sp>
      <p:sp>
        <p:nvSpPr>
          <p:cNvPr id="4" name="Rectangle 3"/>
          <p:cNvSpPr/>
          <p:nvPr/>
        </p:nvSpPr>
        <p:spPr>
          <a:xfrm>
            <a:off x="-13680" y="2169815"/>
            <a:ext cx="5214657" cy="2585323"/>
          </a:xfrm>
          <a:prstGeom prst="rect">
            <a:avLst/>
          </a:prstGeom>
        </p:spPr>
        <p:txBody>
          <a:bodyPr wrap="square">
            <a:spAutoFit/>
          </a:bodyPr>
          <a:lstStyle/>
          <a:p>
            <a:r>
              <a:rPr lang="en-GB" dirty="0"/>
              <a:t>This analysis raw data </a:t>
            </a:r>
            <a:r>
              <a:rPr lang="en-GB" dirty="0">
                <a:sym typeface="Wingdings"/>
              </a:rPr>
              <a:t></a:t>
            </a:r>
            <a:r>
              <a:rPr lang="en-GB" dirty="0"/>
              <a:t> reconstructed data </a:t>
            </a:r>
            <a:r>
              <a:rPr lang="en-GB" dirty="0">
                <a:sym typeface="Wingdings"/>
              </a:rPr>
              <a:t></a:t>
            </a:r>
            <a:r>
              <a:rPr lang="en-GB" dirty="0"/>
              <a:t> AOD and TAGS </a:t>
            </a:r>
            <a:r>
              <a:rPr lang="en-GB" dirty="0">
                <a:sym typeface="Wingdings"/>
              </a:rPr>
              <a:t></a:t>
            </a:r>
            <a:r>
              <a:rPr lang="en-GB" dirty="0"/>
              <a:t> Physics is performed on the multi-tier LHC Computing Grid. Note that every event can be </a:t>
            </a:r>
            <a:r>
              <a:rPr lang="en-GB" dirty="0" err="1"/>
              <a:t>analyzed</a:t>
            </a:r>
            <a:r>
              <a:rPr lang="en-GB" dirty="0"/>
              <a:t> independently so that many events can be processed in parallel with some concentration operations such as those to gather entries in a histogram. This implies that both Grid and Cloud solutions work with this type of data with currently Grids being the only implementation today.</a:t>
            </a:r>
            <a:endParaRPr lang="en-US" dirty="0"/>
          </a:p>
        </p:txBody>
      </p:sp>
      <p:pic>
        <p:nvPicPr>
          <p:cNvPr id="26626" name="Picture 2" descr="https://encrypted-tbn1.gstatic.com/images?q=tbn:ANd9GcTJzt08Dkd5E30CzdO9a3q1q-HiblnyWr44N9fCM12y33g7ab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213" y="2947784"/>
            <a:ext cx="1953928" cy="1798503"/>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https://encrypted-tbn1.gstatic.com/images?q=tbn:ANd9GcSG8sdGzz20REq-sTl2f4zQOzOwqVkUQ7mkqjWeeUMCw5Y08oW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6" y="354462"/>
            <a:ext cx="5187301" cy="1801906"/>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http://www.etap.physik.uni-mainz.de/Bilder_allgemein/ATLAS_detector_re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16" y="-32535"/>
            <a:ext cx="3933825" cy="2952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57800" y="4376955"/>
            <a:ext cx="1265475" cy="369332"/>
          </a:xfrm>
          <a:prstGeom prst="rect">
            <a:avLst/>
          </a:prstGeom>
          <a:noFill/>
        </p:spPr>
        <p:txBody>
          <a:bodyPr wrap="none" rtlCol="0">
            <a:spAutoFit/>
          </a:bodyPr>
          <a:lstStyle/>
          <a:p>
            <a:r>
              <a:rPr lang="en-US" dirty="0" smtClean="0"/>
              <a:t>Higgs Event</a:t>
            </a:r>
            <a:endParaRPr lang="en-US" dirty="0"/>
          </a:p>
        </p:txBody>
      </p:sp>
      <p:sp>
        <p:nvSpPr>
          <p:cNvPr id="10" name="Rectangle 9"/>
          <p:cNvSpPr/>
          <p:nvPr/>
        </p:nvSpPr>
        <p:spPr>
          <a:xfrm>
            <a:off x="0" y="35664"/>
            <a:ext cx="8915400" cy="307777"/>
          </a:xfrm>
          <a:prstGeom prst="rect">
            <a:avLst/>
          </a:prstGeom>
          <a:solidFill>
            <a:schemeClr val="bg1"/>
          </a:solidFill>
        </p:spPr>
        <p:txBody>
          <a:bodyPr wrap="square">
            <a:spAutoFit/>
          </a:bodyPr>
          <a:lstStyle/>
          <a:p>
            <a:r>
              <a:rPr lang="en-US" sz="1400" dirty="0"/>
              <a:t>http://grids.ucs.indiana.edu/ptliupages/publications/Where%20does%20all%20the%20data%20come%20from%20v7.pd</a:t>
            </a:r>
          </a:p>
        </p:txBody>
      </p:sp>
      <p:sp>
        <p:nvSpPr>
          <p:cNvPr id="2" name="Rectangle 1"/>
          <p:cNvSpPr/>
          <p:nvPr/>
        </p:nvSpPr>
        <p:spPr>
          <a:xfrm>
            <a:off x="5174316" y="3246870"/>
            <a:ext cx="1940252" cy="1200329"/>
          </a:xfrm>
          <a:prstGeom prst="rect">
            <a:avLst/>
          </a:prstGeom>
        </p:spPr>
        <p:txBody>
          <a:bodyPr wrap="square">
            <a:spAutoFit/>
          </a:bodyPr>
          <a:lstStyle/>
          <a:p>
            <a:r>
              <a:rPr lang="en-US" dirty="0" smtClean="0"/>
              <a:t>Note LHC lies </a:t>
            </a:r>
            <a:r>
              <a:rPr lang="en-US" dirty="0"/>
              <a:t>in a tunnel 27 </a:t>
            </a:r>
            <a:r>
              <a:rPr lang="en-US" dirty="0" err="1"/>
              <a:t>kilometres</a:t>
            </a:r>
            <a:r>
              <a:rPr lang="en-US" dirty="0"/>
              <a:t> (17 mi) in circumference</a:t>
            </a:r>
          </a:p>
        </p:txBody>
      </p:sp>
      <p:sp>
        <p:nvSpPr>
          <p:cNvPr id="11" name="TextBox 10"/>
          <p:cNvSpPr txBox="1"/>
          <p:nvPr/>
        </p:nvSpPr>
        <p:spPr>
          <a:xfrm>
            <a:off x="5200977" y="2922116"/>
            <a:ext cx="1210781" cy="369332"/>
          </a:xfrm>
          <a:prstGeom prst="rect">
            <a:avLst/>
          </a:prstGeom>
          <a:noFill/>
        </p:spPr>
        <p:txBody>
          <a:bodyPr wrap="none" rtlCol="0">
            <a:spAutoFit/>
          </a:bodyPr>
          <a:lstStyle/>
          <a:p>
            <a:r>
              <a:rPr lang="en-US" dirty="0" smtClean="0"/>
              <a:t>ATLAS </a:t>
            </a:r>
            <a:r>
              <a:rPr lang="en-US" dirty="0" err="1" smtClean="0"/>
              <a:t>Expt</a:t>
            </a:r>
            <a:endParaRPr lang="en-US" dirty="0"/>
          </a:p>
        </p:txBody>
      </p:sp>
    </p:spTree>
    <p:extLst>
      <p:ext uri="{BB962C8B-B14F-4D97-AF65-F5344CB8AC3E}">
        <p14:creationId xmlns:p14="http://schemas.microsoft.com/office/powerpoint/2010/main" val="2871692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quantumdiaries.org/wp-content/uploads/2012/09/ATLASM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4321"/>
            <a:ext cx="9144000" cy="65636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29400" y="2288703"/>
            <a:ext cx="1292341" cy="584775"/>
          </a:xfrm>
          <a:prstGeom prst="rect">
            <a:avLst/>
          </a:prstGeom>
          <a:noFill/>
        </p:spPr>
        <p:txBody>
          <a:bodyPr wrap="none" rtlCol="0">
            <a:spAutoFit/>
          </a:bodyPr>
          <a:lstStyle/>
          <a:p>
            <a:r>
              <a:rPr lang="en-US" sz="3200" b="1" dirty="0" smtClean="0"/>
              <a:t>Model</a:t>
            </a:r>
            <a:endParaRPr lang="en-US" sz="3200" b="1" dirty="0"/>
          </a:p>
        </p:txBody>
      </p:sp>
      <p:cxnSp>
        <p:nvCxnSpPr>
          <p:cNvPr id="4" name="Straight Arrow Connector 3"/>
          <p:cNvCxnSpPr/>
          <p:nvPr/>
        </p:nvCxnSpPr>
        <p:spPr>
          <a:xfrm flipH="1" flipV="1">
            <a:off x="4876800" y="2438400"/>
            <a:ext cx="1600200" cy="1426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22429"/>
            <a:ext cx="9144000" cy="369332"/>
          </a:xfrm>
          <a:prstGeom prst="rect">
            <a:avLst/>
          </a:prstGeom>
        </p:spPr>
        <p:txBody>
          <a:bodyPr wrap="square">
            <a:spAutoFit/>
          </a:bodyPr>
          <a:lstStyle/>
          <a:p>
            <a:r>
              <a:rPr lang="en-US" dirty="0"/>
              <a:t>http://www.quantumdiaries.org/2012/09/07/why-particle-detectors-need-a-trigger/atlasmgg/</a:t>
            </a:r>
          </a:p>
        </p:txBody>
      </p:sp>
    </p:spTree>
    <p:extLst>
      <p:ext uri="{BB962C8B-B14F-4D97-AF65-F5344CB8AC3E}">
        <p14:creationId xmlns:p14="http://schemas.microsoft.com/office/powerpoint/2010/main" val="361749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509" t="27403" r="41346" b="5549"/>
          <a:stretch/>
        </p:blipFill>
        <p:spPr bwMode="auto">
          <a:xfrm>
            <a:off x="0" y="0"/>
            <a:ext cx="771561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9417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392&quot;&gt;&lt;/object&gt;&lt;object type=&quot;2&quot; unique_id=&quot;10393&quot;&gt;&lt;object type=&quot;3&quot; unique_id=&quot;10394&quot;&gt;&lt;property id=&quot;20148&quot; value=&quot;5&quot;/&gt;&lt;property id=&quot;20300&quot; value=&quot;Slide 1 - &amp;quot;Physics-Informatics  Looking for Higgs Particle Counting Errors (Continued) &amp;quot;&quot;/&gt;&lt;property id=&quot;20307&quot; value=&quot;257&quot;/&gt;&lt;/object&gt;&lt;object type=&quot;3&quot; unique_id=&quot;10395&quot;&gt;&lt;property id=&quot;20148&quot; value=&quot;5&quot;/&gt;&lt;property id=&quot;20300&quot; value=&quot;Slide 3&quot;/&gt;&lt;property id=&quot;20307&quot; value=&quot;258&quot;/&gt;&lt;/object&gt;&lt;object type=&quot;3&quot; unique_id=&quot;10396&quot;&gt;&lt;property id=&quot;20148&quot; value=&quot;5&quot;/&gt;&lt;property id=&quot;20300&quot; value=&quot;Slide 4&quot;/&gt;&lt;property id=&quot;20307&quot; value=&quot;259&quot;/&gt;&lt;/object&gt;&lt;object type=&quot;3&quot; unique_id=&quot;10512&quot;&gt;&lt;property id=&quot;20148&quot; value=&quot;5&quot;/&gt;&lt;property id=&quot;20300&quot; value=&quot;Slide 6&quot;/&gt;&lt;property id=&quot;20307&quot; value=&quot;264&quot;/&gt;&lt;/object&gt;&lt;object type=&quot;3&quot; unique_id=&quot;10543&quot;&gt;&lt;property id=&quot;20148&quot; value=&quot;5&quot;/&gt;&lt;property id=&quot;20300&quot; value=&quot;Slide 7 - &amp;quot;Event Counting&amp;quot;&quot;/&gt;&lt;property id=&quot;20307&quot; value=&quot;265&quot;/&gt;&lt;/object&gt;&lt;object type=&quot;3&quot; unique_id=&quot;11966&quot;&gt;&lt;property id=&quot;20148&quot; value=&quot;5&quot;/&gt;&lt;property id=&quot;20300&quot; value=&quot;Slide 8 - &amp;quot;Generate a Physics Experiment with Python&amp;quot;&quot;/&gt;&lt;property id=&quot;20307&quot; value=&quot;287&quot;/&gt;&lt;/object&gt;&lt;object type=&quot;3&quot; unique_id=&quot;11967&quot;&gt;&lt;property id=&quot;20148&quot; value=&quot;5&quot;/&gt;&lt;property id=&quot;20300&quot; value=&quot;Slide 10 - &amp;quot;Sloping&amp;quot;&quot;/&gt;&lt;property id=&quot;20307&quot; value=&quot;288&quot;/&gt;&lt;/object&gt;&lt;object type=&quot;3&quot; unique_id=&quot;11968&quot;&gt;&lt;property id=&quot;20148&quot; value=&quot;5&quot;/&gt;&lt;property id=&quot;20300&quot; value=&quot;Slide 12 - &amp;quot;Higgs on its own&amp;quot;&quot;/&gt;&lt;property id=&quot;20307&quot; value=&quot;289&quot;/&gt;&lt;/object&gt;&lt;object type=&quot;3&quot; unique_id=&quot;11969&quot;&gt;&lt;property id=&quot;20148&quot; value=&quot;5&quot;/&gt;&lt;property id=&quot;20300&quot; value=&quot;Slide 13 - &amp;quot;Actual Wide Higgs plus Sloping Background &amp;quot;&quot;/&gt;&lt;property id=&quot;20307&quot; value=&quot;290&quot;/&gt;&lt;/object&gt;&lt;object type=&quot;3&quot; unique_id=&quot;11970&quot;&gt;&lt;property id=&quot;20148&quot; value=&quot;5&quot;/&gt;&lt;property id=&quot;20300&quot; value=&quot;Slide 16 - &amp;quot;Narrow Higgs plus Sloping Background 2 GeV Bins&amp;quot;&quot;/&gt;&lt;property id=&quot;20307&quot; value=&quot;292&quot;/&gt;&lt;/object&gt;&lt;object type=&quot;3&quot; unique_id=&quot;11971&quot;&gt;&lt;property id=&quot;20148&quot; value=&quot;5&quot;/&gt;&lt;property id=&quot;20300&quot; value=&quot;Slide 17 - &amp;quot;Narrow Higgs plus Sloping Background 1 GeV Bins&amp;quot;&quot;/&gt;&lt;property id=&quot;20307&quot; value=&quot;293&quot;/&gt;&lt;/object&gt;&lt;object type=&quot;3&quot; unique_id=&quot;11972&quot;&gt;&lt;property id=&quot;20148&quot; value=&quot;5&quot;/&gt;&lt;property id=&quot;20300&quot; value=&quot;Slide 18 - &amp;quot;Narrow Higgs plus Sloping Background 0.5 GeV Bins&amp;quot;&quot;/&gt;&lt;property id=&quot;20307&quot; value=&quot;291&quot;/&gt;&lt;/object&gt;&lt;object type=&quot;3&quot; unique_id=&quot;11973&quot;&gt;&lt;property id=&quot;20148&quot; value=&quot;5&quot;/&gt;&lt;property id=&quot;20300&quot; value=&quot;Slide 20 - &amp;quot;30,000 Higgs (Real Width and Narrow)&amp;quot;&quot;/&gt;&lt;property id=&quot;20307&quot; value=&quot;294&quot;/&gt;&lt;/object&gt;&lt;object type=&quot;3&quot; unique_id=&quot;11975&quot;&gt;&lt;property id=&quot;20148&quot; value=&quot;5&quot;/&gt;&lt;property id=&quot;20300&quot; value=&quot;Slide 21 - &amp;quot;30,000 Higgs (Real Width) + Background&amp;quot;&quot;/&gt;&lt;property id=&quot;20307&quot; value=&quot;296&quot;/&gt;&lt;/object&gt;&lt;object type=&quot;3&quot; unique_id=&quot;12144&quot;&gt;&lt;property id=&quot;20148&quot; value=&quot;5&quot;/&gt;&lt;property id=&quot;20300&quot; value=&quot;Slide 19 - &amp;quot;What Happens if more Higgs produced&amp;quot;&quot;/&gt;&lt;property id=&quot;20307&quot; value=&quot;297&quot;/&gt;&lt;/object&gt;&lt;object type=&quot;3&quot; unique_id=&quot;12274&quot;&gt;&lt;property id=&quot;20148&quot; value=&quot;5&quot;/&gt;&lt;property id=&quot;20300&quot; value=&quot;Slide 9 - &amp;quot;Python Resources&amp;quot;&quot;/&gt;&lt;property id=&quot;20307&quot; value=&quot;298&quot;/&gt;&lt;/object&gt;&lt;object type=&quot;3&quot; unique_id=&quot;12627&quot;&gt;&lt;property id=&quot;20148&quot; value=&quot;5&quot;/&gt;&lt;property id=&quot;20300&quot; value=&quot;Slide 2 - &amp;quot;Top Topics&amp;quot;&quot;/&gt;&lt;property id=&quot;20307&quot; value=&quot;299&quot;/&gt;&lt;/object&gt;&lt;object type=&quot;3&quot; unique_id=&quot;12755&quot;&gt;&lt;property id=&quot;20148&quot; value=&quot;5&quot;/&gt;&lt;property id=&quot;20300&quot; value=&quot;Slide 11 - &amp;quot;Sloping 1% Data&amp;quot;&quot;/&gt;&lt;property id=&quot;20307&quot; value=&quot;300&quot;/&gt;&lt;/object&gt;&lt;object type=&quot;3&quot; unique_id=&quot;12882&quot;&gt;&lt;property id=&quot;20148&quot; value=&quot;5&quot;/&gt;&lt;property id=&quot;20300&quot; value=&quot;Slide 5&quot;/&gt;&lt;property id=&quot;20307&quot; value=&quot;301&quot;/&gt;&lt;/object&gt;&lt;object type=&quot;3&quot; unique_id=&quot;13055&quot;&gt;&lt;property id=&quot;20148&quot; value=&quot;5&quot;/&gt;&lt;property id=&quot;20300&quot; value=&quot;Slide 14 - &amp;quot;Actual Wide Higgs plus Sloping Background with errors &amp;quot;&quot;/&gt;&lt;property id=&quot;20307&quot; value=&quot;303&quot;/&gt;&lt;/object&gt;&lt;object type=&quot;3&quot; unique_id=&quot;13056&quot;&gt;&lt;property id=&quot;20148&quot; value=&quot;5&quot;/&gt;&lt;property id=&quot;20300&quot; value=&quot;Slide 15 - &amp;quot;Actual Wide Higgs plus Sloping Background Data Size divided by 10&amp;quot;&quot;/&gt;&lt;property id=&quot;20307&quot; value=&quot;302&quot;/&gt;&lt;/object&gt;&lt;object type=&quot;3&quot; unique_id=&quot;13609&quot;&gt;&lt;property id=&quot;20148&quot; value=&quot;5&quot;/&gt;&lt;property id=&quot;20300&quot; value=&quot;Slide 22 - &amp;quot;Simplification with flat background&amp;quot;&quot;/&gt;&lt;property id=&quot;20307&quot; value=&quot;310&quot;/&gt;&lt;/object&gt;&lt;object type=&quot;3&quot; unique_id=&quot;13610&quot;&gt;&lt;property id=&quot;20148&quot; value=&quot;5&quot;/&gt;&lt;property id=&quot;20300&quot; value=&quot;Slide 23 - &amp;quot;Uniform Background&amp;quot;&quot;/&gt;&lt;property id=&quot;20307&quot; value=&quot;31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2571</TotalTime>
  <Words>297</Words>
  <Application>Microsoft Office PowerPoint</Application>
  <PresentationFormat>On-screen Show (4:3)</PresentationFormat>
  <Paragraphs>42</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Physics-Informatics  Looking for Higgs Particle Counting Errors (Continued) </vt:lpstr>
      <vt:lpstr>Top Topics</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Physics-Informatics  Looking for Higgs Particle Counting Errors</dc:title>
  <dc:creator>Geoffrey Fox</dc:creator>
  <cp:lastModifiedBy>Wiggins, Thomas Bruce</cp:lastModifiedBy>
  <cp:revision>68</cp:revision>
  <dcterms:created xsi:type="dcterms:W3CDTF">2013-01-13T13:36:30Z</dcterms:created>
  <dcterms:modified xsi:type="dcterms:W3CDTF">2013-03-19T19:50:23Z</dcterms:modified>
</cp:coreProperties>
</file>