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7" r:id="rId2"/>
    <p:sldId id="294" r:id="rId3"/>
    <p:sldId id="296" r:id="rId4"/>
    <p:sldId id="310" r:id="rId5"/>
    <p:sldId id="311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Happens if more Higgs produced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r>
              <a:rPr lang="en-US" dirty="0" err="1"/>
              <a:t>gaussbig</a:t>
            </a:r>
            <a:r>
              <a:rPr lang="en-US" dirty="0"/>
              <a:t> = 2 * </a:t>
            </a:r>
            <a:r>
              <a:rPr lang="en-US" dirty="0" err="1"/>
              <a:t>np.random.randn</a:t>
            </a:r>
            <a:r>
              <a:rPr lang="en-US" dirty="0"/>
              <a:t>(30000) +126</a:t>
            </a:r>
          </a:p>
          <a:p>
            <a:r>
              <a:rPr lang="en-US" dirty="0" err="1"/>
              <a:t>gaussnarrowbig</a:t>
            </a:r>
            <a:r>
              <a:rPr lang="en-US" dirty="0"/>
              <a:t> = 0.5 * </a:t>
            </a:r>
            <a:r>
              <a:rPr lang="en-US" dirty="0" err="1"/>
              <a:t>np.random.randn</a:t>
            </a:r>
            <a:r>
              <a:rPr lang="en-US" dirty="0"/>
              <a:t>(30000) +126</a:t>
            </a:r>
          </a:p>
          <a:p>
            <a:r>
              <a:rPr lang="en-US" dirty="0" err="1"/>
              <a:t>totalbig</a:t>
            </a:r>
            <a:r>
              <a:rPr lang="en-US" dirty="0"/>
              <a:t> = </a:t>
            </a:r>
            <a:r>
              <a:rPr lang="en-US" dirty="0" err="1"/>
              <a:t>np.concatenate</a:t>
            </a:r>
            <a:r>
              <a:rPr lang="en-US" dirty="0"/>
              <a:t>((Sloping, </a:t>
            </a:r>
            <a:r>
              <a:rPr lang="en-US" dirty="0" err="1"/>
              <a:t>gaussbig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003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30,000 Higgs (Real Width and Narrow)</a:t>
            </a:r>
            <a:endParaRPr lang="en-US" b="1" dirty="0"/>
          </a:p>
        </p:txBody>
      </p:sp>
      <p:pic>
        <p:nvPicPr>
          <p:cNvPr id="10242" name="Picture 2" descr="D:\Python\30000Higgs-No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6858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565"/>
            <a:ext cx="8839200" cy="7454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30,000 Higgs (Real Width) + Background</a:t>
            </a:r>
            <a:endParaRPr lang="en-US" b="1" dirty="0"/>
          </a:p>
        </p:txBody>
      </p:sp>
      <p:pic>
        <p:nvPicPr>
          <p:cNvPr id="11266" name="Picture 2" descr="D:\Python\30000Higgs-Sloping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0222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Simplification with flat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252" y="838200"/>
            <a:ext cx="9144000" cy="6019800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en-US" sz="1700" dirty="0"/>
              <a:t>import </a:t>
            </a:r>
            <a:r>
              <a:rPr lang="en-US" sz="1700" dirty="0" err="1"/>
              <a:t>numpy</a:t>
            </a:r>
            <a:r>
              <a:rPr lang="en-US" sz="1700" dirty="0"/>
              <a:t> as </a:t>
            </a:r>
            <a:r>
              <a:rPr lang="en-US" sz="1700" dirty="0" err="1"/>
              <a:t>np</a:t>
            </a:r>
            <a:endParaRPr lang="en-US" sz="1700" dirty="0"/>
          </a:p>
          <a:p>
            <a:pPr>
              <a:lnSpc>
                <a:spcPts val="1400"/>
              </a:lnSpc>
            </a:pPr>
            <a:r>
              <a:rPr lang="en-US" sz="1700" dirty="0"/>
              <a:t>import </a:t>
            </a:r>
            <a:r>
              <a:rPr lang="en-US" sz="1700" dirty="0" err="1"/>
              <a:t>matplotlib.pyplot</a:t>
            </a:r>
            <a:r>
              <a:rPr lang="en-US" sz="1700" dirty="0"/>
              <a:t> as </a:t>
            </a:r>
            <a:r>
              <a:rPr lang="en-US" sz="1700" dirty="0" err="1"/>
              <a:t>plt</a:t>
            </a:r>
            <a:endParaRPr lang="en-US" sz="1700" dirty="0"/>
          </a:p>
          <a:p>
            <a:pPr>
              <a:lnSpc>
                <a:spcPts val="1400"/>
              </a:lnSpc>
            </a:pPr>
            <a:r>
              <a:rPr lang="en-US" sz="1700" dirty="0"/>
              <a:t>Base = 110 + 30* </a:t>
            </a:r>
            <a:r>
              <a:rPr lang="en-US" sz="1700" dirty="0" err="1"/>
              <a:t>np.random.rand</a:t>
            </a:r>
            <a:r>
              <a:rPr lang="en-US" sz="1700" dirty="0"/>
              <a:t>(42000)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Base is set of observations with an expected 2800 background events  per bin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Note we assume here flat but in class I used a "sloping" curve that represented experiment better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gauss = 2 * </a:t>
            </a:r>
            <a:r>
              <a:rPr lang="en-US" sz="1700" dirty="0" err="1"/>
              <a:t>np.random.randn</a:t>
            </a:r>
            <a:r>
              <a:rPr lang="en-US" sz="1700" dirty="0"/>
              <a:t>(300) +126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Gauss is Number of Higgs particles</a:t>
            </a:r>
          </a:p>
          <a:p>
            <a:pPr>
              <a:lnSpc>
                <a:spcPts val="1400"/>
              </a:lnSpc>
            </a:pPr>
            <a:r>
              <a:rPr lang="en-US" sz="1700" dirty="0" err="1"/>
              <a:t>simpletotal</a:t>
            </a:r>
            <a:r>
              <a:rPr lang="en-US" sz="1700" dirty="0"/>
              <a:t> = </a:t>
            </a:r>
            <a:r>
              <a:rPr lang="en-US" sz="1700" dirty="0" err="1"/>
              <a:t>np.concatenate</a:t>
            </a:r>
            <a:r>
              <a:rPr lang="en-US" sz="1700" dirty="0"/>
              <a:t>((Base, gauss))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</a:t>
            </a:r>
            <a:r>
              <a:rPr lang="en-US" sz="1700" dirty="0" err="1"/>
              <a:t>simpletotal</a:t>
            </a:r>
            <a:r>
              <a:rPr lang="en-US" sz="1700" dirty="0"/>
              <a:t> is </a:t>
            </a:r>
            <a:r>
              <a:rPr lang="en-US" sz="1700" dirty="0" err="1"/>
              <a:t>Higgs+Background</a:t>
            </a:r>
            <a:endParaRPr lang="en-US" sz="1700" dirty="0"/>
          </a:p>
          <a:p>
            <a:pPr>
              <a:lnSpc>
                <a:spcPts val="1400"/>
              </a:lnSpc>
            </a:pPr>
            <a:r>
              <a:rPr lang="en-US" sz="1700" dirty="0" err="1"/>
              <a:t>plt.figure</a:t>
            </a:r>
            <a:r>
              <a:rPr lang="en-US" sz="1700" dirty="0"/>
              <a:t>("Total Wide Higgs Bin 2 </a:t>
            </a:r>
            <a:r>
              <a:rPr lang="en-US" sz="1700" dirty="0" err="1"/>
              <a:t>GeV</a:t>
            </a:r>
            <a:r>
              <a:rPr lang="en-US" sz="1700" dirty="0"/>
              <a:t>")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values, </a:t>
            </a:r>
            <a:r>
              <a:rPr lang="en-US" sz="1700" dirty="0" err="1"/>
              <a:t>binedges</a:t>
            </a:r>
            <a:r>
              <a:rPr lang="en-US" sz="1700" dirty="0"/>
              <a:t>, junk = </a:t>
            </a:r>
            <a:r>
              <a:rPr lang="en-US" sz="1700" dirty="0" err="1"/>
              <a:t>plt.hist</a:t>
            </a:r>
            <a:r>
              <a:rPr lang="en-US" sz="1700" dirty="0"/>
              <a:t>(</a:t>
            </a:r>
            <a:r>
              <a:rPr lang="en-US" sz="1700" dirty="0" err="1"/>
              <a:t>simpletotal</a:t>
            </a:r>
            <a:r>
              <a:rPr lang="en-US" sz="1700" dirty="0"/>
              <a:t>, bins=15, range =(110,140), alpha = 0.5, color="green")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centers = 0.5*(</a:t>
            </a:r>
            <a:r>
              <a:rPr lang="en-US" sz="1700" dirty="0" err="1"/>
              <a:t>binedges</a:t>
            </a:r>
            <a:r>
              <a:rPr lang="en-US" sz="1700" dirty="0"/>
              <a:t>[1:] + </a:t>
            </a:r>
            <a:r>
              <a:rPr lang="en-US" sz="1700" dirty="0" err="1"/>
              <a:t>binedges</a:t>
            </a:r>
            <a:r>
              <a:rPr lang="en-US" sz="1700" dirty="0"/>
              <a:t>[:-1])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centers is center of each bin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values is number of events in each bin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:-1 is same as :Largest Index-1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</a:t>
            </a:r>
            <a:r>
              <a:rPr lang="en-US" sz="1700" dirty="0" err="1"/>
              <a:t>binedges</a:t>
            </a:r>
            <a:r>
              <a:rPr lang="en-US" sz="1700" dirty="0"/>
              <a:t>[:-1] gets you lower limit of bin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1: gives you array starts at second index (</a:t>
            </a:r>
            <a:r>
              <a:rPr lang="en-US" sz="1700" dirty="0" err="1"/>
              <a:t>labelled</a:t>
            </a:r>
            <a:r>
              <a:rPr lang="en-US" sz="1700" dirty="0"/>
              <a:t> 1 as first index 0)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</a:t>
            </a:r>
            <a:r>
              <a:rPr lang="en-US" sz="1700" dirty="0" err="1"/>
              <a:t>binedges</a:t>
            </a:r>
            <a:r>
              <a:rPr lang="en-US" sz="1700" dirty="0"/>
              <a:t>[1:] is upper limit of each bin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Note </a:t>
            </a:r>
            <a:r>
              <a:rPr lang="en-US" sz="1700" dirty="0" err="1"/>
              <a:t>binedges</a:t>
            </a:r>
            <a:r>
              <a:rPr lang="en-US" sz="1700" dirty="0"/>
              <a:t> has Number of Bins + 1 entries; centers has Number of Bins entries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errors =</a:t>
            </a:r>
            <a:r>
              <a:rPr lang="en-US" sz="1700" dirty="0" err="1"/>
              <a:t>sqrt</a:t>
            </a:r>
            <a:r>
              <a:rPr lang="en-US" sz="1700" dirty="0"/>
              <a:t>(values)</a:t>
            </a:r>
          </a:p>
          <a:p>
            <a:pPr>
              <a:lnSpc>
                <a:spcPts val="1400"/>
              </a:lnSpc>
            </a:pPr>
            <a:r>
              <a:rPr lang="en-US" sz="1700" dirty="0"/>
              <a:t># errors is expected error for each bin</a:t>
            </a:r>
          </a:p>
          <a:p>
            <a:pPr>
              <a:lnSpc>
                <a:spcPts val="1400"/>
              </a:lnSpc>
            </a:pPr>
            <a:r>
              <a:rPr lang="en-US" sz="1700" dirty="0" err="1"/>
              <a:t>plt.hist</a:t>
            </a:r>
            <a:r>
              <a:rPr lang="en-US" sz="1700" dirty="0"/>
              <a:t>(Base, bins=15, range =(110,140), alpha = 0.5, color="blue")</a:t>
            </a:r>
          </a:p>
          <a:p>
            <a:pPr>
              <a:lnSpc>
                <a:spcPts val="1400"/>
              </a:lnSpc>
            </a:pPr>
            <a:r>
              <a:rPr lang="en-US" sz="1700" dirty="0" err="1"/>
              <a:t>plt.hist</a:t>
            </a:r>
            <a:r>
              <a:rPr lang="en-US" sz="1700" dirty="0"/>
              <a:t>(gauss, bins=15, range =(110,140), alpha = 1.0, color="red")</a:t>
            </a:r>
          </a:p>
          <a:p>
            <a:pPr>
              <a:lnSpc>
                <a:spcPts val="1400"/>
              </a:lnSpc>
            </a:pPr>
            <a:r>
              <a:rPr lang="en-US" sz="1700" dirty="0" err="1"/>
              <a:t>plt.errorbar</a:t>
            </a:r>
            <a:r>
              <a:rPr lang="en-US" sz="1700" dirty="0"/>
              <a:t>(centers, values, </a:t>
            </a:r>
            <a:r>
              <a:rPr lang="en-US" sz="1700" dirty="0" err="1"/>
              <a:t>yerr</a:t>
            </a:r>
            <a:r>
              <a:rPr lang="en-US" sz="1700" dirty="0"/>
              <a:t> = errors, </a:t>
            </a:r>
            <a:r>
              <a:rPr lang="en-US" sz="1700" dirty="0" err="1"/>
              <a:t>ls</a:t>
            </a:r>
            <a:r>
              <a:rPr lang="en-US" sz="1700" dirty="0"/>
              <a:t>='None', marker ='x', color = 'black', </a:t>
            </a:r>
            <a:r>
              <a:rPr lang="en-US" sz="1700" dirty="0" err="1"/>
              <a:t>markersize</a:t>
            </a:r>
            <a:r>
              <a:rPr lang="en-US" sz="1700" dirty="0"/>
              <a:t>= 6.0 </a:t>
            </a:r>
            <a:r>
              <a:rPr lang="en-US" sz="1700" dirty="0" smtClean="0"/>
              <a:t>)</a:t>
            </a:r>
            <a:r>
              <a:rPr lang="en-US" sz="1700" dirty="0"/>
              <a:t> </a:t>
            </a:r>
          </a:p>
          <a:p>
            <a:pPr>
              <a:lnSpc>
                <a:spcPts val="14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764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smtClean="0"/>
              <a:t>Uniform </a:t>
            </a:r>
            <a:r>
              <a:rPr lang="en-US" b="1" dirty="0" smtClean="0"/>
              <a:t>Background</a:t>
            </a:r>
            <a:endParaRPr lang="en-US" b="1" dirty="0"/>
          </a:p>
        </p:txBody>
      </p:sp>
      <p:pic>
        <p:nvPicPr>
          <p:cNvPr id="12290" name="Picture 2" descr="D:\Python\Uniform42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2" y="972378"/>
            <a:ext cx="7865166" cy="58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03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1973&quot;&gt;&lt;property id=&quot;20148&quot; value=&quot;5&quot;/&gt;&lt;property id=&quot;20300&quot; value=&quot;Slide 2 - &amp;quot;30,000 Higgs (Real Width and Narrow)&amp;quot;&quot;/&gt;&lt;property id=&quot;20307&quot; value=&quot;294&quot;/&gt;&lt;/object&gt;&lt;object type=&quot;3&quot; unique_id=&quot;11975&quot;&gt;&lt;property id=&quot;20148&quot; value=&quot;5&quot;/&gt;&lt;property id=&quot;20300&quot; value=&quot;Slide 3 - &amp;quot;30,000 Higgs (Real Width) + Background&amp;quot;&quot;/&gt;&lt;property id=&quot;20307&quot; value=&quot;296&quot;/&gt;&lt;/object&gt;&lt;object type=&quot;3&quot; unique_id=&quot;12144&quot;&gt;&lt;property id=&quot;20148&quot; value=&quot;5&quot;/&gt;&lt;property id=&quot;20300&quot; value=&quot;Slide 1 - &amp;quot;What Happens if more Higgs produced&amp;quot;&quot;/&gt;&lt;property id=&quot;20307&quot; value=&quot;297&quot;/&gt;&lt;/object&gt;&lt;object type=&quot;3&quot; unique_id=&quot;13609&quot;&gt;&lt;property id=&quot;20148&quot; value=&quot;5&quot;/&gt;&lt;property id=&quot;20300&quot; value=&quot;Slide 4 - &amp;quot;Simplification with flat background&amp;quot;&quot;/&gt;&lt;property id=&quot;20307&quot; value=&quot;310&quot;/&gt;&lt;/object&gt;&lt;object type=&quot;3&quot; unique_id=&quot;13610&quot;&gt;&lt;property id=&quot;20148&quot; value=&quot;5&quot;/&gt;&lt;property id=&quot;20300&quot; value=&quot;Slide 5 - &amp;quot;Uniform Background&amp;quot;&quot;/&gt;&lt;property id=&quot;20307&quot; value=&quot;31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319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Happens if more Higgs produced</vt:lpstr>
      <vt:lpstr>30,000 Higgs (Real Width and Narrow)</vt:lpstr>
      <vt:lpstr>30,000 Higgs (Real Width) + Background</vt:lpstr>
      <vt:lpstr>Simplification with flat background</vt:lpstr>
      <vt:lpstr>Uniform Background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72</cp:revision>
  <dcterms:created xsi:type="dcterms:W3CDTF">2013-01-13T13:36:30Z</dcterms:created>
  <dcterms:modified xsi:type="dcterms:W3CDTF">2013-03-19T19:58:07Z</dcterms:modified>
</cp:coreProperties>
</file>