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335" r:id="rId3"/>
    <p:sldId id="304" r:id="rId4"/>
    <p:sldId id="305" r:id="rId5"/>
    <p:sldId id="306" r:id="rId6"/>
  </p:sldIdLst>
  <p:sldSz cx="9144000" cy="6858000" type="screen4x3"/>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0" autoAdjust="0"/>
    <p:restoredTop sz="94532" autoAdjust="0"/>
  </p:normalViewPr>
  <p:slideViewPr>
    <p:cSldViewPr>
      <p:cViewPr varScale="1">
        <p:scale>
          <a:sx n="126" d="100"/>
          <a:sy n="126" d="100"/>
        </p:scale>
        <p:origin x="-126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1AED7D-D6EF-4A0A-9C71-B094BFBA9E06}" type="datetimeFigureOut">
              <a:rPr lang="en-US" smtClean="0"/>
              <a:t>3/19/2013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060B7-20EA-493E-8A57-6060AE47ED35}" type="slidenum">
              <a:rPr lang="en-US" smtClean="0"/>
              <a:t>‹#›</a:t>
            </a:fld>
            <a:endParaRPr lang="en-US"/>
          </a:p>
        </p:txBody>
      </p:sp>
    </p:spTree>
    <p:extLst>
      <p:ext uri="{BB962C8B-B14F-4D97-AF65-F5344CB8AC3E}">
        <p14:creationId xmlns:p14="http://schemas.microsoft.com/office/powerpoint/2010/main" val="418267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7421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94329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84912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40556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D8128-8550-4C7F-833E-962DE9C9C605}" type="datetimeFigureOut">
              <a:rPr lang="en-US" smtClean="0"/>
              <a:t>3/19/2013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64078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095733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D8128-8550-4C7F-833E-962DE9C9C605}" type="datetimeFigureOut">
              <a:rPr lang="en-US" smtClean="0"/>
              <a:t>3/19/2013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84025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D8128-8550-4C7F-833E-962DE9C9C605}" type="datetimeFigureOut">
              <a:rPr lang="en-US" smtClean="0"/>
              <a:t>3/19/2013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31749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D8128-8550-4C7F-833E-962DE9C9C605}" type="datetimeFigureOut">
              <a:rPr lang="en-US" smtClean="0"/>
              <a:t>3/19/2013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323558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291648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D8128-8550-4C7F-833E-962DE9C9C605}" type="datetimeFigureOut">
              <a:rPr lang="en-US" smtClean="0"/>
              <a:t>3/19/2013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4AF4D-CB40-41BE-8FAF-CDD695FFFBD2}" type="slidenum">
              <a:rPr lang="en-US" smtClean="0"/>
              <a:t>‹#›</a:t>
            </a:fld>
            <a:endParaRPr lang="en-US"/>
          </a:p>
        </p:txBody>
      </p:sp>
    </p:spTree>
    <p:extLst>
      <p:ext uri="{BB962C8B-B14F-4D97-AF65-F5344CB8AC3E}">
        <p14:creationId xmlns:p14="http://schemas.microsoft.com/office/powerpoint/2010/main" val="82430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8128-8550-4C7F-833E-962DE9C9C605}" type="datetimeFigureOut">
              <a:rPr lang="en-US" smtClean="0"/>
              <a:t>3/19/2013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4AF4D-CB40-41BE-8FAF-CDD695FFFBD2}" type="slidenum">
              <a:rPr lang="en-US" smtClean="0"/>
              <a:t>‹#›</a:t>
            </a:fld>
            <a:endParaRPr lang="en-US"/>
          </a:p>
        </p:txBody>
      </p:sp>
    </p:spTree>
    <p:extLst>
      <p:ext uri="{BB962C8B-B14F-4D97-AF65-F5344CB8AC3E}">
        <p14:creationId xmlns:p14="http://schemas.microsoft.com/office/powerpoint/2010/main" val="1671899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nfomall.org/X-InformaticsSpring2013/index.html" TargetMode="External"/><Relationship Id="rId2" Type="http://schemas.openxmlformats.org/officeDocument/2006/relationships/hyperlink" Target="mailto:gcf@indiana.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9144000" cy="1470025"/>
          </a:xfrm>
        </p:spPr>
        <p:txBody>
          <a:bodyPr>
            <a:normAutofit fontScale="90000"/>
          </a:bodyPr>
          <a:lstStyle/>
          <a:p>
            <a:r>
              <a:rPr lang="en-US" b="1" dirty="0" smtClean="0"/>
              <a:t>Physics-Informatics </a:t>
            </a:r>
            <a:br>
              <a:rPr lang="en-US" b="1" dirty="0" smtClean="0"/>
            </a:br>
            <a:r>
              <a:rPr lang="en-US" b="1" dirty="0" smtClean="0"/>
              <a:t>Looking for Higgs Particle</a:t>
            </a:r>
            <a:br>
              <a:rPr lang="en-US" b="1" dirty="0" smtClean="0"/>
            </a:br>
            <a:r>
              <a:rPr lang="en-US" b="1" dirty="0" smtClean="0"/>
              <a:t>Counting Errors (Continued)</a:t>
            </a:r>
            <a:r>
              <a:rPr lang="en-US" b="1" dirty="0"/>
              <a:t/>
            </a:r>
            <a:br>
              <a:rPr lang="en-US" b="1" dirty="0"/>
            </a:br>
            <a:endParaRPr lang="en-US" b="1" dirty="0"/>
          </a:p>
        </p:txBody>
      </p:sp>
      <p:sp>
        <p:nvSpPr>
          <p:cNvPr id="4" name="Subtitle 3"/>
          <p:cNvSpPr>
            <a:spLocks noGrp="1"/>
          </p:cNvSpPr>
          <p:nvPr>
            <p:ph type="subTitle" idx="1"/>
          </p:nvPr>
        </p:nvSpPr>
        <p:spPr>
          <a:xfrm>
            <a:off x="304800" y="3048000"/>
            <a:ext cx="8382000" cy="3810000"/>
          </a:xfrm>
        </p:spPr>
        <p:txBody>
          <a:bodyPr>
            <a:normAutofit fontScale="77500" lnSpcReduction="20000"/>
          </a:bodyPr>
          <a:lstStyle/>
          <a:p>
            <a:r>
              <a:rPr lang="en-US" dirty="0" smtClean="0"/>
              <a:t>January 28 2013</a:t>
            </a:r>
          </a:p>
          <a:p>
            <a:r>
              <a:rPr lang="en-US" sz="3600" dirty="0" smtClean="0"/>
              <a:t>Geoffrey Fox</a:t>
            </a:r>
          </a:p>
          <a:p>
            <a:pPr lvl="0">
              <a:defRPr/>
            </a:pPr>
            <a:r>
              <a:rPr lang="en-US" dirty="0">
                <a:hlinkClick r:id="rId2"/>
              </a:rPr>
              <a:t>gcf@indiana.edu</a:t>
            </a:r>
            <a:r>
              <a:rPr lang="en-US" dirty="0"/>
              <a:t>            </a:t>
            </a:r>
          </a:p>
          <a:p>
            <a:pPr lvl="0">
              <a:defRPr/>
            </a:pPr>
            <a:r>
              <a:rPr lang="en-US" dirty="0"/>
              <a:t> </a:t>
            </a:r>
            <a:r>
              <a:rPr lang="en-US" dirty="0">
                <a:hlinkClick r:id="rId3"/>
              </a:rPr>
              <a:t>http://</a:t>
            </a:r>
            <a:r>
              <a:rPr lang="en-US" dirty="0" smtClean="0">
                <a:hlinkClick r:id="rId3"/>
              </a:rPr>
              <a:t>www.infomall.org/X-InformaticsSpring2013/index.html</a:t>
            </a:r>
            <a:r>
              <a:rPr lang="en-US" dirty="0" smtClean="0"/>
              <a:t> </a:t>
            </a:r>
            <a:endParaRPr lang="en-US" dirty="0"/>
          </a:p>
          <a:p>
            <a:pPr>
              <a:defRPr/>
            </a:pPr>
            <a:endParaRPr lang="en-US" dirty="0"/>
          </a:p>
          <a:p>
            <a:pPr lvl="0"/>
            <a:r>
              <a:rPr lang="en-US" dirty="0" smtClean="0">
                <a:latin typeface="Times New Roman" pitchFamily="18" charset="0"/>
                <a:cs typeface="Times New Roman" pitchFamily="18" charset="0"/>
              </a:rPr>
              <a:t>Associate Dean for Research and Graduate Studies,  School of Informatics and Computing</a:t>
            </a:r>
          </a:p>
          <a:p>
            <a:r>
              <a:rPr lang="en-US" dirty="0" smtClean="0">
                <a:latin typeface="Times New Roman" pitchFamily="18" charset="0"/>
                <a:cs typeface="Times New Roman" pitchFamily="18" charset="0"/>
              </a:rPr>
              <a:t>Indiana University Bloomington</a:t>
            </a:r>
          </a:p>
          <a:p>
            <a:r>
              <a:rPr lang="en-US" dirty="0" smtClean="0"/>
              <a:t>2013</a:t>
            </a:r>
          </a:p>
        </p:txBody>
      </p:sp>
    </p:spTree>
    <p:extLst>
      <p:ext uri="{BB962C8B-B14F-4D97-AF65-F5344CB8AC3E}">
        <p14:creationId xmlns:p14="http://schemas.microsoft.com/office/powerpoint/2010/main" val="2723064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Course Schedule</a:t>
            </a:r>
            <a:endParaRPr lang="en-US" dirty="0"/>
          </a:p>
        </p:txBody>
      </p:sp>
      <p:sp>
        <p:nvSpPr>
          <p:cNvPr id="3" name="Content Placeholder 2"/>
          <p:cNvSpPr>
            <a:spLocks noGrp="1"/>
          </p:cNvSpPr>
          <p:nvPr>
            <p:ph idx="1"/>
          </p:nvPr>
        </p:nvSpPr>
        <p:spPr>
          <a:xfrm>
            <a:off x="0" y="990600"/>
            <a:ext cx="9144000" cy="4525963"/>
          </a:xfrm>
        </p:spPr>
        <p:txBody>
          <a:bodyPr>
            <a:normAutofit fontScale="92500" lnSpcReduction="20000"/>
          </a:bodyPr>
          <a:lstStyle/>
          <a:p>
            <a:r>
              <a:rPr lang="en-US" sz="2800" b="1" dirty="0" smtClean="0"/>
              <a:t>Introduction</a:t>
            </a:r>
          </a:p>
          <a:p>
            <a:r>
              <a:rPr lang="en-US" sz="2800" b="1" dirty="0" smtClean="0"/>
              <a:t>Science </a:t>
            </a:r>
            <a:r>
              <a:rPr lang="en-US" sz="2800" b="1" dirty="0"/>
              <a:t>(</a:t>
            </a:r>
            <a:r>
              <a:rPr lang="en-US" sz="2800" b="1" dirty="0" smtClean="0"/>
              <a:t>LHC) </a:t>
            </a:r>
            <a:r>
              <a:rPr lang="en-US" sz="2800" dirty="0" smtClean="0"/>
              <a:t>Counting Errors</a:t>
            </a:r>
          </a:p>
          <a:p>
            <a:r>
              <a:rPr lang="en-US" sz="2800" b="1" dirty="0" err="1" smtClean="0">
                <a:solidFill>
                  <a:srgbClr val="000000"/>
                </a:solidFill>
              </a:rPr>
              <a:t>eCommerce</a:t>
            </a:r>
            <a:r>
              <a:rPr lang="en-US" sz="2800" dirty="0" smtClean="0">
                <a:solidFill>
                  <a:srgbClr val="000000"/>
                </a:solidFill>
              </a:rPr>
              <a:t>, matching products, movies, jobs with </a:t>
            </a:r>
            <a:r>
              <a:rPr lang="en-US" sz="2800" dirty="0">
                <a:solidFill>
                  <a:srgbClr val="000000"/>
                </a:solidFill>
              </a:rPr>
              <a:t>Recommender </a:t>
            </a:r>
            <a:r>
              <a:rPr lang="en-US" sz="2800" dirty="0" smtClean="0">
                <a:solidFill>
                  <a:srgbClr val="000000"/>
                </a:solidFill>
              </a:rPr>
              <a:t>Systems</a:t>
            </a:r>
          </a:p>
          <a:p>
            <a:r>
              <a:rPr lang="en-US" sz="2800" dirty="0" smtClean="0">
                <a:solidFill>
                  <a:srgbClr val="000000"/>
                </a:solidFill>
              </a:rPr>
              <a:t>Large Scale </a:t>
            </a:r>
            <a:r>
              <a:rPr lang="en-US" sz="2800" b="1" dirty="0" smtClean="0">
                <a:solidFill>
                  <a:srgbClr val="000000"/>
                </a:solidFill>
              </a:rPr>
              <a:t>Search</a:t>
            </a:r>
          </a:p>
          <a:p>
            <a:r>
              <a:rPr lang="en-US" sz="2800" b="1" dirty="0" smtClean="0">
                <a:solidFill>
                  <a:srgbClr val="000000"/>
                </a:solidFill>
              </a:rPr>
              <a:t>Cloud Computing</a:t>
            </a:r>
          </a:p>
          <a:p>
            <a:r>
              <a:rPr lang="en-US" sz="2800" b="1" dirty="0" smtClean="0">
                <a:solidFill>
                  <a:srgbClr val="000000"/>
                </a:solidFill>
              </a:rPr>
              <a:t>Health </a:t>
            </a:r>
            <a:r>
              <a:rPr lang="en-US" sz="2800" dirty="0" smtClean="0">
                <a:solidFill>
                  <a:srgbClr val="000000"/>
                </a:solidFill>
              </a:rPr>
              <a:t>Informatics and </a:t>
            </a:r>
            <a:r>
              <a:rPr lang="en-US" sz="2800" b="1" dirty="0" smtClean="0">
                <a:solidFill>
                  <a:srgbClr val="000000"/>
                </a:solidFill>
              </a:rPr>
              <a:t>Bio</a:t>
            </a:r>
            <a:r>
              <a:rPr lang="en-US" sz="2800" dirty="0" smtClean="0">
                <a:solidFill>
                  <a:srgbClr val="000000"/>
                </a:solidFill>
              </a:rPr>
              <a:t> Informatics</a:t>
            </a:r>
          </a:p>
          <a:p>
            <a:r>
              <a:rPr lang="en-US" sz="2800" b="1" dirty="0" smtClean="0">
                <a:solidFill>
                  <a:srgbClr val="000000"/>
                </a:solidFill>
              </a:rPr>
              <a:t>Social Networking</a:t>
            </a:r>
            <a:r>
              <a:rPr lang="en-US" sz="2800" dirty="0" smtClean="0">
                <a:solidFill>
                  <a:srgbClr val="000000"/>
                </a:solidFill>
              </a:rPr>
              <a:t>; graph analysis</a:t>
            </a:r>
          </a:p>
          <a:p>
            <a:r>
              <a:rPr lang="en-US" sz="2800" b="1" dirty="0" smtClean="0">
                <a:solidFill>
                  <a:srgbClr val="000000"/>
                </a:solidFill>
              </a:rPr>
              <a:t>Sensors</a:t>
            </a:r>
          </a:p>
          <a:p>
            <a:endParaRPr lang="en-US" sz="2800" dirty="0">
              <a:solidFill>
                <a:srgbClr val="000000"/>
              </a:solidFill>
            </a:endParaRPr>
          </a:p>
          <a:p>
            <a:r>
              <a:rPr lang="en-US" sz="2800" dirty="0" smtClean="0">
                <a:solidFill>
                  <a:srgbClr val="000000"/>
                </a:solidFill>
              </a:rPr>
              <a:t>1-2 weeks each</a:t>
            </a:r>
          </a:p>
          <a:p>
            <a:endParaRPr lang="en-US" sz="2800" dirty="0" smtClean="0">
              <a:solidFill>
                <a:srgbClr val="000000"/>
              </a:solidFill>
            </a:endParaRPr>
          </a:p>
          <a:p>
            <a:endParaRPr lang="en-US" sz="2800" dirty="0">
              <a:solidFill>
                <a:srgbClr val="000000"/>
              </a:solidFill>
            </a:endParaRPr>
          </a:p>
          <a:p>
            <a:endParaRPr lang="en-US" sz="2800" dirty="0"/>
          </a:p>
        </p:txBody>
      </p:sp>
    </p:spTree>
    <p:extLst>
      <p:ext uri="{BB962C8B-B14F-4D97-AF65-F5344CB8AC3E}">
        <p14:creationId xmlns:p14="http://schemas.microsoft.com/office/powerpoint/2010/main" val="331458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smtClean="0"/>
              <a:t>Random Variables</a:t>
            </a:r>
            <a:endParaRPr lang="en-US" b="1" dirty="0"/>
          </a:p>
        </p:txBody>
      </p:sp>
      <p:sp>
        <p:nvSpPr>
          <p:cNvPr id="3" name="Content Placeholder 2"/>
          <p:cNvSpPr>
            <a:spLocks noGrp="1"/>
          </p:cNvSpPr>
          <p:nvPr>
            <p:ph idx="1"/>
          </p:nvPr>
        </p:nvSpPr>
        <p:spPr>
          <a:xfrm>
            <a:off x="0" y="990600"/>
            <a:ext cx="9067800" cy="5334000"/>
          </a:xfrm>
        </p:spPr>
        <p:txBody>
          <a:bodyPr>
            <a:normAutofit fontScale="85000" lnSpcReduction="10000"/>
          </a:bodyPr>
          <a:lstStyle/>
          <a:p>
            <a:r>
              <a:rPr lang="en-US" sz="2800" dirty="0" smtClean="0"/>
              <a:t>The area of probability and statistics underlies the analysis of physics data and in fact historically the first large analyses of this type were done in physics</a:t>
            </a:r>
          </a:p>
          <a:p>
            <a:pPr lvl="1"/>
            <a:r>
              <a:rPr lang="en-US" sz="2400" dirty="0" smtClean="0"/>
              <a:t>Now there are more examples and physics is not the largest</a:t>
            </a:r>
          </a:p>
          <a:p>
            <a:r>
              <a:rPr lang="en-US" sz="2800" dirty="0" smtClean="0"/>
              <a:t>The physics experiment observe proton-proton collisions at LHC and look at a “random” subset of possible results. The “theory” (which cannot be calculated) gives a probability that each final state occurs.</a:t>
            </a:r>
          </a:p>
          <a:p>
            <a:r>
              <a:rPr lang="en-US" sz="2800" dirty="0" smtClean="0"/>
              <a:t>The experimental results are sets of collisions (called events) which form a random variable represented by a collection of individual measurements</a:t>
            </a:r>
          </a:p>
          <a:p>
            <a:pPr lvl="1"/>
            <a:r>
              <a:rPr lang="en-US" sz="2400" dirty="0" smtClean="0"/>
              <a:t>Events – isolated independent activities are very important e.g. earthquakes, stock and bank transactions are events</a:t>
            </a:r>
          </a:p>
          <a:p>
            <a:r>
              <a:rPr lang="en-US" sz="2800" dirty="0" smtClean="0"/>
              <a:t>The DIKW pipeline transforms this random variable into different forms with final random variable having one component – does this event fall in bin of histogram</a:t>
            </a:r>
            <a:endParaRPr lang="en-US" sz="2800" dirty="0"/>
          </a:p>
        </p:txBody>
      </p:sp>
    </p:spTree>
    <p:extLst>
      <p:ext uri="{BB962C8B-B14F-4D97-AF65-F5344CB8AC3E}">
        <p14:creationId xmlns:p14="http://schemas.microsoft.com/office/powerpoint/2010/main" val="3921359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008"/>
            <a:ext cx="8229600" cy="963592"/>
          </a:xfrm>
        </p:spPr>
        <p:txBody>
          <a:bodyPr/>
          <a:lstStyle/>
          <a:p>
            <a:r>
              <a:rPr lang="en-US" b="1" dirty="0" smtClean="0"/>
              <a:t>Physics DIKW Pipeline</a:t>
            </a:r>
            <a:endParaRPr lang="en-US" b="1" dirty="0"/>
          </a:p>
        </p:txBody>
      </p:sp>
      <p:sp>
        <p:nvSpPr>
          <p:cNvPr id="3" name="Content Placeholder 2"/>
          <p:cNvSpPr>
            <a:spLocks noGrp="1"/>
          </p:cNvSpPr>
          <p:nvPr>
            <p:ph idx="1"/>
          </p:nvPr>
        </p:nvSpPr>
        <p:spPr>
          <a:xfrm>
            <a:off x="3858" y="838200"/>
            <a:ext cx="8835342" cy="6019800"/>
          </a:xfrm>
        </p:spPr>
        <p:txBody>
          <a:bodyPr>
            <a:normAutofit fontScale="92500" lnSpcReduction="10000"/>
          </a:bodyPr>
          <a:lstStyle/>
          <a:p>
            <a:r>
              <a:rPr lang="en-US" sz="2400" b="1" dirty="0" smtClean="0"/>
              <a:t>Raw Data: </a:t>
            </a:r>
            <a:r>
              <a:rPr lang="en-US" sz="2400" dirty="0" smtClean="0"/>
              <a:t>Each event is “vector” of “sensor” measurements such as signals of a charged particle in an ionized chamber or an energy decomposition in a “calorimeter” or light in a “Cherenkov counter” signaling particle type or signature that particle passed through chunk of matter saying it is weakly interacting</a:t>
            </a:r>
          </a:p>
          <a:p>
            <a:r>
              <a:rPr lang="en-US" sz="2400" b="1" dirty="0" smtClean="0"/>
              <a:t>Data </a:t>
            </a:r>
            <a:r>
              <a:rPr lang="en-US" sz="2400" dirty="0" smtClean="0"/>
              <a:t>or just next step: Apply clean up with calibration to get best possible measured data; event is still a vector of measurements</a:t>
            </a:r>
          </a:p>
          <a:p>
            <a:r>
              <a:rPr lang="en-US" sz="2400" b="1" dirty="0" smtClean="0"/>
              <a:t>Information: </a:t>
            </a:r>
            <a:r>
              <a:rPr lang="en-US" sz="2400" dirty="0" smtClean="0"/>
              <a:t>Convert original measurements into a specification – possibly with choices and probabilities of reaction that event represents</a:t>
            </a:r>
            <a:br>
              <a:rPr lang="en-US" sz="2400" dirty="0" smtClean="0"/>
            </a:br>
            <a:r>
              <a:rPr lang="en-US" sz="2400" dirty="0" smtClean="0"/>
              <a:t>p </a:t>
            </a:r>
            <a:r>
              <a:rPr lang="en-US" sz="2400" dirty="0" err="1" smtClean="0"/>
              <a:t>p</a:t>
            </a:r>
            <a:r>
              <a:rPr lang="en-US" sz="2400" dirty="0" smtClean="0"/>
              <a:t> </a:t>
            </a:r>
            <a:r>
              <a:rPr lang="en-US" sz="2400" dirty="0" smtClean="0">
                <a:sym typeface="Wingdings" pitchFamily="2" charset="2"/>
              </a:rPr>
              <a:t> Reasonably stable particles “charged particles” (with energy measured by magnetic field), “neutral particles” (with energy measured in a calorimeter and a categorization (Baryon, meson, lepton, photon)</a:t>
            </a:r>
          </a:p>
          <a:p>
            <a:r>
              <a:rPr lang="en-US" sz="2400" dirty="0" smtClean="0">
                <a:sym typeface="Wingdings" pitchFamily="2" charset="2"/>
              </a:rPr>
              <a:t>Now event is a new random variable with different types of components. Note events are of different vector length as number of particles varies from event to event.</a:t>
            </a:r>
          </a:p>
          <a:p>
            <a:r>
              <a:rPr lang="en-US" sz="2400" b="1" dirty="0" smtClean="0"/>
              <a:t>Knowledge: </a:t>
            </a:r>
            <a:r>
              <a:rPr lang="en-US" sz="2400" dirty="0" smtClean="0"/>
              <a:t>Take list of particles and apply physics motivated selections to select events and calculate “aggregate properties” summed over multiple particles; histogram and scatterplot</a:t>
            </a:r>
          </a:p>
          <a:p>
            <a:endParaRPr lang="en-US" sz="2400" dirty="0" smtClean="0"/>
          </a:p>
          <a:p>
            <a:endParaRPr lang="en-US" sz="2400" dirty="0"/>
          </a:p>
        </p:txBody>
      </p:sp>
    </p:spTree>
    <p:extLst>
      <p:ext uri="{BB962C8B-B14F-4D97-AF65-F5344CB8AC3E}">
        <p14:creationId xmlns:p14="http://schemas.microsoft.com/office/powerpoint/2010/main" val="228711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Atlas Data Analysis</a:t>
            </a:r>
            <a:endParaRPr lang="en-US" b="1" dirty="0"/>
          </a:p>
        </p:txBody>
      </p:sp>
      <p:sp>
        <p:nvSpPr>
          <p:cNvPr id="3" name="Content Placeholder 2"/>
          <p:cNvSpPr>
            <a:spLocks noGrp="1"/>
          </p:cNvSpPr>
          <p:nvPr>
            <p:ph idx="1"/>
          </p:nvPr>
        </p:nvSpPr>
        <p:spPr>
          <a:xfrm>
            <a:off x="0" y="762000"/>
            <a:ext cx="9144000" cy="6019800"/>
          </a:xfrm>
        </p:spPr>
        <p:txBody>
          <a:bodyPr>
            <a:normAutofit fontScale="62500" lnSpcReduction="20000"/>
          </a:bodyPr>
          <a:lstStyle/>
          <a:p>
            <a:r>
              <a:rPr lang="en-US" dirty="0" smtClean="0"/>
              <a:t>The detector generates unmanageably large amounts of raw data: about 25 megabytes per event (raw; zero suppression reduces this to 1.6 MB), multiplied by 40 million beam crossings per second in the center of the detector. This produces a total of 1 petabyte of raw data per second.</a:t>
            </a:r>
          </a:p>
          <a:p>
            <a:r>
              <a:rPr lang="en-US" dirty="0" smtClean="0"/>
              <a:t> The trigger system uses simple information to identify, in real time, the most interesting events to retain for detailed analysis. There are three trigger levels. The first is based in electronics on the detector while the other two run primarily on a large computer cluster near the detector. The first-level trigger selects about 100,000 events per second. </a:t>
            </a:r>
          </a:p>
          <a:p>
            <a:r>
              <a:rPr lang="en-US" b="1" dirty="0" smtClean="0"/>
              <a:t>Raw Data: </a:t>
            </a:r>
            <a:r>
              <a:rPr lang="en-US" dirty="0" smtClean="0"/>
              <a:t>After the third-level trigger has been applied, a few hundred events remain to be stored for further analysis. This amount of data still requires over 100 megabytes of disk space per second — at least a petabyte each year.</a:t>
            </a:r>
          </a:p>
          <a:p>
            <a:r>
              <a:rPr lang="en-US" b="1" dirty="0" smtClean="0"/>
              <a:t>Information: </a:t>
            </a:r>
            <a:r>
              <a:rPr lang="en-US" dirty="0" smtClean="0"/>
              <a:t>Offline event reconstruction is performed on all permanently stored events, turning the pattern of signals from the detector into physics objects, such as jets (collections of particles), photons, and leptons. </a:t>
            </a:r>
          </a:p>
          <a:p>
            <a:pPr lvl="1"/>
            <a:r>
              <a:rPr lang="en-US" dirty="0" smtClean="0"/>
              <a:t>Grid computing is being extensively used for event reconstruction, allowing the parallel use of university and laboratory computer networks throughout the world for the CPU-intensive task of reducing large quantities of raw data into a form suitable for physics analysis. The software for these tasks has been under development for many years, and will continue to be refined even now that the experiment is collecting data.</a:t>
            </a:r>
          </a:p>
          <a:p>
            <a:r>
              <a:rPr lang="en-US" b="1" dirty="0" smtClean="0"/>
              <a:t>Knowledge: </a:t>
            </a:r>
            <a:r>
              <a:rPr lang="en-US" dirty="0" smtClean="0"/>
              <a:t>Individuals and groups within the collaboration are writing their own code to perform further analysis of these objects, searching the patterns of detected particles for particular physical models or hypothetical particles.</a:t>
            </a:r>
            <a:endParaRPr lang="en-US" dirty="0"/>
          </a:p>
        </p:txBody>
      </p:sp>
    </p:spTree>
    <p:extLst>
      <p:ext uri="{BB962C8B-B14F-4D97-AF65-F5344CB8AC3E}">
        <p14:creationId xmlns:p14="http://schemas.microsoft.com/office/powerpoint/2010/main" val="1292495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392&quot;&gt;&lt;/object&gt;&lt;object type=&quot;2&quot; unique_id=&quot;10393&quot;&gt;&lt;object type=&quot;3&quot; unique_id=&quot;10394&quot;&gt;&lt;property id=&quot;20148&quot; value=&quot;5&quot;/&gt;&lt;property id=&quot;20300&quot; value=&quot;Slide 1 - &amp;quot;Physics-Informatics  Looking for Higgs Particle Counting Errors (Continued) &amp;quot;&quot;/&gt;&lt;property id=&quot;20307&quot; value=&quot;257&quot;/&gt;&lt;/object&gt;&lt;object type=&quot;3&quot; unique_id=&quot;11071&quot;&gt;&lt;property id=&quot;20148&quot; value=&quot;5&quot;/&gt;&lt;property id=&quot;20300&quot; value=&quot;Slide 9 - &amp;quot;Statistics: IID&amp;quot;&quot;/&gt;&lt;property id=&quot;20307&quot; value=&quot;270&quot;/&gt;&lt;/object&gt;&lt;object type=&quot;3&quot; unique_id=&quot;11072&quot;&gt;&lt;property id=&quot;20148&quot; value=&quot;5&quot;/&gt;&lt;property id=&quot;20300&quot; value=&quot;Slide 10 - &amp;quot;Statistics: Law of Large Numbers&amp;quot;&quot;/&gt;&lt;property id=&quot;20307&quot; value=&quot;272&quot;/&gt;&lt;/object&gt;&lt;object type=&quot;3&quot; unique_id=&quot;13417&quot;&gt;&lt;property id=&quot;20148&quot; value=&quot;5&quot;/&gt;&lt;property id=&quot;20300&quot; value=&quot;Slide 3 - &amp;quot;Random Variables&amp;quot;&quot;/&gt;&lt;property id=&quot;20307&quot; value=&quot;304&quot;/&gt;&lt;/object&gt;&lt;object type=&quot;3&quot; unique_id=&quot;13418&quot;&gt;&lt;property id=&quot;20148&quot; value=&quot;5&quot;/&gt;&lt;property id=&quot;20300&quot; value=&quot;Slide 4 - &amp;quot;Physics DIKW Pipeline&amp;quot;&quot;/&gt;&lt;property id=&quot;20307&quot; value=&quot;305&quot;/&gt;&lt;/object&gt;&lt;object type=&quot;3&quot; unique_id=&quot;13419&quot;&gt;&lt;property id=&quot;20148&quot; value=&quot;5&quot;/&gt;&lt;property id=&quot;20300&quot; value=&quot;Slide 5 - &amp;quot;Atlas Data Analysis&amp;quot;&quot;/&gt;&lt;property id=&quot;20307&quot; value=&quot;306&quot;/&gt;&lt;/object&gt;&lt;object type=&quot;3&quot; unique_id=&quot;13420&quot;&gt;&lt;property id=&quot;20148&quot; value=&quot;5&quot;/&gt;&lt;property id=&quot;20300&quot; value=&quot;Slide 6&quot;/&gt;&lt;property id=&quot;20307&quot; value=&quot;307&quot;/&gt;&lt;/object&gt;&lt;object type=&quot;3&quot; unique_id=&quot;13421&quot;&gt;&lt;property id=&quot;20148&quot; value=&quot;5&quot;/&gt;&lt;property id=&quot;20300&quot; value=&quot;Slide 7&quot;/&gt;&lt;property id=&quot;20307&quot; value=&quot;308&quot;/&gt;&lt;/object&gt;&lt;object type=&quot;3&quot; unique_id=&quot;13422&quot;&gt;&lt;property id=&quot;20148&quot; value=&quot;5&quot;/&gt;&lt;property id=&quot;20300&quot; value=&quot;Slide 8 - &amp;quot;Final States at the LHC&amp;quot;&quot;/&gt;&lt;property id=&quot;20307&quot; value=&quot;309&quot;/&gt;&lt;/object&gt;&lt;object type=&quot;3&quot; unique_id=&quot;13568&quot;&gt;&lt;property id=&quot;20148&quot; value=&quot;5&quot;/&gt;&lt;property id=&quot;20300&quot; value=&quot;Slide 11 - &amp;quot;Event/Counting Data&amp;quot;&quot;/&gt;&lt;property id=&quot;20307&quot; value=&quot;311&quot;/&gt;&lt;/object&gt;&lt;object type=&quot;3&quot; unique_id=&quot;13569&quot;&gt;&lt;property id=&quot;20148&quot; value=&quot;5&quot;/&gt;&lt;property id=&quot;20300&quot; value=&quot;Slide 12&quot;/&gt;&lt;property id=&quot;20307&quot; value=&quot;312&quot;/&gt;&lt;/object&gt;&lt;object type=&quot;3&quot; unique_id=&quot;13570&quot;&gt;&lt;property id=&quot;20148&quot; value=&quot;5&quot;/&gt;&lt;property id=&quot;20300&quot; value=&quot;Slide 14 - &amp;quot;This Corresponds to&amp;quot;&quot;/&gt;&lt;property id=&quot;20307&quot; value=&quot;313&quot;/&gt;&lt;/object&gt;&lt;object type=&quot;3&quot; unique_id=&quot;13823&quot;&gt;&lt;property id=&quot;20148&quot; value=&quot;5&quot;/&gt;&lt;property id=&quot;20300&quot; value=&quot;Slide 15 - &amp;quot;Normal or Gaussian Distribution&amp;quot;&quot;/&gt;&lt;property id=&quot;20307&quot; value=&quot;314&quot;/&gt;&lt;/object&gt;&lt;object type=&quot;3&quot; unique_id=&quot;13824&quot;&gt;&lt;property id=&quot;20148&quot; value=&quot;5&quot;/&gt;&lt;property id=&quot;20300&quot; value=&quot;Slide 16 - &amp;quot;Generating Events&amp;quot;&quot;/&gt;&lt;property id=&quot;20307&quot; value=&quot;315&quot;/&gt;&lt;/object&gt;&lt;object type=&quot;3&quot; unique_id=&quot;13825&quot;&gt;&lt;property id=&quot;20148&quot; value=&quot;5&quot;/&gt;&lt;property id=&quot;20300&quot; value=&quot;Slide 17 - &amp;quot;Plotting the 40,000 trials&amp;quot;&quot;/&gt;&lt;property id=&quot;20307&quot; value=&quot;316&quot;/&gt;&lt;/object&gt;&lt;object type=&quot;3&quot; unique_id=&quot;13826&quot;&gt;&lt;property id=&quot;20148&quot; value=&quot;5&quot;/&gt;&lt;property id=&quot;20300&quot; value=&quot;Slide 18 - &amp;quot;Adding Annotations&amp;quot;&quot;/&gt;&lt;property id=&quot;20307&quot; value=&quot;317&quot;/&gt;&lt;/object&gt;&lt;object type=&quot;3&quot; unique_id=&quot;13827&quot;&gt;&lt;property id=&quot;20148&quot; value=&quot;5&quot;/&gt;&lt;property id=&quot;20300&quot; value=&quot;Slide 19&quot;/&gt;&lt;property id=&quot;20307&quot; value=&quot;318&quot;/&gt;&lt;/object&gt;&lt;object type=&quot;3&quot; unique_id=&quot;13828&quot;&gt;&lt;property id=&quot;20148&quot; value=&quot;5&quot;/&gt;&lt;property id=&quot;20300&quot; value=&quot;Slide 20 - &amp;quot;A larger set of Events&amp;quot;&quot;/&gt;&lt;property id=&quot;20307&quot; value=&quot;319&quot;/&gt;&lt;/object&gt;&lt;object type=&quot;3&quot; unique_id=&quot;14061&quot;&gt;&lt;property id=&quot;20148&quot; value=&quot;5&quot;/&gt;&lt;property id=&quot;20300&quot; value=&quot;Slide 28&quot;/&gt;&lt;property id=&quot;20307&quot; value=&quot;321&quot;/&gt;&lt;/object&gt;&lt;object type=&quot;3&quot; unique_id=&quot;14062&quot;&gt;&lt;property id=&quot;20148&quot; value=&quot;5&quot;/&gt;&lt;property id=&quot;20300&quot; value=&quot;Slide 29&quot;/&gt;&lt;property id=&quot;20307&quot; value=&quot;320&quot;/&gt;&lt;/object&gt;&lt;object type=&quot;3&quot; unique_id=&quot;14063&quot;&gt;&lt;property id=&quot;20148&quot; value=&quot;5&quot;/&gt;&lt;property id=&quot;20300&quot; value=&quot;Slide 30&quot;/&gt;&lt;property id=&quot;20307&quot; value=&quot;322&quot;/&gt;&lt;/object&gt;&lt;object type=&quot;3&quot; unique_id=&quot;14180&quot;&gt;&lt;property id=&quot;20148&quot; value=&quot;5&quot;/&gt;&lt;property id=&quot;20300&quot; value=&quot;Slide 31&quot;/&gt;&lt;property id=&quot;20307&quot; value=&quot;325&quot;/&gt;&lt;/object&gt;&lt;object type=&quot;3&quot; unique_id=&quot;14868&quot;&gt;&lt;property id=&quot;20148&quot; value=&quot;5&quot;/&gt;&lt;property id=&quot;20300&quot; value=&quot;Slide 21&quot;/&gt;&lt;property id=&quot;20307&quot; value=&quot;326&quot;/&gt;&lt;/object&gt;&lt;object type=&quot;3&quot; unique_id=&quot;14870&quot;&gt;&lt;property id=&quot;20148&quot; value=&quot;5&quot;/&gt;&lt;property id=&quot;20300&quot; value=&quot;Slide 22&quot;/&gt;&lt;property id=&quot;20307&quot; value=&quot;328&quot;/&gt;&lt;/object&gt;&lt;object type=&quot;3&quot; unique_id=&quot;15039&quot;&gt;&lt;property id=&quot;20148&quot; value=&quot;5&quot;/&gt;&lt;property id=&quot;20300&quot; value=&quot;Slide 13&quot;/&gt;&lt;property id=&quot;20307&quot; value=&quot;330&quot;/&gt;&lt;/object&gt;&lt;object type=&quot;3&quot; unique_id=&quot;15040&quot;&gt;&lt;property id=&quot;20148&quot; value=&quot;5&quot;/&gt;&lt;property id=&quot;20300&quot; value=&quot;Slide 23&quot;/&gt;&lt;property id=&quot;20307&quot; value=&quot;329&quot;/&gt;&lt;/object&gt;&lt;object type=&quot;3&quot; unique_id=&quot;15217&quot;&gt;&lt;property id=&quot;20148&quot; value=&quot;5&quot;/&gt;&lt;property id=&quot;20300&quot; value=&quot;Slide 24 - &amp;quot;Making Error Bars √ Law for y axis&amp;quot;&quot;/&gt;&lt;property id=&quot;20307&quot; value=&quot;331&quot;/&gt;&lt;/object&gt;&lt;object type=&quot;3&quot; unique_id=&quot;15218&quot;&gt;&lt;property id=&quot;20148&quot; value=&quot;5&quot;/&gt;&lt;property id=&quot;20300&quot; value=&quot;Slide 25 - &amp;quot;Making One Sigma Line √ Law for x axis&amp;quot;&quot;/&gt;&lt;property id=&quot;20307&quot; value=&quot;332&quot;/&gt;&lt;/object&gt;&lt;object type=&quot;3&quot; unique_id=&quot;15399&quot;&gt;&lt;property id=&quot;20148&quot; value=&quot;5&quot;/&gt;&lt;property id=&quot;20300&quot; value=&quot;Slide 26 - &amp;quot;Meaning of a Standard Deviation  (one sigma)&amp;quot;&quot;/&gt;&lt;property id=&quot;20307&quot; value=&quot;333&quot;/&gt;&lt;/object&gt;&lt;object type=&quot;3&quot; unique_id=&quot;15400&quot;&gt;&lt;property id=&quot;20148&quot; value=&quot;5&quot;/&gt;&lt;property id=&quot;20300&quot; value=&quot;Slide 27 - &amp;quot;Is this stuff Right?&amp;quot;&quot;/&gt;&lt;property id=&quot;20307&quot; value=&quot;334&quot;/&gt;&lt;/object&gt;&lt;object type=&quot;3&quot; unique_id=&quot;15808&quot;&gt;&lt;property id=&quot;20148&quot; value=&quot;5&quot;/&gt;&lt;property id=&quot;20300&quot; value=&quot;Slide 2 - &amp;quot;Course Schedule&amp;quot;&quot;/&gt;&lt;property id=&quot;20307&quot; value=&quot;335&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4423</TotalTime>
  <Words>619</Words>
  <Application>Microsoft Office PowerPoint</Application>
  <PresentationFormat>On-screen Show (4:3)</PresentationFormat>
  <Paragraphs>41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Physics-Informatics  Looking for Higgs Particle Counting Errors (Continued) </vt:lpstr>
      <vt:lpstr>Course Schedule</vt:lpstr>
      <vt:lpstr>Random Variables</vt:lpstr>
      <vt:lpstr>Physics DIKW Pipeline</vt:lpstr>
      <vt:lpstr>Atlas Data Analysis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Physics-Informatics  Looking for Higgs Particle Counting Errors</dc:title>
  <dc:creator>Geoffrey Fox</dc:creator>
  <cp:lastModifiedBy>Wiggins, Thomas Bruce</cp:lastModifiedBy>
  <cp:revision>105</cp:revision>
  <dcterms:created xsi:type="dcterms:W3CDTF">2013-01-13T13:36:30Z</dcterms:created>
  <dcterms:modified xsi:type="dcterms:W3CDTF">2013-03-19T20:00:35Z</dcterms:modified>
</cp:coreProperties>
</file>